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888" r:id="rId2"/>
    <p:sldMasterId id="2147483891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0" r:id="rId29"/>
  </p:sldIdLst>
  <p:sldSz cx="9144000" cy="5143500"/>
  <p:notesSz cx="6858000" cy="9144000"/>
  <p:custDataLst>
    <p:tags r:id="rId3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tags" Target="tags/tag1.xml" /><Relationship Id="rId31" Type="http://schemas.openxmlformats.org/officeDocument/2006/relationships/presProps" Target="presProps.xml" /><Relationship Id="rId32" Type="http://schemas.openxmlformats.org/officeDocument/2006/relationships/viewProps" Target="viewProps.xml" /><Relationship Id="rId33" Type="http://schemas.openxmlformats.org/officeDocument/2006/relationships/theme" Target="theme/theme1.xml" /><Relationship Id="rId34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74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rtlCol="0"/>
          <a:lstStyle>
            <a:defPPr>
              <a:defRPr lang="zh-CN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lang="zh-CN" alt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zh-CN" altLang="en-US" sz="1200" b="0">
              <a:ea typeface="宋体" pitchFamily="2" charset="-122"/>
            </a:endParaRPr>
          </a:p>
        </p:txBody>
      </p:sp>
      <p:sp>
        <p:nvSpPr>
          <p:cNvPr id="28675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rtlCol="0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A1A40D69-489B-43E4-8E5A-1931A9FF6A2E}" type="datetime">
              <a:rPr lang="zh-CN" altLang="en-US" sz="1200" b="0">
                <a:ea typeface="宋体" pitchFamily="2" charset="-122"/>
              </a:rPr>
              <a:t>2023/12/17</a:t>
            </a:fld>
            <a:endParaRPr lang="zh-CN" altLang="en-US" sz="1200" b="0">
              <a:ea typeface="宋体" pitchFamily="2" charset="-122"/>
            </a:endParaRPr>
          </a:p>
        </p:txBody>
      </p:sp>
      <p:sp>
        <p:nvSpPr>
          <p:cNvPr id="28676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28677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rtlCol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28678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rtlCol="0"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endParaRPr lang="zh-CN" altLang="en-US" sz="1200" b="0">
              <a:ea typeface="宋体" pitchFamily="2" charset="-122"/>
            </a:endParaRPr>
          </a:p>
        </p:txBody>
      </p:sp>
      <p:sp>
        <p:nvSpPr>
          <p:cNvPr id="28679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rtlCol="0" anchor="b" anchorCtr="0"/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2BB9B2C-F6B7-4BF2-8F7C-8510507A8E44}" type="slidenum">
              <a:rPr lang="zh-CN" altLang="en-US" sz="1200" b="0">
                <a:ea typeface="宋体" pitchFamily="2" charset="-122"/>
              </a:rPr>
              <a:t>‹#›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698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29699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29700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2E813B48-8F92-4A47-AD80-1460491924E2}" type="slidenum">
              <a:rPr lang="zh-CN" altLang="en-US" sz="1200" b="0">
                <a:ea typeface="宋体" pitchFamily="2" charset="-122"/>
              </a:rPr>
              <a:t>1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22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30723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30724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BA31B977-01A9-4958-A834-6AD2917C14CA}" type="slidenum">
              <a:rPr lang="zh-CN" altLang="en-US" sz="1200" b="0">
                <a:ea typeface="宋体" pitchFamily="2" charset="-122"/>
              </a:rPr>
              <a:t>2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31747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31748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11039054-DDC8-47E3-B7C6-78AC25E9EB72}" type="slidenum">
              <a:rPr lang="zh-CN" altLang="en-US" sz="1200" b="0">
                <a:ea typeface="宋体" pitchFamily="2" charset="-122"/>
              </a:rPr>
              <a:t>3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32771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32772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930831DC-730D-4378-BB87-D2AEEE9C86B4}" type="slidenum">
              <a:rPr lang="zh-CN" altLang="en-US" sz="1200" b="0">
                <a:ea typeface="宋体" pitchFamily="2" charset="-122"/>
              </a:rPr>
              <a:t>4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794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33795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33796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5F2C2C81-4CB0-4B24-8829-C5D18150B2A8}" type="slidenum">
              <a:rPr lang="zh-CN" altLang="en-US" sz="1200" b="0">
                <a:ea typeface="宋体" pitchFamily="2" charset="-122"/>
              </a:rPr>
              <a:t>5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34819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34820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E7F4D9C-6C18-4F3D-BF03-EE24AA5EAC5A}" type="slidenum">
              <a:rPr lang="zh-CN" altLang="en-US" sz="1200" b="0">
                <a:ea typeface="宋体" pitchFamily="2" charset="-122"/>
              </a:rPr>
              <a:t>6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35843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35844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82242958-9C6B-454B-BCED-4CA78EF34AB2}" type="slidenum">
              <a:rPr lang="zh-CN" altLang="en-US" sz="1200" b="0">
                <a:ea typeface="宋体" pitchFamily="2" charset="-122"/>
              </a:rPr>
              <a:t>7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36867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36868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E405A950-7478-4000-92D9-E859D8360C63}" type="slidenum">
              <a:rPr lang="zh-CN" altLang="en-US" sz="1200" b="0">
                <a:ea typeface="宋体" pitchFamily="2" charset="-122"/>
              </a:rPr>
              <a:t>8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37891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37892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5DFFF6C-680A-41C3-BFFC-6944DFFB2BA8}" type="slidenum">
              <a:rPr lang="zh-CN" altLang="en-US" sz="1200" b="0">
                <a:ea typeface="宋体" pitchFamily="2" charset="-122"/>
              </a:rPr>
              <a:t>9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38915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38916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4CABC46B-6D23-43FA-A3E0-F288C1FCEFE1}" type="slidenum">
              <a:rPr lang="zh-CN" altLang="en-US" sz="1200" b="0">
                <a:ea typeface="宋体" pitchFamily="2" charset="-122"/>
              </a:rPr>
              <a:t>11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38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39939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39940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D4AAC244-AC63-4476-90DF-537ECA97072A}" type="slidenum">
              <a:rPr lang="zh-CN" altLang="en-US" sz="1200" b="0">
                <a:ea typeface="宋体" pitchFamily="2" charset="-122"/>
              </a:rPr>
              <a:t>12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62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40963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40964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34A6A8FC-D1A9-4DDA-A3B6-7170F83728F3}" type="slidenum">
              <a:rPr lang="zh-CN" altLang="en-US" sz="1200" b="0">
                <a:ea typeface="宋体" pitchFamily="2" charset="-122"/>
              </a:rPr>
              <a:t>13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986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41987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41988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E750F519-E5A9-4CD3-B188-C301FA2990E9}" type="slidenum">
              <a:rPr lang="zh-CN" altLang="en-US" sz="1200" b="0">
                <a:ea typeface="宋体" pitchFamily="2" charset="-122"/>
              </a:rPr>
              <a:t>14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43011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43012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220D0299-C172-4F56-984E-5AABD9134C5B}" type="slidenum">
              <a:rPr lang="zh-CN" altLang="en-US" sz="1200" b="0">
                <a:ea typeface="宋体" pitchFamily="2" charset="-122"/>
              </a:rPr>
              <a:t>16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44035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44036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9E899937-9E87-46BB-ABE1-6657C479792C}" type="slidenum">
              <a:rPr lang="zh-CN" altLang="en-US" sz="1200" b="0">
                <a:ea typeface="宋体" pitchFamily="2" charset="-122"/>
              </a:rPr>
              <a:t>17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45059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45060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0BBC1967-4CCF-4F63-9612-1DD8371A9FD3}" type="slidenum">
              <a:rPr lang="zh-CN" altLang="en-US" sz="1200" b="0">
                <a:ea typeface="宋体" pitchFamily="2" charset="-122"/>
              </a:rPr>
              <a:t>18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46083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46084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00BDB50E-9AB8-44D1-893A-68733D7BB2DC}" type="slidenum">
              <a:rPr lang="zh-CN" altLang="en-US" sz="1200" b="0">
                <a:ea typeface="宋体" pitchFamily="2" charset="-122"/>
              </a:rPr>
              <a:t>19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47107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47108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2789318C-59B6-40D6-8C9E-087A75761622}" type="slidenum">
              <a:rPr lang="zh-CN" altLang="en-US" sz="1200" b="0">
                <a:ea typeface="宋体" pitchFamily="2" charset="-122"/>
              </a:rPr>
              <a:t>20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48131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48132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4813F805-C1B0-45C9-8EBF-42D8B2F2771B}" type="slidenum">
              <a:rPr lang="zh-CN" altLang="en-US" sz="1200" b="0">
                <a:ea typeface="宋体" pitchFamily="2" charset="-122"/>
              </a:rPr>
              <a:t>21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154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49155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49156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4CE2A73B-0BF3-4E4F-B65C-3800156B179D}" type="slidenum">
              <a:rPr lang="zh-CN" altLang="en-US" sz="1200" b="0">
                <a:ea typeface="宋体" pitchFamily="2" charset="-122"/>
              </a:rPr>
              <a:t>22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78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50179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50180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C5A7AA4F-F52A-4499-9684-839F77D6E079}" type="slidenum">
              <a:rPr lang="zh-CN" altLang="en-US" sz="1200" b="0">
                <a:ea typeface="宋体" pitchFamily="2" charset="-122"/>
              </a:rPr>
              <a:t>23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746" name="幻灯片图像占位符 1"/>
          <p:cNvSpPr>
            <a:spLocks noGrp="1" noRot="1" noChangeAspect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noFill/>
          <a:ln w="12700">
            <a:solidFill>
              <a:srgbClr val="000000"/>
            </a:solidFill>
            <a:miter lim="800000"/>
          </a:ln>
        </p:spPr>
      </p:sp>
      <p:sp>
        <p:nvSpPr>
          <p:cNvPr id="31747" name="备注占位符 2"/>
          <p:cNvSpPr>
            <a:spLocks noGrp="1"/>
          </p:cNvSpPr>
          <p:nvPr>
            <p:ph type="body" idx="3"/>
          </p:nvPr>
        </p:nvSpPr>
        <p:spPr bwMode="auto">
          <a:xfrm>
            <a:off x="685800" y="4343400"/>
            <a:ext cx="5486400" cy="4114800"/>
          </a:xfrm>
          <a:noFill/>
          <a:ln>
            <a:miter lim="800000"/>
          </a:ln>
        </p:spPr>
        <p:txBody>
          <a:bodyPr wrap="square" lIns="91440" tIns="45720" rIns="91440" bIns="45720" anchor="t" anchorCtr="0"/>
          <a:lstStyle>
            <a:lvl1pPr marL="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2pPr>
            <a:lvl3pPr marL="9144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3pPr>
            <a:lvl4pPr marL="13716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4pPr>
            <a:lvl5pPr marL="1828800" indent="0" algn="l" defTabSz="914400" rtl="0" eaLnBrk="0" fontAlgn="base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200" b="0" i="0" u="none" baseline="0">
                <a:solidFill>
                  <a:schemeClr val="tx1"/>
                </a:solidFill>
                <a:effectLst/>
                <a:latin typeface="Calibri" pitchFamily="34" charset="0"/>
                <a:ea typeface="宋体" pitchFamily="2" charset="-122"/>
              </a:defRPr>
            </a:lvl5pPr>
          </a:lstStyle>
          <a:p>
            <a:pPr marL="0" indent="0"/>
            <a:endParaRPr/>
          </a:p>
        </p:txBody>
      </p:sp>
      <p:sp>
        <p:nvSpPr>
          <p:cNvPr id="31748" name="灯片编号占位符 3"/>
          <p:cNvSpPr txBox="1">
            <a:spLocks noGrp="1"/>
          </p:cNvSpPr>
          <p:nvPr>
            <p:ph type="sldNum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0F440789-78C0-4657-A3BE-B7565E9C4F26}" type="slidenum">
              <a:rPr lang="zh-CN" altLang="en-US" sz="1200" b="0">
                <a:ea typeface="宋体" pitchFamily="2" charset="-122"/>
              </a:rPr>
              <a:t>24</a:t>
            </a:fld>
            <a:endParaRPr lang="zh-CN" altLang="en-US" sz="1200" b="0">
              <a:ea typeface="宋体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151D7D-1445-4681-B6DD-18168AAD6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53D54-00D9-424D-916B-C308FAFA1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494EE6-DAB9-4172-AE67-BB22B1712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26A9F-573E-4529-9DCF-961958DFF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708A91-BE23-4207-8E4D-9B27A0C28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482C8-6619-4A11-8914-15710AF53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5CA8FE-616D-43D1-9A9F-38E0C3DA8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9E764-DFED-4C17-A55B-A6EDDDB5A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0BB5CF-2328-447C-A5C0-08F629173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31BC4-794C-487A-9AB8-B60E2074C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5D516-C782-4E88-8F90-43F20F4D7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112294"/>
            <a:ext cx="6400800" cy="1116806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308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79389" y="1600201"/>
            <a:ext cx="8785225" cy="113347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078" name="Rectangle 7"/>
          <p:cNvSpPr>
            <a:spLocks noGrp="1" noChangeArrowheads="1"/>
          </p:cNvSpPr>
          <p:nvPr>
            <p:ph type="sldNum" sz="quarter" idx="10"/>
          </p:nvPr>
        </p:nvSpPr>
        <p:spPr bwMode="auto">
          <a:xfrm>
            <a:off x="6588125" y="4371975"/>
            <a:ext cx="2133600" cy="357188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F9F0AB11-5C99-41C5-9F24-5CCB158F0153}" type="slidenum">
              <a:rPr lang="en-US" altLang="zh-CN" sz="1400" b="0">
                <a:ea typeface="宋体" pitchFamily="2" charset="-122"/>
              </a:rPr>
              <a:t>‹#›</a:t>
            </a:fld>
            <a:endParaRPr lang="en-US" altLang="zh-CN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标题幻灯片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6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112294"/>
            <a:ext cx="6400800" cy="1116806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179389" y="1600201"/>
            <a:ext cx="8785225" cy="113347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16390" name="Rectangle 7"/>
          <p:cNvSpPr>
            <a:spLocks noGrp="1" noChangeArrowheads="1"/>
          </p:cNvSpPr>
          <p:nvPr>
            <p:ph type="sldNum" sz="quarter" idx="10"/>
          </p:nvPr>
        </p:nvSpPr>
        <p:spPr bwMode="auto">
          <a:xfrm>
            <a:off x="6588125" y="4371975"/>
            <a:ext cx="2133600" cy="357188"/>
          </a:xfrm>
          <a:prstGeom prst="rect">
            <a:avLst/>
          </a:prstGeom>
          <a:ln>
            <a:miter lim="800000"/>
          </a:ln>
        </p:spPr>
        <p:txBody>
          <a:bodyPr numCol="1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indent="0" algn="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400" b="0" i="0" u="none" baseline="0">
                <a:solidFill>
                  <a:schemeClr val="tx1"/>
                </a:solidFill>
                <a:effectLst/>
                <a:latin typeface="Arial"/>
                <a:ea typeface="宋体" pitchFamily="2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lvl="0" algn="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fld id="{963913AD-0161-4775-B9EA-3D5F5627C988}" type="slidenum">
              <a:rPr lang="en-US" altLang="zh-CN" sz="1400" b="0">
                <a:ea typeface="宋体" pitchFamily="2" charset="-122"/>
              </a:rPr>
              <a:t>‹#›</a:t>
            </a:fld>
            <a:endParaRPr lang="en-US" altLang="zh-CN" sz="1400" b="0">
              <a:ea typeface="宋体" pitchFamily="2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blipFill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image" Target="../media/image1.png" /><Relationship Id="rId4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slideLayout" Target="../slideLayouts/slideLayout15.xml" /><Relationship Id="rId3" Type="http://schemas.openxmlformats.org/officeDocument/2006/relationships/image" Target="../media/image1.png" /><Relationship Id="rId4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886" r:id="rId2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600" b="0" i="0" u="none" baseline="0">
          <a:solidFill>
            <a:schemeClr val="tx2"/>
          </a:solidFill>
          <a:effectLst/>
          <a:latin typeface="Arial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64C832"/>
        </a:buClr>
        <a:buSzTx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64C832"/>
        </a:buClr>
        <a:buSzTx/>
        <a:buFont typeface="Wingdings" pitchFamily="2" charset="2"/>
        <a:buChar char="p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64C832"/>
        </a:buClr>
        <a:buSzTx/>
        <a:buFont typeface="Wingdings" pitchFamily="2" charset="2"/>
        <a:buChar char="u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64C832"/>
        </a:buClr>
        <a:buSzTx/>
        <a:buFont typeface="Arial"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64C832"/>
        </a:buClr>
        <a:buSzTx/>
        <a:buFont typeface="Arial"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rgbClr val="64C832"/>
        </a:buClr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rgbClr val="64C832"/>
        </a:buClr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rgbClr val="64C832"/>
        </a:buClr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rgbClr val="64C832"/>
        </a:buClr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889" r:id="rId1"/>
    <p:sldLayoutId id="2147483890" r:id="rId2"/>
  </p:sldLayoutIdLst>
  <p:transition/>
  <p:timing/>
  <p:txStyles>
    <p:titleStyle>
      <a:lvl1pPr marL="0" indent="0" algn="ctr" defTabSz="914400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600" b="0" i="0" u="none" baseline="0">
          <a:solidFill>
            <a:schemeClr val="tx2"/>
          </a:solidFill>
          <a:effectLst/>
          <a:latin typeface="Arial"/>
          <a:ea typeface="宋体" pitchFamily="2" charset="-122"/>
          <a:cs typeface="+mj-cs"/>
        </a:defRPr>
      </a:lvl1pPr>
    </p:titleStyle>
    <p:bodyStyle>
      <a:lvl1pPr marL="342900" indent="-3429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64C832"/>
        </a:buClr>
        <a:buSzTx/>
        <a:buFont typeface="Wingdings" pitchFamily="2" charset="2"/>
        <a:buChar char="n"/>
        <a:defRPr kumimoji="0" sz="3200" b="0" i="0" u="none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64C832"/>
        </a:buClr>
        <a:buSzTx/>
        <a:buFont typeface="Wingdings" pitchFamily="2" charset="2"/>
        <a:buChar char="p"/>
        <a:defRPr kumimoji="0" sz="2800" b="0" i="0" u="none" baseline="0">
          <a:solidFill>
            <a:schemeClr val="tx1"/>
          </a:solidFill>
          <a:effectLst/>
          <a:latin typeface="+mn-lt"/>
          <a:ea typeface="+mn-ea"/>
        </a:defRPr>
      </a:lvl2pPr>
      <a:lvl3pPr marL="11430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64C832"/>
        </a:buClr>
        <a:buSzTx/>
        <a:buFont typeface="Wingdings" pitchFamily="2" charset="2"/>
        <a:buChar char="u"/>
        <a:defRPr kumimoji="0" sz="2400" b="0" i="0" u="none" baseline="0">
          <a:solidFill>
            <a:schemeClr val="tx1"/>
          </a:solidFill>
          <a:effectLst/>
          <a:latin typeface="+mn-lt"/>
          <a:ea typeface="+mn-ea"/>
        </a:defRPr>
      </a:lvl3pPr>
      <a:lvl4pPr marL="16002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64C832"/>
        </a:buClr>
        <a:buSzTx/>
        <a:buFont typeface="Arial"/>
        <a:buChar char="–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4pPr>
      <a:lvl5pPr marL="2057400" indent="-228600" algn="l" defTabSz="914400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>
          <a:srgbClr val="64C832"/>
        </a:buClr>
        <a:buSzTx/>
        <a:buFont typeface="Arial"/>
        <a:buChar char="»"/>
        <a:defRPr kumimoji="0" sz="2000" b="0" i="0" u="none" baseline="0">
          <a:solidFill>
            <a:schemeClr val="tx1"/>
          </a:solidFill>
          <a:effectLst/>
          <a:latin typeface="+mn-lt"/>
          <a:ea typeface="+mn-ea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rgbClr val="64C832"/>
        </a:buClr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rgbClr val="64C832"/>
        </a:buClr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rgbClr val="64C832"/>
        </a:buClr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rgbClr val="64C832"/>
        </a:buClr>
        <a:buFont typeface="Arial"/>
        <a:buChar char="»"/>
        <a:defRPr>
          <a:solidFill>
            <a:schemeClr val="tx1"/>
          </a:solidFill>
          <a:latin typeface="+mn-lt"/>
          <a:ea typeface="+mn-ea"/>
        </a:defRPr>
      </a:lvl9pPr>
    </p:bodyStyle>
    <p:otherStyle>
      <a:defPPr>
        <a:defRPr lang="zh-CN"/>
      </a:defPPr>
      <a:lvl1pPr mar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4572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9144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3716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800" b="0" i="0" u="none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Relationship Id="rId4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Relationship Id="rId4" Type="http://schemas.openxmlformats.org/officeDocument/2006/relationships/oleObject" Target="../embeddings/oleObject1.bin" TargetMode="Internal" /><Relationship Id="rId5" Type="http://schemas.openxmlformats.org/officeDocument/2006/relationships/image" Target="../media/image5.wmf" /><Relationship Id="rId6" Type="http://schemas.openxmlformats.org/officeDocument/2006/relationships/image" Target="../media/image6.emf" /><Relationship Id="rId7" Type="http://schemas.openxmlformats.org/officeDocument/2006/relationships/image" Target="../media/image7.emf" /><Relationship Id="rId8" Type="http://schemas.openxmlformats.org/officeDocument/2006/relationships/image" Target="../media/image2.png" /><Relationship Id="rId9" Type="http://schemas.openxmlformats.org/officeDocument/2006/relationships/vmlDrawing" Target="../drawings/vmlDrawing1.v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8.pn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8.png" /><Relationship Id="rId4" Type="http://schemas.openxmlformats.org/officeDocument/2006/relationships/image" Target="../media/image6.emf" /><Relationship Id="rId5" Type="http://schemas.openxmlformats.org/officeDocument/2006/relationships/image" Target="../media/image7.emf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8.pn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6.emf" /><Relationship Id="rId4" Type="http://schemas.openxmlformats.org/officeDocument/2006/relationships/image" Target="../media/image7.emf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2.xml" /><Relationship Id="rId3" Type="http://schemas.openxmlformats.org/officeDocument/2006/relationships/image" Target="../media/image9.png" /><Relationship Id="rId4" Type="http://schemas.openxmlformats.org/officeDocument/2006/relationships/image" Target="../media/image8.pn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3.xml" /><Relationship Id="rId3" Type="http://schemas.openxmlformats.org/officeDocument/2006/relationships/image" Target="../media/image10.png" /><Relationship Id="rId4" Type="http://schemas.openxmlformats.org/officeDocument/2006/relationships/image" Target="../media/image8.pn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11.png" /><Relationship Id="rId4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5.xml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6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7.xml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8.xml" /><Relationship Id="rId3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9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0.xml" /><Relationship Id="rId3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1.xml" /><Relationship Id="rId3" Type="http://schemas.openxmlformats.org/officeDocument/2006/relationships/image" Target="../media/image2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2.xml" /><Relationship Id="rId3" Type="http://schemas.openxmlformats.org/officeDocument/2006/relationships/image" Target="../media/image1.png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2415316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WordArt 4"/>
          <p:cNvSpPr>
            <a:spLocks noTextEdit="1"/>
          </p:cNvSpPr>
          <p:nvPr/>
        </p:nvSpPr>
        <p:spPr bwMode="gray">
          <a:xfrm>
            <a:off x="1331913" y="1868488"/>
            <a:ext cx="6624637" cy="649287"/>
          </a:xfrm>
        </p:spPr>
        <p:txBody>
          <a:bodyPr wrap="none" fromWordArt="1">
            <a:prstTxWarp prst="textDeflate">
              <a:avLst>
                <a:gd name="adj" fmla="val 0"/>
              </a:avLst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algn="ctr"/>
            <a:endParaRPr sz="3200" b="1" kern="10">
              <a:ln w="19050">
                <a:solidFill>
                  <a:srgbClr val="800000"/>
                </a:solidFill>
              </a:ln>
              <a:solidFill>
                <a:srgbClr val="800080"/>
              </a:solidFill>
              <a:effectLst>
                <a:outerShdw dist="63500" dir="2212194" algn="ctr">
                  <a:srgbClr val="868686">
                    <a:alpha val="50000"/>
                  </a:srgbClr>
                </a:outerShdw>
              </a:effectLst>
              <a:latin typeface="微软雅黑"/>
            </a:endParaRPr>
          </a:p>
        </p:txBody>
      </p:sp>
      <p:sp>
        <p:nvSpPr>
          <p:cNvPr id="5123" name="Rectangle 130"/>
          <p:cNvSpPr>
            <a:spLocks noChangeArrowheads="1"/>
          </p:cNvSpPr>
          <p:nvPr/>
        </p:nvSpPr>
        <p:spPr bwMode="auto">
          <a:xfrm>
            <a:off x="1187450" y="915988"/>
            <a:ext cx="6840538" cy="923925"/>
          </a:xfrm>
          <a:prstGeom prst="rect">
            <a:avLst/>
          </a:prstGeom>
          <a:noFill/>
          <a:ln w="9525" algn="ctr">
            <a:noFill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5400" spc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en-US" sz="5400" spc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制冷的基本理论知识</a:t>
            </a:r>
            <a:endParaRPr lang="zh-CN" altLang="en-US" sz="5400">
              <a:solidFill>
                <a:srgbClr val="C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5124" name="Rectangle 130"/>
          <p:cNvSpPr>
            <a:spLocks noChangeArrowheads="1"/>
          </p:cNvSpPr>
          <p:nvPr/>
        </p:nvSpPr>
        <p:spPr bwMode="auto">
          <a:xfrm>
            <a:off x="1979613" y="2139950"/>
            <a:ext cx="5329237" cy="461963"/>
          </a:xfrm>
          <a:prstGeom prst="rect">
            <a:avLst/>
          </a:prstGeom>
          <a:noFill/>
          <a:ln w="9525" algn="ctr">
            <a:noFill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 spc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 spc="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 spc="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  <a:endParaRPr lang="zh-CN" altLang="en-US" sz="2400">
              <a:solidFill>
                <a:srgbClr val="8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Rectangle 2"/>
          <p:cNvSpPr>
            <a:spLocks noGrp="1"/>
          </p:cNvSpPr>
          <p:nvPr>
            <p:ph type="title" idx="4294967295"/>
          </p:nvPr>
        </p:nvSpPr>
        <p:spPr>
          <a:xfrm>
            <a:off x="3276600" y="249238"/>
            <a:ext cx="5616575" cy="334962"/>
          </a:xfrm>
          <a:prstGeom prst="rect">
            <a:avLst/>
          </a:prstGeom>
          <a:solidFill>
            <a:srgbClr val="FFFFFF"/>
          </a:solidFill>
          <a:ln>
            <a:noFill/>
            <a:miter lim="800000"/>
          </a:ln>
        </p:spPr>
        <p:txBody>
          <a:bodyPr anchor="ctr" anchorCtr="0"/>
          <a:lstStyle>
            <a:lvl1pPr marL="0" indent="0" algn="ctr" defTabSz="914400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600" b="0" i="0" u="none" baseline="0">
                <a:solidFill>
                  <a:schemeClr val="tx2"/>
                </a:solidFill>
                <a:latin typeface="Arial"/>
                <a:ea typeface="宋体" pitchFamily="2" charset="-122"/>
                <a:cs typeface="+mj-cs"/>
              </a:defRPr>
            </a:lvl1pPr>
          </a:lstStyle>
          <a:p>
            <a:pPr lvl="0" algn="r" eaLnBrk="1" hangingPunct="1"/>
            <a:r>
              <a:rPr lang="zh-CN" altLang="en-US" sz="2400" b="1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单级蒸气压缩式制冷的基本原理</a:t>
            </a:r>
            <a:endParaRPr lang="zh-CN" altLang="zh-CN" sz="2400" b="1">
              <a:solidFill>
                <a:srgbClr val="8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147" name="Rectangle 130"/>
          <p:cNvSpPr/>
          <p:nvPr/>
        </p:nvSpPr>
        <p:spPr>
          <a:xfrm>
            <a:off x="1042988" y="915988"/>
            <a:ext cx="5329237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sp>
        <p:nvSpPr>
          <p:cNvPr id="6148" name="Rectangle 279"/>
          <p:cNvSpPr/>
          <p:nvPr/>
        </p:nvSpPr>
        <p:spPr>
          <a:xfrm>
            <a:off x="1908175" y="1635125"/>
            <a:ext cx="3600450" cy="504825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2.1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理论循环与理想循环的区别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149" name="Rectangle 279"/>
          <p:cNvSpPr/>
          <p:nvPr/>
        </p:nvSpPr>
        <p:spPr>
          <a:xfrm>
            <a:off x="1908175" y="2139950"/>
            <a:ext cx="2592388" cy="504825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2.2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理论循环的形式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150" name="Rectangle 279"/>
          <p:cNvSpPr/>
          <p:nvPr/>
        </p:nvSpPr>
        <p:spPr>
          <a:xfrm>
            <a:off x="1908175" y="2716213"/>
            <a:ext cx="3671888" cy="504825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2.3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理论循环在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P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－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h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图上的表示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151" name="Rectangle 279"/>
          <p:cNvSpPr/>
          <p:nvPr/>
        </p:nvSpPr>
        <p:spPr>
          <a:xfrm>
            <a:off x="1908175" y="3362325"/>
            <a:ext cx="3671888" cy="504825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2.4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理论循环的热力计算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Rectangle 130"/>
          <p:cNvSpPr/>
          <p:nvPr/>
        </p:nvSpPr>
        <p:spPr>
          <a:xfrm>
            <a:off x="1042988" y="1163638"/>
            <a:ext cx="56896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2.1  </a:t>
            </a: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理论循环与理想循环的区别</a:t>
            </a:r>
          </a:p>
        </p:txBody>
      </p:sp>
      <p:sp>
        <p:nvSpPr>
          <p:cNvPr id="7171" name="Rectangle 279"/>
          <p:cNvSpPr/>
          <p:nvPr/>
        </p:nvSpPr>
        <p:spPr>
          <a:xfrm>
            <a:off x="1042988" y="2066925"/>
            <a:ext cx="2303462" cy="1296988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节流阀代替膨胀机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干压缩代替湿压缩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7172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pic>
        <p:nvPicPr>
          <p:cNvPr id="7173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463" y="1563688"/>
            <a:ext cx="4032250" cy="263366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Rectangle 130"/>
          <p:cNvSpPr/>
          <p:nvPr/>
        </p:nvSpPr>
        <p:spPr>
          <a:xfrm>
            <a:off x="1042988" y="1163638"/>
            <a:ext cx="56896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2.1  </a:t>
            </a: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理论循环与理想循环的区别</a:t>
            </a:r>
          </a:p>
        </p:txBody>
      </p:sp>
      <p:sp>
        <p:nvSpPr>
          <p:cNvPr id="1028" name="Rectangle 279"/>
          <p:cNvSpPr/>
          <p:nvPr/>
        </p:nvSpPr>
        <p:spPr>
          <a:xfrm>
            <a:off x="1042988" y="2066925"/>
            <a:ext cx="2303462" cy="1296988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节流阀代替膨胀机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干压缩代替湿压缩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29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grpSp>
        <p:nvGrpSpPr>
          <p:cNvPr id="1030" name="组合 20"/>
          <p:cNvGrpSpPr/>
          <p:nvPr/>
        </p:nvGrpSpPr>
        <p:grpSpPr>
          <a:xfrm>
            <a:off x="4932363" y="1779588"/>
            <a:ext cx="3600450" cy="2592387"/>
            <a:chOff x="4932040" y="1779662"/>
            <a:chExt cx="3600400" cy="2592288"/>
          </a:xfrm>
        </p:grpSpPr>
        <p:pic>
          <p:nvPicPr>
            <p:cNvPr id="1031" name="Picture 8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932040" y="1779662"/>
              <a:ext cx="3600400" cy="2592288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graphicFrame>
          <p:nvGraphicFramePr>
            <p:cNvPr id="1026" name="Object 1"/>
            <p:cNvGraphicFramePr>
              <a:graphicFrameLocks noChangeAspect="1"/>
            </p:cNvGraphicFramePr>
            <p:nvPr/>
          </p:nvGraphicFramePr>
          <p:xfrm>
            <a:off x="6432206" y="2471065"/>
            <a:ext cx="450959" cy="47236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name="Equation" r:id="rId4" imgW="450965" imgH="472382" progId="Equation.DSMT4">
                    <p:embed/>
                  </p:oleObj>
                </mc:Choice>
                <mc:Fallback>
                  <p:oleObj name="Equation" r:id="rId4" imgW="450965" imgH="472382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6432206" y="2471065"/>
                          <a:ext cx="450959" cy="472364"/>
                        </a:xfrm>
                        <a:prstGeom prst="rect">
                          <a:avLst/>
                        </a:prstGeom>
                        <a:solidFill>
                          <a:schemeClr val="bg1"/>
                        </a:solidFill>
                        <a:ln>
                          <a:noFill/>
                          <a:miter lim="800000"/>
                        </a:ln>
                        <a:effectLst/>
                      </p:spPr>
                    </p:pic>
                  </p:oleObj>
                </mc:Fallback>
              </mc:AlternateContent>
            </a:graphicData>
          </a:graphic>
        </p:graphicFrame>
        <p:pic>
          <p:nvPicPr>
            <p:cNvPr id="1032" name="Picture 13"/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4973862" y="2234883"/>
              <a:ext cx="341856" cy="49522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033" name="Picture 1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4997502" y="2932001"/>
              <a:ext cx="318217" cy="46093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grpSp>
          <p:nvGrpSpPr>
            <p:cNvPr id="1034" name="组合 14"/>
            <p:cNvGrpSpPr/>
            <p:nvPr/>
          </p:nvGrpSpPr>
          <p:grpSpPr>
            <a:xfrm>
              <a:off x="5364089" y="1811495"/>
              <a:ext cx="2589730" cy="1857400"/>
              <a:chOff x="5364089" y="1811495"/>
              <a:chExt cx="2589730" cy="1857400"/>
            </a:xfrm>
          </p:grpSpPr>
          <p:sp>
            <p:nvSpPr>
              <p:cNvPr id="1035" name="任意多边形 12"/>
              <p:cNvSpPr/>
              <p:nvPr/>
            </p:nvSpPr>
            <p:spPr>
              <a:xfrm>
                <a:off x="5363834" y="1811411"/>
                <a:ext cx="1223945" cy="1839842"/>
              </a:xfrm>
              <a:custGeom>
                <a:gdLst>
                  <a:gd name="connsiteX0" fmla="*/ 1064871 w 1064871"/>
                  <a:gd name="connsiteY0" fmla="*/ 0 h 1840375"/>
                  <a:gd name="connsiteX1" fmla="*/ 555585 w 1064871"/>
                  <a:gd name="connsiteY1" fmla="*/ 312516 h 1840375"/>
                  <a:gd name="connsiteX2" fmla="*/ 266218 w 1064871"/>
                  <a:gd name="connsiteY2" fmla="*/ 1423686 h 1840375"/>
                  <a:gd name="connsiteX3" fmla="*/ 0 w 1064871"/>
                  <a:gd name="connsiteY3" fmla="*/ 1840375 h 18403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64871" h="1840375">
                    <a:moveTo>
                      <a:pt x="1064871" y="0"/>
                    </a:moveTo>
                    <a:cubicBezTo>
                      <a:pt x="876782" y="37617"/>
                      <a:pt x="688694" y="75235"/>
                      <a:pt x="555585" y="312516"/>
                    </a:cubicBezTo>
                    <a:cubicBezTo>
                      <a:pt x="422476" y="549797"/>
                      <a:pt x="358815" y="1169043"/>
                      <a:pt x="266218" y="1423686"/>
                    </a:cubicBezTo>
                    <a:cubicBezTo>
                      <a:pt x="173621" y="1678329"/>
                      <a:pt x="86810" y="1759352"/>
                      <a:pt x="0" y="1840375"/>
                    </a:cubicBezTo>
                  </a:path>
                </a:pathLst>
              </a:custGeom>
              <a:ln w="25400">
                <a:solidFill>
                  <a:srgbClr val="8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5pPr>
                <a:lvl6pPr>
                  <a:defRPr lang="zh-CN">
                    <a:solidFill>
                      <a:srgbClr val="000000"/>
                    </a:solidFill>
                    <a:latin typeface="Arial"/>
                  </a:defRPr>
                </a:lvl6pPr>
                <a:lvl7pPr>
                  <a:defRPr lang="zh-CN">
                    <a:solidFill>
                      <a:srgbClr val="000000"/>
                    </a:solidFill>
                    <a:latin typeface="Arial"/>
                  </a:defRPr>
                </a:lvl7pPr>
                <a:lvl8pPr>
                  <a:defRPr lang="zh-CN">
                    <a:solidFill>
                      <a:srgbClr val="000000"/>
                    </a:solidFill>
                    <a:latin typeface="Arial"/>
                  </a:defRPr>
                </a:lvl8pPr>
                <a:lvl9pPr>
                  <a:defRPr lang="zh-CN">
                    <a:solidFill>
                      <a:srgbClr val="000000"/>
                    </a:solidFill>
                    <a:latin typeface="Arial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/>
                </a:pPr>
                <a:endParaRPr kumimoji="0" lang="zh-CN" altLang="en-US" sz="2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036" name="任意多边形 13"/>
              <p:cNvSpPr/>
              <p:nvPr/>
            </p:nvSpPr>
            <p:spPr>
              <a:xfrm>
                <a:off x="6558950" y="1798394"/>
                <a:ext cx="1408156" cy="1895784"/>
              </a:xfrm>
              <a:custGeom>
                <a:gdLst>
                  <a:gd name="connsiteX0" fmla="*/ 1064871 w 1064871"/>
                  <a:gd name="connsiteY0" fmla="*/ 0 h 1840375"/>
                  <a:gd name="connsiteX1" fmla="*/ 555585 w 1064871"/>
                  <a:gd name="connsiteY1" fmla="*/ 312516 h 1840375"/>
                  <a:gd name="connsiteX2" fmla="*/ 266218 w 1064871"/>
                  <a:gd name="connsiteY2" fmla="*/ 1423686 h 1840375"/>
                  <a:gd name="connsiteX3" fmla="*/ 0 w 1064871"/>
                  <a:gd name="connsiteY3" fmla="*/ 1840375 h 18403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64871" h="1840375">
                    <a:moveTo>
                      <a:pt x="1064871" y="0"/>
                    </a:moveTo>
                    <a:cubicBezTo>
                      <a:pt x="876782" y="37617"/>
                      <a:pt x="688694" y="75235"/>
                      <a:pt x="555585" y="312516"/>
                    </a:cubicBezTo>
                    <a:cubicBezTo>
                      <a:pt x="422476" y="549797"/>
                      <a:pt x="358815" y="1169043"/>
                      <a:pt x="266218" y="1423686"/>
                    </a:cubicBezTo>
                    <a:cubicBezTo>
                      <a:pt x="173621" y="1678329"/>
                      <a:pt x="86810" y="1759352"/>
                      <a:pt x="0" y="1840375"/>
                    </a:cubicBezTo>
                  </a:path>
                </a:pathLst>
              </a:custGeom>
              <a:ln w="25400">
                <a:solidFill>
                  <a:srgbClr val="800000"/>
                </a:solidFill>
              </a:ln>
              <a:scene3d>
                <a:camera prst="orthographicFront">
                  <a:rot lat="0" lon="10800000" rev="0"/>
                </a:camera>
                <a:lightRig rig="threePt" dir="t"/>
              </a:scene3d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5pPr>
                <a:lvl6pPr>
                  <a:defRPr lang="zh-CN">
                    <a:solidFill>
                      <a:srgbClr val="000000"/>
                    </a:solidFill>
                    <a:latin typeface="Arial"/>
                  </a:defRPr>
                </a:lvl6pPr>
                <a:lvl7pPr>
                  <a:defRPr lang="zh-CN">
                    <a:solidFill>
                      <a:srgbClr val="000000"/>
                    </a:solidFill>
                    <a:latin typeface="Arial"/>
                  </a:defRPr>
                </a:lvl7pPr>
                <a:lvl8pPr>
                  <a:defRPr lang="zh-CN">
                    <a:solidFill>
                      <a:srgbClr val="000000"/>
                    </a:solidFill>
                    <a:latin typeface="Arial"/>
                  </a:defRPr>
                </a:lvl8pPr>
                <a:lvl9pPr>
                  <a:defRPr lang="zh-CN">
                    <a:solidFill>
                      <a:srgbClr val="000000"/>
                    </a:solidFill>
                    <a:latin typeface="Arial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/>
                </a:pPr>
                <a:endParaRPr kumimoji="0" lang="zh-CN" altLang="en-US" sz="2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Rectangle 130"/>
          <p:cNvSpPr/>
          <p:nvPr/>
        </p:nvSpPr>
        <p:spPr>
          <a:xfrm>
            <a:off x="1042988" y="700088"/>
            <a:ext cx="56896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2.2   </a:t>
            </a: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理论循环的形式</a:t>
            </a:r>
          </a:p>
        </p:txBody>
      </p:sp>
      <p:sp>
        <p:nvSpPr>
          <p:cNvPr id="8195" name="Rectangle 279"/>
          <p:cNvSpPr/>
          <p:nvPr/>
        </p:nvSpPr>
        <p:spPr>
          <a:xfrm>
            <a:off x="2627313" y="1131888"/>
            <a:ext cx="3889375" cy="576262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理论循环在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P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－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h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图上的表示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8196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613" y="1779588"/>
            <a:ext cx="4608512" cy="28051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8197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sp>
        <p:nvSpPr>
          <p:cNvPr id="8198" name="五角星 7"/>
          <p:cNvSpPr/>
          <p:nvPr/>
        </p:nvSpPr>
        <p:spPr>
          <a:xfrm>
            <a:off x="7019925" y="2211388"/>
            <a:ext cx="360363" cy="288925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199" name="五角星 8"/>
          <p:cNvSpPr/>
          <p:nvPr/>
        </p:nvSpPr>
        <p:spPr>
          <a:xfrm>
            <a:off x="6588125" y="2211388"/>
            <a:ext cx="360363" cy="288925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200" name="五角星 9"/>
          <p:cNvSpPr/>
          <p:nvPr/>
        </p:nvSpPr>
        <p:spPr>
          <a:xfrm>
            <a:off x="6084888" y="2211388"/>
            <a:ext cx="360362" cy="288925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Rectangle 130"/>
          <p:cNvSpPr/>
          <p:nvPr/>
        </p:nvSpPr>
        <p:spPr>
          <a:xfrm>
            <a:off x="1042988" y="700088"/>
            <a:ext cx="56896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2.2   </a:t>
            </a: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理论循环的形式</a:t>
            </a:r>
          </a:p>
        </p:txBody>
      </p:sp>
      <p:sp>
        <p:nvSpPr>
          <p:cNvPr id="9219" name="Rectangle 279"/>
          <p:cNvSpPr/>
          <p:nvPr/>
        </p:nvSpPr>
        <p:spPr>
          <a:xfrm>
            <a:off x="2627313" y="1058863"/>
            <a:ext cx="3889375" cy="576262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理论循环在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T-S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图上的表示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9220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4213" y="1851025"/>
            <a:ext cx="3549650" cy="21605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9221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grpSp>
        <p:nvGrpSpPr>
          <p:cNvPr id="9222" name="组合 51"/>
          <p:cNvGrpSpPr/>
          <p:nvPr/>
        </p:nvGrpSpPr>
        <p:grpSpPr>
          <a:xfrm>
            <a:off x="4973638" y="1779588"/>
            <a:ext cx="3414712" cy="2520950"/>
            <a:chOff x="4973862" y="1779662"/>
            <a:chExt cx="3414562" cy="2520280"/>
          </a:xfrm>
        </p:grpSpPr>
        <p:pic>
          <p:nvPicPr>
            <p:cNvPr id="9224" name="Picture 13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73862" y="2234883"/>
              <a:ext cx="341856" cy="49522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9225" name="Picture 12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997502" y="2932001"/>
              <a:ext cx="318217" cy="46093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cxnSp>
          <p:nvCxnSpPr>
            <p:cNvPr id="9226" name="直接箭头连接符 20"/>
            <p:cNvCxnSpPr/>
            <p:nvPr/>
          </p:nvCxnSpPr>
          <p:spPr>
            <a:xfrm flipH="1" flipV="1">
              <a:off x="5291348" y="1851080"/>
              <a:ext cx="0" cy="2088595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miter lim="800000"/>
              <a:tailEnd type="triangle"/>
            </a:ln>
          </p:spPr>
        </p:cxnSp>
        <p:cxnSp>
          <p:nvCxnSpPr>
            <p:cNvPr id="9227" name="直接箭头连接符 21"/>
            <p:cNvCxnSpPr/>
            <p:nvPr/>
          </p:nvCxnSpPr>
          <p:spPr>
            <a:xfrm>
              <a:off x="5242772" y="1871522"/>
              <a:ext cx="30479" cy="2230543"/>
            </a:xfrm>
            <a:prstGeom prst="straightConnector1">
              <a:avLst/>
            </a:prstGeom>
            <a:ln w="38100">
              <a:solidFill>
                <a:srgbClr val="0000FF"/>
              </a:solidFill>
              <a:headEnd type="none"/>
              <a:tailEnd type="triangle"/>
            </a:ln>
            <a:scene3d>
              <a:camera prst="orthographicFront">
                <a:rot lat="0" lon="5400000" rev="0"/>
              </a:camera>
              <a:lightRig rig="threePt" dir="t"/>
            </a:scene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228" name="椭圆 23"/>
            <p:cNvSpPr/>
            <p:nvPr/>
          </p:nvSpPr>
          <p:spPr>
            <a:xfrm>
              <a:off x="5940607" y="2522415"/>
              <a:ext cx="142869" cy="144424"/>
            </a:xfrm>
            <a:prstGeom prst="ellipse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eaLnBrk="1" hangingPunct="0"/>
              <a:endParaRPr lang="zh-CN" altLang="en-US">
                <a:solidFill>
                  <a:srgbClr val="FFFFFF"/>
                </a:solidFill>
                <a:ea typeface="宋体" pitchFamily="2" charset="-122"/>
              </a:endParaRPr>
            </a:p>
          </p:txBody>
        </p:sp>
        <p:grpSp>
          <p:nvGrpSpPr>
            <p:cNvPr id="9229" name="组合 24"/>
            <p:cNvGrpSpPr/>
            <p:nvPr/>
          </p:nvGrpSpPr>
          <p:grpSpPr>
            <a:xfrm>
              <a:off x="5603261" y="2067694"/>
              <a:ext cx="2209100" cy="1601200"/>
              <a:chOff x="5402399" y="1811495"/>
              <a:chExt cx="2551420" cy="1857400"/>
            </a:xfrm>
          </p:grpSpPr>
          <p:sp>
            <p:nvSpPr>
              <p:cNvPr id="9244" name="任意多边形 25"/>
              <p:cNvSpPr/>
              <p:nvPr/>
            </p:nvSpPr>
            <p:spPr>
              <a:xfrm>
                <a:off x="5401502" y="1810600"/>
                <a:ext cx="1166053" cy="1841018"/>
              </a:xfrm>
              <a:custGeom>
                <a:gdLst>
                  <a:gd name="connsiteX0" fmla="*/ 1064871 w 1064871"/>
                  <a:gd name="connsiteY0" fmla="*/ 0 h 1840375"/>
                  <a:gd name="connsiteX1" fmla="*/ 555585 w 1064871"/>
                  <a:gd name="connsiteY1" fmla="*/ 312516 h 1840375"/>
                  <a:gd name="connsiteX2" fmla="*/ 266218 w 1064871"/>
                  <a:gd name="connsiteY2" fmla="*/ 1423686 h 1840375"/>
                  <a:gd name="connsiteX3" fmla="*/ 0 w 1064871"/>
                  <a:gd name="connsiteY3" fmla="*/ 1840375 h 18403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64871" h="1840375">
                    <a:moveTo>
                      <a:pt x="1064871" y="0"/>
                    </a:moveTo>
                    <a:cubicBezTo>
                      <a:pt x="876782" y="37617"/>
                      <a:pt x="688694" y="75235"/>
                      <a:pt x="555585" y="312516"/>
                    </a:cubicBezTo>
                    <a:cubicBezTo>
                      <a:pt x="422476" y="549797"/>
                      <a:pt x="358815" y="1169043"/>
                      <a:pt x="266218" y="1423686"/>
                    </a:cubicBezTo>
                    <a:cubicBezTo>
                      <a:pt x="173621" y="1678329"/>
                      <a:pt x="86810" y="1759352"/>
                      <a:pt x="0" y="1840375"/>
                    </a:cubicBezTo>
                  </a:path>
                </a:pathLst>
              </a:custGeom>
              <a:ln w="25400">
                <a:solidFill>
                  <a:srgbClr val="8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5pPr>
                <a:lvl6pPr>
                  <a:defRPr lang="zh-CN">
                    <a:solidFill>
                      <a:srgbClr val="000000"/>
                    </a:solidFill>
                    <a:latin typeface="Arial"/>
                  </a:defRPr>
                </a:lvl6pPr>
                <a:lvl7pPr>
                  <a:defRPr lang="zh-CN">
                    <a:solidFill>
                      <a:srgbClr val="000000"/>
                    </a:solidFill>
                    <a:latin typeface="Arial"/>
                  </a:defRPr>
                </a:lvl7pPr>
                <a:lvl8pPr>
                  <a:defRPr lang="zh-CN">
                    <a:solidFill>
                      <a:srgbClr val="000000"/>
                    </a:solidFill>
                    <a:latin typeface="Arial"/>
                  </a:defRPr>
                </a:lvl8pPr>
                <a:lvl9pPr>
                  <a:defRPr lang="zh-CN">
                    <a:solidFill>
                      <a:srgbClr val="000000"/>
                    </a:solidFill>
                    <a:latin typeface="Arial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/>
                </a:pPr>
                <a:endParaRPr kumimoji="0" lang="zh-CN" altLang="en-US" sz="2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9245" name="任意多边形 26"/>
              <p:cNvSpPr/>
              <p:nvPr/>
            </p:nvSpPr>
            <p:spPr>
              <a:xfrm>
                <a:off x="6556040" y="1796019"/>
                <a:ext cx="1415105" cy="1901698"/>
              </a:xfrm>
              <a:custGeom>
                <a:gdLst>
                  <a:gd name="connsiteX0" fmla="*/ 1064871 w 1064871"/>
                  <a:gd name="connsiteY0" fmla="*/ 0 h 1840375"/>
                  <a:gd name="connsiteX1" fmla="*/ 555585 w 1064871"/>
                  <a:gd name="connsiteY1" fmla="*/ 312516 h 1840375"/>
                  <a:gd name="connsiteX2" fmla="*/ 266218 w 1064871"/>
                  <a:gd name="connsiteY2" fmla="*/ 1423686 h 1840375"/>
                  <a:gd name="connsiteX3" fmla="*/ 0 w 1064871"/>
                  <a:gd name="connsiteY3" fmla="*/ 1840375 h 18403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64871" h="1840375">
                    <a:moveTo>
                      <a:pt x="1064871" y="0"/>
                    </a:moveTo>
                    <a:cubicBezTo>
                      <a:pt x="876782" y="37617"/>
                      <a:pt x="688694" y="75235"/>
                      <a:pt x="555585" y="312516"/>
                    </a:cubicBezTo>
                    <a:cubicBezTo>
                      <a:pt x="422476" y="549797"/>
                      <a:pt x="358815" y="1169043"/>
                      <a:pt x="266218" y="1423686"/>
                    </a:cubicBezTo>
                    <a:cubicBezTo>
                      <a:pt x="173621" y="1678329"/>
                      <a:pt x="86810" y="1759352"/>
                      <a:pt x="0" y="1840375"/>
                    </a:cubicBezTo>
                  </a:path>
                </a:pathLst>
              </a:custGeom>
              <a:ln w="25400">
                <a:solidFill>
                  <a:srgbClr val="800000"/>
                </a:solidFill>
              </a:ln>
              <a:scene3d>
                <a:camera prst="orthographicFront">
                  <a:rot lat="0" lon="10800000" rev="0"/>
                </a:camera>
                <a:lightRig rig="threePt" dir="t"/>
              </a:scene3d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5pPr>
                <a:lvl6pPr>
                  <a:defRPr lang="zh-CN">
                    <a:solidFill>
                      <a:srgbClr val="000000"/>
                    </a:solidFill>
                    <a:latin typeface="Arial"/>
                  </a:defRPr>
                </a:lvl6pPr>
                <a:lvl7pPr>
                  <a:defRPr lang="zh-CN">
                    <a:solidFill>
                      <a:srgbClr val="000000"/>
                    </a:solidFill>
                    <a:latin typeface="Arial"/>
                  </a:defRPr>
                </a:lvl7pPr>
                <a:lvl8pPr>
                  <a:defRPr lang="zh-CN">
                    <a:solidFill>
                      <a:srgbClr val="000000"/>
                    </a:solidFill>
                    <a:latin typeface="Arial"/>
                  </a:defRPr>
                </a:lvl8pPr>
                <a:lvl9pPr>
                  <a:defRPr lang="zh-CN">
                    <a:solidFill>
                      <a:srgbClr val="000000"/>
                    </a:solidFill>
                    <a:latin typeface="Arial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/>
                </a:pPr>
                <a:endParaRPr kumimoji="0" lang="zh-CN" altLang="en-US" sz="2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cxnSp>
          <p:nvCxnSpPr>
            <p:cNvPr id="9230" name="直接箭头连接符 29"/>
            <p:cNvCxnSpPr/>
            <p:nvPr/>
          </p:nvCxnSpPr>
          <p:spPr>
            <a:xfrm>
              <a:off x="5291348" y="3939675"/>
              <a:ext cx="3025642" cy="0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miter lim="800000"/>
              <a:tailEnd type="triangle"/>
            </a:ln>
          </p:spPr>
        </p:cxnSp>
        <p:sp>
          <p:nvSpPr>
            <p:cNvPr id="9231" name="椭圆 30"/>
            <p:cNvSpPr/>
            <p:nvPr/>
          </p:nvSpPr>
          <p:spPr>
            <a:xfrm>
              <a:off x="7391518" y="3076304"/>
              <a:ext cx="144457" cy="142837"/>
            </a:xfrm>
            <a:prstGeom prst="ellipse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eaLnBrk="1" hangingPunct="0"/>
              <a:endParaRPr lang="zh-CN" altLang="en-US">
                <a:solidFill>
                  <a:srgbClr val="FFFFFF"/>
                </a:solidFill>
                <a:ea typeface="宋体" pitchFamily="2" charset="-122"/>
              </a:endParaRPr>
            </a:p>
          </p:txBody>
        </p:sp>
        <p:cxnSp>
          <p:nvCxnSpPr>
            <p:cNvPr id="9232" name="直接连接符 32"/>
            <p:cNvCxnSpPr>
              <a:endCxn id="9234" idx="1"/>
            </p:cNvCxnSpPr>
            <p:nvPr/>
          </p:nvCxnSpPr>
          <p:spPr>
            <a:xfrm flipV="1">
              <a:off x="6012041" y="2557330"/>
              <a:ext cx="1257245" cy="3809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cxnSp>
          <p:nvCxnSpPr>
            <p:cNvPr id="9233" name="直接连接符 34"/>
            <p:cNvCxnSpPr/>
            <p:nvPr/>
          </p:nvCxnSpPr>
          <p:spPr>
            <a:xfrm flipH="1" flipV="1">
              <a:off x="7440729" y="2211347"/>
              <a:ext cx="11112" cy="93637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sp>
          <p:nvSpPr>
            <p:cNvPr id="9234" name="任意多边形 35"/>
            <p:cNvSpPr/>
            <p:nvPr/>
          </p:nvSpPr>
          <p:spPr>
            <a:xfrm>
              <a:off x="7269286" y="2211347"/>
              <a:ext cx="173029" cy="345983"/>
            </a:xfrm>
            <a:custGeom>
              <a:gdLst>
                <a:gd name="connsiteX0" fmla="*/ 173621 w 173621"/>
                <a:gd name="connsiteY0" fmla="*/ 0 h 347240"/>
                <a:gd name="connsiteX1" fmla="*/ 0 w 173621"/>
                <a:gd name="connsiteY1" fmla="*/ 347240 h 3472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73621" h="347240">
                  <a:moveTo>
                    <a:pt x="173621" y="0"/>
                  </a:moveTo>
                  <a:cubicBezTo>
                    <a:pt x="102243" y="142754"/>
                    <a:pt x="28937" y="287438"/>
                    <a:pt x="0" y="34724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/>
              </a:pPr>
              <a:endPara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9235" name="椭圆 36"/>
            <p:cNvSpPr/>
            <p:nvPr/>
          </p:nvSpPr>
          <p:spPr>
            <a:xfrm>
              <a:off x="7380406" y="2139928"/>
              <a:ext cx="144456" cy="144425"/>
            </a:xfrm>
            <a:prstGeom prst="ellipse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eaLnBrk="1" hangingPunct="0"/>
              <a:endParaRPr lang="zh-CN" altLang="en-US">
                <a:solidFill>
                  <a:srgbClr val="FFFFFF"/>
                </a:solidFill>
                <a:ea typeface="宋体" pitchFamily="2" charset="-122"/>
              </a:endParaRPr>
            </a:p>
          </p:txBody>
        </p:sp>
        <p:sp>
          <p:nvSpPr>
            <p:cNvPr id="9236" name="椭圆 37"/>
            <p:cNvSpPr/>
            <p:nvPr/>
          </p:nvSpPr>
          <p:spPr>
            <a:xfrm>
              <a:off x="6372388" y="3076304"/>
              <a:ext cx="144457" cy="142837"/>
            </a:xfrm>
            <a:prstGeom prst="ellipse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eaLnBrk="1" hangingPunct="0"/>
              <a:endParaRPr lang="zh-CN" altLang="en-US">
                <a:solidFill>
                  <a:srgbClr val="FFFFFF"/>
                </a:solidFill>
                <a:ea typeface="宋体" pitchFamily="2" charset="-122"/>
              </a:endParaRPr>
            </a:p>
          </p:txBody>
        </p:sp>
        <p:cxnSp>
          <p:nvCxnSpPr>
            <p:cNvPr id="9237" name="直接连接符 38"/>
            <p:cNvCxnSpPr>
              <a:stCxn id="9236" idx="6"/>
            </p:cNvCxnSpPr>
            <p:nvPr/>
          </p:nvCxnSpPr>
          <p:spPr>
            <a:xfrm flipV="1">
              <a:off x="6516844" y="3138201"/>
              <a:ext cx="871499" cy="952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cxnSp>
          <p:nvCxnSpPr>
            <p:cNvPr id="9238" name="直接连接符 43"/>
            <p:cNvCxnSpPr>
              <a:endCxn id="9236" idx="1"/>
            </p:cNvCxnSpPr>
            <p:nvPr/>
          </p:nvCxnSpPr>
          <p:spPr>
            <a:xfrm>
              <a:off x="6012041" y="2571613"/>
              <a:ext cx="380983" cy="525323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sysDash"/>
              <a:miter lim="800000"/>
            </a:ln>
          </p:spPr>
        </p:cxnSp>
        <p:sp>
          <p:nvSpPr>
            <p:cNvPr id="9239" name="Rectangle 279"/>
            <p:cNvSpPr/>
            <p:nvPr/>
          </p:nvSpPr>
          <p:spPr>
            <a:xfrm>
              <a:off x="7596336" y="2715766"/>
              <a:ext cx="432048" cy="576262"/>
            </a:xfrm>
            <a:prstGeom prst="rect">
              <a:avLst/>
            </a:prstGeom>
            <a:noFill/>
            <a:ln w="25400">
              <a:solidFill>
                <a:schemeClr val="bg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2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solidFill>
                    <a:srgbClr val="0000FF"/>
                  </a:solidFill>
                  <a:latin typeface="微软雅黑" pitchFamily="34" charset="-122"/>
                  <a:ea typeface="微软雅黑" pitchFamily="34" charset="-122"/>
                </a:rPr>
                <a:t>1</a:t>
              </a:r>
            </a:p>
          </p:txBody>
        </p:sp>
        <p:sp>
          <p:nvSpPr>
            <p:cNvPr id="9240" name="Rectangle 279"/>
            <p:cNvSpPr/>
            <p:nvPr/>
          </p:nvSpPr>
          <p:spPr>
            <a:xfrm>
              <a:off x="7596336" y="1779662"/>
              <a:ext cx="432048" cy="576262"/>
            </a:xfrm>
            <a:prstGeom prst="rect">
              <a:avLst/>
            </a:prstGeom>
            <a:noFill/>
            <a:ln w="25400">
              <a:solidFill>
                <a:schemeClr val="bg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2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solidFill>
                    <a:srgbClr val="0000FF"/>
                  </a:solidFill>
                  <a:latin typeface="微软雅黑" pitchFamily="34" charset="-122"/>
                  <a:ea typeface="微软雅黑" pitchFamily="34" charset="-122"/>
                </a:rPr>
                <a:t>2</a:t>
              </a:r>
            </a:p>
          </p:txBody>
        </p:sp>
        <p:sp>
          <p:nvSpPr>
            <p:cNvPr id="9241" name="Rectangle 279"/>
            <p:cNvSpPr/>
            <p:nvPr/>
          </p:nvSpPr>
          <p:spPr>
            <a:xfrm>
              <a:off x="5652120" y="2067496"/>
              <a:ext cx="432048" cy="576262"/>
            </a:xfrm>
            <a:prstGeom prst="rect">
              <a:avLst/>
            </a:prstGeom>
            <a:noFill/>
            <a:ln w="25400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2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solidFill>
                    <a:srgbClr val="0000FF"/>
                  </a:solidFill>
                  <a:latin typeface="微软雅黑" pitchFamily="34" charset="-122"/>
                  <a:ea typeface="微软雅黑" pitchFamily="34" charset="-122"/>
                </a:rPr>
                <a:t>3</a:t>
              </a:r>
            </a:p>
          </p:txBody>
        </p:sp>
        <p:sp>
          <p:nvSpPr>
            <p:cNvPr id="9242" name="Rectangle 279"/>
            <p:cNvSpPr/>
            <p:nvPr/>
          </p:nvSpPr>
          <p:spPr>
            <a:xfrm>
              <a:off x="6084168" y="2787774"/>
              <a:ext cx="432048" cy="576262"/>
            </a:xfrm>
            <a:prstGeom prst="rect">
              <a:avLst/>
            </a:prstGeom>
            <a:noFill/>
            <a:ln w="25400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2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solidFill>
                    <a:srgbClr val="0000FF"/>
                  </a:solidFill>
                  <a:latin typeface="微软雅黑" pitchFamily="34" charset="-122"/>
                  <a:ea typeface="微软雅黑" pitchFamily="34" charset="-122"/>
                </a:rPr>
                <a:t>4</a:t>
              </a:r>
            </a:p>
          </p:txBody>
        </p:sp>
        <p:sp>
          <p:nvSpPr>
            <p:cNvPr id="9243" name="Rectangle 279"/>
            <p:cNvSpPr/>
            <p:nvPr/>
          </p:nvSpPr>
          <p:spPr>
            <a:xfrm>
              <a:off x="7956376" y="3723680"/>
              <a:ext cx="432048" cy="576262"/>
            </a:xfrm>
            <a:prstGeom prst="rect">
              <a:avLst/>
            </a:prstGeom>
            <a:noFill/>
            <a:ln w="25400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2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solidFill>
                    <a:srgbClr val="0000FF"/>
                  </a:solidFill>
                  <a:latin typeface="微软雅黑" pitchFamily="34" charset="-122"/>
                  <a:ea typeface="微软雅黑" pitchFamily="34" charset="-122"/>
                </a:rPr>
                <a:t>S</a:t>
              </a:r>
            </a:p>
          </p:txBody>
        </p:sp>
      </p:grpSp>
      <p:sp>
        <p:nvSpPr>
          <p:cNvPr id="9223" name="Rectangle 279"/>
          <p:cNvSpPr/>
          <p:nvPr/>
        </p:nvSpPr>
        <p:spPr>
          <a:xfrm>
            <a:off x="4932363" y="1563688"/>
            <a:ext cx="431800" cy="576262"/>
          </a:xfrm>
          <a:prstGeom prst="rect">
            <a:avLst/>
          </a:prstGeom>
          <a:noFill/>
          <a:ln w="25400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42" name="Rectangle 130"/>
          <p:cNvSpPr/>
          <p:nvPr/>
        </p:nvSpPr>
        <p:spPr>
          <a:xfrm>
            <a:off x="1042988" y="700088"/>
            <a:ext cx="56896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2.2   </a:t>
            </a: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理论循环的形式</a:t>
            </a:r>
          </a:p>
        </p:txBody>
      </p:sp>
      <p:sp>
        <p:nvSpPr>
          <p:cNvPr id="10243" name="Rectangle 279"/>
          <p:cNvSpPr/>
          <p:nvPr/>
        </p:nvSpPr>
        <p:spPr>
          <a:xfrm>
            <a:off x="2627313" y="1131888"/>
            <a:ext cx="3889375" cy="576262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四大部件的作用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:</a:t>
            </a:r>
          </a:p>
        </p:txBody>
      </p:sp>
      <p:pic>
        <p:nvPicPr>
          <p:cNvPr id="10244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" y="1924050"/>
            <a:ext cx="3024188" cy="1839913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0245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sp>
        <p:nvSpPr>
          <p:cNvPr id="10246" name="五角星 7"/>
          <p:cNvSpPr/>
          <p:nvPr/>
        </p:nvSpPr>
        <p:spPr>
          <a:xfrm>
            <a:off x="7164388" y="1203325"/>
            <a:ext cx="360362" cy="288925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247" name="五角星 8"/>
          <p:cNvSpPr/>
          <p:nvPr/>
        </p:nvSpPr>
        <p:spPr>
          <a:xfrm>
            <a:off x="6227763" y="1203325"/>
            <a:ext cx="360362" cy="288925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248" name="五角星 9"/>
          <p:cNvSpPr/>
          <p:nvPr/>
        </p:nvSpPr>
        <p:spPr>
          <a:xfrm>
            <a:off x="6659563" y="1203325"/>
            <a:ext cx="360362" cy="288925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0249" name="Rectangle 279"/>
          <p:cNvSpPr/>
          <p:nvPr/>
        </p:nvSpPr>
        <p:spPr>
          <a:xfrm>
            <a:off x="3708400" y="1708150"/>
            <a:ext cx="5184775" cy="576263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压缩机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: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压缩和输送制冷剂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,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并造成蒸发器低压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250" name="Rectangle 279"/>
          <p:cNvSpPr/>
          <p:nvPr/>
        </p:nvSpPr>
        <p:spPr>
          <a:xfrm>
            <a:off x="3708400" y="2284413"/>
            <a:ext cx="2735263" cy="576262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冷凝器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: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向环境放热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251" name="Rectangle 279"/>
          <p:cNvSpPr/>
          <p:nvPr/>
        </p:nvSpPr>
        <p:spPr>
          <a:xfrm>
            <a:off x="3708400" y="2859088"/>
            <a:ext cx="3887788" cy="576262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节流阀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: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节流降压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,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调节流量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0252" name="Rectangle 279"/>
          <p:cNvSpPr/>
          <p:nvPr/>
        </p:nvSpPr>
        <p:spPr>
          <a:xfrm>
            <a:off x="3708400" y="3435350"/>
            <a:ext cx="4319588" cy="576263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蒸发器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: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吸收被冷却物体的热量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Rectangle 130"/>
          <p:cNvSpPr/>
          <p:nvPr/>
        </p:nvSpPr>
        <p:spPr>
          <a:xfrm>
            <a:off x="1042988" y="700088"/>
            <a:ext cx="56896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 2.2   </a:t>
            </a: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理论循环的形式</a:t>
            </a:r>
          </a:p>
        </p:txBody>
      </p:sp>
      <p:sp>
        <p:nvSpPr>
          <p:cNvPr id="11267" name="Rectangle 279"/>
          <p:cNvSpPr/>
          <p:nvPr/>
        </p:nvSpPr>
        <p:spPr>
          <a:xfrm>
            <a:off x="2627313" y="1131888"/>
            <a:ext cx="3889375" cy="576262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四个状态点的状态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:</a:t>
            </a:r>
          </a:p>
        </p:txBody>
      </p:sp>
      <p:sp>
        <p:nvSpPr>
          <p:cNvPr id="11268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sp>
        <p:nvSpPr>
          <p:cNvPr id="11269" name="五角星 7"/>
          <p:cNvSpPr/>
          <p:nvPr/>
        </p:nvSpPr>
        <p:spPr>
          <a:xfrm>
            <a:off x="7164388" y="1203325"/>
            <a:ext cx="360362" cy="288925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270" name="五角星 8"/>
          <p:cNvSpPr/>
          <p:nvPr/>
        </p:nvSpPr>
        <p:spPr>
          <a:xfrm>
            <a:off x="6227763" y="1203325"/>
            <a:ext cx="360362" cy="288925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271" name="五角星 9"/>
          <p:cNvSpPr/>
          <p:nvPr/>
        </p:nvSpPr>
        <p:spPr>
          <a:xfrm>
            <a:off x="6659563" y="1203325"/>
            <a:ext cx="360362" cy="288925"/>
          </a:xfrm>
          <a:prstGeom prst="star5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FFFFFF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lt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272" name="Rectangle 279"/>
          <p:cNvSpPr/>
          <p:nvPr/>
        </p:nvSpPr>
        <p:spPr>
          <a:xfrm>
            <a:off x="3708400" y="1708150"/>
            <a:ext cx="5184775" cy="576263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点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: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低温低压的饱和蒸气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273" name="Rectangle 279"/>
          <p:cNvSpPr/>
          <p:nvPr/>
        </p:nvSpPr>
        <p:spPr>
          <a:xfrm>
            <a:off x="3708400" y="2284413"/>
            <a:ext cx="3816350" cy="576262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点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: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高温高压的过热蒸气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274" name="Rectangle 279"/>
          <p:cNvSpPr/>
          <p:nvPr/>
        </p:nvSpPr>
        <p:spPr>
          <a:xfrm>
            <a:off x="3708400" y="2859088"/>
            <a:ext cx="3887788" cy="576262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点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: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常温高压的饱和液体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1275" name="Rectangle 279"/>
          <p:cNvSpPr/>
          <p:nvPr/>
        </p:nvSpPr>
        <p:spPr>
          <a:xfrm>
            <a:off x="3708400" y="3435350"/>
            <a:ext cx="4967288" cy="792163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4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点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: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低温低压湿蒸气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大部分是饱和液体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,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小        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          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部分饱和蒸气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)</a:t>
            </a:r>
          </a:p>
        </p:txBody>
      </p:sp>
      <p:grpSp>
        <p:nvGrpSpPr>
          <p:cNvPr id="11276" name="组合 51"/>
          <p:cNvGrpSpPr/>
          <p:nvPr/>
        </p:nvGrpSpPr>
        <p:grpSpPr>
          <a:xfrm>
            <a:off x="539750" y="2066925"/>
            <a:ext cx="2767013" cy="1946275"/>
            <a:chOff x="4973862" y="1779662"/>
            <a:chExt cx="3414562" cy="2520280"/>
          </a:xfrm>
        </p:grpSpPr>
        <p:pic>
          <p:nvPicPr>
            <p:cNvPr id="11278" name="Picture 1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973862" y="2234883"/>
              <a:ext cx="341856" cy="495220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pic>
          <p:nvPicPr>
            <p:cNvPr id="11279" name="Picture 1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997502" y="2932001"/>
              <a:ext cx="318217" cy="460936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cxnSp>
          <p:nvCxnSpPr>
            <p:cNvPr id="11280" name="直接箭头连接符 15"/>
            <p:cNvCxnSpPr/>
            <p:nvPr/>
          </p:nvCxnSpPr>
          <p:spPr>
            <a:xfrm flipH="1" flipV="1">
              <a:off x="5291348" y="1851080"/>
              <a:ext cx="0" cy="2088595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miter lim="800000"/>
              <a:tailEnd type="triangle"/>
            </a:ln>
          </p:spPr>
        </p:cxnSp>
        <p:cxnSp>
          <p:nvCxnSpPr>
            <p:cNvPr id="11281" name="直接箭头连接符 16"/>
            <p:cNvCxnSpPr/>
            <p:nvPr/>
          </p:nvCxnSpPr>
          <p:spPr>
            <a:xfrm>
              <a:off x="5240882" y="1833468"/>
              <a:ext cx="37618" cy="2275056"/>
            </a:xfrm>
            <a:prstGeom prst="straightConnector1">
              <a:avLst/>
            </a:prstGeom>
            <a:ln w="38100">
              <a:solidFill>
                <a:srgbClr val="0000FF"/>
              </a:solidFill>
              <a:headEnd type="none"/>
              <a:tailEnd type="triangle"/>
            </a:ln>
            <a:scene3d>
              <a:camera prst="orthographicFront">
                <a:rot lat="0" lon="5400000" rev="0"/>
              </a:camera>
              <a:lightRig rig="threePt" dir="t"/>
            </a:scene3d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282" name="椭圆 17"/>
            <p:cNvSpPr/>
            <p:nvPr/>
          </p:nvSpPr>
          <p:spPr>
            <a:xfrm>
              <a:off x="5940607" y="2522415"/>
              <a:ext cx="142869" cy="144424"/>
            </a:xfrm>
            <a:prstGeom prst="ellipse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eaLnBrk="1" hangingPunct="0"/>
              <a:endParaRPr lang="zh-CN" altLang="en-US">
                <a:solidFill>
                  <a:srgbClr val="FFFFFF"/>
                </a:solidFill>
                <a:ea typeface="宋体" pitchFamily="2" charset="-122"/>
              </a:endParaRPr>
            </a:p>
          </p:txBody>
        </p:sp>
        <p:grpSp>
          <p:nvGrpSpPr>
            <p:cNvPr id="11283" name="组合 24"/>
            <p:cNvGrpSpPr/>
            <p:nvPr/>
          </p:nvGrpSpPr>
          <p:grpSpPr>
            <a:xfrm>
              <a:off x="5603261" y="2067694"/>
              <a:ext cx="2209100" cy="1601200"/>
              <a:chOff x="5402399" y="1811495"/>
              <a:chExt cx="2551420" cy="1857400"/>
            </a:xfrm>
          </p:grpSpPr>
          <p:sp>
            <p:nvSpPr>
              <p:cNvPr id="11298" name="任意多边形 33"/>
              <p:cNvSpPr/>
              <p:nvPr/>
            </p:nvSpPr>
            <p:spPr>
              <a:xfrm>
                <a:off x="5401502" y="1810600"/>
                <a:ext cx="1166053" cy="1841018"/>
              </a:xfrm>
              <a:custGeom>
                <a:gdLst>
                  <a:gd name="connsiteX0" fmla="*/ 1064871 w 1064871"/>
                  <a:gd name="connsiteY0" fmla="*/ 0 h 1840375"/>
                  <a:gd name="connsiteX1" fmla="*/ 555585 w 1064871"/>
                  <a:gd name="connsiteY1" fmla="*/ 312516 h 1840375"/>
                  <a:gd name="connsiteX2" fmla="*/ 266218 w 1064871"/>
                  <a:gd name="connsiteY2" fmla="*/ 1423686 h 1840375"/>
                  <a:gd name="connsiteX3" fmla="*/ 0 w 1064871"/>
                  <a:gd name="connsiteY3" fmla="*/ 1840375 h 18403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64871" h="1840375">
                    <a:moveTo>
                      <a:pt x="1064871" y="0"/>
                    </a:moveTo>
                    <a:cubicBezTo>
                      <a:pt x="876782" y="37617"/>
                      <a:pt x="688694" y="75235"/>
                      <a:pt x="555585" y="312516"/>
                    </a:cubicBezTo>
                    <a:cubicBezTo>
                      <a:pt x="422476" y="549797"/>
                      <a:pt x="358815" y="1169043"/>
                      <a:pt x="266218" y="1423686"/>
                    </a:cubicBezTo>
                    <a:cubicBezTo>
                      <a:pt x="173621" y="1678329"/>
                      <a:pt x="86810" y="1759352"/>
                      <a:pt x="0" y="1840375"/>
                    </a:cubicBezTo>
                  </a:path>
                </a:pathLst>
              </a:custGeom>
              <a:ln w="25400">
                <a:solidFill>
                  <a:srgbClr val="80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5pPr>
                <a:lvl6pPr>
                  <a:defRPr lang="zh-CN">
                    <a:solidFill>
                      <a:srgbClr val="000000"/>
                    </a:solidFill>
                    <a:latin typeface="Arial"/>
                  </a:defRPr>
                </a:lvl6pPr>
                <a:lvl7pPr>
                  <a:defRPr lang="zh-CN">
                    <a:solidFill>
                      <a:srgbClr val="000000"/>
                    </a:solidFill>
                    <a:latin typeface="Arial"/>
                  </a:defRPr>
                </a:lvl7pPr>
                <a:lvl8pPr>
                  <a:defRPr lang="zh-CN">
                    <a:solidFill>
                      <a:srgbClr val="000000"/>
                    </a:solidFill>
                    <a:latin typeface="Arial"/>
                  </a:defRPr>
                </a:lvl8pPr>
                <a:lvl9pPr>
                  <a:defRPr lang="zh-CN">
                    <a:solidFill>
                      <a:srgbClr val="000000"/>
                    </a:solidFill>
                    <a:latin typeface="Arial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/>
                </a:pPr>
                <a:endParaRPr kumimoji="0" lang="zh-CN" altLang="en-US" sz="2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  <p:sp>
            <p:nvSpPr>
              <p:cNvPr id="11299" name="任意多边形 34"/>
              <p:cNvSpPr/>
              <p:nvPr/>
            </p:nvSpPr>
            <p:spPr>
              <a:xfrm>
                <a:off x="6547972" y="1778041"/>
                <a:ext cx="1425075" cy="1924327"/>
              </a:xfrm>
              <a:custGeom>
                <a:gdLst>
                  <a:gd name="connsiteX0" fmla="*/ 1064871 w 1064871"/>
                  <a:gd name="connsiteY0" fmla="*/ 0 h 1840375"/>
                  <a:gd name="connsiteX1" fmla="*/ 555585 w 1064871"/>
                  <a:gd name="connsiteY1" fmla="*/ 312516 h 1840375"/>
                  <a:gd name="connsiteX2" fmla="*/ 266218 w 1064871"/>
                  <a:gd name="connsiteY2" fmla="*/ 1423686 h 1840375"/>
                  <a:gd name="connsiteX3" fmla="*/ 0 w 1064871"/>
                  <a:gd name="connsiteY3" fmla="*/ 1840375 h 1840375"/>
                </a:gdLst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1064871" h="1840375">
                    <a:moveTo>
                      <a:pt x="1064871" y="0"/>
                    </a:moveTo>
                    <a:cubicBezTo>
                      <a:pt x="876782" y="37617"/>
                      <a:pt x="688694" y="75235"/>
                      <a:pt x="555585" y="312516"/>
                    </a:cubicBezTo>
                    <a:cubicBezTo>
                      <a:pt x="422476" y="549797"/>
                      <a:pt x="358815" y="1169043"/>
                      <a:pt x="266218" y="1423686"/>
                    </a:cubicBezTo>
                    <a:cubicBezTo>
                      <a:pt x="173621" y="1678329"/>
                      <a:pt x="86810" y="1759352"/>
                      <a:pt x="0" y="1840375"/>
                    </a:cubicBezTo>
                  </a:path>
                </a:pathLst>
              </a:custGeom>
              <a:ln w="25400">
                <a:solidFill>
                  <a:srgbClr val="800000"/>
                </a:solidFill>
              </a:ln>
              <a:scene3d>
                <a:camera prst="orthographicFront">
                  <a:rot lat="0" lon="10800000" rev="0"/>
                </a:camera>
                <a:lightRig rig="threePt" dir="t"/>
              </a:scene3d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anchor="ctr"/>
              <a:lstStyle>
                <a:defPPr>
                  <a:defRPr lang="zh-CN"/>
                </a:defPPr>
                <a:lvl1pPr marL="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1pPr>
                <a:lvl2pPr marL="4572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2pPr>
                <a:lvl3pPr marL="9144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3pPr>
                <a:lvl4pPr marL="13716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4pPr>
                <a:lvl5pPr marL="1828800" indent="0" algn="l" defTabSz="914400" rtl="0" eaLnBrk="0" fontAlgn="base" hangingPunct="0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 kumimoji="0" sz="2200" b="1" i="0" u="none" baseline="0">
                    <a:solidFill>
                      <a:srgbClr val="000000"/>
                    </a:solidFill>
                    <a:effectLst/>
                    <a:latin typeface="Arial"/>
                    <a:ea typeface="黑体" pitchFamily="49" charset="-122"/>
                  </a:defRPr>
                </a:lvl5pPr>
                <a:lvl6pPr>
                  <a:defRPr lang="zh-CN">
                    <a:solidFill>
                      <a:srgbClr val="000000"/>
                    </a:solidFill>
                    <a:latin typeface="Arial"/>
                  </a:defRPr>
                </a:lvl6pPr>
                <a:lvl7pPr>
                  <a:defRPr lang="zh-CN">
                    <a:solidFill>
                      <a:srgbClr val="000000"/>
                    </a:solidFill>
                    <a:latin typeface="Arial"/>
                  </a:defRPr>
                </a:lvl7pPr>
                <a:lvl8pPr>
                  <a:defRPr lang="zh-CN">
                    <a:solidFill>
                      <a:srgbClr val="000000"/>
                    </a:solidFill>
                    <a:latin typeface="Arial"/>
                  </a:defRPr>
                </a:lvl8pPr>
                <a:lvl9pPr>
                  <a:defRPr lang="zh-CN">
                    <a:solidFill>
                      <a:srgbClr val="000000"/>
                    </a:solidFill>
                    <a:latin typeface="Arial"/>
                  </a:defRPr>
                </a:lvl9pPr>
              </a:lstStyle>
              <a:p>
                <a:pPr marL="0" marR="0" lvl="0" indent="0" algn="ctr" defTabSz="914400" rtl="0" eaLnBrk="1" fontAlgn="base" latinLnBrk="0" hangingPunct="1">
                  <a:lnSpc>
                    <a:spcPct val="150000"/>
                  </a:lnSpc>
                  <a:spcBef>
                    <a:spcPct val="20000"/>
                  </a:spcBef>
                  <a:spcAft>
                    <a:spcPct val="0"/>
                  </a:spcAft>
                  <a:buClr>
                    <a:srgbClr val="800000"/>
                  </a:buClr>
                  <a:buSzTx/>
                  <a:buFont typeface="Wingdings" pitchFamily="2" charset="2"/>
                  <a:buChar char="n"/>
                  <a:defRPr/>
                </a:pPr>
                <a:endParaRPr kumimoji="0" lang="zh-CN" altLang="en-US" sz="2200" b="1" i="0" u="none" strike="noStrike" kern="1200" cap="none" spc="0" normalizeH="0" baseline="0" noProof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n-lt"/>
                  <a:ea typeface="+mn-ea"/>
                  <a:cs typeface="+mn-cs"/>
                </a:endParaRPr>
              </a:p>
            </p:txBody>
          </p:sp>
        </p:grpSp>
        <p:cxnSp>
          <p:nvCxnSpPr>
            <p:cNvPr id="11284" name="直接箭头连接符 19"/>
            <p:cNvCxnSpPr/>
            <p:nvPr/>
          </p:nvCxnSpPr>
          <p:spPr>
            <a:xfrm>
              <a:off x="5291348" y="3939675"/>
              <a:ext cx="3025642" cy="0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miter lim="800000"/>
              <a:tailEnd type="triangle"/>
            </a:ln>
          </p:spPr>
        </p:cxnSp>
        <p:sp>
          <p:nvSpPr>
            <p:cNvPr id="11285" name="椭圆 20"/>
            <p:cNvSpPr/>
            <p:nvPr/>
          </p:nvSpPr>
          <p:spPr>
            <a:xfrm>
              <a:off x="7391518" y="3076304"/>
              <a:ext cx="144457" cy="142837"/>
            </a:xfrm>
            <a:prstGeom prst="ellipse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eaLnBrk="1" hangingPunct="0"/>
              <a:endParaRPr lang="zh-CN" altLang="en-US">
                <a:solidFill>
                  <a:srgbClr val="FFFFFF"/>
                </a:solidFill>
                <a:ea typeface="宋体" pitchFamily="2" charset="-122"/>
              </a:endParaRPr>
            </a:p>
          </p:txBody>
        </p:sp>
        <p:cxnSp>
          <p:nvCxnSpPr>
            <p:cNvPr id="11286" name="直接连接符 21"/>
            <p:cNvCxnSpPr>
              <a:endCxn id="11288" idx="1"/>
            </p:cNvCxnSpPr>
            <p:nvPr/>
          </p:nvCxnSpPr>
          <p:spPr>
            <a:xfrm flipV="1">
              <a:off x="6012041" y="2557330"/>
              <a:ext cx="1257245" cy="38090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cxnSp>
          <p:nvCxnSpPr>
            <p:cNvPr id="11287" name="直接连接符 22"/>
            <p:cNvCxnSpPr/>
            <p:nvPr/>
          </p:nvCxnSpPr>
          <p:spPr>
            <a:xfrm flipH="1" flipV="1">
              <a:off x="7440729" y="2211347"/>
              <a:ext cx="11112" cy="936376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sp>
          <p:nvSpPr>
            <p:cNvPr id="11288" name="任意多边形 23"/>
            <p:cNvSpPr/>
            <p:nvPr/>
          </p:nvSpPr>
          <p:spPr>
            <a:xfrm>
              <a:off x="7269286" y="2211347"/>
              <a:ext cx="173029" cy="345983"/>
            </a:xfrm>
            <a:custGeom>
              <a:gdLst>
                <a:gd name="connsiteX0" fmla="*/ 173621 w 173621"/>
                <a:gd name="connsiteY0" fmla="*/ 0 h 347240"/>
                <a:gd name="connsiteX1" fmla="*/ 0 w 173621"/>
                <a:gd name="connsiteY1" fmla="*/ 347240 h 34724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73621" h="347240">
                  <a:moveTo>
                    <a:pt x="173621" y="0"/>
                  </a:moveTo>
                  <a:cubicBezTo>
                    <a:pt x="102243" y="142754"/>
                    <a:pt x="28937" y="287438"/>
                    <a:pt x="0" y="34724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/>
              </a:pPr>
              <a:endPara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1289" name="椭圆 24"/>
            <p:cNvSpPr/>
            <p:nvPr/>
          </p:nvSpPr>
          <p:spPr>
            <a:xfrm>
              <a:off x="7380406" y="2139928"/>
              <a:ext cx="144456" cy="144425"/>
            </a:xfrm>
            <a:prstGeom prst="ellipse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eaLnBrk="1" hangingPunct="0"/>
              <a:endParaRPr lang="zh-CN" altLang="en-US">
                <a:solidFill>
                  <a:srgbClr val="FFFFFF"/>
                </a:solidFill>
                <a:ea typeface="宋体" pitchFamily="2" charset="-122"/>
              </a:endParaRPr>
            </a:p>
          </p:txBody>
        </p:sp>
        <p:sp>
          <p:nvSpPr>
            <p:cNvPr id="11290" name="椭圆 25"/>
            <p:cNvSpPr/>
            <p:nvPr/>
          </p:nvSpPr>
          <p:spPr>
            <a:xfrm>
              <a:off x="6372388" y="3076304"/>
              <a:ext cx="144457" cy="142837"/>
            </a:xfrm>
            <a:prstGeom prst="ellipse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eaLnBrk="1" hangingPunct="0"/>
              <a:endParaRPr lang="zh-CN" altLang="en-US">
                <a:solidFill>
                  <a:srgbClr val="FFFFFF"/>
                </a:solidFill>
                <a:ea typeface="宋体" pitchFamily="2" charset="-122"/>
              </a:endParaRPr>
            </a:p>
          </p:txBody>
        </p:sp>
        <p:cxnSp>
          <p:nvCxnSpPr>
            <p:cNvPr id="11291" name="直接连接符 26"/>
            <p:cNvCxnSpPr>
              <a:stCxn id="11290" idx="6"/>
            </p:cNvCxnSpPr>
            <p:nvPr/>
          </p:nvCxnSpPr>
          <p:spPr>
            <a:xfrm flipV="1">
              <a:off x="6516844" y="3138201"/>
              <a:ext cx="871499" cy="9522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miter lim="800000"/>
            </a:ln>
          </p:spPr>
        </p:cxnSp>
        <p:cxnSp>
          <p:nvCxnSpPr>
            <p:cNvPr id="11292" name="直接连接符 27"/>
            <p:cNvCxnSpPr>
              <a:endCxn id="11290" idx="1"/>
            </p:cNvCxnSpPr>
            <p:nvPr/>
          </p:nvCxnSpPr>
          <p:spPr>
            <a:xfrm>
              <a:off x="6012041" y="2571613"/>
              <a:ext cx="380983" cy="525323"/>
            </a:xfrm>
            <a:prstGeom prst="line">
              <a:avLst/>
            </a:prstGeom>
            <a:noFill/>
            <a:ln w="38100">
              <a:solidFill>
                <a:srgbClr val="FF0000"/>
              </a:solidFill>
              <a:prstDash val="sysDash"/>
              <a:miter lim="800000"/>
            </a:ln>
          </p:spPr>
        </p:cxnSp>
        <p:sp>
          <p:nvSpPr>
            <p:cNvPr id="11293" name="Rectangle 279"/>
            <p:cNvSpPr/>
            <p:nvPr/>
          </p:nvSpPr>
          <p:spPr>
            <a:xfrm>
              <a:off x="7596336" y="2715766"/>
              <a:ext cx="432048" cy="576262"/>
            </a:xfrm>
            <a:prstGeom prst="rect">
              <a:avLst/>
            </a:prstGeom>
            <a:noFill/>
            <a:ln w="25400">
              <a:solidFill>
                <a:schemeClr val="bg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2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solidFill>
                    <a:srgbClr val="0000FF"/>
                  </a:solidFill>
                  <a:latin typeface="微软雅黑" pitchFamily="34" charset="-122"/>
                  <a:ea typeface="微软雅黑" pitchFamily="34" charset="-122"/>
                </a:rPr>
                <a:t>1</a:t>
              </a:r>
            </a:p>
          </p:txBody>
        </p:sp>
        <p:sp>
          <p:nvSpPr>
            <p:cNvPr id="11294" name="Rectangle 279"/>
            <p:cNvSpPr/>
            <p:nvPr/>
          </p:nvSpPr>
          <p:spPr>
            <a:xfrm>
              <a:off x="7596336" y="1779662"/>
              <a:ext cx="432048" cy="576262"/>
            </a:xfrm>
            <a:prstGeom prst="rect">
              <a:avLst/>
            </a:prstGeom>
            <a:noFill/>
            <a:ln w="25400">
              <a:solidFill>
                <a:schemeClr val="bg1"/>
              </a:solidFill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2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solidFill>
                    <a:srgbClr val="0000FF"/>
                  </a:solidFill>
                  <a:latin typeface="微软雅黑" pitchFamily="34" charset="-122"/>
                  <a:ea typeface="微软雅黑" pitchFamily="34" charset="-122"/>
                </a:rPr>
                <a:t>2</a:t>
              </a:r>
            </a:p>
          </p:txBody>
        </p:sp>
        <p:sp>
          <p:nvSpPr>
            <p:cNvPr id="11295" name="Rectangle 279"/>
            <p:cNvSpPr/>
            <p:nvPr/>
          </p:nvSpPr>
          <p:spPr>
            <a:xfrm>
              <a:off x="5652120" y="2067496"/>
              <a:ext cx="432048" cy="576262"/>
            </a:xfrm>
            <a:prstGeom prst="rect">
              <a:avLst/>
            </a:prstGeom>
            <a:noFill/>
            <a:ln w="25400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2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solidFill>
                    <a:srgbClr val="0000FF"/>
                  </a:solidFill>
                  <a:latin typeface="微软雅黑" pitchFamily="34" charset="-122"/>
                  <a:ea typeface="微软雅黑" pitchFamily="34" charset="-122"/>
                </a:rPr>
                <a:t>3</a:t>
              </a:r>
            </a:p>
          </p:txBody>
        </p:sp>
        <p:sp>
          <p:nvSpPr>
            <p:cNvPr id="11296" name="Rectangle 279"/>
            <p:cNvSpPr/>
            <p:nvPr/>
          </p:nvSpPr>
          <p:spPr>
            <a:xfrm>
              <a:off x="6084168" y="2787774"/>
              <a:ext cx="432048" cy="576262"/>
            </a:xfrm>
            <a:prstGeom prst="rect">
              <a:avLst/>
            </a:prstGeom>
            <a:noFill/>
            <a:ln w="25400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2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solidFill>
                    <a:srgbClr val="0000FF"/>
                  </a:solidFill>
                  <a:latin typeface="微软雅黑" pitchFamily="34" charset="-122"/>
                  <a:ea typeface="微软雅黑" pitchFamily="34" charset="-122"/>
                </a:rPr>
                <a:t>4</a:t>
              </a:r>
            </a:p>
          </p:txBody>
        </p:sp>
        <p:sp>
          <p:nvSpPr>
            <p:cNvPr id="11297" name="Rectangle 279"/>
            <p:cNvSpPr/>
            <p:nvPr/>
          </p:nvSpPr>
          <p:spPr>
            <a:xfrm>
              <a:off x="7956376" y="3723680"/>
              <a:ext cx="432048" cy="576262"/>
            </a:xfrm>
            <a:prstGeom prst="rect">
              <a:avLst/>
            </a:prstGeom>
            <a:noFill/>
            <a:ln w="25400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2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1800">
                  <a:solidFill>
                    <a:srgbClr val="0000FF"/>
                  </a:solidFill>
                  <a:latin typeface="微软雅黑" pitchFamily="34" charset="-122"/>
                  <a:ea typeface="微软雅黑" pitchFamily="34" charset="-122"/>
                </a:rPr>
                <a:t>S</a:t>
              </a:r>
            </a:p>
          </p:txBody>
        </p:sp>
      </p:grpSp>
      <p:sp>
        <p:nvSpPr>
          <p:cNvPr id="11277" name="Rectangle 279"/>
          <p:cNvSpPr/>
          <p:nvPr/>
        </p:nvSpPr>
        <p:spPr>
          <a:xfrm>
            <a:off x="323850" y="1779588"/>
            <a:ext cx="431800" cy="576262"/>
          </a:xfrm>
          <a:prstGeom prst="rect">
            <a:avLst/>
          </a:prstGeom>
          <a:noFill/>
          <a:ln w="25400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90" name="Rectangle 130"/>
          <p:cNvSpPr/>
          <p:nvPr/>
        </p:nvSpPr>
        <p:spPr>
          <a:xfrm>
            <a:off x="1042988" y="700088"/>
            <a:ext cx="56896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2.2  </a:t>
            </a: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理论循环的形式</a:t>
            </a:r>
          </a:p>
        </p:txBody>
      </p:sp>
      <p:sp>
        <p:nvSpPr>
          <p:cNvPr id="12291" name="Rectangle 279"/>
          <p:cNvSpPr/>
          <p:nvPr/>
        </p:nvSpPr>
        <p:spPr>
          <a:xfrm>
            <a:off x="827088" y="1058863"/>
            <a:ext cx="7489825" cy="3313112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循环的三个假定</a:t>
            </a:r>
          </a:p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1)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饱和循环              </a:t>
            </a:r>
            <a:r>
              <a:rPr lang="zh-CN" altLang="en-US" sz="1800" b="0">
                <a:latin typeface="微软雅黑" pitchFamily="34" charset="-122"/>
                <a:ea typeface="微软雅黑" pitchFamily="34" charset="-122"/>
              </a:rPr>
              <a:t>压缩机吸气状态为饱和蒸气状态</a:t>
            </a:r>
          </a:p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zh-CN" altLang="en-US" sz="1800" b="0">
                <a:latin typeface="微软雅黑" pitchFamily="34" charset="-122"/>
                <a:ea typeface="微软雅黑" pitchFamily="34" charset="-122"/>
              </a:rPr>
              <a:t>                              冷凝器出口状态为饱和液体状态</a:t>
            </a:r>
          </a:p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）无温差换热且等熵压缩       </a:t>
            </a:r>
            <a:r>
              <a:rPr lang="zh-CN" altLang="en-US" sz="1800" b="0">
                <a:latin typeface="微软雅黑" pitchFamily="34" charset="-122"/>
                <a:ea typeface="微软雅黑" pitchFamily="34" charset="-122"/>
              </a:rPr>
              <a:t>冷凝器和蒸发器内无换热温差， </a:t>
            </a:r>
            <a:endParaRPr lang="en-US" altLang="zh-CN" sz="1800" b="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 b="0">
                <a:latin typeface="微软雅黑" pitchFamily="34" charset="-122"/>
                <a:ea typeface="微软雅黑" pitchFamily="34" charset="-122"/>
              </a:rPr>
              <a:t>                                               </a:t>
            </a:r>
            <a:r>
              <a:rPr lang="zh-CN" altLang="en-US" sz="1800" b="0">
                <a:latin typeface="微软雅黑" pitchFamily="34" charset="-122"/>
                <a:ea typeface="微软雅黑" pitchFamily="34" charset="-122"/>
              </a:rPr>
              <a:t>压缩过程为等熵压缩</a:t>
            </a:r>
          </a:p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）无阻力流动                       </a:t>
            </a:r>
            <a:r>
              <a:rPr lang="zh-CN" altLang="en-US" sz="1800" b="0">
                <a:latin typeface="微软雅黑" pitchFamily="34" charset="-122"/>
                <a:ea typeface="微软雅黑" pitchFamily="34" charset="-122"/>
              </a:rPr>
              <a:t>冷凝器、蒸发器及管道中无流动阻力</a:t>
            </a:r>
            <a:endParaRPr lang="en-US" altLang="zh-CN" sz="1800" b="0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2292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Rectangle 130"/>
          <p:cNvSpPr/>
          <p:nvPr/>
        </p:nvSpPr>
        <p:spPr>
          <a:xfrm>
            <a:off x="539750" y="771525"/>
            <a:ext cx="19431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小  结</a:t>
            </a:r>
          </a:p>
        </p:txBody>
      </p:sp>
      <p:sp>
        <p:nvSpPr>
          <p:cNvPr id="13315" name="Rectangle 279"/>
          <p:cNvSpPr/>
          <p:nvPr/>
        </p:nvSpPr>
        <p:spPr>
          <a:xfrm>
            <a:off x="1619250" y="1779588"/>
            <a:ext cx="6408738" cy="1584325"/>
          </a:xfrm>
          <a:prstGeom prst="rect">
            <a:avLst/>
          </a:prstGeom>
          <a:noFill/>
          <a:ln w="1651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一、单级蒸气压缩式制冷的理论循环形式    </a:t>
            </a: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二、四大部件的作用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三、循环中的四个状态点的状态             </a:t>
            </a:r>
            <a:endParaRPr lang="en-US" altLang="zh-CN" sz="1800" b="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zh-CN" altLang="en-US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</a:t>
            </a:r>
          </a:p>
        </p:txBody>
      </p:sp>
      <p:sp>
        <p:nvSpPr>
          <p:cNvPr id="13316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WordArt 4"/>
          <p:cNvSpPr>
            <a:spLocks noTextEdit="1"/>
          </p:cNvSpPr>
          <p:nvPr/>
        </p:nvSpPr>
        <p:spPr bwMode="gray">
          <a:xfrm>
            <a:off x="1331913" y="1868488"/>
            <a:ext cx="6624637" cy="649287"/>
          </a:xfrm>
        </p:spPr>
        <p:txBody>
          <a:bodyPr wrap="none" fromWordArt="1">
            <a:prstTxWarp prst="textDeflate">
              <a:avLst>
                <a:gd name="adj" fmla="val 0"/>
              </a:avLst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algn="ctr"/>
            <a:endParaRPr sz="3200" b="1" kern="10">
              <a:ln w="19050">
                <a:solidFill>
                  <a:srgbClr val="800000"/>
                </a:solidFill>
              </a:ln>
              <a:solidFill>
                <a:srgbClr val="800080"/>
              </a:solidFill>
              <a:effectLst>
                <a:outerShdw dist="63500" dir="2212194" algn="ctr">
                  <a:srgbClr val="868686">
                    <a:alpha val="50000"/>
                  </a:srgbClr>
                </a:outerShdw>
              </a:effectLst>
              <a:latin typeface="微软雅黑"/>
            </a:endParaRPr>
          </a:p>
        </p:txBody>
      </p:sp>
      <p:sp>
        <p:nvSpPr>
          <p:cNvPr id="14339" name="Rectangle 130"/>
          <p:cNvSpPr>
            <a:spLocks noChangeArrowheads="1"/>
          </p:cNvSpPr>
          <p:nvPr/>
        </p:nvSpPr>
        <p:spPr bwMode="auto">
          <a:xfrm>
            <a:off x="1187450" y="915988"/>
            <a:ext cx="6840538" cy="923925"/>
          </a:xfrm>
          <a:prstGeom prst="rect">
            <a:avLst/>
          </a:prstGeom>
          <a:noFill/>
          <a:ln w="9525" algn="ctr">
            <a:noFill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5400" spc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en-US" sz="5400" spc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制冷的基本理论知识</a:t>
            </a:r>
            <a:endParaRPr lang="zh-CN" altLang="en-US" sz="5400">
              <a:solidFill>
                <a:srgbClr val="C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340" name="Rectangle 130"/>
          <p:cNvSpPr>
            <a:spLocks noChangeArrowheads="1"/>
          </p:cNvSpPr>
          <p:nvPr/>
        </p:nvSpPr>
        <p:spPr bwMode="auto">
          <a:xfrm>
            <a:off x="1979613" y="2139950"/>
            <a:ext cx="5329237" cy="461963"/>
          </a:xfrm>
          <a:prstGeom prst="rect">
            <a:avLst/>
          </a:prstGeom>
          <a:noFill/>
          <a:ln w="9525" algn="ctr">
            <a:noFill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 spc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 spc="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 spc="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  <a:endParaRPr lang="zh-CN" altLang="en-US" sz="2400">
              <a:solidFill>
                <a:srgbClr val="8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4341" name="Rectangle 279"/>
          <p:cNvSpPr/>
          <p:nvPr/>
        </p:nvSpPr>
        <p:spPr>
          <a:xfrm>
            <a:off x="2268538" y="2787650"/>
            <a:ext cx="3671887" cy="504825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2.3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理论循环在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P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－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h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图上的表示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2" name="Rectangle 130"/>
          <p:cNvSpPr/>
          <p:nvPr/>
        </p:nvSpPr>
        <p:spPr>
          <a:xfrm>
            <a:off x="250825" y="627063"/>
            <a:ext cx="56896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2.3   </a:t>
            </a: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理论循环在</a:t>
            </a:r>
            <a:r>
              <a:rPr lang="en-US" altLang="zh-CN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P-h</a:t>
            </a: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图上的表示</a:t>
            </a:r>
          </a:p>
        </p:txBody>
      </p:sp>
      <p:sp>
        <p:nvSpPr>
          <p:cNvPr id="15363" name="Rectangle 279"/>
          <p:cNvSpPr/>
          <p:nvPr/>
        </p:nvSpPr>
        <p:spPr>
          <a:xfrm>
            <a:off x="2195513" y="1419225"/>
            <a:ext cx="1152525" cy="576263"/>
          </a:xfrm>
          <a:prstGeom prst="rect">
            <a:avLst/>
          </a:prstGeom>
          <a:noFill/>
          <a:ln w="2540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200000"/>
              </a:lnSpc>
              <a:spcBef>
                <a:spcPct val="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P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－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h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图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</p:txBody>
      </p:sp>
      <p:pic>
        <p:nvPicPr>
          <p:cNvPr id="15364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288" y="2211388"/>
            <a:ext cx="2752725" cy="16748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5365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grpSp>
        <p:nvGrpSpPr>
          <p:cNvPr id="15366" name="组合 18"/>
          <p:cNvGrpSpPr/>
          <p:nvPr/>
        </p:nvGrpSpPr>
        <p:grpSpPr>
          <a:xfrm>
            <a:off x="3276600" y="987425"/>
            <a:ext cx="5688013" cy="3595688"/>
            <a:chOff x="3276600" y="987425"/>
            <a:chExt cx="5688013" cy="3595688"/>
          </a:xfrm>
        </p:grpSpPr>
        <p:pic>
          <p:nvPicPr>
            <p:cNvPr id="15368" name="图片 66" descr="Image1"/>
            <p:cNvPicPr>
              <a:picLocks noChangeAspect="1"/>
            </p:cNvPicPr>
            <p:nvPr/>
          </p:nvPicPr>
          <p:blipFill>
            <a:blip r:embed="rId4">
              <a:lum bright="-6000" contrast="60000"/>
            </a:blip>
            <a:srcRect l="2856" t="3310" r="2856" b="5376"/>
            <a:stretch>
              <a:fillRect/>
            </a:stretch>
          </p:blipFill>
          <p:spPr>
            <a:xfrm>
              <a:off x="3276600" y="987425"/>
              <a:ext cx="5688013" cy="3595688"/>
            </a:xfrm>
            <a:prstGeom prst="rect">
              <a:avLst/>
            </a:prstGeom>
            <a:noFill/>
            <a:ln>
              <a:noFill/>
              <a:miter lim="800000"/>
            </a:ln>
          </p:spPr>
        </p:pic>
        <p:sp>
          <p:nvSpPr>
            <p:cNvPr id="15369" name="椭圆 9"/>
            <p:cNvSpPr/>
            <p:nvPr/>
          </p:nvSpPr>
          <p:spPr>
            <a:xfrm>
              <a:off x="5940425" y="2211388"/>
              <a:ext cx="144463" cy="144462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eaLnBrk="1" hangingPunct="0"/>
              <a:endParaRPr lang="zh-CN" altLang="en-US">
                <a:solidFill>
                  <a:srgbClr val="FFFFFF"/>
                </a:solidFill>
                <a:ea typeface="宋体" pitchFamily="2" charset="-122"/>
              </a:endParaRPr>
            </a:p>
          </p:txBody>
        </p:sp>
        <p:sp>
          <p:nvSpPr>
            <p:cNvPr id="15370" name="Rectangle 279"/>
            <p:cNvSpPr/>
            <p:nvPr/>
          </p:nvSpPr>
          <p:spPr>
            <a:xfrm>
              <a:off x="5508104" y="1779662"/>
              <a:ext cx="936153" cy="360040"/>
            </a:xfrm>
            <a:prstGeom prst="rect">
              <a:avLst/>
            </a:prstGeom>
            <a:solidFill>
              <a:schemeClr val="bg1"/>
            </a:solidFill>
            <a:ln w="25400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1800">
                  <a:solidFill>
                    <a:srgbClr val="FF0000"/>
                  </a:solidFill>
                  <a:latin typeface="微软雅黑" pitchFamily="34" charset="-122"/>
                  <a:ea typeface="微软雅黑" pitchFamily="34" charset="-122"/>
                </a:rPr>
                <a:t>临界点</a:t>
              </a:r>
              <a:endParaRPr lang="en-US" altLang="zh-CN" sz="18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15371" name="任意多边形 11"/>
            <p:cNvSpPr/>
            <p:nvPr/>
          </p:nvSpPr>
          <p:spPr>
            <a:xfrm>
              <a:off x="3819525" y="2268538"/>
              <a:ext cx="2095500" cy="2060575"/>
            </a:xfrm>
            <a:custGeom>
              <a:gdLst>
                <a:gd name="connsiteX0" fmla="*/ 0 w 2095017"/>
                <a:gd name="connsiteY0" fmla="*/ 2060294 h 2060294"/>
                <a:gd name="connsiteX1" fmla="*/ 196769 w 2095017"/>
                <a:gd name="connsiteY1" fmla="*/ 1527858 h 2060294"/>
                <a:gd name="connsiteX2" fmla="*/ 462987 w 2095017"/>
                <a:gd name="connsiteY2" fmla="*/ 1157468 h 2060294"/>
                <a:gd name="connsiteX3" fmla="*/ 798653 w 2095017"/>
                <a:gd name="connsiteY3" fmla="*/ 671332 h 2060294"/>
                <a:gd name="connsiteX4" fmla="*/ 1261640 w 2095017"/>
                <a:gd name="connsiteY4" fmla="*/ 324091 h 2060294"/>
                <a:gd name="connsiteX5" fmla="*/ 1620455 w 2095017"/>
                <a:gd name="connsiteY5" fmla="*/ 104172 h 2060294"/>
                <a:gd name="connsiteX6" fmla="*/ 2095017 w 2095017"/>
                <a:gd name="connsiteY6" fmla="*/ 0 h 206029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095017" h="2060294">
                  <a:moveTo>
                    <a:pt x="0" y="2060294"/>
                  </a:moveTo>
                  <a:cubicBezTo>
                    <a:pt x="59802" y="1869311"/>
                    <a:pt x="119605" y="1678329"/>
                    <a:pt x="196769" y="1527858"/>
                  </a:cubicBezTo>
                  <a:cubicBezTo>
                    <a:pt x="273934" y="1377387"/>
                    <a:pt x="362673" y="1300222"/>
                    <a:pt x="462987" y="1157468"/>
                  </a:cubicBezTo>
                  <a:cubicBezTo>
                    <a:pt x="563301" y="1014714"/>
                    <a:pt x="665544" y="810228"/>
                    <a:pt x="798653" y="671332"/>
                  </a:cubicBezTo>
                  <a:cubicBezTo>
                    <a:pt x="931762" y="532436"/>
                    <a:pt x="1124673" y="418618"/>
                    <a:pt x="1261640" y="324091"/>
                  </a:cubicBezTo>
                  <a:cubicBezTo>
                    <a:pt x="1398607" y="229564"/>
                    <a:pt x="1481559" y="158187"/>
                    <a:pt x="1620455" y="104172"/>
                  </a:cubicBezTo>
                  <a:cubicBezTo>
                    <a:pt x="1759351" y="50157"/>
                    <a:pt x="1927184" y="25078"/>
                    <a:pt x="2095017" y="0"/>
                  </a:cubicBezTo>
                </a:path>
              </a:pathLst>
            </a:cu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/>
              </a:pPr>
              <a:endPara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372" name="任意多边形 12"/>
            <p:cNvSpPr/>
            <p:nvPr/>
          </p:nvSpPr>
          <p:spPr>
            <a:xfrm>
              <a:off x="6111875" y="2292350"/>
              <a:ext cx="519113" cy="2082800"/>
            </a:xfrm>
            <a:custGeom>
              <a:gdLst>
                <a:gd name="connsiteX0" fmla="*/ 0 w 518931"/>
                <a:gd name="connsiteY0" fmla="*/ 0 h 2083443"/>
                <a:gd name="connsiteX1" fmla="*/ 358815 w 518931"/>
                <a:gd name="connsiteY1" fmla="*/ 104172 h 2083443"/>
                <a:gd name="connsiteX2" fmla="*/ 497711 w 518931"/>
                <a:gd name="connsiteY2" fmla="*/ 405114 h 2083443"/>
                <a:gd name="connsiteX3" fmla="*/ 486137 w 518931"/>
                <a:gd name="connsiteY3" fmla="*/ 960699 h 2083443"/>
                <a:gd name="connsiteX4" fmla="*/ 347240 w 518931"/>
                <a:gd name="connsiteY4" fmla="*/ 1562583 h 2083443"/>
                <a:gd name="connsiteX5" fmla="*/ 266218 w 518931"/>
                <a:gd name="connsiteY5" fmla="*/ 1863524 h 2083443"/>
                <a:gd name="connsiteX6" fmla="*/ 254643 w 518931"/>
                <a:gd name="connsiteY6" fmla="*/ 2083443 h 20834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8930" h="2083443">
                  <a:moveTo>
                    <a:pt x="0" y="0"/>
                  </a:moveTo>
                  <a:cubicBezTo>
                    <a:pt x="137931" y="18326"/>
                    <a:pt x="275863" y="36653"/>
                    <a:pt x="358815" y="104172"/>
                  </a:cubicBezTo>
                  <a:cubicBezTo>
                    <a:pt x="441767" y="171691"/>
                    <a:pt x="476491" y="262360"/>
                    <a:pt x="497711" y="405114"/>
                  </a:cubicBezTo>
                  <a:cubicBezTo>
                    <a:pt x="518931" y="547869"/>
                    <a:pt x="511216" y="767788"/>
                    <a:pt x="486137" y="960699"/>
                  </a:cubicBezTo>
                  <a:cubicBezTo>
                    <a:pt x="461059" y="1153611"/>
                    <a:pt x="383893" y="1412112"/>
                    <a:pt x="347240" y="1562583"/>
                  </a:cubicBezTo>
                  <a:cubicBezTo>
                    <a:pt x="310587" y="1713054"/>
                    <a:pt x="281651" y="1776714"/>
                    <a:pt x="266218" y="1863524"/>
                  </a:cubicBezTo>
                  <a:cubicBezTo>
                    <a:pt x="250785" y="1950334"/>
                    <a:pt x="252714" y="2016888"/>
                    <a:pt x="254643" y="2083443"/>
                  </a:cubicBezTo>
                </a:path>
              </a:pathLst>
            </a:custGeom>
            <a:ln w="38100">
              <a:solidFill>
                <a:srgbClr val="339966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/>
              </a:pPr>
              <a:endPara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cxnSp>
          <p:nvCxnSpPr>
            <p:cNvPr id="15373" name="直接连接符 14"/>
            <p:cNvCxnSpPr>
              <a:endCxn id="15371" idx="3"/>
            </p:cNvCxnSpPr>
            <p:nvPr/>
          </p:nvCxnSpPr>
          <p:spPr>
            <a:xfrm flipH="1">
              <a:off x="4618038" y="2284413"/>
              <a:ext cx="25400" cy="655637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miter lim="800000"/>
            </a:ln>
          </p:spPr>
        </p:cxnSp>
        <p:cxnSp>
          <p:nvCxnSpPr>
            <p:cNvPr id="15374" name="直接连接符 19"/>
            <p:cNvCxnSpPr/>
            <p:nvPr/>
          </p:nvCxnSpPr>
          <p:spPr>
            <a:xfrm flipV="1">
              <a:off x="4618038" y="2859088"/>
              <a:ext cx="1970087" cy="80962"/>
            </a:xfrm>
            <a:prstGeom prst="line">
              <a:avLst/>
            </a:prstGeom>
            <a:noFill/>
            <a:ln w="38100">
              <a:solidFill>
                <a:srgbClr val="0000FF"/>
              </a:solidFill>
              <a:miter lim="800000"/>
            </a:ln>
          </p:spPr>
        </p:cxnSp>
        <p:sp>
          <p:nvSpPr>
            <p:cNvPr id="15375" name="任意多边形 26"/>
            <p:cNvSpPr/>
            <p:nvPr/>
          </p:nvSpPr>
          <p:spPr>
            <a:xfrm>
              <a:off x="6608763" y="2859088"/>
              <a:ext cx="231775" cy="1562100"/>
            </a:xfrm>
            <a:custGeom>
              <a:gdLst>
                <a:gd name="connsiteX0" fmla="*/ 0 w 231494"/>
                <a:gd name="connsiteY0" fmla="*/ 0 h 1562582"/>
                <a:gd name="connsiteX1" fmla="*/ 138897 w 231494"/>
                <a:gd name="connsiteY1" fmla="*/ 208344 h 1562582"/>
                <a:gd name="connsiteX2" fmla="*/ 185195 w 231494"/>
                <a:gd name="connsiteY2" fmla="*/ 590309 h 1562582"/>
                <a:gd name="connsiteX3" fmla="*/ 196770 w 231494"/>
                <a:gd name="connsiteY3" fmla="*/ 1261640 h 1562582"/>
                <a:gd name="connsiteX4" fmla="*/ 231494 w 231494"/>
                <a:gd name="connsiteY4" fmla="*/ 1562582 h 15625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1494" h="1562582">
                  <a:moveTo>
                    <a:pt x="0" y="0"/>
                  </a:moveTo>
                  <a:cubicBezTo>
                    <a:pt x="54015" y="54979"/>
                    <a:pt x="108031" y="109959"/>
                    <a:pt x="138897" y="208344"/>
                  </a:cubicBezTo>
                  <a:cubicBezTo>
                    <a:pt x="169763" y="306729"/>
                    <a:pt x="175550" y="414760"/>
                    <a:pt x="185195" y="590309"/>
                  </a:cubicBezTo>
                  <a:cubicBezTo>
                    <a:pt x="194840" y="765858"/>
                    <a:pt x="189054" y="1099595"/>
                    <a:pt x="196770" y="1261640"/>
                  </a:cubicBezTo>
                  <a:cubicBezTo>
                    <a:pt x="204486" y="1423685"/>
                    <a:pt x="217990" y="1493133"/>
                    <a:pt x="231494" y="1562582"/>
                  </a:cubicBezTo>
                </a:path>
              </a:pathLst>
            </a:custGeom>
            <a:ln w="38100">
              <a:solidFill>
                <a:srgbClr val="0000FF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/>
              </a:pPr>
              <a:endPara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376" name="任意多边形 27"/>
            <p:cNvSpPr/>
            <p:nvPr/>
          </p:nvSpPr>
          <p:spPr>
            <a:xfrm>
              <a:off x="6443663" y="2152650"/>
              <a:ext cx="2168525" cy="1643063"/>
            </a:xfrm>
            <a:custGeom>
              <a:gdLst>
                <a:gd name="connsiteX0" fmla="*/ 0 w 2141317"/>
                <a:gd name="connsiteY0" fmla="*/ 1632031 h 1632031"/>
                <a:gd name="connsiteX1" fmla="*/ 312517 w 2141317"/>
                <a:gd name="connsiteY1" fmla="*/ 1238491 h 1632031"/>
                <a:gd name="connsiteX2" fmla="*/ 856527 w 2141317"/>
                <a:gd name="connsiteY2" fmla="*/ 752355 h 1632031"/>
                <a:gd name="connsiteX3" fmla="*/ 1423686 w 2141317"/>
                <a:gd name="connsiteY3" fmla="*/ 381965 h 1632031"/>
                <a:gd name="connsiteX4" fmla="*/ 2141317 w 2141317"/>
                <a:gd name="connsiteY4" fmla="*/ 0 h 163203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141317" h="1632031">
                  <a:moveTo>
                    <a:pt x="0" y="1632031"/>
                  </a:moveTo>
                  <a:cubicBezTo>
                    <a:pt x="84881" y="1508567"/>
                    <a:pt x="169763" y="1385104"/>
                    <a:pt x="312517" y="1238491"/>
                  </a:cubicBezTo>
                  <a:cubicBezTo>
                    <a:pt x="455271" y="1091878"/>
                    <a:pt x="671332" y="895109"/>
                    <a:pt x="856527" y="752355"/>
                  </a:cubicBezTo>
                  <a:cubicBezTo>
                    <a:pt x="1041722" y="609601"/>
                    <a:pt x="1209554" y="507357"/>
                    <a:pt x="1423686" y="381965"/>
                  </a:cubicBezTo>
                  <a:cubicBezTo>
                    <a:pt x="1637818" y="256573"/>
                    <a:pt x="1889567" y="128286"/>
                    <a:pt x="2141317" y="0"/>
                  </a:cubicBezTo>
                </a:path>
              </a:pathLst>
            </a:custGeom>
            <a:ln w="38100">
              <a:solidFill>
                <a:srgbClr val="C0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/>
              </a:pPr>
              <a:endPara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377" name="任意多边形 28"/>
            <p:cNvSpPr/>
            <p:nvPr/>
          </p:nvSpPr>
          <p:spPr>
            <a:xfrm>
              <a:off x="4121150" y="3519488"/>
              <a:ext cx="4572000" cy="820737"/>
            </a:xfrm>
            <a:custGeom>
              <a:gdLst>
                <a:gd name="connsiteX0" fmla="*/ 0 w 4572000"/>
                <a:gd name="connsiteY0" fmla="*/ 821802 h 821802"/>
                <a:gd name="connsiteX1" fmla="*/ 486137 w 4572000"/>
                <a:gd name="connsiteY1" fmla="*/ 532435 h 821802"/>
                <a:gd name="connsiteX2" fmla="*/ 1180618 w 4572000"/>
                <a:gd name="connsiteY2" fmla="*/ 335666 h 821802"/>
                <a:gd name="connsiteX3" fmla="*/ 1794076 w 4572000"/>
                <a:gd name="connsiteY3" fmla="*/ 208344 h 821802"/>
                <a:gd name="connsiteX4" fmla="*/ 2314937 w 4572000"/>
                <a:gd name="connsiteY4" fmla="*/ 173620 h 821802"/>
                <a:gd name="connsiteX5" fmla="*/ 3275636 w 4572000"/>
                <a:gd name="connsiteY5" fmla="*/ 69448 h 821802"/>
                <a:gd name="connsiteX6" fmla="*/ 3900669 w 4572000"/>
                <a:gd name="connsiteY6" fmla="*/ 23149 h 821802"/>
                <a:gd name="connsiteX7" fmla="*/ 4572000 w 4572000"/>
                <a:gd name="connsiteY7" fmla="*/ 0 h 82180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572000" h="821802">
                  <a:moveTo>
                    <a:pt x="0" y="821802"/>
                  </a:moveTo>
                  <a:cubicBezTo>
                    <a:pt x="144683" y="717630"/>
                    <a:pt x="289367" y="613458"/>
                    <a:pt x="486137" y="532435"/>
                  </a:cubicBezTo>
                  <a:cubicBezTo>
                    <a:pt x="682907" y="451412"/>
                    <a:pt x="962628" y="389681"/>
                    <a:pt x="1180618" y="335666"/>
                  </a:cubicBezTo>
                  <a:cubicBezTo>
                    <a:pt x="1398608" y="281651"/>
                    <a:pt x="1605023" y="235352"/>
                    <a:pt x="1794076" y="208344"/>
                  </a:cubicBezTo>
                  <a:cubicBezTo>
                    <a:pt x="1983129" y="181336"/>
                    <a:pt x="2068010" y="196769"/>
                    <a:pt x="2314937" y="173620"/>
                  </a:cubicBezTo>
                  <a:cubicBezTo>
                    <a:pt x="2561864" y="150471"/>
                    <a:pt x="3011347" y="94526"/>
                    <a:pt x="3275636" y="69448"/>
                  </a:cubicBezTo>
                  <a:cubicBezTo>
                    <a:pt x="3539925" y="44370"/>
                    <a:pt x="3684608" y="34724"/>
                    <a:pt x="3900669" y="23149"/>
                  </a:cubicBezTo>
                  <a:cubicBezTo>
                    <a:pt x="4116730" y="11574"/>
                    <a:pt x="4572000" y="0"/>
                    <a:pt x="4572000" y="0"/>
                  </a:cubicBezTo>
                </a:path>
              </a:pathLst>
            </a:custGeom>
            <a:ln w="381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sz="2200" b="1" i="0" u="none" baseline="0">
                  <a:solidFill>
                    <a:srgbClr val="000000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000000"/>
                  </a:solidFill>
                  <a:latin typeface="Arial"/>
                </a:defRPr>
              </a:lvl6pPr>
              <a:lvl7pPr>
                <a:defRPr lang="zh-CN">
                  <a:solidFill>
                    <a:srgbClr val="000000"/>
                  </a:solidFill>
                  <a:latin typeface="Arial"/>
                </a:defRPr>
              </a:lvl7pPr>
              <a:lvl8pPr>
                <a:defRPr lang="zh-CN">
                  <a:solidFill>
                    <a:srgbClr val="000000"/>
                  </a:solidFill>
                  <a:latin typeface="Arial"/>
                </a:defRPr>
              </a:lvl8pPr>
              <a:lvl9pPr>
                <a:defRPr lang="zh-CN">
                  <a:solidFill>
                    <a:srgbClr val="000000"/>
                  </a:solidFill>
                  <a:latin typeface="Arial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/>
              </a:pPr>
              <a:endPara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15378" name="Rectangle 279"/>
            <p:cNvSpPr/>
            <p:nvPr/>
          </p:nvSpPr>
          <p:spPr>
            <a:xfrm>
              <a:off x="4139952" y="2427734"/>
              <a:ext cx="360362" cy="360809"/>
            </a:xfrm>
            <a:prstGeom prst="rect">
              <a:avLst/>
            </a:prstGeom>
            <a:solidFill>
              <a:schemeClr val="bg1"/>
            </a:solidFill>
            <a:ln w="25400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>
                  <a:solidFill>
                    <a:srgbClr val="0000FF"/>
                  </a:solidFill>
                  <a:latin typeface="微软雅黑" pitchFamily="34" charset="-122"/>
                  <a:ea typeface="微软雅黑" pitchFamily="34" charset="-122"/>
                </a:rPr>
                <a:t>T</a:t>
              </a:r>
            </a:p>
          </p:txBody>
        </p:sp>
        <p:sp>
          <p:nvSpPr>
            <p:cNvPr id="15379" name="Rectangle 279"/>
            <p:cNvSpPr/>
            <p:nvPr/>
          </p:nvSpPr>
          <p:spPr>
            <a:xfrm>
              <a:off x="7667625" y="2355851"/>
              <a:ext cx="360363" cy="359916"/>
            </a:xfrm>
            <a:prstGeom prst="rect">
              <a:avLst/>
            </a:prstGeom>
            <a:solidFill>
              <a:schemeClr val="bg1"/>
            </a:solidFill>
            <a:ln w="25400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>
                  <a:solidFill>
                    <a:srgbClr val="C00000"/>
                  </a:solidFill>
                  <a:latin typeface="微软雅黑" pitchFamily="34" charset="-122"/>
                  <a:ea typeface="微软雅黑" pitchFamily="34" charset="-122"/>
                </a:rPr>
                <a:t>S</a:t>
              </a:r>
            </a:p>
          </p:txBody>
        </p:sp>
        <p:sp>
          <p:nvSpPr>
            <p:cNvPr id="15380" name="Rectangle 279"/>
            <p:cNvSpPr/>
            <p:nvPr/>
          </p:nvSpPr>
          <p:spPr>
            <a:xfrm>
              <a:off x="5435600" y="3579490"/>
              <a:ext cx="360363" cy="360412"/>
            </a:xfrm>
            <a:prstGeom prst="rect">
              <a:avLst/>
            </a:prstGeom>
            <a:solidFill>
              <a:schemeClr val="bg1"/>
            </a:solidFill>
            <a:ln w="25400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>
                  <a:latin typeface="微软雅黑" pitchFamily="34" charset="-122"/>
                  <a:ea typeface="微软雅黑" pitchFamily="34" charset="-122"/>
                </a:rPr>
                <a:t>v</a:t>
              </a:r>
            </a:p>
          </p:txBody>
        </p:sp>
      </p:grpSp>
      <p:sp>
        <p:nvSpPr>
          <p:cNvPr id="15367" name="弧形 20"/>
          <p:cNvSpPr/>
          <p:nvPr/>
        </p:nvSpPr>
        <p:spPr>
          <a:xfrm>
            <a:off x="5867400" y="2284413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000000"/>
                </a:solidFill>
                <a:latin typeface="Arial"/>
              </a:defRPr>
            </a:lvl6pPr>
            <a:lvl7pPr>
              <a:defRPr lang="zh-CN">
                <a:solidFill>
                  <a:srgbClr val="000000"/>
                </a:solidFill>
                <a:latin typeface="Arial"/>
              </a:defRPr>
            </a:lvl7pPr>
            <a:lvl8pPr>
              <a:defRPr lang="zh-CN">
                <a:solidFill>
                  <a:srgbClr val="000000"/>
                </a:solidFill>
                <a:latin typeface="Arial"/>
              </a:defRPr>
            </a:lvl8pPr>
            <a:lvl9pPr>
              <a:defRPr lang="zh-CN">
                <a:solidFill>
                  <a:srgbClr val="000000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Rectangle 130"/>
          <p:cNvSpPr/>
          <p:nvPr/>
        </p:nvSpPr>
        <p:spPr>
          <a:xfrm>
            <a:off x="611188" y="1131888"/>
            <a:ext cx="1943100" cy="7080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循环在压焓图的表示</a:t>
            </a:r>
          </a:p>
        </p:txBody>
      </p:sp>
      <p:sp>
        <p:nvSpPr>
          <p:cNvPr id="16387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pic>
        <p:nvPicPr>
          <p:cNvPr id="16388" name="图片 66" descr="Image1"/>
          <p:cNvPicPr>
            <a:picLocks noChangeAspect="1"/>
          </p:cNvPicPr>
          <p:nvPr/>
        </p:nvPicPr>
        <p:blipFill>
          <a:blip r:embed="rId3">
            <a:lum bright="-6000" contrast="60000"/>
          </a:blip>
          <a:srcRect l="2856" t="3310" r="2856" b="5376"/>
          <a:stretch>
            <a:fillRect/>
          </a:stretch>
        </p:blipFill>
        <p:spPr>
          <a:xfrm>
            <a:off x="3276600" y="987425"/>
            <a:ext cx="5688013" cy="359568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6389" name="椭圆 8"/>
          <p:cNvSpPr/>
          <p:nvPr/>
        </p:nvSpPr>
        <p:spPr>
          <a:xfrm>
            <a:off x="5940425" y="2211388"/>
            <a:ext cx="144463" cy="14446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eaLnBrk="1" hangingPunct="0"/>
            <a:endParaRPr lang="zh-CN" altLang="en-US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16390" name="Rectangle 279"/>
          <p:cNvSpPr/>
          <p:nvPr/>
        </p:nvSpPr>
        <p:spPr>
          <a:xfrm>
            <a:off x="5076825" y="2571750"/>
            <a:ext cx="1223963" cy="287338"/>
          </a:xfrm>
          <a:prstGeom prst="rect">
            <a:avLst/>
          </a:prstGeom>
          <a:solidFill>
            <a:srgbClr val="64FA32"/>
          </a:solidFill>
          <a:ln w="25400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冷凝温度</a:t>
            </a:r>
            <a:endParaRPr lang="en-US" altLang="zh-CN" sz="18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6391" name="任意多边形 10"/>
          <p:cNvSpPr/>
          <p:nvPr/>
        </p:nvSpPr>
        <p:spPr>
          <a:xfrm>
            <a:off x="3819525" y="2268538"/>
            <a:ext cx="2095500" cy="2060575"/>
          </a:xfrm>
          <a:custGeom>
            <a:gdLst>
              <a:gd name="connsiteX0" fmla="*/ 0 w 2095017"/>
              <a:gd name="connsiteY0" fmla="*/ 2060294 h 2060294"/>
              <a:gd name="connsiteX1" fmla="*/ 196769 w 2095017"/>
              <a:gd name="connsiteY1" fmla="*/ 1527858 h 2060294"/>
              <a:gd name="connsiteX2" fmla="*/ 462987 w 2095017"/>
              <a:gd name="connsiteY2" fmla="*/ 1157468 h 2060294"/>
              <a:gd name="connsiteX3" fmla="*/ 798653 w 2095017"/>
              <a:gd name="connsiteY3" fmla="*/ 671332 h 2060294"/>
              <a:gd name="connsiteX4" fmla="*/ 1261640 w 2095017"/>
              <a:gd name="connsiteY4" fmla="*/ 324091 h 2060294"/>
              <a:gd name="connsiteX5" fmla="*/ 1620455 w 2095017"/>
              <a:gd name="connsiteY5" fmla="*/ 104172 h 2060294"/>
              <a:gd name="connsiteX6" fmla="*/ 2095017 w 2095017"/>
              <a:gd name="connsiteY6" fmla="*/ 0 h 20602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095017" h="2060294">
                <a:moveTo>
                  <a:pt x="0" y="2060294"/>
                </a:moveTo>
                <a:cubicBezTo>
                  <a:pt x="59802" y="1869311"/>
                  <a:pt x="119605" y="1678329"/>
                  <a:pt x="196769" y="1527858"/>
                </a:cubicBezTo>
                <a:cubicBezTo>
                  <a:pt x="273934" y="1377387"/>
                  <a:pt x="362673" y="1300222"/>
                  <a:pt x="462987" y="1157468"/>
                </a:cubicBezTo>
                <a:cubicBezTo>
                  <a:pt x="563301" y="1014714"/>
                  <a:pt x="665544" y="810228"/>
                  <a:pt x="798653" y="671332"/>
                </a:cubicBezTo>
                <a:cubicBezTo>
                  <a:pt x="931762" y="532436"/>
                  <a:pt x="1124673" y="418618"/>
                  <a:pt x="1261640" y="324091"/>
                </a:cubicBezTo>
                <a:cubicBezTo>
                  <a:pt x="1398607" y="229564"/>
                  <a:pt x="1481559" y="158187"/>
                  <a:pt x="1620455" y="104172"/>
                </a:cubicBezTo>
                <a:cubicBezTo>
                  <a:pt x="1759351" y="50157"/>
                  <a:pt x="1927184" y="25078"/>
                  <a:pt x="2095017" y="0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000000"/>
                </a:solidFill>
                <a:latin typeface="Arial"/>
              </a:defRPr>
            </a:lvl6pPr>
            <a:lvl7pPr>
              <a:defRPr lang="zh-CN">
                <a:solidFill>
                  <a:srgbClr val="000000"/>
                </a:solidFill>
                <a:latin typeface="Arial"/>
              </a:defRPr>
            </a:lvl7pPr>
            <a:lvl8pPr>
              <a:defRPr lang="zh-CN">
                <a:solidFill>
                  <a:srgbClr val="000000"/>
                </a:solidFill>
                <a:latin typeface="Arial"/>
              </a:defRPr>
            </a:lvl8pPr>
            <a:lvl9pPr>
              <a:defRPr lang="zh-CN">
                <a:solidFill>
                  <a:srgbClr val="000000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392" name="任意多边形 11"/>
          <p:cNvSpPr/>
          <p:nvPr/>
        </p:nvSpPr>
        <p:spPr>
          <a:xfrm>
            <a:off x="6111875" y="2292350"/>
            <a:ext cx="519113" cy="2082800"/>
          </a:xfrm>
          <a:custGeom>
            <a:gdLst>
              <a:gd name="connsiteX0" fmla="*/ 0 w 518931"/>
              <a:gd name="connsiteY0" fmla="*/ 0 h 2083443"/>
              <a:gd name="connsiteX1" fmla="*/ 358815 w 518931"/>
              <a:gd name="connsiteY1" fmla="*/ 104172 h 2083443"/>
              <a:gd name="connsiteX2" fmla="*/ 497711 w 518931"/>
              <a:gd name="connsiteY2" fmla="*/ 405114 h 2083443"/>
              <a:gd name="connsiteX3" fmla="*/ 486137 w 518931"/>
              <a:gd name="connsiteY3" fmla="*/ 960699 h 2083443"/>
              <a:gd name="connsiteX4" fmla="*/ 347240 w 518931"/>
              <a:gd name="connsiteY4" fmla="*/ 1562583 h 2083443"/>
              <a:gd name="connsiteX5" fmla="*/ 266218 w 518931"/>
              <a:gd name="connsiteY5" fmla="*/ 1863524 h 2083443"/>
              <a:gd name="connsiteX6" fmla="*/ 254643 w 518931"/>
              <a:gd name="connsiteY6" fmla="*/ 2083443 h 2083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18930" h="2083443">
                <a:moveTo>
                  <a:pt x="0" y="0"/>
                </a:moveTo>
                <a:cubicBezTo>
                  <a:pt x="137931" y="18326"/>
                  <a:pt x="275863" y="36653"/>
                  <a:pt x="358815" y="104172"/>
                </a:cubicBezTo>
                <a:cubicBezTo>
                  <a:pt x="441767" y="171691"/>
                  <a:pt x="476491" y="262360"/>
                  <a:pt x="497711" y="405114"/>
                </a:cubicBezTo>
                <a:cubicBezTo>
                  <a:pt x="518931" y="547869"/>
                  <a:pt x="511216" y="767788"/>
                  <a:pt x="486137" y="960699"/>
                </a:cubicBezTo>
                <a:cubicBezTo>
                  <a:pt x="461059" y="1153611"/>
                  <a:pt x="383893" y="1412112"/>
                  <a:pt x="347240" y="1562583"/>
                </a:cubicBezTo>
                <a:cubicBezTo>
                  <a:pt x="310587" y="1713054"/>
                  <a:pt x="281651" y="1776714"/>
                  <a:pt x="266218" y="1863524"/>
                </a:cubicBezTo>
                <a:cubicBezTo>
                  <a:pt x="250785" y="1950334"/>
                  <a:pt x="252714" y="2016888"/>
                  <a:pt x="254643" y="2083443"/>
                </a:cubicBezTo>
              </a:path>
            </a:pathLst>
          </a:custGeom>
          <a:ln w="38100">
            <a:solidFill>
              <a:srgbClr val="33996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000000"/>
                </a:solidFill>
                <a:latin typeface="Arial"/>
              </a:defRPr>
            </a:lvl6pPr>
            <a:lvl7pPr>
              <a:defRPr lang="zh-CN">
                <a:solidFill>
                  <a:srgbClr val="000000"/>
                </a:solidFill>
                <a:latin typeface="Arial"/>
              </a:defRPr>
            </a:lvl7pPr>
            <a:lvl8pPr>
              <a:defRPr lang="zh-CN">
                <a:solidFill>
                  <a:srgbClr val="000000"/>
                </a:solidFill>
                <a:latin typeface="Arial"/>
              </a:defRPr>
            </a:lvl8pPr>
            <a:lvl9pPr>
              <a:defRPr lang="zh-CN">
                <a:solidFill>
                  <a:srgbClr val="000000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cxnSp>
        <p:nvCxnSpPr>
          <p:cNvPr id="16393" name="直接连接符 15"/>
          <p:cNvCxnSpPr/>
          <p:nvPr/>
        </p:nvCxnSpPr>
        <p:spPr>
          <a:xfrm flipV="1">
            <a:off x="4618038" y="2859088"/>
            <a:ext cx="2833687" cy="80962"/>
          </a:xfrm>
          <a:prstGeom prst="line">
            <a:avLst/>
          </a:prstGeom>
          <a:noFill/>
          <a:ln w="38100">
            <a:solidFill>
              <a:srgbClr val="0000FF"/>
            </a:solidFill>
            <a:miter lim="800000"/>
          </a:ln>
        </p:spPr>
      </p:cxnSp>
      <p:sp>
        <p:nvSpPr>
          <p:cNvPr id="16394" name="任意多边形 17"/>
          <p:cNvSpPr/>
          <p:nvPr/>
        </p:nvSpPr>
        <p:spPr>
          <a:xfrm>
            <a:off x="6470650" y="2859088"/>
            <a:ext cx="981075" cy="925512"/>
          </a:xfrm>
          <a:custGeom>
            <a:gdLst>
              <a:gd name="connsiteX0" fmla="*/ 0 w 2141317"/>
              <a:gd name="connsiteY0" fmla="*/ 1632031 h 1632031"/>
              <a:gd name="connsiteX1" fmla="*/ 312517 w 2141317"/>
              <a:gd name="connsiteY1" fmla="*/ 1238491 h 1632031"/>
              <a:gd name="connsiteX2" fmla="*/ 856527 w 2141317"/>
              <a:gd name="connsiteY2" fmla="*/ 752355 h 1632031"/>
              <a:gd name="connsiteX3" fmla="*/ 1423686 w 2141317"/>
              <a:gd name="connsiteY3" fmla="*/ 381965 h 1632031"/>
              <a:gd name="connsiteX4" fmla="*/ 2141317 w 2141317"/>
              <a:gd name="connsiteY4" fmla="*/ 0 h 16320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41317" h="1632031">
                <a:moveTo>
                  <a:pt x="0" y="1632031"/>
                </a:moveTo>
                <a:cubicBezTo>
                  <a:pt x="84881" y="1508567"/>
                  <a:pt x="169763" y="1385104"/>
                  <a:pt x="312517" y="1238491"/>
                </a:cubicBezTo>
                <a:cubicBezTo>
                  <a:pt x="455271" y="1091878"/>
                  <a:pt x="671332" y="895109"/>
                  <a:pt x="856527" y="752355"/>
                </a:cubicBezTo>
                <a:cubicBezTo>
                  <a:pt x="1041722" y="609601"/>
                  <a:pt x="1209554" y="507357"/>
                  <a:pt x="1423686" y="381965"/>
                </a:cubicBezTo>
                <a:cubicBezTo>
                  <a:pt x="1637818" y="256573"/>
                  <a:pt x="1889567" y="128286"/>
                  <a:pt x="2141317" y="0"/>
                </a:cubicBezTo>
              </a:path>
            </a:pathLst>
          </a:custGeom>
          <a:ln w="3810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rgbClr val="000000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000000"/>
                </a:solidFill>
                <a:latin typeface="Arial"/>
              </a:defRPr>
            </a:lvl6pPr>
            <a:lvl7pPr>
              <a:defRPr lang="zh-CN">
                <a:solidFill>
                  <a:srgbClr val="000000"/>
                </a:solidFill>
                <a:latin typeface="Arial"/>
              </a:defRPr>
            </a:lvl7pPr>
            <a:lvl8pPr>
              <a:defRPr lang="zh-CN">
                <a:solidFill>
                  <a:srgbClr val="000000"/>
                </a:solidFill>
                <a:latin typeface="Arial"/>
              </a:defRPr>
            </a:lvl8pPr>
            <a:lvl9pPr>
              <a:defRPr lang="zh-CN">
                <a:solidFill>
                  <a:srgbClr val="000000"/>
                </a:solidFill>
                <a:latin typeface="Arial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/>
            </a:pPr>
            <a:endParaRPr kumimoji="0" lang="zh-CN" altLang="en-US" sz="2200" b="1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395" name="Rectangle 279"/>
          <p:cNvSpPr/>
          <p:nvPr/>
        </p:nvSpPr>
        <p:spPr>
          <a:xfrm>
            <a:off x="4356100" y="2427288"/>
            <a:ext cx="360363" cy="360362"/>
          </a:xfrm>
          <a:prstGeom prst="rect">
            <a:avLst/>
          </a:prstGeom>
          <a:solidFill>
            <a:schemeClr val="bg1"/>
          </a:solidFill>
          <a:ln w="25400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000">
                <a:solidFill>
                  <a:srgbClr val="0000FF"/>
                </a:solidFill>
                <a:latin typeface="微软雅黑" pitchFamily="34" charset="-122"/>
                <a:ea typeface="微软雅黑" pitchFamily="34" charset="-122"/>
              </a:rPr>
              <a:t>3</a:t>
            </a:r>
          </a:p>
        </p:txBody>
      </p:sp>
      <p:sp>
        <p:nvSpPr>
          <p:cNvPr id="16396" name="Rectangle 279"/>
          <p:cNvSpPr/>
          <p:nvPr/>
        </p:nvSpPr>
        <p:spPr>
          <a:xfrm>
            <a:off x="7235825" y="2355850"/>
            <a:ext cx="360363" cy="360363"/>
          </a:xfrm>
          <a:prstGeom prst="rect">
            <a:avLst/>
          </a:prstGeom>
          <a:solidFill>
            <a:schemeClr val="bg1"/>
          </a:solidFill>
          <a:ln w="25400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0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2</a:t>
            </a:r>
          </a:p>
        </p:txBody>
      </p:sp>
      <p:sp>
        <p:nvSpPr>
          <p:cNvPr id="16397" name="椭圆 22"/>
          <p:cNvSpPr/>
          <p:nvPr/>
        </p:nvSpPr>
        <p:spPr>
          <a:xfrm>
            <a:off x="4500563" y="2859088"/>
            <a:ext cx="144462" cy="14446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eaLnBrk="1" hangingPunct="0"/>
            <a:endParaRPr lang="zh-CN" altLang="en-US">
              <a:solidFill>
                <a:srgbClr val="FFFFFF"/>
              </a:solidFill>
              <a:ea typeface="宋体" pitchFamily="2" charset="-122"/>
            </a:endParaRPr>
          </a:p>
        </p:txBody>
      </p:sp>
      <p:cxnSp>
        <p:nvCxnSpPr>
          <p:cNvPr id="16398" name="直接连接符 24"/>
          <p:cNvCxnSpPr>
            <a:endCxn id="16394" idx="0"/>
          </p:cNvCxnSpPr>
          <p:nvPr/>
        </p:nvCxnSpPr>
        <p:spPr>
          <a:xfrm flipV="1">
            <a:off x="4546600" y="3784600"/>
            <a:ext cx="1924050" cy="11113"/>
          </a:xfrm>
          <a:prstGeom prst="line">
            <a:avLst/>
          </a:prstGeom>
          <a:noFill/>
          <a:ln w="38100">
            <a:solidFill>
              <a:srgbClr val="0000FF"/>
            </a:solidFill>
            <a:miter lim="800000"/>
          </a:ln>
        </p:spPr>
      </p:cxnSp>
      <p:sp>
        <p:nvSpPr>
          <p:cNvPr id="16399" name="椭圆 28"/>
          <p:cNvSpPr/>
          <p:nvPr/>
        </p:nvSpPr>
        <p:spPr>
          <a:xfrm>
            <a:off x="4498975" y="3722688"/>
            <a:ext cx="144463" cy="144462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eaLnBrk="1" hangingPunct="0"/>
            <a:endParaRPr lang="zh-CN" altLang="en-US">
              <a:solidFill>
                <a:srgbClr val="FFFFFF"/>
              </a:solidFill>
              <a:ea typeface="宋体" pitchFamily="2" charset="-122"/>
            </a:endParaRPr>
          </a:p>
        </p:txBody>
      </p:sp>
      <p:sp>
        <p:nvSpPr>
          <p:cNvPr id="16400" name="Rectangle 279"/>
          <p:cNvSpPr/>
          <p:nvPr/>
        </p:nvSpPr>
        <p:spPr>
          <a:xfrm>
            <a:off x="5076825" y="3435350"/>
            <a:ext cx="1150938" cy="287338"/>
          </a:xfrm>
          <a:prstGeom prst="rect">
            <a:avLst/>
          </a:prstGeom>
          <a:solidFill>
            <a:srgbClr val="64FA32"/>
          </a:solidFill>
          <a:ln w="25400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18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蒸发温度</a:t>
            </a:r>
            <a:endParaRPr lang="en-US" altLang="zh-CN" sz="18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16401" name="组合 34"/>
          <p:cNvGrpSpPr/>
          <p:nvPr/>
        </p:nvGrpSpPr>
        <p:grpSpPr>
          <a:xfrm>
            <a:off x="6443663" y="3722688"/>
            <a:ext cx="504825" cy="504825"/>
            <a:chOff x="6443663" y="3722688"/>
            <a:chExt cx="504825" cy="504825"/>
          </a:xfrm>
        </p:grpSpPr>
        <p:sp>
          <p:nvSpPr>
            <p:cNvPr id="16408" name="椭圆 26"/>
            <p:cNvSpPr/>
            <p:nvPr/>
          </p:nvSpPr>
          <p:spPr>
            <a:xfrm>
              <a:off x="6443663" y="3722688"/>
              <a:ext cx="144462" cy="144462"/>
            </a:xfrm>
            <a:prstGeom prst="ellipse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 anchorCtr="0"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  <a:lvl6pPr>
                <a:defRPr lang="zh-CN">
                  <a:solidFill>
                    <a:srgbClr val="FFFFFF"/>
                  </a:solidFill>
                  <a:latin typeface="Arial"/>
                </a:defRPr>
              </a:lvl6pPr>
              <a:lvl7pPr>
                <a:defRPr lang="zh-CN">
                  <a:solidFill>
                    <a:srgbClr val="FFFFFF"/>
                  </a:solidFill>
                  <a:latin typeface="Arial"/>
                </a:defRPr>
              </a:lvl7pPr>
              <a:lvl8pPr>
                <a:defRPr lang="zh-CN">
                  <a:solidFill>
                    <a:srgbClr val="FFFFFF"/>
                  </a:solidFill>
                  <a:latin typeface="Arial"/>
                </a:defRPr>
              </a:lvl8pPr>
              <a:lvl9pPr>
                <a:defRPr lang="zh-CN">
                  <a:solidFill>
                    <a:srgbClr val="FFFFFF"/>
                  </a:solidFill>
                  <a:latin typeface="Arial"/>
                </a:defRPr>
              </a:lvl9pPr>
            </a:lstStyle>
            <a:p>
              <a:pPr marL="0" lvl="0" indent="0" algn="ctr" eaLnBrk="1" hangingPunct="0"/>
              <a:endParaRPr lang="zh-CN" altLang="en-US">
                <a:solidFill>
                  <a:srgbClr val="FFFFFF"/>
                </a:solidFill>
                <a:ea typeface="宋体" pitchFamily="2" charset="-122"/>
              </a:endParaRPr>
            </a:p>
          </p:txBody>
        </p:sp>
        <p:sp>
          <p:nvSpPr>
            <p:cNvPr id="16409" name="Rectangle 279"/>
            <p:cNvSpPr/>
            <p:nvPr/>
          </p:nvSpPr>
          <p:spPr>
            <a:xfrm>
              <a:off x="6588125" y="3868738"/>
              <a:ext cx="360363" cy="358775"/>
            </a:xfrm>
            <a:prstGeom prst="rect">
              <a:avLst/>
            </a:prstGeom>
            <a:solidFill>
              <a:schemeClr val="bg1"/>
            </a:solidFill>
            <a:ln w="25400">
              <a:noFill/>
              <a:miter lim="800000"/>
            </a:ln>
          </p:spPr>
          <p:txBody>
            <a:bodyPr/>
            <a:lstStyle>
              <a:defPPr>
                <a:defRPr lang="zh-CN"/>
              </a:defPPr>
              <a:lvl1pPr marL="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1pPr>
              <a:lvl2pPr marL="4572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2pPr>
              <a:lvl3pPr marL="9144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3pPr>
              <a:lvl4pPr marL="13716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4pPr>
              <a:lvl5pPr marL="1828800" indent="0" algn="l" defTabSz="914400" rtl="0" eaLnBrk="0" fontAlgn="base" hangingPunct="0">
                <a:lnSpc>
                  <a:spcPct val="150000"/>
                </a:lnSpc>
                <a:spcBef>
                  <a:spcPct val="20000"/>
                </a:spcBef>
                <a:spcAft>
                  <a:spcPct val="0"/>
                </a:spcAft>
                <a:buClr>
                  <a:srgbClr val="800000"/>
                </a:buClr>
                <a:buSzTx/>
                <a:buFont typeface="Wingdings" pitchFamily="2" charset="2"/>
                <a:buChar char="n"/>
                <a:defRPr kumimoji="0" lang="zh-CN" altLang="en-US" sz="2200" b="1" i="0" u="none" baseline="0">
                  <a:solidFill>
                    <a:schemeClr val="tx1"/>
                  </a:solidFill>
                  <a:effectLst/>
                  <a:latin typeface="Arial"/>
                  <a:ea typeface="黑体" pitchFamily="49" charset="-122"/>
                </a:defRPr>
              </a:lvl5pPr>
            </a:lstStyle>
            <a:p>
              <a:pPr marL="0" lvl="0" indent="0"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en-US" altLang="zh-CN" sz="2000">
                  <a:solidFill>
                    <a:srgbClr val="C00000"/>
                  </a:solidFill>
                  <a:latin typeface="微软雅黑" pitchFamily="34" charset="-122"/>
                  <a:ea typeface="微软雅黑" pitchFamily="34" charset="-122"/>
                </a:rPr>
                <a:t>1</a:t>
              </a:r>
            </a:p>
          </p:txBody>
        </p:sp>
      </p:grpSp>
      <p:sp>
        <p:nvSpPr>
          <p:cNvPr id="16402" name="Rectangle 279"/>
          <p:cNvSpPr/>
          <p:nvPr/>
        </p:nvSpPr>
        <p:spPr>
          <a:xfrm>
            <a:off x="4140200" y="3867150"/>
            <a:ext cx="360363" cy="360363"/>
          </a:xfrm>
          <a:prstGeom prst="rect">
            <a:avLst/>
          </a:prstGeom>
          <a:solidFill>
            <a:schemeClr val="bg1"/>
          </a:solidFill>
          <a:ln w="25400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0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4</a:t>
            </a:r>
          </a:p>
        </p:txBody>
      </p:sp>
      <p:sp>
        <p:nvSpPr>
          <p:cNvPr id="16404" name="Rectangle 279"/>
          <p:cNvSpPr/>
          <p:nvPr/>
        </p:nvSpPr>
        <p:spPr>
          <a:xfrm>
            <a:off x="2843213" y="987425"/>
            <a:ext cx="793750" cy="504825"/>
          </a:xfrm>
          <a:prstGeom prst="rect">
            <a:avLst/>
          </a:prstGeom>
          <a:noFill/>
          <a:ln w="25400">
            <a:noFill/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US" altLang="zh-CN" sz="200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lgp</a:t>
            </a:r>
          </a:p>
        </p:txBody>
      </p:sp>
      <p:sp>
        <p:nvSpPr>
          <p:cNvPr id="16405" name="椭圆 25"/>
          <p:cNvSpPr/>
          <p:nvPr/>
        </p:nvSpPr>
        <p:spPr>
          <a:xfrm>
            <a:off x="7380288" y="2787650"/>
            <a:ext cx="144462" cy="144463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 anchorCtr="0"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marL="0" lvl="0" indent="0" algn="ctr" eaLnBrk="1" hangingPunct="0"/>
            <a:endParaRPr lang="zh-CN" altLang="en-US">
              <a:solidFill>
                <a:srgbClr val="FFFFFF"/>
              </a:solidFill>
              <a:ea typeface="宋体" pitchFamily="2" charset="-122"/>
            </a:endParaRPr>
          </a:p>
        </p:txBody>
      </p:sp>
      <p:cxnSp>
        <p:nvCxnSpPr>
          <p:cNvPr id="16406" name="直接连接符 27"/>
          <p:cNvCxnSpPr>
            <a:endCxn id="16399" idx="0"/>
          </p:cNvCxnSpPr>
          <p:nvPr/>
        </p:nvCxnSpPr>
        <p:spPr>
          <a:xfrm flipH="1">
            <a:off x="4572000" y="3003550"/>
            <a:ext cx="0" cy="719138"/>
          </a:xfrm>
          <a:prstGeom prst="line">
            <a:avLst/>
          </a:prstGeom>
          <a:noFill/>
          <a:ln w="38100">
            <a:solidFill>
              <a:srgbClr val="0000FF"/>
            </a:solidFill>
            <a:prstDash val="dash"/>
            <a:miter lim="800000"/>
          </a:ln>
        </p:spPr>
      </p:cxnSp>
      <p:pic>
        <p:nvPicPr>
          <p:cNvPr id="1640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5288" y="2284413"/>
            <a:ext cx="2752725" cy="1674812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dur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0" grpId="0"/>
      <p:bldP spid="16395" grpId="0"/>
      <p:bldP spid="16396" grpId="0"/>
      <p:bldP spid="16397" grpId="0"/>
      <p:bldP spid="16399" grpId="0"/>
      <p:bldP spid="16400" grpId="0"/>
      <p:bldP spid="16402" grpId="0"/>
      <p:bldP spid="1640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410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463" y="1635125"/>
            <a:ext cx="3359150" cy="2592388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17411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7088" y="1563688"/>
            <a:ext cx="3816350" cy="2322512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17412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sp>
        <p:nvSpPr>
          <p:cNvPr id="17413" name="Rectangle 130"/>
          <p:cNvSpPr/>
          <p:nvPr/>
        </p:nvSpPr>
        <p:spPr>
          <a:xfrm>
            <a:off x="1042988" y="700088"/>
            <a:ext cx="56896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2.3   </a:t>
            </a: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理论循环在</a:t>
            </a:r>
            <a:r>
              <a:rPr lang="en-US" altLang="zh-CN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P-h</a:t>
            </a: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图上的表示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Rectangle 130"/>
          <p:cNvSpPr/>
          <p:nvPr/>
        </p:nvSpPr>
        <p:spPr>
          <a:xfrm>
            <a:off x="539750" y="771525"/>
            <a:ext cx="19431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小  结</a:t>
            </a:r>
          </a:p>
        </p:txBody>
      </p:sp>
      <p:sp>
        <p:nvSpPr>
          <p:cNvPr id="18435" name="Rectangle 279"/>
          <p:cNvSpPr/>
          <p:nvPr/>
        </p:nvSpPr>
        <p:spPr>
          <a:xfrm>
            <a:off x="1403350" y="1851025"/>
            <a:ext cx="3744913" cy="1008063"/>
          </a:xfrm>
          <a:prstGeom prst="rect">
            <a:avLst/>
          </a:prstGeom>
          <a:noFill/>
          <a:ln w="1651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一、压焓图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二、循环在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P-h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图上的表示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      </a:t>
            </a:r>
            <a:endParaRPr lang="en-US" altLang="zh-CN" sz="1800" b="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zh-CN" altLang="en-US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</a:t>
            </a:r>
          </a:p>
        </p:txBody>
      </p:sp>
      <p:sp>
        <p:nvSpPr>
          <p:cNvPr id="18436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458" name="WordArt 2"/>
          <p:cNvPicPr/>
          <p:nvPr/>
        </p:nvPicPr>
        <p:blipFill>
          <a:blip r:embed="rId3"/>
          <a:stretch>
            <a:fillRect/>
          </a:stretch>
        </p:blipFill>
        <p:spPr bwMode="gray">
          <a:xfrm>
            <a:off x="2901950" y="2127250"/>
            <a:ext cx="3316288" cy="854075"/>
          </a:xfrm>
          <a:prstGeom prst="rect">
            <a:avLst/>
          </a:prstGeom>
          <a:noFill/>
          <a:ln>
            <a:miter lim="800000"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82" name="Rectangle 130"/>
          <p:cNvSpPr/>
          <p:nvPr/>
        </p:nvSpPr>
        <p:spPr>
          <a:xfrm>
            <a:off x="539750" y="771525"/>
            <a:ext cx="19431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问题（单选题）</a:t>
            </a:r>
          </a:p>
        </p:txBody>
      </p:sp>
      <p:sp>
        <p:nvSpPr>
          <p:cNvPr id="20483" name="Rectangle 279"/>
          <p:cNvSpPr/>
          <p:nvPr/>
        </p:nvSpPr>
        <p:spPr>
          <a:xfrm>
            <a:off x="755650" y="1563688"/>
            <a:ext cx="7848600" cy="1798637"/>
          </a:xfrm>
          <a:prstGeom prst="rect">
            <a:avLst/>
          </a:prstGeom>
          <a:noFill/>
          <a:ln w="1651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、单级蒸气压缩式制冷的理论循环中，压缩机的吸气状态是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)。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</a:t>
            </a: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高温高压的过热蒸气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B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低温低压的饱和蒸气  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C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饱和液体              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D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湿蒸气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      </a:t>
            </a:r>
            <a:endParaRPr lang="en-US" altLang="zh-CN" sz="1800" b="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zh-CN" altLang="en-US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</a:t>
            </a:r>
          </a:p>
        </p:txBody>
      </p:sp>
      <p:sp>
        <p:nvSpPr>
          <p:cNvPr id="20484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sp>
        <p:nvSpPr>
          <p:cNvPr id="20485" name="Rectangle 130"/>
          <p:cNvSpPr/>
          <p:nvPr/>
        </p:nvSpPr>
        <p:spPr>
          <a:xfrm>
            <a:off x="7019925" y="1563688"/>
            <a:ext cx="50482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B</a:t>
            </a:r>
            <a:endParaRPr lang="zh-CN" altLang="en-US" sz="24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4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6" name="Rectangle 130"/>
          <p:cNvSpPr/>
          <p:nvPr/>
        </p:nvSpPr>
        <p:spPr>
          <a:xfrm>
            <a:off x="539750" y="771525"/>
            <a:ext cx="19431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问题（单选题）</a:t>
            </a:r>
          </a:p>
        </p:txBody>
      </p:sp>
      <p:sp>
        <p:nvSpPr>
          <p:cNvPr id="21507" name="Rectangle 279"/>
          <p:cNvSpPr/>
          <p:nvPr/>
        </p:nvSpPr>
        <p:spPr>
          <a:xfrm>
            <a:off x="755650" y="1563688"/>
            <a:ext cx="7848600" cy="1798637"/>
          </a:xfrm>
          <a:prstGeom prst="rect">
            <a:avLst/>
          </a:prstGeom>
          <a:noFill/>
          <a:ln w="1651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2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、蒸气压缩式制冷的循环中，压缩机的作用是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)。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</a:t>
            </a: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压缩制冷剂                                       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B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压缩和输送制冷剂      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C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压缩和输送制冷剂，并造成蒸发器低压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D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排气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      </a:t>
            </a:r>
            <a:endParaRPr lang="en-US" altLang="zh-CN" sz="1800" b="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zh-CN" altLang="en-US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</a:t>
            </a:r>
          </a:p>
        </p:txBody>
      </p:sp>
      <p:sp>
        <p:nvSpPr>
          <p:cNvPr id="21508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sp>
        <p:nvSpPr>
          <p:cNvPr id="21509" name="Rectangle 130"/>
          <p:cNvSpPr/>
          <p:nvPr/>
        </p:nvSpPr>
        <p:spPr>
          <a:xfrm>
            <a:off x="5651500" y="1563688"/>
            <a:ext cx="50482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C</a:t>
            </a:r>
            <a:endParaRPr lang="zh-CN" altLang="en-US" sz="24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30" name="Rectangle 130"/>
          <p:cNvSpPr/>
          <p:nvPr/>
        </p:nvSpPr>
        <p:spPr>
          <a:xfrm>
            <a:off x="539750" y="771525"/>
            <a:ext cx="19431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问题（单选题）</a:t>
            </a:r>
          </a:p>
        </p:txBody>
      </p:sp>
      <p:sp>
        <p:nvSpPr>
          <p:cNvPr id="22531" name="Rectangle 279"/>
          <p:cNvSpPr/>
          <p:nvPr/>
        </p:nvSpPr>
        <p:spPr>
          <a:xfrm>
            <a:off x="755650" y="1563688"/>
            <a:ext cx="7848600" cy="1798637"/>
          </a:xfrm>
          <a:prstGeom prst="rect">
            <a:avLst/>
          </a:prstGeom>
          <a:noFill/>
          <a:ln w="1651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、单级蒸气压缩式制冷的循环中，压缩过程是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)。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</a:t>
            </a: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等温过程            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B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等压过程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C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等焓过程             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D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等熵过程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      </a:t>
            </a:r>
            <a:endParaRPr lang="en-US" altLang="zh-CN" sz="1800" b="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zh-CN" altLang="en-US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</a:t>
            </a:r>
          </a:p>
        </p:txBody>
      </p:sp>
      <p:sp>
        <p:nvSpPr>
          <p:cNvPr id="22532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sp>
        <p:nvSpPr>
          <p:cNvPr id="22533" name="Rectangle 130"/>
          <p:cNvSpPr/>
          <p:nvPr/>
        </p:nvSpPr>
        <p:spPr>
          <a:xfrm>
            <a:off x="5651500" y="1563688"/>
            <a:ext cx="50482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D</a:t>
            </a:r>
            <a:endParaRPr lang="zh-CN" altLang="en-US" sz="24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5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Rectangle 130"/>
          <p:cNvSpPr/>
          <p:nvPr/>
        </p:nvSpPr>
        <p:spPr>
          <a:xfrm>
            <a:off x="539750" y="771525"/>
            <a:ext cx="19431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问题（单选题）</a:t>
            </a:r>
          </a:p>
        </p:txBody>
      </p:sp>
      <p:sp>
        <p:nvSpPr>
          <p:cNvPr id="23555" name="Rectangle 279"/>
          <p:cNvSpPr/>
          <p:nvPr/>
        </p:nvSpPr>
        <p:spPr>
          <a:xfrm>
            <a:off x="755650" y="1563688"/>
            <a:ext cx="7848600" cy="1798637"/>
          </a:xfrm>
          <a:prstGeom prst="rect">
            <a:avLst/>
          </a:prstGeom>
          <a:noFill/>
          <a:ln w="1651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4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、单级蒸气压缩式制冷的循环中，节流过程是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)。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</a:t>
            </a: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等温过程            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B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等压过程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C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等焓过程             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D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等熵过程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      </a:t>
            </a:r>
            <a:endParaRPr lang="en-US" altLang="zh-CN" sz="1800" b="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zh-CN" altLang="en-US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</a:t>
            </a:r>
          </a:p>
        </p:txBody>
      </p:sp>
      <p:sp>
        <p:nvSpPr>
          <p:cNvPr id="23556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sp>
        <p:nvSpPr>
          <p:cNvPr id="23557" name="Rectangle 130"/>
          <p:cNvSpPr/>
          <p:nvPr/>
        </p:nvSpPr>
        <p:spPr>
          <a:xfrm>
            <a:off x="5651500" y="1563688"/>
            <a:ext cx="50482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C</a:t>
            </a:r>
            <a:endParaRPr lang="zh-CN" altLang="en-US" sz="24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7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78" name="Rectangle 130"/>
          <p:cNvSpPr/>
          <p:nvPr/>
        </p:nvSpPr>
        <p:spPr>
          <a:xfrm>
            <a:off x="539750" y="771525"/>
            <a:ext cx="19431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问题（单选题）</a:t>
            </a:r>
          </a:p>
        </p:txBody>
      </p:sp>
      <p:sp>
        <p:nvSpPr>
          <p:cNvPr id="24579" name="Rectangle 279"/>
          <p:cNvSpPr/>
          <p:nvPr/>
        </p:nvSpPr>
        <p:spPr>
          <a:xfrm>
            <a:off x="755650" y="1563688"/>
            <a:ext cx="7848600" cy="1798637"/>
          </a:xfrm>
          <a:prstGeom prst="rect">
            <a:avLst/>
          </a:prstGeom>
          <a:noFill/>
          <a:ln w="1651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5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、单级蒸气压缩式制冷的循环中，节流过程是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)。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</a:t>
            </a: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等温过程            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B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等压过程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C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等焓过程             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D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等熵过程</a:t>
            </a: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      </a:t>
            </a:r>
            <a:endParaRPr lang="en-US" altLang="zh-CN" sz="1800" b="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zh-CN" altLang="en-US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</a:t>
            </a:r>
          </a:p>
        </p:txBody>
      </p:sp>
      <p:sp>
        <p:nvSpPr>
          <p:cNvPr id="24580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sp>
        <p:nvSpPr>
          <p:cNvPr id="24581" name="Rectangle 130"/>
          <p:cNvSpPr/>
          <p:nvPr/>
        </p:nvSpPr>
        <p:spPr>
          <a:xfrm>
            <a:off x="5651500" y="1563688"/>
            <a:ext cx="504825" cy="461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C</a:t>
            </a:r>
            <a:endParaRPr lang="zh-CN" altLang="en-US" sz="24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2" name="Rectangle 130"/>
          <p:cNvSpPr/>
          <p:nvPr/>
        </p:nvSpPr>
        <p:spPr>
          <a:xfrm>
            <a:off x="539750" y="771525"/>
            <a:ext cx="19431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问题（多选题）</a:t>
            </a:r>
          </a:p>
        </p:txBody>
      </p:sp>
      <p:sp>
        <p:nvSpPr>
          <p:cNvPr id="25603" name="Rectangle 279"/>
          <p:cNvSpPr/>
          <p:nvPr/>
        </p:nvSpPr>
        <p:spPr>
          <a:xfrm>
            <a:off x="755650" y="1563688"/>
            <a:ext cx="7056438" cy="2303462"/>
          </a:xfrm>
          <a:prstGeom prst="rect">
            <a:avLst/>
          </a:prstGeom>
          <a:noFill/>
          <a:ln w="1651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6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、单级蒸气压缩式制冷的理论循环中， 状态点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(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          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)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是饱和状态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。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</a:t>
            </a: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压缩机吸气状态点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1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     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B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压缩机排气状态点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2</a:t>
            </a: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C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冷凝器出口状态点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3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      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D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节流阀出口状态点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4</a:t>
            </a: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        </a:t>
            </a:r>
            <a:endParaRPr lang="en-US" altLang="zh-CN" sz="1800" b="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zh-CN" altLang="en-US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</a:t>
            </a:r>
          </a:p>
        </p:txBody>
      </p:sp>
      <p:sp>
        <p:nvSpPr>
          <p:cNvPr id="25604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sp>
        <p:nvSpPr>
          <p:cNvPr id="25605" name="Rectangle 130"/>
          <p:cNvSpPr/>
          <p:nvPr/>
        </p:nvSpPr>
        <p:spPr>
          <a:xfrm>
            <a:off x="5580063" y="1533525"/>
            <a:ext cx="1223962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A、C</a:t>
            </a:r>
            <a:endParaRPr lang="zh-CN" altLang="en-US" sz="24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6626" name="Rectangle 130"/>
          <p:cNvSpPr/>
          <p:nvPr/>
        </p:nvSpPr>
        <p:spPr>
          <a:xfrm>
            <a:off x="539750" y="771525"/>
            <a:ext cx="1943100" cy="4000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zh-CN" altLang="en-US" sz="20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问题（判断题）</a:t>
            </a:r>
          </a:p>
        </p:txBody>
      </p:sp>
      <p:sp>
        <p:nvSpPr>
          <p:cNvPr id="26627" name="Rectangle 279"/>
          <p:cNvSpPr/>
          <p:nvPr/>
        </p:nvSpPr>
        <p:spPr>
          <a:xfrm>
            <a:off x="755650" y="1563688"/>
            <a:ext cx="7848600" cy="1871662"/>
          </a:xfrm>
          <a:prstGeom prst="rect">
            <a:avLst/>
          </a:prstGeom>
          <a:noFill/>
          <a:ln w="16510">
            <a:solidFill>
              <a:schemeClr val="bg1"/>
            </a:solidFill>
            <a:miter lim="800000"/>
          </a:ln>
        </p:spPr>
        <p:txBody>
          <a:bodyPr/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7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、单级蒸气压缩式制冷的循环中， 因为节流阀出口是低温状态，所以节流阀起到了制冷的作用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。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（     ）  </a:t>
            </a: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en-US" altLang="zh-CN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A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正确                  </a:t>
            </a:r>
            <a:r>
              <a:rPr lang="en-US" altLang="zh-CN" sz="1800">
                <a:latin typeface="微软雅黑" pitchFamily="34" charset="-122"/>
                <a:ea typeface="微软雅黑" pitchFamily="34" charset="-122"/>
              </a:rPr>
              <a:t>B  </a:t>
            </a: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错误             </a:t>
            </a:r>
            <a:endParaRPr lang="en-US" altLang="zh-CN" sz="1800" b="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endParaRPr lang="zh-CN" altLang="en-US" sz="1800"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1">
              <a:lnSpc>
                <a:spcPct val="130000"/>
              </a:lnSpc>
              <a:spcBef>
                <a:spcPct val="30000"/>
              </a:spcBef>
              <a:buFontTx/>
              <a:buNone/>
            </a:pPr>
            <a:r>
              <a:rPr lang="zh-CN" altLang="en-US" sz="1800">
                <a:latin typeface="微软雅黑" pitchFamily="34" charset="-122"/>
                <a:ea typeface="微软雅黑" pitchFamily="34" charset="-122"/>
              </a:rPr>
              <a:t>     </a:t>
            </a:r>
          </a:p>
        </p:txBody>
      </p:sp>
      <p:sp>
        <p:nvSpPr>
          <p:cNvPr id="26628" name="Rectangle 130"/>
          <p:cNvSpPr/>
          <p:nvPr/>
        </p:nvSpPr>
        <p:spPr>
          <a:xfrm>
            <a:off x="3779838" y="123825"/>
            <a:ext cx="5329237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    </a:t>
            </a:r>
            <a:r>
              <a:rPr lang="zh-CN" altLang="en-US" sz="240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</a:t>
            </a:r>
          </a:p>
        </p:txBody>
      </p:sp>
      <p:sp>
        <p:nvSpPr>
          <p:cNvPr id="26629" name="Rectangle 130"/>
          <p:cNvSpPr/>
          <p:nvPr/>
        </p:nvSpPr>
        <p:spPr>
          <a:xfrm>
            <a:off x="3059113" y="1924050"/>
            <a:ext cx="1225550" cy="46196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1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>
                <a:solidFill>
                  <a:srgbClr val="FF0000"/>
                </a:solidFill>
                <a:latin typeface="微软雅黑" pitchFamily="34" charset="-122"/>
                <a:ea typeface="微软雅黑" pitchFamily="34" charset="-122"/>
              </a:rPr>
              <a:t>B</a:t>
            </a:r>
            <a:endParaRPr lang="zh-CN" altLang="en-US" sz="2400">
              <a:solidFill>
                <a:srgbClr val="FF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66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9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>
          <a:blip r:embed="rId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WordArt 4"/>
          <p:cNvSpPr>
            <a:spLocks noTextEdit="1"/>
          </p:cNvSpPr>
          <p:nvPr/>
        </p:nvSpPr>
        <p:spPr bwMode="gray">
          <a:xfrm>
            <a:off x="1331913" y="1868488"/>
            <a:ext cx="6624637" cy="649287"/>
          </a:xfrm>
        </p:spPr>
        <p:txBody>
          <a:bodyPr wrap="none" fromWordArt="1">
            <a:prstTxWarp prst="textDeflate">
              <a:avLst>
                <a:gd name="adj" fmla="val 0"/>
              </a:avLst>
            </a:prstTxWarp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algn="ctr"/>
            <a:endParaRPr sz="3200" b="1" kern="10">
              <a:ln w="19050">
                <a:solidFill>
                  <a:srgbClr val="800000"/>
                </a:solidFill>
              </a:ln>
              <a:solidFill>
                <a:srgbClr val="800080"/>
              </a:solidFill>
              <a:effectLst>
                <a:outerShdw dist="63500" dir="2212194" algn="ctr">
                  <a:srgbClr val="868686">
                    <a:alpha val="50000"/>
                  </a:srgbClr>
                </a:outerShdw>
              </a:effectLst>
              <a:latin typeface="微软雅黑"/>
            </a:endParaRPr>
          </a:p>
        </p:txBody>
      </p:sp>
      <p:sp>
        <p:nvSpPr>
          <p:cNvPr id="18435" name="Rectangle 130"/>
          <p:cNvSpPr>
            <a:spLocks noChangeArrowheads="1"/>
          </p:cNvSpPr>
          <p:nvPr/>
        </p:nvSpPr>
        <p:spPr bwMode="auto">
          <a:xfrm>
            <a:off x="1187450" y="915988"/>
            <a:ext cx="6840538" cy="923925"/>
          </a:xfrm>
          <a:prstGeom prst="rect">
            <a:avLst/>
          </a:prstGeom>
          <a:noFill/>
          <a:ln w="9525" algn="ctr">
            <a:noFill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algn="ctr" eaLnBrk="1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5400" spc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zh-CN" altLang="en-US" sz="5400" spc="0">
                <a:solidFill>
                  <a:srgbClr val="C00000"/>
                </a:solidFill>
                <a:latin typeface="微软雅黑" pitchFamily="34" charset="-122"/>
                <a:ea typeface="微软雅黑" pitchFamily="34" charset="-122"/>
              </a:rPr>
              <a:t>制冷的基本理论知识</a:t>
            </a:r>
            <a:endParaRPr lang="zh-CN" altLang="en-US" sz="5400">
              <a:solidFill>
                <a:srgbClr val="C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436" name="Rectangle 130"/>
          <p:cNvSpPr>
            <a:spLocks noChangeArrowheads="1"/>
          </p:cNvSpPr>
          <p:nvPr/>
        </p:nvSpPr>
        <p:spPr bwMode="auto">
          <a:xfrm>
            <a:off x="1979613" y="2139950"/>
            <a:ext cx="5832475" cy="830263"/>
          </a:xfrm>
          <a:prstGeom prst="rect">
            <a:avLst/>
          </a:prstGeom>
          <a:noFill/>
          <a:ln w="9525" algn="ctr">
            <a:noFill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spAutoFit/>
          </a:bodyPr>
          <a:lstStyle>
            <a:defPPr>
              <a:defRPr lang="zh-CN"/>
            </a:defPPr>
            <a:lvl1pPr marL="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1pPr>
            <a:lvl2pPr marL="4572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2pPr>
            <a:lvl3pPr marL="9144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3pPr>
            <a:lvl4pPr marL="13716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4pPr>
            <a:lvl5pPr marL="1828800" indent="0" algn="l" defTabSz="914400" rtl="0" eaLnBrk="0" fontAlgn="base" hangingPunct="0">
              <a:lnSpc>
                <a:spcPct val="150000"/>
              </a:lnSpc>
              <a:spcBef>
                <a:spcPct val="20000"/>
              </a:spcBef>
              <a:spcAft>
                <a:spcPct val="0"/>
              </a:spcAft>
              <a:buClr>
                <a:srgbClr val="800000"/>
              </a:buClr>
              <a:buSzTx/>
              <a:buFont typeface="Wingdings" pitchFamily="2" charset="2"/>
              <a:buChar char="n"/>
              <a:defRPr kumimoji="0" lang="zh-CN" altLang="en-US" sz="2200" b="1" i="0" u="none" baseline="0">
                <a:solidFill>
                  <a:schemeClr val="tx1"/>
                </a:solidFill>
                <a:effectLst/>
                <a:latin typeface="Arial"/>
                <a:ea typeface="黑体" pitchFamily="49" charset="-122"/>
              </a:defRPr>
            </a:lvl5pPr>
          </a:lstStyle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 spc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 </a:t>
            </a:r>
            <a:r>
              <a:rPr lang="en-US" altLang="zh-CN" sz="2400" spc="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2.3    </a:t>
            </a:r>
            <a:r>
              <a:rPr lang="zh-CN" altLang="en-US" sz="2400" spc="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单级蒸气压缩式制冷的理论循环 </a:t>
            </a:r>
            <a:endParaRPr lang="en-US" altLang="zh-CN" sz="2400">
              <a:solidFill>
                <a:srgbClr val="800000"/>
              </a:solidFill>
              <a:latin typeface="微软雅黑" pitchFamily="34" charset="-122"/>
              <a:ea typeface="微软雅黑" pitchFamily="34" charset="-122"/>
            </a:endParaRPr>
          </a:p>
          <a:p>
            <a:pPr marL="0" lvl="0" indent="0" eaLnBrk="1" hangingPunct="0">
              <a:lnSpc>
                <a:spcPct val="100000"/>
              </a:lnSpc>
              <a:spcBef>
                <a:spcPct val="0"/>
              </a:spcBef>
              <a:buClrTx/>
              <a:buFontTx/>
              <a:buNone/>
            </a:pPr>
            <a:r>
              <a:rPr lang="en-US" altLang="zh-CN" sz="2400" spc="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                      </a:t>
            </a:r>
            <a:r>
              <a:rPr lang="zh-CN" altLang="en-US" sz="2400" spc="0">
                <a:solidFill>
                  <a:srgbClr val="800000"/>
                </a:solidFill>
                <a:latin typeface="微软雅黑" pitchFamily="34" charset="-122"/>
                <a:ea typeface="微软雅黑" pitchFamily="34" charset="-122"/>
              </a:rPr>
              <a:t>热力计算</a:t>
            </a:r>
            <a:endParaRPr lang="zh-CN" altLang="en-US" sz="2400">
              <a:solidFill>
                <a:srgbClr val="800000"/>
              </a:solidFill>
              <a:latin typeface="微软雅黑" pitchFamily="34" charset="-122"/>
              <a:ea typeface="微软雅黑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https://d.book118.com/037124153161006046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HEP-PPT-1">
  <a:themeElements>
    <a:clrScheme name="HEP-PPT-1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HEP-PPT-1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HEP-PPT-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EP-PPT-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EP-PPT-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EP-PPT-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EP-PPT-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EP-PPT-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EP-PPT-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EP-PPT-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EP-PPT-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EP-PPT-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EP-PPT-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EP-PPT-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r="http://schemas.openxmlformats.org/officeDocument/2006/relationships" xmlns:a="http://schemas.openxmlformats.org/drawingml/2006/main" name="HEP-PPT-1">
  <a:themeElements>
    <a:clrScheme name="HEP-PPT-1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HEP-PPT-1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HEP-PPT-1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EP-PPT-1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EP-PPT-1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EP-PPT-1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EP-PPT-1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HEP-PPT-1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EP-PPT-1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EP-PPT-1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EP-PPT-1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EP-PPT-1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EP-PPT-1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HEP-PPT-1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25</Slides>
  <Notes>22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baseType="lpstr" size="32">
      <vt:lpstr>Arial</vt:lpstr>
      <vt:lpstr>Calibri</vt:lpstr>
      <vt:lpstr>宋体</vt:lpstr>
      <vt:lpstr>Wingdings</vt:lpstr>
      <vt:lpstr>黑体</vt:lpstr>
      <vt:lpstr>微软雅黑</vt:lpstr>
      <vt:lpstr>Office Theme</vt:lpstr>
      <vt:lpstr>PowerPoint Presentation</vt:lpstr>
      <vt:lpstr>单级蒸气压缩式制冷的基本原理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2024-09-22T05:44:15.144</cp:lastPrinted>
  <dcterms:created xsi:type="dcterms:W3CDTF">2024-09-21T21:44:15Z</dcterms:created>
  <dcterms:modified xsi:type="dcterms:W3CDTF">2024-09-21T21:44:17Z</dcterms:modified>
</cp:coreProperties>
</file>