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5F6657-C2E0-42CA-87A5-4CAD748E14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93857C-7211-4014-8C9C-A487FF5DC0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CA1C7A-7134-452E-ADD2-EBCBE9E848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DF19B3-F651-40DF-A031-2409790C4A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4B84C0-9894-492F-9802-7E82078433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4F4AAD-832A-4FB3-AFF3-4B1212B90D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A303A8-0349-49C3-BAB0-E4B273D31E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36A702-1F59-403E-B347-FBE49ED9B5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034732-B365-4667-B92F-6B676ADAB1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AAEF91-C102-4F28-91EE-B65C4C8B27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31167F-9C11-4898-A48A-96D06C67C4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7130046013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护理血压测量ppt课件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血压基础知识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血压测量方法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护理中的血压测量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血压测量结果的解读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护理高血压患者的建议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48839" y="1881235"/>
            <a:ext cx="1897380" cy="739140"/>
            <a:chOff x="1648839" y="1881235"/>
            <a:chExt cx="1897380" cy="739140"/>
          </a:xfrm>
        </p:grpSpPr>
        <p:sp>
          <p:nvSpPr>
            <p:cNvPr id="21" name="TextBox 21"/>
            <p:cNvSpPr txBox="1"/>
            <p:nvPr/>
          </p:nvSpPr>
          <p:spPr>
            <a:xfrm>
              <a:off x="164883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7599459" y="1881235"/>
            <a:ext cx="1897380" cy="739140"/>
            <a:chOff x="7599459" y="1881235"/>
            <a:chExt cx="1897380" cy="739140"/>
          </a:xfrm>
        </p:grpSpPr>
        <p:sp>
          <p:nvSpPr>
            <p:cNvPr id="23" name="TextBox 23"/>
            <p:cNvSpPr txBox="1"/>
            <p:nvPr/>
          </p:nvSpPr>
          <p:spPr>
            <a:xfrm>
              <a:off x="759945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5" name="AutoShape 25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1" name="Freeform 31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" name="Group 34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5" name="AutoShape 35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1" name="Freeform 41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5" name="AutoShape 45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0" name="Group 50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1" name="Freeform 51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4" name="Group 54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5" name="AutoShape 55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1" name="Freeform 61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5" name="AutoShape 65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1" name="Freeform 71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Freeform 72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Freeform 73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4" name="Group 74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5" name="AutoShape 75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0" name="Group 80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1" name="Freeform 81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4" name="Group 84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5" name="AutoShape 85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0" name="Group 90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1" name="Freeform 91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4" name="Group 94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5" name="AutoShape 95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1" name="Freeform 101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4" name="Group 104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5" name="AutoShape 105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AutoShape 107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0" name="Group 110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1" name="Freeform 111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4" name="Group 114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5" name="AutoShape 115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AutoShape 116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AutoShape 117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0" name="Group 120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1" name="Freeform 121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4" name="Group 124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5" name="AutoShape 125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AutoShape 126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0" name="Group 130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1" name="Freeform 131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4" name="Group 134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5" name="AutoShape 135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0" name="Group 140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1" name="Freeform 141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Freeform 143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4" name="Group 144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5" name="AutoShape 145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0" name="Group 150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1" name="Freeform 151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Freeform 152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Freeform 153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5" name="AutoShape 155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AutoShape 156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7" name="AutoShape 157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0" name="Group 160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1" name="Freeform 161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Freeform 162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Freeform 163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4" name="Group 164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5" name="AutoShape 165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6" name="AutoShape 166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7" name="AutoShape 167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0" name="Group 170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1" name="Freeform 171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Freeform 172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Freeform 173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4" name="Group 174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5" name="AutoShape 175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6" name="AutoShape 176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7" name="AutoShape 177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0" name="Group 180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1" name="Freeform 181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2" name="Freeform 182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3" name="Freeform 183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4" name="Group 184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5" name="AutoShape 185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6" name="AutoShape 186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7" name="AutoShape 187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0" name="Group 190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1" name="Freeform 191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2" name="Freeform 192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3" name="Freeform 193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4" name="Group 194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5" name="AutoShape 195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6" name="AutoShape 196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7" name="AutoShape 197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0" name="Group 200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1" name="Freeform 201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2" name="Freeform 202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3" name="Freeform 203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4" name="Group 204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5" name="AutoShape 205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6" name="AutoShape 206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7" name="AutoShape 207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0" name="Group 210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1" name="Freeform 211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2" name="Freeform 212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3" name="Freeform 213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4" name="Group 214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5" name="AutoShape 215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6" name="AutoShape 216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7" name="AutoShape 217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0" name="Group 220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1" name="Freeform 221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2" name="Freeform 222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3" name="Freeform 223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4" name="Group 224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5" name="AutoShape 225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6" name="AutoShape 226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7" name="AutoShape 227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Freeform 228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9" name="Group 229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0" name="AutoShape 230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1" name="AutoShape 231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2" name="Group 232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3" name="AutoShape 233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4" name="AutoShape 234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5" name="AutoShape 235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Freeform 236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7" name="Group 237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8" name="AutoShape 238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9" name="AutoShape 239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0" name="Group 240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1" name="AutoShape 241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2" name="AutoShape 242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3" name="AutoShape 243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Freeform 244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5" name="Group 245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6" name="AutoShape 246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7" name="AutoShape 247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8" name="Group 248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49" name="AutoShape 249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0" name="AutoShape 250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1" name="AutoShape 251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Freeform 252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3" name="Group 253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4" name="AutoShape 254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5" name="AutoShape 255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6" name="Group 256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7" name="AutoShape 257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8" name="AutoShape 258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9" name="AutoShape 259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Freeform 260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1" name="Group 261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2" name="AutoShape 262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3" name="AutoShape 263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4" name="Group 264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5" name="AutoShape 265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6" name="AutoShape 266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7" name="AutoShape 267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Freeform 268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9" name="Group 269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0" name="AutoShape 270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1" name="AutoShape 271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2" name="Group 272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3" name="AutoShape 273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4" name="AutoShape 274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5" name="AutoShape 275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Freeform 276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7" name="Group 277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8" name="AutoShape 278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9" name="AutoShape 279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0" name="Group 280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1" name="AutoShape 281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2" name="AutoShape 282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3" name="AutoShape 283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Freeform 284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5" name="Group 285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6" name="AutoShape 286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7" name="AutoShape 287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8" name="Group 288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89" name="AutoShape 289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0" name="AutoShape 290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1" name="AutoShape 291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Freeform 292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3" name="Group 293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4" name="AutoShape 294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5" name="AutoShape 295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6" name="Group 296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7" name="AutoShape 297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8" name="AutoShape 298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9" name="AutoShape 299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Freeform 300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1" name="Group 301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2" name="AutoShape 302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3" name="AutoShape 303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4" name="Group 304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5" name="AutoShape 305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6" name="AutoShape 306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7" name="AutoShape 307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Freeform 308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9" name="Group 309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0" name="AutoShape 310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1" name="AutoShape 311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2" name="Group 312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3" name="AutoShape 313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4" name="AutoShape 314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5" name="AutoShape 315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Freeform 316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7" name="Group 317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8" name="AutoShape 318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9" name="AutoShape 319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0" name="Group 320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1" name="AutoShape 321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2" name="AutoShape 322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3" name="AutoShape 323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Freeform 324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5" name="Group 325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6" name="AutoShape 326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7" name="AutoShape 327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8" name="Group 328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29" name="AutoShape 329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0" name="AutoShape 330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1" name="AutoShape 331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Freeform 332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3" name="Group 333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4" name="AutoShape 334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5" name="AutoShape 335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6" name="Group 336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7" name="AutoShape 337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8" name="AutoShape 338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9" name="AutoShape 339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Freeform 340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1" name="Group 341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2" name="AutoShape 342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3" name="AutoShape 343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4" name="Group 344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5" name="AutoShape 345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6" name="AutoShape 346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7" name="AutoShape 347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Freeform 348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9" name="Group 349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0" name="AutoShape 350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1" name="AutoShape 351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2" name="Group 352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3" name="AutoShape 353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4" name="AutoShape 354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5" name="AutoShape 355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Freeform 356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7" name="Group 357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8" name="AutoShape 358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9" name="AutoShape 359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0" name="Group 360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1" name="AutoShape 361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2" name="AutoShape 362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3" name="AutoShape 363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Freeform 364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5" name="Group 365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6" name="AutoShape 366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7" name="AutoShape 367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8" name="Group 368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69" name="AutoShape 369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0" name="AutoShape 370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1" name="AutoShape 371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Freeform 372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3" name="Group 373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4" name="AutoShape 374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5" name="AutoShape 375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6" name="Group 376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7" name="AutoShape 377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8" name="AutoShape 378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9" name="AutoShape 379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Freeform 380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1" name="Group 381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2" name="AutoShape 382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3" name="AutoShape 383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4" name="AutoShape 384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介绍高血压的危害和预防方法，提高公众对高血压的认识和重视程度。</a:t>
            </a:r>
            <a:endParaRPr lang="en-US" sz="1100"/>
          </a:p>
        </p:txBody>
      </p:sp>
      <p:sp>
        <p:nvSpPr>
          <p:cNvPr id="385" name="AutoShape 385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通过血压测量，及时发现高血压，采取有效措施控制血压，减少心脑血管疾病的发生。</a:t>
            </a:r>
            <a:endParaRPr lang="en-US" sz="1100"/>
          </a:p>
        </p:txBody>
      </p:sp>
      <p:grpSp>
        <p:nvGrpSpPr>
          <p:cNvPr id="386" name="Group 38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7" name="AutoShape 38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8" name="AutoShape 38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9" name="AutoShape 38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TextBox 40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556" r="15556"/>
          <a:stretch>
            <a:fillRect/>
          </a:stretch>
        </p:blipFill>
        <p:spPr>
          <a:xfrm>
            <a:off x="3466721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1553" r="11553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7467" r="17467"/>
          <a:stretch>
            <a:fillRect/>
          </a:stretch>
        </p:blipFill>
        <p:spPr>
          <a:xfrm>
            <a:off x="8842439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989" r="16989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791051" y="3854863"/>
            <a:ext cx="2621496" cy="2621472"/>
            <a:chOff x="791051" y="3854863"/>
            <a:chExt cx="2621496" cy="2621472"/>
          </a:xfrm>
        </p:grpSpPr>
        <p:sp>
          <p:nvSpPr>
            <p:cNvPr id="7" name="AutoShape 7"/>
            <p:cNvSpPr/>
            <p:nvPr/>
          </p:nvSpPr>
          <p:spPr>
            <a:xfrm>
              <a:off x="791051" y="3854863"/>
              <a:ext cx="2621496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8" name="Connector 8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8842439" y="1144815"/>
            <a:ext cx="2558510" cy="2593557"/>
            <a:chOff x="8842439" y="1144815"/>
            <a:chExt cx="2558510" cy="2593557"/>
          </a:xfrm>
        </p:grpSpPr>
        <p:sp>
          <p:nvSpPr>
            <p:cNvPr id="10" name="AutoShape 10"/>
            <p:cNvSpPr/>
            <p:nvPr/>
          </p:nvSpPr>
          <p:spPr>
            <a:xfrm>
              <a:off x="8842439" y="1144815"/>
              <a:ext cx="255851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1" name="Connector 11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3521636" y="1144815"/>
            <a:ext cx="2511690" cy="2593557"/>
            <a:chOff x="3521636" y="1144815"/>
            <a:chExt cx="2511690" cy="2593557"/>
          </a:xfrm>
        </p:grpSpPr>
        <p:sp>
          <p:nvSpPr>
            <p:cNvPr id="13" name="AutoShape 13"/>
            <p:cNvSpPr/>
            <p:nvPr/>
          </p:nvSpPr>
          <p:spPr>
            <a:xfrm>
              <a:off x="3521636" y="1144815"/>
              <a:ext cx="251169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血压测量是预防和控制高血压的基础，能够及时发现高血压并采取相应措施。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6158675" y="3854863"/>
            <a:ext cx="2558510" cy="2621472"/>
            <a:chOff x="6158675" y="3854863"/>
            <a:chExt cx="2558510" cy="2621472"/>
          </a:xfrm>
        </p:grpSpPr>
        <p:sp>
          <p:nvSpPr>
            <p:cNvPr id="17" name="AutoShape 17"/>
            <p:cNvSpPr/>
            <p:nvPr/>
          </p:nvSpPr>
          <p:spPr>
            <a:xfrm>
              <a:off x="6158675" y="3854863"/>
              <a:ext cx="2558510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6906577" y="4324921"/>
            <a:ext cx="1062610" cy="887826"/>
            <a:chOff x="6906577" y="4324921"/>
            <a:chExt cx="1062610" cy="887826"/>
          </a:xfrm>
        </p:grpSpPr>
        <p:sp>
          <p:nvSpPr>
            <p:cNvPr id="19" name="Freeform 19"/>
            <p:cNvSpPr/>
            <p:nvPr/>
          </p:nvSpPr>
          <p:spPr>
            <a:xfrm>
              <a:off x="6906577" y="4602766"/>
              <a:ext cx="832294" cy="609981"/>
            </a:xfrm>
            <a:custGeom>
              <a:rect l="l" t="t" r="r" b="b"/>
              <a:pathLst>
                <a:path w="4433135" h="3249065">
                  <a:moveTo>
                    <a:pt x="1383752" y="867104"/>
                  </a:moveTo>
                  <a:cubicBezTo>
                    <a:pt x="1340842" y="867128"/>
                    <a:pt x="1298245" y="867404"/>
                    <a:pt x="1258108" y="868142"/>
                  </a:cubicBezTo>
                  <a:cubicBezTo>
                    <a:pt x="1226200" y="868728"/>
                    <a:pt x="1200798" y="897345"/>
                    <a:pt x="1210263" y="944893"/>
                  </a:cubicBezTo>
                  <a:cubicBezTo>
                    <a:pt x="1255501" y="1172141"/>
                    <a:pt x="1399244" y="1917234"/>
                    <a:pt x="1459057" y="2196531"/>
                  </a:cubicBezTo>
                  <a:cubicBezTo>
                    <a:pt x="1517533" y="2469589"/>
                    <a:pt x="1583985" y="2577827"/>
                    <a:pt x="1733368" y="2583239"/>
                  </a:cubicBezTo>
                  <a:cubicBezTo>
                    <a:pt x="1882751" y="2588652"/>
                    <a:pt x="1965151" y="2586683"/>
                    <a:pt x="2049146" y="2583239"/>
                  </a:cubicBezTo>
                  <a:cubicBezTo>
                    <a:pt x="2114849" y="2580546"/>
                    <a:pt x="2126761" y="2578319"/>
                    <a:pt x="2103371" y="2456304"/>
                  </a:cubicBezTo>
                  <a:cubicBezTo>
                    <a:pt x="2054855" y="2203216"/>
                    <a:pt x="1887410" y="1326877"/>
                    <a:pt x="1832248" y="1054116"/>
                  </a:cubicBezTo>
                  <a:cubicBezTo>
                    <a:pt x="1820648" y="996757"/>
                    <a:pt x="1822680" y="866667"/>
                    <a:pt x="1720610" y="868142"/>
                  </a:cubicBezTo>
                  <a:cubicBezTo>
                    <a:pt x="1669576" y="868880"/>
                    <a:pt x="1594087" y="868142"/>
                    <a:pt x="1511289" y="867589"/>
                  </a:cubicBezTo>
                  <a:cubicBezTo>
                    <a:pt x="1469890" y="867313"/>
                    <a:pt x="1426663" y="867082"/>
                    <a:pt x="1383752" y="867104"/>
                  </a:cubicBezTo>
                  <a:close/>
                  <a:moveTo>
                    <a:pt x="146071" y="0"/>
                  </a:moveTo>
                  <a:lnTo>
                    <a:pt x="882914" y="0"/>
                  </a:lnTo>
                  <a:lnTo>
                    <a:pt x="880954" y="74488"/>
                  </a:lnTo>
                  <a:cubicBezTo>
                    <a:pt x="891949" y="230061"/>
                    <a:pt x="977510" y="377571"/>
                    <a:pt x="1122741" y="461420"/>
                  </a:cubicBezTo>
                  <a:cubicBezTo>
                    <a:pt x="1355110" y="595579"/>
                    <a:pt x="1652240" y="515962"/>
                    <a:pt x="1786399" y="283593"/>
                  </a:cubicBezTo>
                  <a:lnTo>
                    <a:pt x="1950131" y="0"/>
                  </a:lnTo>
                  <a:lnTo>
                    <a:pt x="2992123" y="0"/>
                  </a:lnTo>
                  <a:lnTo>
                    <a:pt x="2975391" y="34734"/>
                  </a:lnTo>
                  <a:cubicBezTo>
                    <a:pt x="2896672" y="220847"/>
                    <a:pt x="2853142" y="425466"/>
                    <a:pt x="2853142" y="640253"/>
                  </a:cubicBezTo>
                  <a:cubicBezTo>
                    <a:pt x="2853142" y="693950"/>
                    <a:pt x="2855863" y="747011"/>
                    <a:pt x="2861174" y="799307"/>
                  </a:cubicBezTo>
                  <a:lnTo>
                    <a:pt x="2870542" y="860687"/>
                  </a:lnTo>
                  <a:lnTo>
                    <a:pt x="2849298" y="859746"/>
                  </a:lnTo>
                  <a:cubicBezTo>
                    <a:pt x="2785069" y="857540"/>
                    <a:pt x="2699546" y="856201"/>
                    <a:pt x="2617108" y="855875"/>
                  </a:cubicBezTo>
                  <a:cubicBezTo>
                    <a:pt x="2580470" y="855730"/>
                    <a:pt x="2544440" y="855786"/>
                    <a:pt x="2511161" y="856055"/>
                  </a:cubicBezTo>
                  <a:cubicBezTo>
                    <a:pt x="2466789" y="856415"/>
                    <a:pt x="2427307" y="857152"/>
                    <a:pt x="2397787" y="858300"/>
                  </a:cubicBezTo>
                  <a:cubicBezTo>
                    <a:pt x="2279708" y="862892"/>
                    <a:pt x="2261098" y="953733"/>
                    <a:pt x="2267900" y="1007867"/>
                  </a:cubicBezTo>
                  <a:cubicBezTo>
                    <a:pt x="2330617" y="1506995"/>
                    <a:pt x="2441738" y="2400541"/>
                    <a:pt x="2452890" y="2491724"/>
                  </a:cubicBezTo>
                  <a:cubicBezTo>
                    <a:pt x="2464042" y="2582907"/>
                    <a:pt x="2468634" y="2577660"/>
                    <a:pt x="2523737" y="2594059"/>
                  </a:cubicBezTo>
                  <a:lnTo>
                    <a:pt x="2783511" y="2590123"/>
                  </a:lnTo>
                  <a:cubicBezTo>
                    <a:pt x="2840561" y="2589259"/>
                    <a:pt x="2834023" y="2573068"/>
                    <a:pt x="2846486" y="2479916"/>
                  </a:cubicBezTo>
                  <a:cubicBezTo>
                    <a:pt x="2855055" y="2415875"/>
                    <a:pt x="2930735" y="1783074"/>
                    <a:pt x="2980514" y="1369603"/>
                  </a:cubicBezTo>
                  <a:lnTo>
                    <a:pt x="2991426" y="1279059"/>
                  </a:lnTo>
                  <a:lnTo>
                    <a:pt x="3040898" y="1381756"/>
                  </a:lnTo>
                  <a:cubicBezTo>
                    <a:pt x="3112742" y="1514009"/>
                    <a:pt x="3203207" y="1634678"/>
                    <a:pt x="3308774" y="1740245"/>
                  </a:cubicBezTo>
                  <a:lnTo>
                    <a:pt x="3336412" y="1765365"/>
                  </a:lnTo>
                  <a:lnTo>
                    <a:pt x="3296438" y="1973342"/>
                  </a:lnTo>
                  <a:cubicBezTo>
                    <a:pt x="3256989" y="2178844"/>
                    <a:pt x="3222071" y="2361396"/>
                    <a:pt x="3203877" y="2456304"/>
                  </a:cubicBezTo>
                  <a:cubicBezTo>
                    <a:pt x="3180486" y="2578319"/>
                    <a:pt x="3192398" y="2580546"/>
                    <a:pt x="3258102" y="2583239"/>
                  </a:cubicBezTo>
                  <a:cubicBezTo>
                    <a:pt x="3342096" y="2586683"/>
                    <a:pt x="3424497" y="2588652"/>
                    <a:pt x="3573880" y="2583239"/>
                  </a:cubicBezTo>
                  <a:cubicBezTo>
                    <a:pt x="3723264" y="2577827"/>
                    <a:pt x="3789714" y="2469589"/>
                    <a:pt x="3848192" y="2196531"/>
                  </a:cubicBezTo>
                  <a:cubicBezTo>
                    <a:pt x="3851930" y="2179075"/>
                    <a:pt x="3855996" y="2159800"/>
                    <a:pt x="3860345" y="2138945"/>
                  </a:cubicBezTo>
                  <a:lnTo>
                    <a:pt x="3868876" y="2097649"/>
                  </a:lnTo>
                  <a:lnTo>
                    <a:pt x="3946171" y="2125939"/>
                  </a:lnTo>
                  <a:cubicBezTo>
                    <a:pt x="4092305" y="2171392"/>
                    <a:pt x="4247676" y="2195877"/>
                    <a:pt x="4408766" y="2195877"/>
                  </a:cubicBezTo>
                  <a:lnTo>
                    <a:pt x="4433135" y="2194647"/>
                  </a:lnTo>
                  <a:lnTo>
                    <a:pt x="4229977" y="2999465"/>
                  </a:lnTo>
                  <a:cubicBezTo>
                    <a:pt x="4192585" y="3135255"/>
                    <a:pt x="4084504" y="3248248"/>
                    <a:pt x="3976107" y="3247430"/>
                  </a:cubicBezTo>
                  <a:cubicBezTo>
                    <a:pt x="3103632" y="3240841"/>
                    <a:pt x="1474260" y="3253335"/>
                    <a:pt x="1337046" y="3247430"/>
                  </a:cubicBezTo>
                  <a:cubicBezTo>
                    <a:pt x="1199831" y="3241526"/>
                    <a:pt x="1075123" y="3182143"/>
                    <a:pt x="1035944" y="3023080"/>
                  </a:cubicBezTo>
                  <a:cubicBezTo>
                    <a:pt x="943259" y="2646780"/>
                    <a:pt x="638350" y="1461446"/>
                    <a:pt x="507540" y="904676"/>
                  </a:cubicBezTo>
                  <a:lnTo>
                    <a:pt x="501007" y="876408"/>
                  </a:lnTo>
                  <a:lnTo>
                    <a:pt x="146071" y="876408"/>
                  </a:lnTo>
                  <a:cubicBezTo>
                    <a:pt x="65398" y="876408"/>
                    <a:pt x="0" y="811010"/>
                    <a:pt x="0" y="730337"/>
                  </a:cubicBezTo>
                  <a:lnTo>
                    <a:pt x="0" y="146071"/>
                  </a:lnTo>
                  <a:cubicBezTo>
                    <a:pt x="0" y="65398"/>
                    <a:pt x="65398" y="0"/>
                    <a:pt x="14607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 rot="18000000">
              <a:off x="7035165" y="4412837"/>
              <a:ext cx="403955" cy="124778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 rot="3600000" flipH="1">
              <a:off x="7446073" y="4324921"/>
              <a:ext cx="200978" cy="124778"/>
            </a:xfrm>
            <a:custGeom>
              <a:rect l="l" t="t" r="r" b="b"/>
              <a:pathLst>
                <a:path w="1070472" h="664814">
                  <a:moveTo>
                    <a:pt x="1013702" y="146555"/>
                  </a:moveTo>
                  <a:cubicBezTo>
                    <a:pt x="953966" y="58134"/>
                    <a:pt x="852804" y="0"/>
                    <a:pt x="738065" y="0"/>
                  </a:cubicBezTo>
                  <a:lnTo>
                    <a:pt x="0" y="0"/>
                  </a:lnTo>
                  <a:lnTo>
                    <a:pt x="4980" y="17857"/>
                  </a:lnTo>
                  <a:cubicBezTo>
                    <a:pt x="49918" y="216899"/>
                    <a:pt x="54365" y="420356"/>
                    <a:pt x="21373" y="616834"/>
                  </a:cubicBezTo>
                  <a:lnTo>
                    <a:pt x="10941" y="664814"/>
                  </a:lnTo>
                  <a:lnTo>
                    <a:pt x="738065" y="664814"/>
                  </a:lnTo>
                  <a:cubicBezTo>
                    <a:pt x="921648" y="664814"/>
                    <a:pt x="1070472" y="515990"/>
                    <a:pt x="1070472" y="332407"/>
                  </a:cubicBezTo>
                  <a:cubicBezTo>
                    <a:pt x="1070472" y="263563"/>
                    <a:pt x="1049544" y="199608"/>
                    <a:pt x="1013702" y="14655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7499509" y="4488180"/>
              <a:ext cx="469678" cy="469678"/>
            </a:xfrm>
            <a:custGeom>
              <a:rect l="l" t="t" r="r" b="b"/>
              <a:pathLst>
                <a:path w="2501616" h="2501616">
                  <a:moveTo>
                    <a:pt x="1250808" y="432015"/>
                  </a:moveTo>
                  <a:cubicBezTo>
                    <a:pt x="1142318" y="432015"/>
                    <a:pt x="1054370" y="519963"/>
                    <a:pt x="1054370" y="628453"/>
                  </a:cubicBezTo>
                  <a:lnTo>
                    <a:pt x="1054370" y="1086456"/>
                  </a:lnTo>
                  <a:lnTo>
                    <a:pt x="628453" y="1086456"/>
                  </a:lnTo>
                  <a:cubicBezTo>
                    <a:pt x="519963" y="1086456"/>
                    <a:pt x="432015" y="1174404"/>
                    <a:pt x="432015" y="1282894"/>
                  </a:cubicBezTo>
                  <a:cubicBezTo>
                    <a:pt x="432015" y="1391384"/>
                    <a:pt x="519963" y="1479332"/>
                    <a:pt x="628453" y="1479332"/>
                  </a:cubicBezTo>
                  <a:lnTo>
                    <a:pt x="1054370" y="1479332"/>
                  </a:lnTo>
                  <a:lnTo>
                    <a:pt x="1054370" y="1873163"/>
                  </a:lnTo>
                  <a:cubicBezTo>
                    <a:pt x="1054370" y="1981653"/>
                    <a:pt x="1142318" y="2069601"/>
                    <a:pt x="1250808" y="2069601"/>
                  </a:cubicBezTo>
                  <a:cubicBezTo>
                    <a:pt x="1359298" y="2069601"/>
                    <a:pt x="1447246" y="1981653"/>
                    <a:pt x="1447246" y="1873163"/>
                  </a:cubicBezTo>
                  <a:lnTo>
                    <a:pt x="1447246" y="1479332"/>
                  </a:lnTo>
                  <a:lnTo>
                    <a:pt x="1873163" y="1479332"/>
                  </a:lnTo>
                  <a:cubicBezTo>
                    <a:pt x="1981653" y="1479332"/>
                    <a:pt x="2069601" y="1391384"/>
                    <a:pt x="2069601" y="1282894"/>
                  </a:cubicBezTo>
                  <a:cubicBezTo>
                    <a:pt x="2069601" y="1174404"/>
                    <a:pt x="1981653" y="1086456"/>
                    <a:pt x="1873163" y="1086456"/>
                  </a:cubicBezTo>
                  <a:lnTo>
                    <a:pt x="1447246" y="1086456"/>
                  </a:lnTo>
                  <a:lnTo>
                    <a:pt x="1447246" y="628453"/>
                  </a:lnTo>
                  <a:cubicBezTo>
                    <a:pt x="1447246" y="519963"/>
                    <a:pt x="1359298" y="432015"/>
                    <a:pt x="1250808" y="432015"/>
                  </a:cubicBezTo>
                  <a:close/>
                  <a:moveTo>
                    <a:pt x="1250808" y="0"/>
                  </a:moveTo>
                  <a:cubicBezTo>
                    <a:pt x="1941610" y="0"/>
                    <a:pt x="2501616" y="560006"/>
                    <a:pt x="2501616" y="1250808"/>
                  </a:cubicBezTo>
                  <a:cubicBezTo>
                    <a:pt x="2501616" y="1941610"/>
                    <a:pt x="1941610" y="2501616"/>
                    <a:pt x="1250808" y="2501616"/>
                  </a:cubicBezTo>
                  <a:cubicBezTo>
                    <a:pt x="560006" y="2501616"/>
                    <a:pt x="0" y="1941610"/>
                    <a:pt x="0" y="1250808"/>
                  </a:cubicBezTo>
                  <a:cubicBezTo>
                    <a:pt x="0" y="560006"/>
                    <a:pt x="560006" y="0"/>
                    <a:pt x="125080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6221730" y="5263039"/>
            <a:ext cx="2432304" cy="886682"/>
            <a:chOff x="6221730" y="5263039"/>
            <a:chExt cx="2432304" cy="886682"/>
          </a:xfrm>
        </p:grpSpPr>
        <p:sp>
          <p:nvSpPr>
            <p:cNvPr id="24" name="AutoShape 24"/>
            <p:cNvSpPr/>
            <p:nvPr/>
          </p:nvSpPr>
          <p:spPr>
            <a:xfrm>
              <a:off x="6221730" y="5263039"/>
              <a:ext cx="2432304" cy="886682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defRPr/>
              </a:pPr>
              <a:r>
                <a:rPr lang="en-US" sz="12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定期测量血压能够监测血压变化，评估治疗效果，调整治疗方案，提高治疗效果。</a:t>
              </a:r>
              <a:endParaRPr lang="en-US" sz="1100"/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1224547" y="4767454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26" name="Connector 26"/>
          <p:cNvCxnSpPr/>
          <p:nvPr/>
        </p:nvCxnSpPr>
        <p:spPr>
          <a:xfrm>
            <a:off x="1224547" y="5563744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headEnd type="none"/>
            <a:tailEnd type="triangle"/>
          </a:ln>
        </p:spPr>
      </p:cxnSp>
      <p:sp>
        <p:nvSpPr>
          <p:cNvPr id="27" name="TextBox 27"/>
          <p:cNvSpPr txBox="1"/>
          <p:nvPr/>
        </p:nvSpPr>
        <p:spPr>
          <a:xfrm>
            <a:off x="9245632" y="1986534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28" name="Connector 28"/>
          <p:cNvCxnSpPr/>
          <p:nvPr/>
        </p:nvCxnSpPr>
        <p:spPr>
          <a:xfrm>
            <a:off x="9245632" y="28138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血压测量的重要性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血压基础知识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血压是指血液在血管内流动时对血管壁产生的侧压力，是评估心血管功能的重要指标。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血压的功能在于维持血液循环和保障身体各器官的氧气和营养供应。血压的变化反映了心血管系统的状态，过高或过低的血压都可能对健康产生负面影响。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血压的定义与功能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正常血压范围是指收缩压在90-140mmHg之间，舒张压在60-90mmHg之间。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收缩压是指心脏收缩时血液对血管壁产生的压力，舒张压是指心脏舒张时血管壁受到的压力。在这个范围内，心血管系统能够有效地为身体各部位提供所需的氧气和营养物质。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正常血压范围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高血压是指血压持续高于正常范围的状态，可能引发一系列心血管疾病和其他健康问题。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是心血管疾病的主要危险因素之一，长期高血压可能导致动脉粥样硬化、冠心病、脑卒中、肾功能不全等疾病。高血压还可能增加糖尿病、肥胖等其他健康问题的风险。因此，定期测量血压、控制血压在正常范围内对于维护个人健康至关重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高血压及其危害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血压测量方法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血压计类型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水银柱式血压计、电子血压计和无创血压计等。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选择依据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根据患者病情、测量需求和预算等因素选择合适的血压计。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使用方法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掌握血压计的使用步骤，确保测量准确。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血压计的选择与使用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099" r="18099"/>
          <a:stretch>
            <a:fillRect/>
          </a:stretch>
        </p:blipFill>
        <p:spPr>
          <a:xfrm>
            <a:off x="3466721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0120" r="20120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1804" r="11804"/>
          <a:stretch>
            <a:fillRect/>
          </a:stretch>
        </p:blipFill>
        <p:spPr>
          <a:xfrm>
            <a:off x="8842438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869" r="3869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791051" y="3854863"/>
            <a:ext cx="2621496" cy="2621472"/>
            <a:chOff x="791051" y="3854863"/>
            <a:chExt cx="2621496" cy="2621472"/>
          </a:xfrm>
        </p:grpSpPr>
        <p:sp>
          <p:nvSpPr>
            <p:cNvPr id="7" name="AutoShape 7"/>
            <p:cNvSpPr/>
            <p:nvPr/>
          </p:nvSpPr>
          <p:spPr>
            <a:xfrm>
              <a:off x="791051" y="3854863"/>
              <a:ext cx="2621496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TextBox 8"/>
          <p:cNvSpPr txBox="1"/>
          <p:nvPr/>
        </p:nvSpPr>
        <p:spPr>
          <a:xfrm>
            <a:off x="1194244" y="4394835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8842439" y="1144815"/>
            <a:ext cx="2558510" cy="2593557"/>
            <a:chOff x="8842439" y="1144815"/>
            <a:chExt cx="2558510" cy="2593557"/>
          </a:xfrm>
        </p:grpSpPr>
        <p:sp>
          <p:nvSpPr>
            <p:cNvPr id="11" name="AutoShape 11"/>
            <p:cNvSpPr/>
            <p:nvPr/>
          </p:nvSpPr>
          <p:spPr>
            <a:xfrm>
              <a:off x="8842439" y="1144815"/>
              <a:ext cx="255851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TextBox 12"/>
          <p:cNvSpPr txBox="1"/>
          <p:nvPr/>
        </p:nvSpPr>
        <p:spPr>
          <a:xfrm>
            <a:off x="9245632" y="1719834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3521636" y="1144815"/>
            <a:ext cx="2511690" cy="2593557"/>
            <a:chOff x="3521636" y="1144815"/>
            <a:chExt cx="2511690" cy="2593557"/>
          </a:xfrm>
        </p:grpSpPr>
        <p:sp>
          <p:nvSpPr>
            <p:cNvPr id="15" name="AutoShape 15"/>
            <p:cNvSpPr/>
            <p:nvPr/>
          </p:nvSpPr>
          <p:spPr>
            <a:xfrm>
              <a:off x="3521636" y="1144815"/>
              <a:ext cx="251169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患者应保持坐姿或卧姿，手臂自然放松，与心脏在同一水平面上。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6158675" y="3854863"/>
            <a:ext cx="2558510" cy="2621472"/>
            <a:chOff x="6158675" y="3854863"/>
            <a:chExt cx="2558510" cy="2621472"/>
          </a:xfrm>
        </p:grpSpPr>
        <p:sp>
          <p:nvSpPr>
            <p:cNvPr id="19" name="AutoShape 19"/>
            <p:cNvSpPr/>
            <p:nvPr/>
          </p:nvSpPr>
          <p:spPr>
            <a:xfrm>
              <a:off x="6158675" y="3854863"/>
              <a:ext cx="2558510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06577" y="4324921"/>
            <a:ext cx="1062610" cy="887826"/>
            <a:chOff x="6906577" y="4324921"/>
            <a:chExt cx="1062610" cy="887826"/>
          </a:xfrm>
        </p:grpSpPr>
        <p:sp>
          <p:nvSpPr>
            <p:cNvPr id="21" name="Freeform 21"/>
            <p:cNvSpPr/>
            <p:nvPr/>
          </p:nvSpPr>
          <p:spPr>
            <a:xfrm>
              <a:off x="6906577" y="4602766"/>
              <a:ext cx="832294" cy="609981"/>
            </a:xfrm>
            <a:custGeom>
              <a:rect l="l" t="t" r="r" b="b"/>
              <a:pathLst>
                <a:path w="4433135" h="3249065">
                  <a:moveTo>
                    <a:pt x="1383752" y="867104"/>
                  </a:moveTo>
                  <a:cubicBezTo>
                    <a:pt x="1340842" y="867128"/>
                    <a:pt x="1298245" y="867404"/>
                    <a:pt x="1258108" y="868142"/>
                  </a:cubicBezTo>
                  <a:cubicBezTo>
                    <a:pt x="1226200" y="868728"/>
                    <a:pt x="1200798" y="897345"/>
                    <a:pt x="1210263" y="944893"/>
                  </a:cubicBezTo>
                  <a:cubicBezTo>
                    <a:pt x="1255501" y="1172141"/>
                    <a:pt x="1399244" y="1917234"/>
                    <a:pt x="1459057" y="2196531"/>
                  </a:cubicBezTo>
                  <a:cubicBezTo>
                    <a:pt x="1517533" y="2469589"/>
                    <a:pt x="1583985" y="2577827"/>
                    <a:pt x="1733368" y="2583239"/>
                  </a:cubicBezTo>
                  <a:cubicBezTo>
                    <a:pt x="1882751" y="2588652"/>
                    <a:pt x="1965151" y="2586683"/>
                    <a:pt x="2049146" y="2583239"/>
                  </a:cubicBezTo>
                  <a:cubicBezTo>
                    <a:pt x="2114849" y="2580546"/>
                    <a:pt x="2126761" y="2578319"/>
                    <a:pt x="2103371" y="2456304"/>
                  </a:cubicBezTo>
                  <a:cubicBezTo>
                    <a:pt x="2054855" y="2203216"/>
                    <a:pt x="1887410" y="1326877"/>
                    <a:pt x="1832248" y="1054116"/>
                  </a:cubicBezTo>
                  <a:cubicBezTo>
                    <a:pt x="1820648" y="996757"/>
                    <a:pt x="1822680" y="866667"/>
                    <a:pt x="1720610" y="868142"/>
                  </a:cubicBezTo>
                  <a:cubicBezTo>
                    <a:pt x="1669576" y="868880"/>
                    <a:pt x="1594087" y="868142"/>
                    <a:pt x="1511289" y="867589"/>
                  </a:cubicBezTo>
                  <a:cubicBezTo>
                    <a:pt x="1469890" y="867313"/>
                    <a:pt x="1426663" y="867082"/>
                    <a:pt x="1383752" y="867104"/>
                  </a:cubicBezTo>
                  <a:close/>
                  <a:moveTo>
                    <a:pt x="146071" y="0"/>
                  </a:moveTo>
                  <a:lnTo>
                    <a:pt x="882914" y="0"/>
                  </a:lnTo>
                  <a:lnTo>
                    <a:pt x="880954" y="74488"/>
                  </a:lnTo>
                  <a:cubicBezTo>
                    <a:pt x="891949" y="230061"/>
                    <a:pt x="977510" y="377571"/>
                    <a:pt x="1122741" y="461420"/>
                  </a:cubicBezTo>
                  <a:cubicBezTo>
                    <a:pt x="1355110" y="595579"/>
                    <a:pt x="1652240" y="515962"/>
                    <a:pt x="1786399" y="283593"/>
                  </a:cubicBezTo>
                  <a:lnTo>
                    <a:pt x="1950131" y="0"/>
                  </a:lnTo>
                  <a:lnTo>
                    <a:pt x="2992123" y="0"/>
                  </a:lnTo>
                  <a:lnTo>
                    <a:pt x="2975391" y="34734"/>
                  </a:lnTo>
                  <a:cubicBezTo>
                    <a:pt x="2896672" y="220847"/>
                    <a:pt x="2853142" y="425466"/>
                    <a:pt x="2853142" y="640253"/>
                  </a:cubicBezTo>
                  <a:cubicBezTo>
                    <a:pt x="2853142" y="693950"/>
                    <a:pt x="2855863" y="747011"/>
                    <a:pt x="2861174" y="799307"/>
                  </a:cubicBezTo>
                  <a:lnTo>
                    <a:pt x="2870542" y="860687"/>
                  </a:lnTo>
                  <a:lnTo>
                    <a:pt x="2849298" y="859746"/>
                  </a:lnTo>
                  <a:cubicBezTo>
                    <a:pt x="2785069" y="857540"/>
                    <a:pt x="2699546" y="856201"/>
                    <a:pt x="2617108" y="855875"/>
                  </a:cubicBezTo>
                  <a:cubicBezTo>
                    <a:pt x="2580470" y="855730"/>
                    <a:pt x="2544440" y="855786"/>
                    <a:pt x="2511161" y="856055"/>
                  </a:cubicBezTo>
                  <a:cubicBezTo>
                    <a:pt x="2466789" y="856415"/>
                    <a:pt x="2427307" y="857152"/>
                    <a:pt x="2397787" y="858300"/>
                  </a:cubicBezTo>
                  <a:cubicBezTo>
                    <a:pt x="2279708" y="862892"/>
                    <a:pt x="2261098" y="953733"/>
                    <a:pt x="2267900" y="1007867"/>
                  </a:cubicBezTo>
                  <a:cubicBezTo>
                    <a:pt x="2330617" y="1506995"/>
                    <a:pt x="2441738" y="2400541"/>
                    <a:pt x="2452890" y="2491724"/>
                  </a:cubicBezTo>
                  <a:cubicBezTo>
                    <a:pt x="2464042" y="2582907"/>
                    <a:pt x="2468634" y="2577660"/>
                    <a:pt x="2523737" y="2594059"/>
                  </a:cubicBezTo>
                  <a:lnTo>
                    <a:pt x="2783511" y="2590123"/>
                  </a:lnTo>
                  <a:cubicBezTo>
                    <a:pt x="2840561" y="2589259"/>
                    <a:pt x="2834023" y="2573068"/>
                    <a:pt x="2846486" y="2479916"/>
                  </a:cubicBezTo>
                  <a:cubicBezTo>
                    <a:pt x="2855055" y="2415875"/>
                    <a:pt x="2930735" y="1783074"/>
                    <a:pt x="2980514" y="1369603"/>
                  </a:cubicBezTo>
                  <a:lnTo>
                    <a:pt x="2991426" y="1279059"/>
                  </a:lnTo>
                  <a:lnTo>
                    <a:pt x="3040898" y="1381756"/>
                  </a:lnTo>
                  <a:cubicBezTo>
                    <a:pt x="3112742" y="1514009"/>
                    <a:pt x="3203207" y="1634678"/>
                    <a:pt x="3308774" y="1740245"/>
                  </a:cubicBezTo>
                  <a:lnTo>
                    <a:pt x="3336412" y="1765365"/>
                  </a:lnTo>
                  <a:lnTo>
                    <a:pt x="3296438" y="1973342"/>
                  </a:lnTo>
                  <a:cubicBezTo>
                    <a:pt x="3256989" y="2178844"/>
                    <a:pt x="3222071" y="2361396"/>
                    <a:pt x="3203877" y="2456304"/>
                  </a:cubicBezTo>
                  <a:cubicBezTo>
                    <a:pt x="3180486" y="2578319"/>
                    <a:pt x="3192398" y="2580546"/>
                    <a:pt x="3258102" y="2583239"/>
                  </a:cubicBezTo>
                  <a:cubicBezTo>
                    <a:pt x="3342096" y="2586683"/>
                    <a:pt x="3424497" y="2588652"/>
                    <a:pt x="3573880" y="2583239"/>
                  </a:cubicBezTo>
                  <a:cubicBezTo>
                    <a:pt x="3723264" y="2577827"/>
                    <a:pt x="3789714" y="2469589"/>
                    <a:pt x="3848192" y="2196531"/>
                  </a:cubicBezTo>
                  <a:cubicBezTo>
                    <a:pt x="3851930" y="2179075"/>
                    <a:pt x="3855996" y="2159800"/>
                    <a:pt x="3860345" y="2138945"/>
                  </a:cubicBezTo>
                  <a:lnTo>
                    <a:pt x="3868876" y="2097649"/>
                  </a:lnTo>
                  <a:lnTo>
                    <a:pt x="3946171" y="2125939"/>
                  </a:lnTo>
                  <a:cubicBezTo>
                    <a:pt x="4092305" y="2171392"/>
                    <a:pt x="4247676" y="2195877"/>
                    <a:pt x="4408766" y="2195877"/>
                  </a:cubicBezTo>
                  <a:lnTo>
                    <a:pt x="4433135" y="2194647"/>
                  </a:lnTo>
                  <a:lnTo>
                    <a:pt x="4229977" y="2999465"/>
                  </a:lnTo>
                  <a:cubicBezTo>
                    <a:pt x="4192585" y="3135255"/>
                    <a:pt x="4084504" y="3248248"/>
                    <a:pt x="3976107" y="3247430"/>
                  </a:cubicBezTo>
                  <a:cubicBezTo>
                    <a:pt x="3103632" y="3240841"/>
                    <a:pt x="1474260" y="3253335"/>
                    <a:pt x="1337046" y="3247430"/>
                  </a:cubicBezTo>
                  <a:cubicBezTo>
                    <a:pt x="1199831" y="3241526"/>
                    <a:pt x="1075123" y="3182143"/>
                    <a:pt x="1035944" y="3023080"/>
                  </a:cubicBezTo>
                  <a:cubicBezTo>
                    <a:pt x="943259" y="2646780"/>
                    <a:pt x="638350" y="1461446"/>
                    <a:pt x="507540" y="904676"/>
                  </a:cubicBezTo>
                  <a:lnTo>
                    <a:pt x="501007" y="876408"/>
                  </a:lnTo>
                  <a:lnTo>
                    <a:pt x="146071" y="876408"/>
                  </a:lnTo>
                  <a:cubicBezTo>
                    <a:pt x="65398" y="876408"/>
                    <a:pt x="0" y="811010"/>
                    <a:pt x="0" y="730337"/>
                  </a:cubicBezTo>
                  <a:lnTo>
                    <a:pt x="0" y="146071"/>
                  </a:lnTo>
                  <a:cubicBezTo>
                    <a:pt x="0" y="65398"/>
                    <a:pt x="65398" y="0"/>
                    <a:pt x="14607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 rot="18000000">
              <a:off x="7035165" y="4412837"/>
              <a:ext cx="403955" cy="124778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rot="3600000" flipH="1">
              <a:off x="7446073" y="4324921"/>
              <a:ext cx="200978" cy="124778"/>
            </a:xfrm>
            <a:custGeom>
              <a:rect l="l" t="t" r="r" b="b"/>
              <a:pathLst>
                <a:path w="1070472" h="664814">
                  <a:moveTo>
                    <a:pt x="1013702" y="146555"/>
                  </a:moveTo>
                  <a:cubicBezTo>
                    <a:pt x="953966" y="58134"/>
                    <a:pt x="852804" y="0"/>
                    <a:pt x="738065" y="0"/>
                  </a:cubicBezTo>
                  <a:lnTo>
                    <a:pt x="0" y="0"/>
                  </a:lnTo>
                  <a:lnTo>
                    <a:pt x="4980" y="17857"/>
                  </a:lnTo>
                  <a:cubicBezTo>
                    <a:pt x="49918" y="216899"/>
                    <a:pt x="54365" y="420356"/>
                    <a:pt x="21373" y="616834"/>
                  </a:cubicBezTo>
                  <a:lnTo>
                    <a:pt x="10941" y="664814"/>
                  </a:lnTo>
                  <a:lnTo>
                    <a:pt x="738065" y="664814"/>
                  </a:lnTo>
                  <a:cubicBezTo>
                    <a:pt x="921648" y="664814"/>
                    <a:pt x="1070472" y="515990"/>
                    <a:pt x="1070472" y="332407"/>
                  </a:cubicBezTo>
                  <a:cubicBezTo>
                    <a:pt x="1070472" y="263563"/>
                    <a:pt x="1049544" y="199608"/>
                    <a:pt x="1013702" y="14655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7499509" y="4488180"/>
              <a:ext cx="469678" cy="469678"/>
            </a:xfrm>
            <a:custGeom>
              <a:rect l="l" t="t" r="r" b="b"/>
              <a:pathLst>
                <a:path w="2501616" h="2501616">
                  <a:moveTo>
                    <a:pt x="1250808" y="432015"/>
                  </a:moveTo>
                  <a:cubicBezTo>
                    <a:pt x="1142318" y="432015"/>
                    <a:pt x="1054370" y="519963"/>
                    <a:pt x="1054370" y="628453"/>
                  </a:cubicBezTo>
                  <a:lnTo>
                    <a:pt x="1054370" y="1086456"/>
                  </a:lnTo>
                  <a:lnTo>
                    <a:pt x="628453" y="1086456"/>
                  </a:lnTo>
                  <a:cubicBezTo>
                    <a:pt x="519963" y="1086456"/>
                    <a:pt x="432015" y="1174404"/>
                    <a:pt x="432015" y="1282894"/>
                  </a:cubicBezTo>
                  <a:cubicBezTo>
                    <a:pt x="432015" y="1391384"/>
                    <a:pt x="519963" y="1479332"/>
                    <a:pt x="628453" y="1479332"/>
                  </a:cubicBezTo>
                  <a:lnTo>
                    <a:pt x="1054370" y="1479332"/>
                  </a:lnTo>
                  <a:lnTo>
                    <a:pt x="1054370" y="1873163"/>
                  </a:lnTo>
                  <a:cubicBezTo>
                    <a:pt x="1054370" y="1981653"/>
                    <a:pt x="1142318" y="2069601"/>
                    <a:pt x="1250808" y="2069601"/>
                  </a:cubicBezTo>
                  <a:cubicBezTo>
                    <a:pt x="1359298" y="2069601"/>
                    <a:pt x="1447246" y="1981653"/>
                    <a:pt x="1447246" y="1873163"/>
                  </a:cubicBezTo>
                  <a:lnTo>
                    <a:pt x="1447246" y="1479332"/>
                  </a:lnTo>
                  <a:lnTo>
                    <a:pt x="1873163" y="1479332"/>
                  </a:lnTo>
                  <a:cubicBezTo>
                    <a:pt x="1981653" y="1479332"/>
                    <a:pt x="2069601" y="1391384"/>
                    <a:pt x="2069601" y="1282894"/>
                  </a:cubicBezTo>
                  <a:cubicBezTo>
                    <a:pt x="2069601" y="1174404"/>
                    <a:pt x="1981653" y="1086456"/>
                    <a:pt x="1873163" y="1086456"/>
                  </a:cubicBezTo>
                  <a:lnTo>
                    <a:pt x="1447246" y="1086456"/>
                  </a:lnTo>
                  <a:lnTo>
                    <a:pt x="1447246" y="628453"/>
                  </a:lnTo>
                  <a:cubicBezTo>
                    <a:pt x="1447246" y="519963"/>
                    <a:pt x="1359298" y="432015"/>
                    <a:pt x="1250808" y="432015"/>
                  </a:cubicBezTo>
                  <a:close/>
                  <a:moveTo>
                    <a:pt x="1250808" y="0"/>
                  </a:moveTo>
                  <a:cubicBezTo>
                    <a:pt x="1941610" y="0"/>
                    <a:pt x="2501616" y="560006"/>
                    <a:pt x="2501616" y="1250808"/>
                  </a:cubicBezTo>
                  <a:cubicBezTo>
                    <a:pt x="2501616" y="1941610"/>
                    <a:pt x="1941610" y="2501616"/>
                    <a:pt x="1250808" y="2501616"/>
                  </a:cubicBezTo>
                  <a:cubicBezTo>
                    <a:pt x="560006" y="2501616"/>
                    <a:pt x="0" y="1941610"/>
                    <a:pt x="0" y="1250808"/>
                  </a:cubicBezTo>
                  <a:cubicBezTo>
                    <a:pt x="0" y="560006"/>
                    <a:pt x="560006" y="0"/>
                    <a:pt x="125080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6221730" y="5263039"/>
            <a:ext cx="2432304" cy="886682"/>
            <a:chOff x="6221730" y="5263039"/>
            <a:chExt cx="2432304" cy="886682"/>
          </a:xfrm>
        </p:grpSpPr>
        <p:sp>
          <p:nvSpPr>
            <p:cNvPr id="26" name="AutoShape 26"/>
            <p:cNvSpPr/>
            <p:nvPr/>
          </p:nvSpPr>
          <p:spPr>
            <a:xfrm>
              <a:off x="6221730" y="5263039"/>
              <a:ext cx="2432304" cy="886682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defRPr/>
              </a:pPr>
              <a:r>
                <a:rPr lang="en-US" sz="12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根据患者病情和医嘱确定测量频率，如每日一次或每周多次。</a:t>
              </a:r>
              <a:endParaRPr lang="en-US" sz="1100"/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791051" y="5326124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测量姿势</a:t>
            </a:r>
          </a:p>
        </p:txBody>
      </p:sp>
      <p:cxnSp>
        <p:nvCxnSpPr>
          <p:cNvPr id="28" name="Connector 28"/>
          <p:cNvCxnSpPr/>
          <p:nvPr/>
        </p:nvCxnSpPr>
        <p:spPr>
          <a:xfrm>
            <a:off x="1194244" y="5191125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headEnd type="none"/>
            <a:tailEnd type="triangle"/>
          </a:ln>
        </p:spPr>
      </p:cxnSp>
      <p:sp>
        <p:nvSpPr>
          <p:cNvPr id="29" name="TextBox 29"/>
          <p:cNvSpPr txBox="1"/>
          <p:nvPr/>
        </p:nvSpPr>
        <p:spPr>
          <a:xfrm>
            <a:off x="8842439" y="2682135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测量频率</a:t>
            </a:r>
          </a:p>
        </p:txBody>
      </p:sp>
      <p:cxnSp>
        <p:nvCxnSpPr>
          <p:cNvPr id="30" name="Connector 30"/>
          <p:cNvCxnSpPr/>
          <p:nvPr/>
        </p:nvCxnSpPr>
        <p:spPr>
          <a:xfrm>
            <a:off x="9245632" y="25471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测量姿势与频率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确保环境安静，患者情绪稳定，手臂温暖。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准备工作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选择合适尺寸的袖带，绑在患者上臂，松紧适宜。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绑扎袖带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缓慢充气至适当压力，然后缓慢放气，同时记录血压值。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充气与放气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准确记录血压值，并及时向医生报告异常情况。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记录与报告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9152" r="19152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正确测量血压的步骤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https://d.book118.com/037130046013006051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2024-09-23T22:18:35.497</cp:lastPrinted>
  <dcterms:created xsi:type="dcterms:W3CDTF">2024-09-23T14:18:35Z</dcterms:created>
  <dcterms:modified xsi:type="dcterms:W3CDTF">2024-09-23T14:18:37Z</dcterms:modified>
</cp:coreProperties>
</file>