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9F1CC-BB4F-4B2B-9A9F-D434557D4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BF1FD-807D-4C80-B19D-88883EEAD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8CC1D-7248-49E5-8D01-D9C00B519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09C19-CAC5-4954-A8DA-B41906371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D1C9BA-A004-4C22-A82A-657EA7671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60A9F4-349D-4647-B162-CBC850744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8CB9A4-14E4-4D6E-8DDD-AC58E5116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C3982-7B92-4B6B-992F-E4B5917DD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DAD98-5EDE-4A02-BD11-271A8F7AD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8C2B8-FBB9-4E82-BB6E-6244CB560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F7693-20E6-4885-BD97-47C3C3CD7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2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4113302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3666" y="1997372"/>
            <a:ext cx="4616450" cy="1617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34"/>
              </a:lnSpc>
            </a:pPr>
            <a:endParaRPr lang="Arial" altLang="Arial" sz="100"/>
          </a:p>
          <a:p>
            <a:pPr marL="42932" algn="l" rtl="0" eaLnBrk="0">
              <a:lnSpc>
                <a:spcPct val="84000"/>
              </a:lnSpc>
            </a:pP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中层经理培训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</a:t>
            </a:r>
            <a:endParaRPr lang="Microsoft YaHei" altLang="Microsoft YaHei" sz="5100"/>
          </a:p>
          <a:p>
            <a:pPr marL="12700" algn="l" rtl="0" eaLnBrk="0">
              <a:lnSpc>
                <a:spcPts val="7410"/>
              </a:lnSpc>
            </a:pP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932915" y="1934419"/>
            <a:ext cx="4175125" cy="3101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27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层经理角色认知与定位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28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力与团队建设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技巧与人际关系处理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间管理与工作效率提升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目标设定与计划执行能力培养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变革</a:t>
            </a:r>
            <a:r>
              <a:rPr sz="2400" b="1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管理与创新能力激发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8859608" y="6071725"/>
            <a:ext cx="3201670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617"/>
              </a:lnSpc>
            </a:pPr>
            <a:r>
              <a:rPr sz="5700" b="1" spc="10">
                <a:solidFill>
                  <a:srgbClr val="B4BBF2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b="1" spc="0">
                <a:solidFill>
                  <a:srgbClr val="B4BBF2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</p:txBody>
      </p:sp>
      <p:sp>
        <p:nvSpPr>
          <p:cNvPr id="6" name="textbox 6"/>
          <p:cNvSpPr/>
          <p:nvPr/>
        </p:nvSpPr>
        <p:spPr>
          <a:xfrm>
            <a:off x="987295" y="4053157"/>
            <a:ext cx="1087119" cy="237617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3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7600" b="1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7600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600" b="1" spc="3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3441169" y="3550039"/>
            <a:ext cx="5339715" cy="554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中层经理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角色认知与定位</a:t>
            </a:r>
            <a:endParaRPr lang="Microsoft YaHei" altLang="Microsoft YaHei" sz="3800"/>
          </a:p>
        </p:txBody>
      </p:sp>
      <p:sp>
        <p:nvSpPr>
          <p:cNvPr id="9" name="textbox 9"/>
          <p:cNvSpPr/>
          <p:nvPr/>
        </p:nvSpPr>
        <p:spPr>
          <a:xfrm>
            <a:off x="5501980" y="931432"/>
            <a:ext cx="1213485" cy="1420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31784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4594088" y="1764141"/>
            <a:ext cx="6466840" cy="3843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79"/>
              </a:lnSpc>
            </a:pPr>
            <a:endParaRPr lang="Arial" altLang="Arial" sz="100"/>
          </a:p>
          <a:p>
            <a:pPr marL="3850042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企业文化的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承者</a:t>
            </a:r>
            <a:endParaRPr lang="Microsoft YaHei" altLang="Microsoft YaHei" sz="20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57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中层经理需要深入理解并传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承企业的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价值观，以身作则，成为企业文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3408172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化的践行者和传播者</a:t>
            </a: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456684" algn="l" rtl="0" eaLnBrk="0">
              <a:lnSpc>
                <a:spcPct val="92000"/>
              </a:lnSpc>
              <a:spcBef>
                <a:spcPts val="607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业务部门的领导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</a:t>
            </a:r>
            <a:endParaRPr lang="Microsoft YaHei" altLang="Microsoft YaHei" sz="2000"/>
          </a:p>
          <a:p>
            <a:pPr algn="l" rtl="0" eaLnBrk="0">
              <a:lnSpc>
                <a:spcPct val="180000"/>
              </a:lnSpc>
            </a:pPr>
            <a:endParaRPr lang="Arial" altLang="Arial" sz="1000"/>
          </a:p>
          <a:p>
            <a:pPr marL="26225" algn="l" rtl="0" eaLnBrk="0">
              <a:lnSpc>
                <a:spcPct val="91000"/>
              </a:lnSpc>
              <a:spcBef>
                <a:spcPts val="453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中层经理需要具备领导才能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，能够带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领团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队完成业务目标，解决员工在工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0000"/>
              </a:lnSpc>
            </a:pPr>
            <a:r>
              <a:rPr sz="1500" spc="-1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作中遇到的问题</a:t>
            </a: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" name="textbox 13"/>
          <p:cNvSpPr/>
          <p:nvPr/>
        </p:nvSpPr>
        <p:spPr>
          <a:xfrm>
            <a:off x="1203664" y="1764141"/>
            <a:ext cx="3067050" cy="1699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62"/>
              </a:lnSpc>
            </a:pPr>
            <a:endParaRPr lang="Arial" altLang="Arial" sz="100"/>
          </a:p>
          <a:p>
            <a:pPr marL="318896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承上启下的中坚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endParaRPr lang="Microsoft YaHei" altLang="Microsoft YaHei" sz="20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marL="21653" algn="l" rtl="0" eaLnBrk="0">
              <a:lnSpc>
                <a:spcPct val="91000"/>
              </a:lnSpc>
              <a:spcBef>
                <a:spcPts val="4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中层经理是企业高层与基层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员工之间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670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的桥梁，负责将高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层的战略意图转化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为基层员工的可执行计划</a:t>
            </a: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" name="textbox 14"/>
          <p:cNvSpPr/>
          <p:nvPr/>
        </p:nvSpPr>
        <p:spPr>
          <a:xfrm>
            <a:off x="442263" y="318468"/>
            <a:ext cx="4218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9946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中层经理的角色定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1491031" y="3030193"/>
            <a:ext cx="10251924" cy="1273075"/>
            <a:chExt cx="10251924" cy="1273075"/>
          </a:xfrm>
        </p:grpSpPr>
        <p:pic>
          <p:nvPicPr>
            <p:cNvPr id="36" name="picture 3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0251924" cy="1273075"/>
            </a:xfrm>
            <a:prstGeom prst="rect">
              <a:avLst/>
            </a:prstGeom>
          </p:spPr>
        </p:pic>
        <p:sp>
          <p:nvSpPr>
            <p:cNvPr id="37" name="textbox 37"/>
            <p:cNvSpPr/>
            <p:nvPr/>
          </p:nvSpPr>
          <p:spPr>
            <a:xfrm>
              <a:off x="-12700" y="-12700"/>
              <a:ext cx="10277475" cy="13176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8135"/>
                </a:lnSpc>
              </a:pPr>
              <a:endParaRPr lang="Arial" altLang="Arial" sz="100"/>
            </a:p>
            <a:p>
              <a:pPr marL="283260" algn="l" rtl="0" eaLnBrk="0">
                <a:lnSpc>
                  <a:spcPct val="91000"/>
                </a:lnSpc>
              </a:pP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制定并执行部门计划，确保部门业务目标的达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546100" y="4660899"/>
            <a:ext cx="10257348" cy="1271162"/>
            <a:chExt cx="10257348" cy="1271162"/>
          </a:xfrm>
        </p:grpSpPr>
        <p:pic>
          <p:nvPicPr>
            <p:cNvPr id="38" name="picture 3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0257348" cy="1271162"/>
            </a:xfrm>
            <a:prstGeom prst="rect">
              <a:avLst/>
            </a:prstGeom>
          </p:spPr>
        </p:pic>
        <p:sp>
          <p:nvSpPr>
            <p:cNvPr id="39" name="textbox 39"/>
            <p:cNvSpPr/>
            <p:nvPr/>
          </p:nvSpPr>
          <p:spPr>
            <a:xfrm>
              <a:off x="-12700" y="-12700"/>
              <a:ext cx="10283190" cy="13157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9152"/>
                </a:lnSpc>
              </a:pPr>
              <a:endParaRPr lang="Arial" altLang="Arial" sz="100"/>
            </a:p>
            <a:p>
              <a:pPr marL="3056671" algn="l" rtl="0" eaLnBrk="0">
                <a:lnSpc>
                  <a:spcPct val="91000"/>
                </a:lnSpc>
              </a:pP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负责团队建设和管理，提高员工绩效和满意度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40" name="rect"/>
          <p:cNvSpPr/>
          <p:nvPr/>
        </p:nvSpPr>
        <p:spPr>
          <a:xfrm>
            <a:off x="2789746" y="1388509"/>
            <a:ext cx="8008039" cy="126796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1" name="picture 4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400" y="1384300"/>
            <a:ext cx="2256056" cy="1267967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946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中层经理的职责与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3" name="textbox 63"/>
          <p:cNvSpPr/>
          <p:nvPr/>
        </p:nvSpPr>
        <p:spPr>
          <a:xfrm>
            <a:off x="3572471" y="1772753"/>
            <a:ext cx="403225" cy="230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93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5" name="picture 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62000" y="2146299"/>
            <a:ext cx="4887636" cy="2739225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6141242" y="2046675"/>
            <a:ext cx="4980940" cy="45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688"/>
              </a:lnSpc>
            </a:pPr>
            <a:endParaRPr lang="Arial" altLang="Arial" sz="100"/>
          </a:p>
          <a:p>
            <a:pPr marL="209657" indent="-196957" algn="l" rtl="0" eaLnBrk="0">
              <a:lnSpc>
                <a:spcPct val="94000"/>
              </a:lnSpc>
            </a:pPr>
            <a:r>
              <a:rPr sz="150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 </a:t>
            </a:r>
            <a:r>
              <a:rPr sz="15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沟通协调，促进部门内外合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作，确保资源的合理分配和利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用。</a:t>
            </a:r>
            <a:endParaRPr lang="Microsoft YaHei" altLang="Microsoft YaHei" sz="1500"/>
          </a:p>
        </p:txBody>
      </p:sp>
      <p:sp>
        <p:nvSpPr>
          <p:cNvPr id="67" name="textbox 67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946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中层经理的职责与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8227929" y="4129306"/>
            <a:ext cx="755905" cy="755904"/>
            <a:chExt cx="755905" cy="755904"/>
          </a:xfrm>
        </p:grpSpPr>
        <p:sp>
          <p:nvSpPr>
            <p:cNvPr id="88" name="path"/>
            <p:cNvSpPr/>
            <p:nvPr/>
          </p:nvSpPr>
          <p:spPr>
            <a:xfrm>
              <a:off x="0" y="0"/>
              <a:ext cx="755905" cy="755904"/>
            </a:xfrm>
            <a:custGeom>
              <a:rect l="0" t="0" r="0" b="0"/>
              <a:pathLst>
                <a:path w="1190" h="1190">
                  <a:moveTo>
                    <a:pt x="0" y="198"/>
                  </a:moveTo>
                  <a:cubicBezTo>
                    <a:pt x="0" y="88"/>
                    <a:pt x="88" y="0"/>
                    <a:pt x="198" y="0"/>
                  </a:cubicBezTo>
                  <a:lnTo>
                    <a:pt x="198" y="0"/>
                  </a:lnTo>
                  <a:lnTo>
                    <a:pt x="991" y="0"/>
                  </a:lnTo>
                  <a:lnTo>
                    <a:pt x="991" y="0"/>
                  </a:lnTo>
                  <a:lnTo>
                    <a:pt x="991" y="0"/>
                  </a:lnTo>
                  <a:cubicBezTo>
                    <a:pt x="1101" y="0"/>
                    <a:pt x="1190" y="88"/>
                    <a:pt x="1190" y="198"/>
                  </a:cubicBezTo>
                  <a:lnTo>
                    <a:pt x="1190" y="198"/>
                  </a:lnTo>
                  <a:cubicBezTo>
                    <a:pt x="1190" y="198"/>
                    <a:pt x="1190" y="198"/>
                    <a:pt x="1190" y="198"/>
                  </a:cubicBezTo>
                  <a:lnTo>
                    <a:pt x="1190" y="198"/>
                  </a:lnTo>
                  <a:lnTo>
                    <a:pt x="1190" y="991"/>
                  </a:lnTo>
                  <a:lnTo>
                    <a:pt x="1190" y="991"/>
                  </a:lnTo>
                  <a:lnTo>
                    <a:pt x="1190" y="991"/>
                  </a:lnTo>
                  <a:cubicBezTo>
                    <a:pt x="1190" y="1101"/>
                    <a:pt x="1101" y="1190"/>
                    <a:pt x="991" y="1190"/>
                  </a:cubicBezTo>
                  <a:lnTo>
                    <a:pt x="991" y="1190"/>
                  </a:lnTo>
                  <a:lnTo>
                    <a:pt x="198" y="1190"/>
                  </a:lnTo>
                  <a:lnTo>
                    <a:pt x="198" y="1190"/>
                  </a:lnTo>
                  <a:lnTo>
                    <a:pt x="198" y="1190"/>
                  </a:lnTo>
                  <a:cubicBezTo>
                    <a:pt x="88" y="1190"/>
                    <a:pt x="0" y="1101"/>
                    <a:pt x="0" y="991"/>
                  </a:cubicBezTo>
                  <a:lnTo>
                    <a:pt x="0" y="198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196803" y="226604"/>
              <a:ext cx="345033" cy="345033"/>
            </a:xfrm>
            <a:custGeom>
              <a:rect l="0" t="0" r="0" b="0"/>
              <a:pathLst>
                <a:path w="543" h="543">
                  <a:moveTo>
                    <a:pt x="190" y="461"/>
                  </a:moveTo>
                  <a:lnTo>
                    <a:pt x="54" y="461"/>
                  </a:lnTo>
                  <a:lnTo>
                    <a:pt x="54" y="461"/>
                  </a:lnTo>
                  <a:cubicBezTo>
                    <a:pt x="24" y="461"/>
                    <a:pt x="0" y="437"/>
                    <a:pt x="0" y="407"/>
                  </a:cubicBezTo>
                  <a:lnTo>
                    <a:pt x="0" y="407"/>
                  </a:lnTo>
                  <a:lnTo>
                    <a:pt x="0" y="407"/>
                  </a:lnTo>
                  <a:lnTo>
                    <a:pt x="0" y="54"/>
                  </a:lnTo>
                  <a:lnTo>
                    <a:pt x="0" y="54"/>
                  </a:ln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489" y="0"/>
                  </a:lnTo>
                  <a:lnTo>
                    <a:pt x="489" y="0"/>
                  </a:lnTo>
                  <a:cubicBezTo>
                    <a:pt x="519" y="0"/>
                    <a:pt x="543" y="24"/>
                    <a:pt x="543" y="54"/>
                  </a:cubicBezTo>
                  <a:lnTo>
                    <a:pt x="543" y="54"/>
                  </a:lnTo>
                  <a:lnTo>
                    <a:pt x="543" y="54"/>
                  </a:lnTo>
                  <a:lnTo>
                    <a:pt x="543" y="407"/>
                  </a:lnTo>
                  <a:lnTo>
                    <a:pt x="543" y="407"/>
                  </a:lnTo>
                  <a:cubicBezTo>
                    <a:pt x="543" y="437"/>
                    <a:pt x="519" y="461"/>
                    <a:pt x="489" y="461"/>
                  </a:cubicBezTo>
                  <a:lnTo>
                    <a:pt x="489" y="461"/>
                  </a:lnTo>
                  <a:lnTo>
                    <a:pt x="489" y="461"/>
                  </a:lnTo>
                  <a:lnTo>
                    <a:pt x="353" y="461"/>
                  </a:lnTo>
                  <a:lnTo>
                    <a:pt x="461" y="516"/>
                  </a:lnTo>
                  <a:lnTo>
                    <a:pt x="461" y="543"/>
                  </a:lnTo>
                  <a:lnTo>
                    <a:pt x="81" y="543"/>
                  </a:lnTo>
                  <a:lnTo>
                    <a:pt x="81" y="516"/>
                  </a:lnTo>
                  <a:lnTo>
                    <a:pt x="190" y="461"/>
                  </a:lnTo>
                  <a:close/>
                  <a:moveTo>
                    <a:pt x="54" y="54"/>
                  </a:moveTo>
                  <a:lnTo>
                    <a:pt x="54" y="353"/>
                  </a:lnTo>
                  <a:lnTo>
                    <a:pt x="489" y="353"/>
                  </a:lnTo>
                  <a:lnTo>
                    <a:pt x="489" y="54"/>
                  </a:lnTo>
                  <a:lnTo>
                    <a:pt x="54" y="5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10042869" y="4129306"/>
            <a:ext cx="755905" cy="755904"/>
            <a:chExt cx="755905" cy="755904"/>
          </a:xfrm>
        </p:grpSpPr>
        <p:sp>
          <p:nvSpPr>
            <p:cNvPr id="90" name="path"/>
            <p:cNvSpPr/>
            <p:nvPr/>
          </p:nvSpPr>
          <p:spPr>
            <a:xfrm>
              <a:off x="0" y="0"/>
              <a:ext cx="755905" cy="755904"/>
            </a:xfrm>
            <a:custGeom>
              <a:rect l="0" t="0" r="0" b="0"/>
              <a:pathLst>
                <a:path w="1190" h="1190">
                  <a:moveTo>
                    <a:pt x="0" y="198"/>
                  </a:moveTo>
                  <a:cubicBezTo>
                    <a:pt x="0" y="88"/>
                    <a:pt x="88" y="0"/>
                    <a:pt x="198" y="0"/>
                  </a:cubicBezTo>
                  <a:lnTo>
                    <a:pt x="198" y="0"/>
                  </a:lnTo>
                  <a:lnTo>
                    <a:pt x="991" y="0"/>
                  </a:lnTo>
                  <a:lnTo>
                    <a:pt x="991" y="0"/>
                  </a:lnTo>
                  <a:lnTo>
                    <a:pt x="991" y="0"/>
                  </a:lnTo>
                  <a:cubicBezTo>
                    <a:pt x="1101" y="0"/>
                    <a:pt x="1190" y="88"/>
                    <a:pt x="1190" y="198"/>
                  </a:cubicBezTo>
                  <a:lnTo>
                    <a:pt x="1190" y="198"/>
                  </a:lnTo>
                  <a:cubicBezTo>
                    <a:pt x="1190" y="198"/>
                    <a:pt x="1190" y="198"/>
                    <a:pt x="1190" y="198"/>
                  </a:cubicBezTo>
                  <a:lnTo>
                    <a:pt x="1190" y="198"/>
                  </a:lnTo>
                  <a:lnTo>
                    <a:pt x="1190" y="991"/>
                  </a:lnTo>
                  <a:lnTo>
                    <a:pt x="1190" y="991"/>
                  </a:lnTo>
                  <a:lnTo>
                    <a:pt x="1190" y="991"/>
                  </a:lnTo>
                  <a:cubicBezTo>
                    <a:pt x="1190" y="1101"/>
                    <a:pt x="1101" y="1190"/>
                    <a:pt x="991" y="1190"/>
                  </a:cubicBezTo>
                  <a:lnTo>
                    <a:pt x="991" y="1190"/>
                  </a:lnTo>
                  <a:lnTo>
                    <a:pt x="198" y="1190"/>
                  </a:lnTo>
                  <a:lnTo>
                    <a:pt x="198" y="1190"/>
                  </a:lnTo>
                  <a:lnTo>
                    <a:pt x="198" y="1190"/>
                  </a:lnTo>
                  <a:cubicBezTo>
                    <a:pt x="88" y="1190"/>
                    <a:pt x="0" y="1101"/>
                    <a:pt x="0" y="991"/>
                  </a:cubicBezTo>
                  <a:lnTo>
                    <a:pt x="0" y="198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79697" y="204080"/>
              <a:ext cx="371856" cy="359664"/>
            </a:xfrm>
            <a:custGeom>
              <a:rect l="0" t="0" r="0" b="0"/>
              <a:pathLst>
                <a:path w="585" h="566">
                  <a:moveTo>
                    <a:pt x="0" y="169"/>
                  </a:moveTo>
                  <a:lnTo>
                    <a:pt x="292" y="0"/>
                  </a:lnTo>
                  <a:lnTo>
                    <a:pt x="585" y="169"/>
                  </a:lnTo>
                  <a:lnTo>
                    <a:pt x="585" y="226"/>
                  </a:lnTo>
                  <a:lnTo>
                    <a:pt x="0" y="226"/>
                  </a:lnTo>
                  <a:lnTo>
                    <a:pt x="0" y="169"/>
                  </a:lnTo>
                  <a:close/>
                  <a:moveTo>
                    <a:pt x="0" y="509"/>
                  </a:moveTo>
                  <a:lnTo>
                    <a:pt x="585" y="509"/>
                  </a:lnTo>
                  <a:lnTo>
                    <a:pt x="585" y="566"/>
                  </a:lnTo>
                  <a:lnTo>
                    <a:pt x="0" y="566"/>
                  </a:lnTo>
                  <a:lnTo>
                    <a:pt x="0" y="509"/>
                  </a:lnTo>
                  <a:close/>
                  <a:moveTo>
                    <a:pt x="58" y="453"/>
                  </a:moveTo>
                  <a:lnTo>
                    <a:pt x="527" y="453"/>
                  </a:lnTo>
                  <a:lnTo>
                    <a:pt x="527" y="509"/>
                  </a:lnTo>
                  <a:lnTo>
                    <a:pt x="58" y="509"/>
                  </a:lnTo>
                  <a:lnTo>
                    <a:pt x="58" y="453"/>
                  </a:lnTo>
                  <a:close/>
                  <a:moveTo>
                    <a:pt x="58" y="226"/>
                  </a:moveTo>
                  <a:lnTo>
                    <a:pt x="175" y="226"/>
                  </a:lnTo>
                  <a:lnTo>
                    <a:pt x="175" y="453"/>
                  </a:lnTo>
                  <a:lnTo>
                    <a:pt x="58" y="453"/>
                  </a:lnTo>
                  <a:lnTo>
                    <a:pt x="58" y="226"/>
                  </a:lnTo>
                  <a:close/>
                  <a:moveTo>
                    <a:pt x="234" y="226"/>
                  </a:moveTo>
                  <a:lnTo>
                    <a:pt x="351" y="226"/>
                  </a:lnTo>
                  <a:lnTo>
                    <a:pt x="351" y="453"/>
                  </a:lnTo>
                  <a:lnTo>
                    <a:pt x="234" y="453"/>
                  </a:lnTo>
                  <a:lnTo>
                    <a:pt x="234" y="226"/>
                  </a:lnTo>
                  <a:close/>
                  <a:moveTo>
                    <a:pt x="409" y="226"/>
                  </a:moveTo>
                  <a:lnTo>
                    <a:pt x="527" y="226"/>
                  </a:lnTo>
                  <a:lnTo>
                    <a:pt x="527" y="453"/>
                  </a:lnTo>
                  <a:lnTo>
                    <a:pt x="409" y="453"/>
                  </a:lnTo>
                  <a:lnTo>
                    <a:pt x="409" y="22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6412991" y="4129306"/>
            <a:ext cx="755904" cy="755904"/>
            <a:chExt cx="755904" cy="755904"/>
          </a:xfrm>
        </p:grpSpPr>
        <p:sp>
          <p:nvSpPr>
            <p:cNvPr id="92" name="path"/>
            <p:cNvSpPr/>
            <p:nvPr/>
          </p:nvSpPr>
          <p:spPr>
            <a:xfrm>
              <a:off x="0" y="0"/>
              <a:ext cx="755904" cy="755904"/>
            </a:xfrm>
            <a:custGeom>
              <a:rect l="0" t="0" r="0" b="0"/>
              <a:pathLst>
                <a:path w="1190" h="1190">
                  <a:moveTo>
                    <a:pt x="0" y="198"/>
                  </a:moveTo>
                  <a:cubicBezTo>
                    <a:pt x="0" y="88"/>
                    <a:pt x="88" y="0"/>
                    <a:pt x="198" y="0"/>
                  </a:cubicBezTo>
                  <a:lnTo>
                    <a:pt x="198" y="0"/>
                  </a:lnTo>
                  <a:lnTo>
                    <a:pt x="991" y="0"/>
                  </a:lnTo>
                  <a:lnTo>
                    <a:pt x="991" y="0"/>
                  </a:lnTo>
                  <a:lnTo>
                    <a:pt x="991" y="0"/>
                  </a:lnTo>
                  <a:cubicBezTo>
                    <a:pt x="1101" y="0"/>
                    <a:pt x="1190" y="88"/>
                    <a:pt x="1190" y="198"/>
                  </a:cubicBezTo>
                  <a:lnTo>
                    <a:pt x="1190" y="198"/>
                  </a:lnTo>
                  <a:cubicBezTo>
                    <a:pt x="1190" y="198"/>
                    <a:pt x="1190" y="198"/>
                    <a:pt x="1190" y="198"/>
                  </a:cubicBezTo>
                  <a:lnTo>
                    <a:pt x="1190" y="198"/>
                  </a:lnTo>
                  <a:lnTo>
                    <a:pt x="1190" y="991"/>
                  </a:lnTo>
                  <a:lnTo>
                    <a:pt x="1190" y="991"/>
                  </a:lnTo>
                  <a:lnTo>
                    <a:pt x="1190" y="991"/>
                  </a:lnTo>
                  <a:cubicBezTo>
                    <a:pt x="1190" y="1101"/>
                    <a:pt x="1101" y="1190"/>
                    <a:pt x="991" y="1190"/>
                  </a:cubicBezTo>
                  <a:lnTo>
                    <a:pt x="991" y="1190"/>
                  </a:lnTo>
                  <a:lnTo>
                    <a:pt x="198" y="1190"/>
                  </a:lnTo>
                  <a:lnTo>
                    <a:pt x="198" y="1190"/>
                  </a:lnTo>
                  <a:cubicBezTo>
                    <a:pt x="88" y="1190"/>
                    <a:pt x="0" y="1101"/>
                    <a:pt x="0" y="991"/>
                  </a:cubicBezTo>
                  <a:lnTo>
                    <a:pt x="0" y="198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1400" y="182777"/>
              <a:ext cx="294901" cy="383983"/>
            </a:xfrm>
            <a:custGeom>
              <a:rect l="0" t="0" r="0" b="0"/>
              <a:pathLst>
                <a:path w="462" h="604">
                  <a:moveTo>
                    <a:pt x="454" y="489"/>
                  </a:moveTo>
                  <a:lnTo>
                    <a:pt x="454" y="526"/>
                  </a:lnTo>
                  <a:lnTo>
                    <a:pt x="9" y="526"/>
                  </a:lnTo>
                  <a:lnTo>
                    <a:pt x="9" y="489"/>
                  </a:lnTo>
                  <a:lnTo>
                    <a:pt x="9" y="489"/>
                  </a:lnTo>
                  <a:cubicBezTo>
                    <a:pt x="9" y="489"/>
                    <a:pt x="0" y="469"/>
                    <a:pt x="51" y="420"/>
                  </a:cubicBezTo>
                  <a:lnTo>
                    <a:pt x="51" y="420"/>
                  </a:lnTo>
                  <a:cubicBezTo>
                    <a:pt x="103" y="371"/>
                    <a:pt x="96" y="245"/>
                    <a:pt x="96" y="159"/>
                  </a:cubicBezTo>
                  <a:lnTo>
                    <a:pt x="96" y="159"/>
                  </a:lnTo>
                  <a:cubicBezTo>
                    <a:pt x="96" y="74"/>
                    <a:pt x="216" y="72"/>
                    <a:pt x="216" y="72"/>
                  </a:cubicBezTo>
                  <a:lnTo>
                    <a:pt x="216" y="72"/>
                  </a:lnTo>
                  <a:lnTo>
                    <a:pt x="220" y="72"/>
                  </a:lnTo>
                  <a:lnTo>
                    <a:pt x="220" y="72"/>
                  </a:lnTo>
                  <a:cubicBezTo>
                    <a:pt x="220" y="72"/>
                    <a:pt x="220" y="71"/>
                    <a:pt x="220" y="58"/>
                  </a:cubicBezTo>
                  <a:lnTo>
                    <a:pt x="220" y="58"/>
                  </a:lnTo>
                  <a:cubicBezTo>
                    <a:pt x="220" y="49"/>
                    <a:pt x="192" y="18"/>
                    <a:pt x="192" y="18"/>
                  </a:cubicBezTo>
                  <a:lnTo>
                    <a:pt x="192" y="18"/>
                  </a:lnTo>
                  <a:lnTo>
                    <a:pt x="191" y="0"/>
                  </a:lnTo>
                  <a:lnTo>
                    <a:pt x="272" y="0"/>
                  </a:lnTo>
                  <a:lnTo>
                    <a:pt x="272" y="19"/>
                  </a:lnTo>
                  <a:lnTo>
                    <a:pt x="272" y="19"/>
                  </a:lnTo>
                  <a:cubicBezTo>
                    <a:pt x="272" y="19"/>
                    <a:pt x="241" y="50"/>
                    <a:pt x="241" y="59"/>
                  </a:cubicBezTo>
                  <a:lnTo>
                    <a:pt x="241" y="59"/>
                  </a:lnTo>
                  <a:cubicBezTo>
                    <a:pt x="241" y="68"/>
                    <a:pt x="241" y="71"/>
                    <a:pt x="241" y="72"/>
                  </a:cubicBezTo>
                  <a:lnTo>
                    <a:pt x="241" y="72"/>
                  </a:lnTo>
                  <a:lnTo>
                    <a:pt x="247" y="72"/>
                  </a:lnTo>
                  <a:lnTo>
                    <a:pt x="247" y="72"/>
                  </a:lnTo>
                  <a:cubicBezTo>
                    <a:pt x="247" y="72"/>
                    <a:pt x="367" y="73"/>
                    <a:pt x="367" y="159"/>
                  </a:cubicBezTo>
                  <a:lnTo>
                    <a:pt x="367" y="159"/>
                  </a:lnTo>
                  <a:cubicBezTo>
                    <a:pt x="367" y="245"/>
                    <a:pt x="361" y="371"/>
                    <a:pt x="412" y="420"/>
                  </a:cubicBezTo>
                  <a:lnTo>
                    <a:pt x="412" y="420"/>
                  </a:lnTo>
                  <a:cubicBezTo>
                    <a:pt x="464" y="469"/>
                    <a:pt x="454" y="489"/>
                    <a:pt x="454" y="489"/>
                  </a:cubicBezTo>
                  <a:moveTo>
                    <a:pt x="283" y="546"/>
                  </a:moveTo>
                  <a:cubicBezTo>
                    <a:pt x="283" y="574"/>
                    <a:pt x="260" y="604"/>
                    <a:pt x="232" y="604"/>
                  </a:cubicBezTo>
                  <a:lnTo>
                    <a:pt x="232" y="604"/>
                  </a:lnTo>
                  <a:cubicBezTo>
                    <a:pt x="204" y="604"/>
                    <a:pt x="181" y="574"/>
                    <a:pt x="181" y="546"/>
                  </a:cubicBezTo>
                  <a:lnTo>
                    <a:pt x="181" y="546"/>
                  </a:lnTo>
                  <a:cubicBezTo>
                    <a:pt x="181" y="547"/>
                    <a:pt x="283" y="545"/>
                    <a:pt x="283" y="546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4" name="rect"/>
          <p:cNvSpPr/>
          <p:nvPr/>
        </p:nvSpPr>
        <p:spPr>
          <a:xfrm>
            <a:off x="6137995" y="3765556"/>
            <a:ext cx="4941823" cy="9525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8915400" y="1562100"/>
            <a:ext cx="2465519" cy="3234487"/>
            <a:chExt cx="2465519" cy="3234487"/>
          </a:xfrm>
        </p:grpSpPr>
        <p:pic>
          <p:nvPicPr>
            <p:cNvPr id="96" name="picture 9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465519" cy="3234487"/>
            </a:xfrm>
            <a:prstGeom prst="rect">
              <a:avLst/>
            </a:prstGeom>
          </p:spPr>
        </p:pic>
        <p:sp>
          <p:nvSpPr>
            <p:cNvPr id="97" name="textbox 97"/>
            <p:cNvSpPr/>
            <p:nvPr/>
          </p:nvSpPr>
          <p:spPr>
            <a:xfrm>
              <a:off x="-12700" y="-12700"/>
              <a:ext cx="2491104" cy="336422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999509" algn="l" rtl="0" eaLnBrk="0">
                <a:lnSpc>
                  <a:spcPct val="85000"/>
                </a:lnSpc>
                <a:spcBef>
                  <a:spcPts val="5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36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889000" y="1562100"/>
            <a:ext cx="2465519" cy="3202818"/>
            <a:chExt cx="2465519" cy="3202818"/>
          </a:xfrm>
        </p:grpSpPr>
        <p:pic>
          <p:nvPicPr>
            <p:cNvPr id="98" name="picture 9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465519" cy="3202818"/>
            </a:xfrm>
            <a:prstGeom prst="rect">
              <a:avLst/>
            </a:prstGeom>
          </p:spPr>
        </p:pic>
        <p:sp>
          <p:nvSpPr>
            <p:cNvPr id="99" name="textbox 99"/>
            <p:cNvSpPr/>
            <p:nvPr/>
          </p:nvSpPr>
          <p:spPr>
            <a:xfrm>
              <a:off x="-12700" y="-12700"/>
              <a:ext cx="2491104" cy="33324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991320" algn="l" rtl="0" eaLnBrk="0">
                <a:lnSpc>
                  <a:spcPct val="85000"/>
                </a:lnSpc>
                <a:spcBef>
                  <a:spcPts val="5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3556000" y="1562100"/>
            <a:ext cx="2465519" cy="3202818"/>
            <a:chExt cx="2465519" cy="3202818"/>
          </a:xfrm>
        </p:grpSpPr>
        <p:pic>
          <p:nvPicPr>
            <p:cNvPr id="100" name="picture 10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465519" cy="3202818"/>
            </a:xfrm>
            <a:prstGeom prst="rect">
              <a:avLst/>
            </a:prstGeom>
          </p:spPr>
        </p:pic>
        <p:sp>
          <p:nvSpPr>
            <p:cNvPr id="101" name="textbox 101"/>
            <p:cNvSpPr/>
            <p:nvPr/>
          </p:nvSpPr>
          <p:spPr>
            <a:xfrm>
              <a:off x="-12700" y="-12700"/>
              <a:ext cx="2491104" cy="33324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1002517" algn="l" rtl="0" eaLnBrk="0">
                <a:lnSpc>
                  <a:spcPct val="85000"/>
                </a:lnSpc>
                <a:spcBef>
                  <a:spcPts val="5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6235700" y="1562100"/>
            <a:ext cx="2465519" cy="3202818"/>
            <a:chExt cx="2465519" cy="3202818"/>
          </a:xfrm>
        </p:grpSpPr>
        <p:pic>
          <p:nvPicPr>
            <p:cNvPr id="102" name="picture 10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465519" cy="3202818"/>
            </a:xfrm>
            <a:prstGeom prst="rect">
              <a:avLst/>
            </a:prstGeom>
          </p:spPr>
        </p:pic>
        <p:sp>
          <p:nvSpPr>
            <p:cNvPr id="103" name="textbox 103"/>
            <p:cNvSpPr/>
            <p:nvPr/>
          </p:nvSpPr>
          <p:spPr>
            <a:xfrm>
              <a:off x="-12700" y="-12700"/>
              <a:ext cx="2491104" cy="33324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1001011" algn="l" rtl="0" eaLnBrk="0">
                <a:lnSpc>
                  <a:spcPct val="85000"/>
                </a:lnSpc>
                <a:spcBef>
                  <a:spcPts val="5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</p:txBody>
        </p:sp>
      </p:grpSp>
      <p:sp>
        <p:nvSpPr>
          <p:cNvPr id="104" name="textbox 104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946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中层经理的职责与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5" name="textbox 125"/>
          <p:cNvSpPr/>
          <p:nvPr/>
        </p:nvSpPr>
        <p:spPr>
          <a:xfrm>
            <a:off x="9025310" y="5179706"/>
            <a:ext cx="225234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4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对部门内员工的工作表现和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endParaRPr lang="Microsoft YaHei" altLang="Microsoft YaHei" sz="1300"/>
          </a:p>
          <a:p>
            <a:pPr marL="526878" algn="l" rtl="0" eaLnBrk="0">
              <a:lnSpc>
                <a:spcPts val="2425"/>
              </a:lnSpc>
            </a:pP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果具有评价权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6" name="textbox 126"/>
          <p:cNvSpPr/>
          <p:nvPr/>
        </p:nvSpPr>
        <p:spPr>
          <a:xfrm>
            <a:off x="6347113" y="5324824"/>
            <a:ext cx="225234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对部门内资源的分配和使用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</a:t>
            </a:r>
            <a:endParaRPr lang="Microsoft YaHei" altLang="Microsoft YaHei" sz="1300"/>
          </a:p>
          <a:p>
            <a:pPr marL="697985" algn="l" rtl="0" eaLnBrk="0">
              <a:lnSpc>
                <a:spcPts val="2423"/>
              </a:lnSpc>
            </a:pPr>
            <a:r>
              <a:rPr sz="13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有管理权</a:t>
            </a: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7" name="textbox 127"/>
          <p:cNvSpPr/>
          <p:nvPr/>
        </p:nvSpPr>
        <p:spPr>
          <a:xfrm>
            <a:off x="3668919" y="5179878"/>
            <a:ext cx="2218689" cy="520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对部门内员工的招聘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培训、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359543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晋升等具有决策权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8" name="textbox 128"/>
          <p:cNvSpPr/>
          <p:nvPr/>
        </p:nvSpPr>
        <p:spPr>
          <a:xfrm>
            <a:off x="1933182" y="5181078"/>
            <a:ext cx="367029" cy="2108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99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0" name="picture 1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338597" y="2055083"/>
            <a:ext cx="2490786" cy="2803293"/>
          </a:xfrm>
          <a:prstGeom prst="rect">
            <a:avLst/>
          </a:prstGeom>
        </p:spPr>
      </p:pic>
      <p:pic>
        <p:nvPicPr>
          <p:cNvPr id="131" name="picture 13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374796" y="2055083"/>
            <a:ext cx="2479806" cy="2803293"/>
          </a:xfrm>
          <a:prstGeom prst="rect">
            <a:avLst/>
          </a:prstGeom>
        </p:spPr>
      </p:pic>
      <p:sp>
        <p:nvSpPr>
          <p:cNvPr id="132" name="textbox 132"/>
          <p:cNvSpPr/>
          <p:nvPr/>
        </p:nvSpPr>
        <p:spPr>
          <a:xfrm>
            <a:off x="7897661" y="5189790"/>
            <a:ext cx="2561589" cy="1137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2"/>
              </a:lnSpc>
            </a:pPr>
            <a:endParaRPr lang="Arial" altLang="Arial" sz="100"/>
          </a:p>
          <a:p>
            <a:pPr marL="183636" algn="l" rtl="0" eaLnBrk="0">
              <a:lnSpc>
                <a:spcPct val="86000"/>
              </a:lnSpc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具备持续学习的意识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能力，</a:t>
            </a:r>
            <a:endParaRPr lang="Microsoft YaHei" altLang="Microsoft YaHei" sz="1300"/>
          </a:p>
          <a:p>
            <a:pPr marL="12700" algn="l" rtl="0" eaLnBrk="0">
              <a:lnSpc>
                <a:spcPts val="2431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能够不断吸收新知识、新技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marL="1898821" indent="-1716042" algn="l" rtl="0" eaLnBrk="0">
              <a:lnSpc>
                <a:spcPct val="163000"/>
              </a:lnSpc>
              <a:spcBef>
                <a:spcPts val="8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适应不断变化的市场环境和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2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业需求。</a:t>
            </a:r>
            <a:endParaRPr lang="Microsoft YaHei" altLang="Microsoft YaHei" sz="1200"/>
          </a:p>
        </p:txBody>
      </p:sp>
      <p:sp>
        <p:nvSpPr>
          <p:cNvPr id="133" name="textbox 133"/>
          <p:cNvSpPr/>
          <p:nvPr/>
        </p:nvSpPr>
        <p:spPr>
          <a:xfrm>
            <a:off x="9094847" y="2127490"/>
            <a:ext cx="2253614" cy="1229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8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15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3756" indent="514" algn="l" rtl="0" eaLnBrk="0">
              <a:lnSpc>
                <a:spcPct val="156000"/>
              </a:lnSpc>
              <a:spcBef>
                <a:spcPts val="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具备创新思维和创新能力，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够在工作中不断尝试新的方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和思路，推动企业不断发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34" name="textbox 134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9946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中层经理的素质要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5" name="textbox 155"/>
          <p:cNvSpPr/>
          <p:nvPr/>
        </p:nvSpPr>
        <p:spPr>
          <a:xfrm>
            <a:off x="2021839" y="5237119"/>
            <a:ext cx="2251710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具备良好的沟通能力，能够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</a:t>
            </a:r>
            <a:endParaRPr lang="Microsoft YaHei" altLang="Microsoft YaHei" sz="1300"/>
          </a:p>
          <a:p>
            <a:pPr marL="19729" indent="343" algn="l" rtl="0" eaLnBrk="0">
              <a:lnSpc>
                <a:spcPct val="159000"/>
              </a:lnSpc>
              <a:spcBef>
                <a:spcPts val="2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晰表达自己的想法，倾听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的意见，促进团队合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56" name="textbox 156"/>
          <p:cNvSpPr/>
          <p:nvPr/>
        </p:nvSpPr>
        <p:spPr>
          <a:xfrm>
            <a:off x="685039" y="2526469"/>
            <a:ext cx="256222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具备领导才能，能够激励员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algn="r" rtl="0" eaLnBrk="0">
              <a:lnSpc>
                <a:spcPts val="2425"/>
              </a:lnSpc>
            </a:pP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带领团队实现目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57" name="textbox 157"/>
          <p:cNvSpPr/>
          <p:nvPr/>
        </p:nvSpPr>
        <p:spPr>
          <a:xfrm>
            <a:off x="9500174" y="4750557"/>
            <a:ext cx="820419" cy="246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90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学习能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1500"/>
          </a:p>
        </p:txBody>
      </p:sp>
      <p:sp>
        <p:nvSpPr>
          <p:cNvPr id="158" name="textbox 158"/>
          <p:cNvSpPr/>
          <p:nvPr/>
        </p:nvSpPr>
        <p:spPr>
          <a:xfrm>
            <a:off x="2021868" y="4751757"/>
            <a:ext cx="822960" cy="244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4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1500"/>
          </a:p>
        </p:txBody>
      </p:sp>
      <p:sp>
        <p:nvSpPr>
          <p:cNvPr id="159" name="textbox 159"/>
          <p:cNvSpPr/>
          <p:nvPr/>
        </p:nvSpPr>
        <p:spPr>
          <a:xfrm>
            <a:off x="2485292" y="2094714"/>
            <a:ext cx="622934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2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0" name="picture 1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1" name="textbox 161"/>
          <p:cNvSpPr/>
          <p:nvPr/>
        </p:nvSpPr>
        <p:spPr>
          <a:xfrm>
            <a:off x="4146515" y="3551983"/>
            <a:ext cx="3905884" cy="554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07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领导力与团队建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endParaRPr lang="Microsoft YaHei" altLang="Microsoft YaHei" sz="3800"/>
          </a:p>
        </p:txBody>
      </p:sp>
      <p:sp>
        <p:nvSpPr>
          <p:cNvPr id="162" name="textbox 162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4" name="picture 1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165" name="picture 16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66" name="picture 16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167" name="textbox 167"/>
          <p:cNvSpPr/>
          <p:nvPr/>
        </p:nvSpPr>
        <p:spPr>
          <a:xfrm>
            <a:off x="8487040" y="4651769"/>
            <a:ext cx="2562860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9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领导力是企业成功的关键因素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</a:t>
            </a:r>
            <a:endParaRPr lang="Microsoft YaHei" altLang="Microsoft YaHei" sz="1300"/>
          </a:p>
          <a:p>
            <a:pPr marL="21958" indent="-8401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一，能够激发员工潜力，提高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队凝聚力，推动组织变革和创新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68" name="textbox 168"/>
          <p:cNvSpPr/>
          <p:nvPr/>
        </p:nvSpPr>
        <p:spPr>
          <a:xfrm>
            <a:off x="8487040" y="2548470"/>
            <a:ext cx="2424429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9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领导力是指在特定情境下，通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</a:t>
            </a:r>
            <a:endParaRPr lang="Microsoft YaHei" altLang="Microsoft YaHei" sz="1300"/>
          </a:p>
          <a:p>
            <a:pPr marL="13557" indent="-514" algn="l" rtl="0" eaLnBrk="0">
              <a:lnSpc>
                <a:spcPct val="159000"/>
              </a:lnSpc>
              <a:spcBef>
                <a:spcPts val="30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影响和激励他人，实现个人或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织目标的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能力。</a:t>
            </a:r>
            <a:endParaRPr lang="Microsoft YaHei" altLang="Microsoft YaHei" sz="1300"/>
          </a:p>
        </p:txBody>
      </p:sp>
      <p:sp>
        <p:nvSpPr>
          <p:cNvPr id="169" name="textbox 169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念及重要性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0" name="textbox 190"/>
          <p:cNvSpPr/>
          <p:nvPr/>
        </p:nvSpPr>
        <p:spPr>
          <a:xfrm>
            <a:off x="9333733" y="4136719"/>
            <a:ext cx="1223010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3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领导力重要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1500"/>
          </a:p>
        </p:txBody>
      </p:sp>
      <p:sp>
        <p:nvSpPr>
          <p:cNvPr id="191" name="textbox 191"/>
          <p:cNvSpPr/>
          <p:nvPr/>
        </p:nvSpPr>
        <p:spPr>
          <a:xfrm>
            <a:off x="9433745" y="1991372"/>
            <a:ext cx="1022985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3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领导力定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</p:txBody>
      </p:sp>
      <p:sp>
        <p:nvSpPr>
          <p:cNvPr id="192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063B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3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0063B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889000" y="1333500"/>
            <a:ext cx="2465519" cy="3206265"/>
            <a:chExt cx="2465519" cy="3206265"/>
          </a:xfrm>
        </p:grpSpPr>
        <p:pic>
          <p:nvPicPr>
            <p:cNvPr id="195" name="picture 19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96" name="textbox 196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1001046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3568700" y="1333500"/>
            <a:ext cx="2465519" cy="3206265"/>
            <a:chExt cx="2465519" cy="3206265"/>
          </a:xfrm>
        </p:grpSpPr>
        <p:pic>
          <p:nvPicPr>
            <p:cNvPr id="197" name="picture 19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98" name="textbox 198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9543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6248400" y="1333500"/>
            <a:ext cx="2465519" cy="3206265"/>
            <a:chExt cx="2465519" cy="3206265"/>
          </a:xfrm>
        </p:grpSpPr>
        <p:pic>
          <p:nvPicPr>
            <p:cNvPr id="199" name="picture 19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200" name="textbox 200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8039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8928100" y="1333500"/>
            <a:ext cx="2465519" cy="3206265"/>
            <a:chExt cx="2465519" cy="3206265"/>
          </a:xfrm>
        </p:grpSpPr>
        <p:pic>
          <p:nvPicPr>
            <p:cNvPr id="201" name="picture 20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202" name="textbox 202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6537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3600"/>
            </a:p>
          </p:txBody>
        </p:sp>
      </p:grpSp>
      <p:sp>
        <p:nvSpPr>
          <p:cNvPr id="203" name="textbox 203"/>
          <p:cNvSpPr/>
          <p:nvPr/>
        </p:nvSpPr>
        <p:spPr>
          <a:xfrm>
            <a:off x="6357011" y="4775817"/>
            <a:ext cx="2252345" cy="1259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34"/>
              </a:lnSpc>
            </a:pPr>
            <a:endParaRPr lang="Arial" altLang="Arial" sz="100"/>
          </a:p>
          <a:p>
            <a:pPr marL="67411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倾听他人意见，清晰表达自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己</a:t>
            </a:r>
            <a:endParaRPr lang="Microsoft YaHei" altLang="Microsoft YaHei" sz="1300"/>
          </a:p>
          <a:p>
            <a:pPr marL="19901" algn="l" rtl="0" eaLnBrk="0">
              <a:lnSpc>
                <a:spcPct val="86000"/>
              </a:lnSpc>
              <a:spcBef>
                <a:spcPts val="79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的想法和目标，建立良好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endParaRPr lang="Microsoft YaHei" altLang="Microsoft YaHei" sz="1300"/>
          </a:p>
          <a:p>
            <a:pPr marL="870463" algn="l" rtl="0" eaLnBrk="0">
              <a:lnSpc>
                <a:spcPts val="2269"/>
              </a:lnSpc>
            </a:pPr>
            <a:r>
              <a:rPr sz="12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氛围。</a:t>
            </a:r>
            <a:endParaRPr lang="Microsoft YaHei" altLang="Microsoft YaHei" sz="1200"/>
          </a:p>
        </p:txBody>
      </p:sp>
      <p:sp>
        <p:nvSpPr>
          <p:cNvPr id="204" name="textbox 204"/>
          <p:cNvSpPr/>
          <p:nvPr/>
        </p:nvSpPr>
        <p:spPr>
          <a:xfrm>
            <a:off x="3678301" y="4776216"/>
            <a:ext cx="2252979" cy="1256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55"/>
              </a:lnSpc>
            </a:pPr>
            <a:endParaRPr lang="Arial" altLang="Arial" sz="100"/>
          </a:p>
          <a:p>
            <a:pPr marL="706128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402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保持积极心态，控制情绪，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</a:t>
            </a:r>
            <a:endParaRPr lang="Microsoft YaHei" altLang="Microsoft YaHei" sz="1300"/>
          </a:p>
          <a:p>
            <a:pPr marL="14928" algn="l" rtl="0" eaLnBrk="0">
              <a:lnSpc>
                <a:spcPct val="86000"/>
              </a:lnSpc>
              <a:spcBef>
                <a:spcPts val="80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冷静和理性的方式应对挑战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endParaRPr lang="Microsoft YaHei" altLang="Microsoft YaHei" sz="1300"/>
          </a:p>
          <a:p>
            <a:pPr marL="870806" algn="l" rtl="0" eaLnBrk="0">
              <a:lnSpc>
                <a:spcPts val="2239"/>
              </a:lnSpc>
            </a:pPr>
            <a:r>
              <a:rPr sz="12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压力。</a:t>
            </a:r>
            <a:endParaRPr lang="Microsoft YaHei" altLang="Microsoft YaHei" sz="1200"/>
          </a:p>
        </p:txBody>
      </p:sp>
      <p:sp>
        <p:nvSpPr>
          <p:cNvPr id="205" name="textbox 205"/>
          <p:cNvSpPr/>
          <p:nvPr/>
        </p:nvSpPr>
        <p:spPr>
          <a:xfrm>
            <a:off x="8949654" y="4775817"/>
            <a:ext cx="2390775" cy="9880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878"/>
              </a:lnSpc>
            </a:pPr>
            <a:endParaRPr lang="Arial" altLang="Arial" sz="100"/>
          </a:p>
          <a:p>
            <a:pPr marL="787905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激励他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</a:t>
            </a:r>
            <a:endParaRPr lang="Microsoft YaHei" altLang="Microsoft YaHei" sz="15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7814"/>
              </a:lnSpc>
            </a:pPr>
            <a:endParaRPr lang="Arial" altLang="Arial" sz="100"/>
          </a:p>
          <a:p>
            <a:pPr marL="12700" indent="86753" algn="l" rtl="0" eaLnBrk="0">
              <a:lnSpc>
                <a:spcPct val="147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关注员工需求，给予肯定和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励，激发员工积极性和创造力。</a:t>
            </a:r>
            <a:endParaRPr lang="Microsoft YaHei" altLang="Microsoft YaHei" sz="1300"/>
          </a:p>
        </p:txBody>
      </p:sp>
      <p:sp>
        <p:nvSpPr>
          <p:cNvPr id="206" name="textbox 206"/>
          <p:cNvSpPr/>
          <p:nvPr/>
        </p:nvSpPr>
        <p:spPr>
          <a:xfrm>
            <a:off x="913350" y="4776216"/>
            <a:ext cx="2392679" cy="987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60"/>
              </a:lnSpc>
            </a:pPr>
            <a:endParaRPr lang="Arial" altLang="Arial" sz="100"/>
          </a:p>
          <a:p>
            <a:pPr marL="784043" algn="l" rtl="0" eaLnBrk="0">
              <a:lnSpc>
                <a:spcPct val="95000"/>
              </a:lnSpc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</a:t>
            </a:r>
            <a:r>
              <a:rPr sz="15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9505"/>
              </a:lnSpc>
            </a:pPr>
            <a:endParaRPr lang="Arial" altLang="Arial" sz="100"/>
          </a:p>
          <a:p>
            <a:pPr marL="12700" indent="93783" algn="l" rtl="0" eaLnBrk="0">
              <a:lnSpc>
                <a:spcPct val="14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了解自己的价值观、优点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 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，明确个人领导风格和目标。</a:t>
            </a:r>
            <a:endParaRPr lang="Microsoft YaHei" altLang="Microsoft YaHei" sz="1300"/>
          </a:p>
        </p:txBody>
      </p:sp>
      <p:sp>
        <p:nvSpPr>
          <p:cNvPr id="207" name="textbox 207"/>
          <p:cNvSpPr/>
          <p:nvPr/>
        </p:nvSpPr>
        <p:spPr>
          <a:xfrm>
            <a:off x="442263" y="318468"/>
            <a:ext cx="4599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05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升方法与技巧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29" name="picture 2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5450" y="1879600"/>
            <a:ext cx="10845800" cy="4430183"/>
          </a:xfrm>
          <a:prstGeom prst="rect">
            <a:avLst/>
          </a:prstGeom>
        </p:spPr>
      </p:pic>
      <p:sp>
        <p:nvSpPr>
          <p:cNvPr id="230" name="textbox 230"/>
          <p:cNvSpPr/>
          <p:nvPr/>
        </p:nvSpPr>
        <p:spPr>
          <a:xfrm>
            <a:off x="1069509" y="3728267"/>
            <a:ext cx="10114280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5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团队目标设定</a:t>
            </a:r>
            <a:r>
              <a:rPr sz="20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团队角色分配</a:t>
            </a:r>
            <a:r>
              <a:rPr sz="20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团队协作与信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</a:t>
            </a:r>
            <a:r>
              <a:rPr sz="20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团队冲突解决</a:t>
            </a:r>
            <a:endParaRPr lang="Microsoft YaHei" altLang="Microsoft YaHei" sz="2000"/>
          </a:p>
        </p:txBody>
      </p:sp>
      <p:sp>
        <p:nvSpPr>
          <p:cNvPr id="231" name="textbox 231"/>
          <p:cNvSpPr/>
          <p:nvPr/>
        </p:nvSpPr>
        <p:spPr>
          <a:xfrm>
            <a:off x="3652875" y="4763658"/>
            <a:ext cx="2082800" cy="1087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30"/>
              </a:lnSpc>
            </a:pPr>
            <a:endParaRPr lang="Arial" altLang="Arial" sz="100"/>
          </a:p>
          <a:p>
            <a:pPr marL="108330" algn="l" rtl="0" eaLnBrk="0">
              <a:lnSpc>
                <a:spcPct val="90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团队成员特长和性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0833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格特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点，合理分配角色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和任务，实现优势互补</a:t>
            </a: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2" name="textbox 232"/>
          <p:cNvSpPr/>
          <p:nvPr/>
        </p:nvSpPr>
        <p:spPr>
          <a:xfrm>
            <a:off x="6586921" y="4761563"/>
            <a:ext cx="1927860" cy="1089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2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任氛围，促进团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22225" algn="l" rtl="0" eaLnBrk="0">
              <a:lnSpc>
                <a:spcPct val="90000"/>
              </a:lnSpc>
              <a:spcBef>
                <a:spcPts val="450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队成员之间的协作和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89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助，提高团队凝聚力</a:t>
            </a: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3" name="textbox 233"/>
          <p:cNvSpPr/>
          <p:nvPr/>
        </p:nvSpPr>
        <p:spPr>
          <a:xfrm>
            <a:off x="9438691" y="4763087"/>
            <a:ext cx="1927860" cy="1087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0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现并解决团队内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3461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部的冲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突和问题，维护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214058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团队稳定和和谐</a:t>
            </a:r>
            <a:r>
              <a:rPr sz="15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4" name="textbox 234"/>
          <p:cNvSpPr/>
          <p:nvPr/>
        </p:nvSpPr>
        <p:spPr>
          <a:xfrm>
            <a:off x="886108" y="4762706"/>
            <a:ext cx="1918335" cy="1088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92"/>
              </a:lnSpc>
            </a:pPr>
            <a:endParaRPr lang="Arial" altLang="Arial" sz="100"/>
          </a:p>
          <a:p>
            <a:pPr marL="14414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明确团队目标，确保团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队成员对目标有清晰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98234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认识和共同的追求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5" name="textbox 235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422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高效团队建设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与管理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" name="picture 2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57" name="textbox 257"/>
          <p:cNvSpPr/>
          <p:nvPr/>
        </p:nvSpPr>
        <p:spPr>
          <a:xfrm>
            <a:off x="3417852" y="3551011"/>
            <a:ext cx="5363209" cy="552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1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沟通技巧与人际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系处理</a:t>
            </a:r>
            <a:endParaRPr lang="Microsoft YaHei" altLang="Microsoft YaHei" sz="3800"/>
          </a:p>
        </p:txBody>
      </p:sp>
      <p:sp>
        <p:nvSpPr>
          <p:cNvPr id="258" name="textbox 258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60" name="picture 2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89936" y="1498289"/>
            <a:ext cx="3861421" cy="3861421"/>
          </a:xfrm>
          <a:prstGeom prst="rect">
            <a:avLst/>
          </a:prstGeom>
        </p:spPr>
      </p:pic>
      <p:sp>
        <p:nvSpPr>
          <p:cNvPr id="261" name="textbox 261"/>
          <p:cNvSpPr/>
          <p:nvPr/>
        </p:nvSpPr>
        <p:spPr>
          <a:xfrm>
            <a:off x="362212" y="4400720"/>
            <a:ext cx="3792854" cy="11068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94"/>
              </a:lnSpc>
            </a:pPr>
            <a:endParaRPr lang="Arial" altLang="Arial" sz="100"/>
          </a:p>
          <a:p>
            <a:pPr marL="1336006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巧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300"/>
          </a:p>
          <a:p>
            <a:pPr algn="l" rtl="0" eaLnBrk="0">
              <a:lnSpc>
                <a:spcPct val="7052"/>
              </a:lnSpc>
            </a:pPr>
            <a:endParaRPr lang="Arial" altLang="Arial" sz="100"/>
          </a:p>
          <a:p>
            <a:pPr marL="2306129" indent="-2293429" algn="l" rtl="0" eaLnBrk="0">
              <a:lnSpc>
                <a:spcPct val="12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强调倾听在沟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通中的重要性，并介绍有效倾   </a:t>
            </a:r>
            <a:r>
              <a:rPr sz="14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听的方法和技巧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62" name="textbox 262"/>
          <p:cNvSpPr/>
          <p:nvPr/>
        </p:nvSpPr>
        <p:spPr>
          <a:xfrm>
            <a:off x="390230" y="1629495"/>
            <a:ext cx="3785234" cy="1104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950"/>
              </a:lnSpc>
            </a:pPr>
            <a:endParaRPr lang="Arial" altLang="Arial" sz="100"/>
          </a:p>
          <a:p>
            <a:pPr marL="1033302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沟通的重要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1300"/>
          </a:p>
          <a:p>
            <a:pPr algn="l" rtl="0" eaLnBrk="0">
              <a:lnSpc>
                <a:spcPct val="10870"/>
              </a:lnSpc>
            </a:pPr>
            <a:endParaRPr lang="Arial" altLang="Arial" sz="100"/>
          </a:p>
          <a:p>
            <a:pPr marL="3047745" indent="-3035045" algn="l" rtl="0" eaLnBrk="0">
              <a:lnSpc>
                <a:spcPct val="13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明确沟通在团队协作、决策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执行等方面的关   </a:t>
            </a:r>
            <a:r>
              <a:rPr sz="13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键作用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63" name="textbox 263"/>
          <p:cNvSpPr/>
          <p:nvPr/>
        </p:nvSpPr>
        <p:spPr>
          <a:xfrm>
            <a:off x="8132238" y="4400720"/>
            <a:ext cx="3642359" cy="1108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148"/>
              </a:lnSpc>
            </a:pPr>
            <a:endParaRPr lang="Arial" altLang="Arial" sz="100"/>
          </a:p>
          <a:p>
            <a:pPr marL="1147706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表达技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巧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1300"/>
          </a:p>
          <a:p>
            <a:pPr algn="l" rtl="0" eaLnBrk="0">
              <a:lnSpc>
                <a:spcPct val="10900"/>
              </a:lnSpc>
            </a:pPr>
            <a:endParaRPr lang="Arial" altLang="Arial" sz="100"/>
          </a:p>
          <a:p>
            <a:pPr marL="20701" indent="-8001" algn="l" rtl="0" eaLnBrk="0">
              <a:lnSpc>
                <a:spcPct val="12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晰、准确、有条理地表达想法和观点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的方法和技巧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64" name="textbox 264"/>
          <p:cNvSpPr/>
          <p:nvPr/>
        </p:nvSpPr>
        <p:spPr>
          <a:xfrm>
            <a:off x="8130142" y="1629495"/>
            <a:ext cx="3606800" cy="11074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14"/>
              </a:lnSpc>
            </a:pPr>
            <a:endParaRPr lang="Arial" altLang="Arial" sz="100"/>
          </a:p>
          <a:p>
            <a:pPr marL="1150393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沟通模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1200"/>
          </a:p>
          <a:p>
            <a:pPr algn="l" rtl="0" eaLnBrk="0">
              <a:lnSpc>
                <a:spcPct val="10160"/>
              </a:lnSpc>
            </a:pPr>
            <a:endParaRPr lang="Arial" altLang="Arial" sz="100"/>
          </a:p>
          <a:p>
            <a:pPr marL="12700" indent="1714" algn="l" rtl="0" eaLnBrk="0">
              <a:lnSpc>
                <a:spcPct val="123000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解析沟通过程中的发送者、接收者、信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媒介等要素，帮助理解沟通原理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65" name="textbox 265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05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沟通原理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及技巧应用</a:t>
            </a:r>
            <a:endParaRPr lang="Microsoft YaHei" altLang="Microsoft YaHei" sz="3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6" name="path"/>
          <p:cNvSpPr/>
          <p:nvPr/>
        </p:nvSpPr>
        <p:spPr>
          <a:xfrm>
            <a:off x="7180954" y="1688045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7" name="path"/>
          <p:cNvSpPr/>
          <p:nvPr/>
        </p:nvSpPr>
        <p:spPr>
          <a:xfrm>
            <a:off x="4429411" y="1744053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8" name="path"/>
          <p:cNvSpPr/>
          <p:nvPr/>
        </p:nvSpPr>
        <p:spPr>
          <a:xfrm>
            <a:off x="4408822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9" name="path"/>
          <p:cNvSpPr/>
          <p:nvPr/>
        </p:nvSpPr>
        <p:spPr>
          <a:xfrm>
            <a:off x="7180954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https://d.book118.com/037141133026006052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2024-09-25T14:29:38.177</cp:lastPrinted>
  <dcterms:created xsi:type="dcterms:W3CDTF">2024-09-25T06:29:38Z</dcterms:created>
  <dcterms:modified xsi:type="dcterms:W3CDTF">2024-09-25T06:29:39Z</dcterms:modified>
</cp:coreProperties>
</file>