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B5AA3-9F4B-4DEA-8A2A-F87E061F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8A7D6-6D37-4618-A6CE-0DD3F137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EFFA-E7B2-4D54-A71B-6713E52B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1A8EE-1599-4A81-96B8-CE41426D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97FFB-94C3-4575-9664-2BC50FA0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76A03-F318-4D76-A14B-AAC6F858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73F96-F9C6-4F19-BD87-01DEE803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5A343-8CA0-4643-9CBD-462C412A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FD6C2-11B8-491A-8500-F3C4FDEB9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33FCE-5BD2-45B5-BB86-00FCA718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7AF5D-2B72-4D71-8419-59751C02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001514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烹饪专业行业现状分析报告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产品创新与技术升级趋势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人才培养与教育模式改革探讨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消费者行为变化对市场影响分析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烹饪专业行业定义及分类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烹饪专业行业是指通过专业技能和知识，将食材转化为各种美食和饮品的产业。它包括餐厅、酒店、烹饪学校、食品加工厂等多个领域。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根据服务类型和经营方式的不同，烹饪专业行业可分为中式烹饪、西式烹饪、日韩料理、素食主义等多个细分领域。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烹饪专业行业经历了从传统手工操作到现代化、工业化生产的转变，逐渐形成了完善的产业链和丰富的产品体系。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当前阶段特点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随着消费者对美食体验的不断追求和餐饮市场的竞争加剧，烹饪专业行业正朝着创新、多元化、高品质的方向发展，注重食材的健康、环保和可持续性。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发展历程及当前阶段特点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政府对食品安全的监管越来越严格，要求烹饪专业行业必须遵守相关法规，确保食品安全和质量。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随着环保意识的提高，政府出台了一系列环保政策，要求烹饪专业行业减少油烟、废水、废气等污染物的排放。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政府鼓励和支持烹饪专业行业开展职业技能培训，提高从业人员的技能水平和职业素养。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餐饮外卖市场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随着互联网技术的发展，餐饮外卖市场迅速崛起，为烹饪专业行业提供了新的销售渠道和服务模式。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消费者对美食的口味、品质、健康等方面的需求不断提高，推动着烹饪专业行业不断创新和进步。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旅游业的繁荣为烹饪专业行业带来了更多的市场机会，不同地域和文化的美食交流也促进了行业的发展。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产业链结构与竞争格局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包括肉类、蔬菜、海鲜、粮油等，其价格波动直接影响烹饪成本。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原材料供应商遍布全国各地，部分特色食材还有地域性限制。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供应稳定性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受季节、气候、疫情等多重因素影响，原材料供应存在一定波动性。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产业链上游：原材料供应情况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加工工艺与设备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烹饪专业涉及多种加工工艺和设备，如切割、腌制、炒煮、烘焙等。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标准化与规模化生产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为提高生产效率和品质稳定性，越来越多的企业开始推行标准化和规模化生产。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食品安全与监管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食品加工环节需严格遵守食品安全法规，接受相关部门的监管和检查。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产业链中游：生产加工环节现状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包括餐饮企业、家庭消费者等，需求多样化且不断升级。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75" b="27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健康、营养、便捷成为消费新趋势，推动烹饪行业不断创新发展。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线上线下销售渠道日益丰富，为烹饪专业提供了更广阔的市场空间。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产业链下游：消费市场需求分析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烹饪专业行业竞争激烈，市场集中度逐渐提高。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总体竞争格局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包括知名餐饮企业、食品加工企业等，它们在市场中占据重要地位。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主要企业及品牌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领先企业通过品牌优势、技术创新和渠道拓展等方式提高市场占有率。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竞争格局与主要企业市场占有率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产品创新与技术升级趋势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710489" y="1766850"/>
            <a:ext cx="1267038" cy="1900623"/>
          </a:xfrm>
          <a:custGeom>
            <a:rect l="l" t="t" r="r" b="b"/>
            <a:pathLst>
              <a:path w="795457" h="1193225">
                <a:moveTo>
                  <a:pt x="106466" y="397688"/>
                </a:moveTo>
                <a:cubicBezTo>
                  <a:pt x="38741" y="514719"/>
                  <a:pt x="0" y="650574"/>
                  <a:pt x="0" y="795457"/>
                </a:cubicBezTo>
                <a:cubicBezTo>
                  <a:pt x="0" y="940339"/>
                  <a:pt x="38781" y="1076235"/>
                  <a:pt x="106466" y="1193225"/>
                </a:cubicBezTo>
                <a:lnTo>
                  <a:pt x="795457" y="795457"/>
                </a:lnTo>
                <a:lnTo>
                  <a:pt x="795457" y="0"/>
                </a:lnTo>
                <a:cubicBezTo>
                  <a:pt x="501036" y="0"/>
                  <a:pt x="244021" y="159941"/>
                  <a:pt x="106466" y="39768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06490" y="1766850"/>
            <a:ext cx="1267038" cy="1900623"/>
          </a:xfrm>
          <a:custGeom>
            <a:rect l="l" t="t" r="r" b="b"/>
            <a:pathLst>
              <a:path w="795457" h="1193225">
                <a:moveTo>
                  <a:pt x="688991" y="397688"/>
                </a:moveTo>
                <a:cubicBezTo>
                  <a:pt x="551436" y="159941"/>
                  <a:pt x="294420" y="0"/>
                  <a:pt x="0" y="0"/>
                </a:cubicBezTo>
                <a:lnTo>
                  <a:pt x="0" y="795457"/>
                </a:lnTo>
                <a:lnTo>
                  <a:pt x="688991" y="1193225"/>
                </a:lnTo>
                <a:cubicBezTo>
                  <a:pt x="756716" y="1076194"/>
                  <a:pt x="795457" y="940339"/>
                  <a:pt x="795457" y="795457"/>
                </a:cubicBezTo>
                <a:cubicBezTo>
                  <a:pt x="795457" y="650574"/>
                  <a:pt x="756675" y="514679"/>
                  <a:pt x="688991" y="39768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944552" y="3137057"/>
            <a:ext cx="2194911" cy="1267038"/>
          </a:xfrm>
          <a:custGeom>
            <a:rect l="l" t="t" r="r" b="b"/>
            <a:pathLst>
              <a:path w="1377982" h="795457">
                <a:moveTo>
                  <a:pt x="688991" y="0"/>
                </a:moveTo>
                <a:lnTo>
                  <a:pt x="0" y="397769"/>
                </a:lnTo>
                <a:cubicBezTo>
                  <a:pt x="137555" y="635515"/>
                  <a:pt x="394571" y="795457"/>
                  <a:pt x="688991" y="795457"/>
                </a:cubicBezTo>
                <a:cubicBezTo>
                  <a:pt x="983411" y="795457"/>
                  <a:pt x="1240427" y="635515"/>
                  <a:pt x="1377982" y="397769"/>
                </a:cubicBezTo>
                <a:lnTo>
                  <a:pt x="68899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04876" y="1378835"/>
            <a:ext cx="1792838" cy="2272831"/>
          </a:xfrm>
          <a:custGeom>
            <a:rect l="l" t="t" r="r" b="b"/>
            <a:pathLst>
              <a:path w="1131249" h="1433765">
                <a:moveTo>
                  <a:pt x="1021990" y="1219741"/>
                </a:moveTo>
                <a:cubicBezTo>
                  <a:pt x="1029438" y="1168815"/>
                  <a:pt x="1033284" y="1117202"/>
                  <a:pt x="1033284" y="1065386"/>
                </a:cubicBezTo>
                <a:cubicBezTo>
                  <a:pt x="1033284" y="879172"/>
                  <a:pt x="984545" y="695792"/>
                  <a:pt x="892328" y="535122"/>
                </a:cubicBezTo>
                <a:cubicBezTo>
                  <a:pt x="800476" y="375059"/>
                  <a:pt x="667941" y="240783"/>
                  <a:pt x="509052" y="146745"/>
                </a:cubicBezTo>
                <a:cubicBezTo>
                  <a:pt x="373844" y="66713"/>
                  <a:pt x="222323" y="17893"/>
                  <a:pt x="65944" y="3320"/>
                </a:cubicBezTo>
                <a:cubicBezTo>
                  <a:pt x="30482" y="0"/>
                  <a:pt x="0" y="28216"/>
                  <a:pt x="0" y="63839"/>
                </a:cubicBezTo>
                <a:lnTo>
                  <a:pt x="0" y="63839"/>
                </a:lnTo>
                <a:cubicBezTo>
                  <a:pt x="0" y="95091"/>
                  <a:pt x="23722" y="121363"/>
                  <a:pt x="54812" y="124237"/>
                </a:cubicBezTo>
                <a:cubicBezTo>
                  <a:pt x="193338" y="137151"/>
                  <a:pt x="327534" y="180425"/>
                  <a:pt x="447237" y="251267"/>
                </a:cubicBezTo>
                <a:cubicBezTo>
                  <a:pt x="588071" y="334618"/>
                  <a:pt x="705588" y="453674"/>
                  <a:pt x="786996" y="595560"/>
                </a:cubicBezTo>
                <a:cubicBezTo>
                  <a:pt x="868687" y="737892"/>
                  <a:pt x="911840" y="900344"/>
                  <a:pt x="911840" y="1065386"/>
                </a:cubicBezTo>
                <a:cubicBezTo>
                  <a:pt x="911840" y="1108741"/>
                  <a:pt x="908723" y="1151894"/>
                  <a:pt x="902853" y="1194521"/>
                </a:cubicBezTo>
                <a:lnTo>
                  <a:pt x="828975" y="1178855"/>
                </a:lnTo>
                <a:cubicBezTo>
                  <a:pt x="812661" y="1175414"/>
                  <a:pt x="799383" y="1192092"/>
                  <a:pt x="806427" y="1207232"/>
                </a:cubicBezTo>
                <a:lnTo>
                  <a:pt x="904918" y="1418261"/>
                </a:lnTo>
                <a:cubicBezTo>
                  <a:pt x="910545" y="1430284"/>
                  <a:pt x="926009" y="1433765"/>
                  <a:pt x="936210" y="1425264"/>
                </a:cubicBezTo>
                <a:lnTo>
                  <a:pt x="1118254" y="1273621"/>
                </a:lnTo>
                <a:cubicBezTo>
                  <a:pt x="1131249" y="1262813"/>
                  <a:pt x="1126026" y="1241763"/>
                  <a:pt x="1109510" y="1238281"/>
                </a:cubicBezTo>
                <a:lnTo>
                  <a:pt x="1021990" y="12197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57744" y="3907781"/>
            <a:ext cx="2692853" cy="862177"/>
          </a:xfrm>
          <a:custGeom>
            <a:rect l="l" t="t" r="r" b="b"/>
            <a:pathLst>
              <a:path w="1701225" h="548723">
                <a:moveTo>
                  <a:pt x="1661351" y="15585"/>
                </a:moveTo>
                <a:cubicBezTo>
                  <a:pt x="1634350" y="0"/>
                  <a:pt x="1599900" y="7368"/>
                  <a:pt x="1581724" y="32709"/>
                </a:cubicBezTo>
                <a:cubicBezTo>
                  <a:pt x="1504648" y="140025"/>
                  <a:pt x="1405550" y="230743"/>
                  <a:pt x="1291271" y="297861"/>
                </a:cubicBezTo>
                <a:cubicBezTo>
                  <a:pt x="1146996" y="382548"/>
                  <a:pt x="981792" y="427320"/>
                  <a:pt x="813511" y="427320"/>
                </a:cubicBezTo>
                <a:cubicBezTo>
                  <a:pt x="645231" y="427320"/>
                  <a:pt x="479986" y="382548"/>
                  <a:pt x="335752" y="297861"/>
                </a:cubicBezTo>
                <a:cubicBezTo>
                  <a:pt x="290453" y="271265"/>
                  <a:pt x="247624" y="240864"/>
                  <a:pt x="207547" y="207305"/>
                </a:cubicBezTo>
                <a:lnTo>
                  <a:pt x="264990" y="152695"/>
                </a:lnTo>
                <a:cubicBezTo>
                  <a:pt x="277094" y="141199"/>
                  <a:pt x="270860" y="120796"/>
                  <a:pt x="254384" y="118043"/>
                </a:cubicBezTo>
                <a:lnTo>
                  <a:pt x="24694" y="79667"/>
                </a:lnTo>
                <a:cubicBezTo>
                  <a:pt x="11618" y="77481"/>
                  <a:pt x="0" y="88290"/>
                  <a:pt x="1214" y="101487"/>
                </a:cubicBezTo>
                <a:lnTo>
                  <a:pt x="23074" y="337411"/>
                </a:lnTo>
                <a:cubicBezTo>
                  <a:pt x="24653" y="354252"/>
                  <a:pt x="44934" y="361862"/>
                  <a:pt x="57160" y="350204"/>
                </a:cubicBezTo>
                <a:lnTo>
                  <a:pt x="118974" y="291465"/>
                </a:lnTo>
                <a:cubicBezTo>
                  <a:pt x="167228" y="332918"/>
                  <a:pt x="219206" y="370201"/>
                  <a:pt x="274301" y="402546"/>
                </a:cubicBezTo>
                <a:cubicBezTo>
                  <a:pt x="437197" y="498203"/>
                  <a:pt x="623654" y="548723"/>
                  <a:pt x="813552" y="548723"/>
                </a:cubicBezTo>
                <a:cubicBezTo>
                  <a:pt x="1003449" y="548723"/>
                  <a:pt x="1189906" y="498162"/>
                  <a:pt x="1352803" y="402546"/>
                </a:cubicBezTo>
                <a:cubicBezTo>
                  <a:pt x="1481573" y="326927"/>
                  <a:pt x="1593302" y="224792"/>
                  <a:pt x="1680215" y="103915"/>
                </a:cubicBezTo>
                <a:cubicBezTo>
                  <a:pt x="1701225" y="74648"/>
                  <a:pt x="1692602" y="33640"/>
                  <a:pt x="1661351" y="15585"/>
                </a:cubicBezTo>
                <a:lnTo>
                  <a:pt x="1661351" y="1558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352624" y="1317392"/>
            <a:ext cx="1423750" cy="2506003"/>
          </a:xfrm>
          <a:custGeom>
            <a:rect l="l" t="t" r="r" b="b"/>
            <a:pathLst>
              <a:path w="897753" h="1586986">
                <a:moveTo>
                  <a:pt x="879091" y="68939"/>
                </a:moveTo>
                <a:lnTo>
                  <a:pt x="651060" y="4574"/>
                </a:lnTo>
                <a:cubicBezTo>
                  <a:pt x="634787" y="0"/>
                  <a:pt x="620375" y="16192"/>
                  <a:pt x="626852" y="31777"/>
                </a:cubicBezTo>
                <a:lnTo>
                  <a:pt x="662314" y="117436"/>
                </a:lnTo>
                <a:cubicBezTo>
                  <a:pt x="614789" y="136867"/>
                  <a:pt x="568600" y="159779"/>
                  <a:pt x="524192" y="186052"/>
                </a:cubicBezTo>
                <a:cubicBezTo>
                  <a:pt x="365343" y="280049"/>
                  <a:pt x="232808" y="414366"/>
                  <a:pt x="140915" y="574429"/>
                </a:cubicBezTo>
                <a:cubicBezTo>
                  <a:pt x="48739" y="735099"/>
                  <a:pt x="0" y="918438"/>
                  <a:pt x="0" y="1104693"/>
                </a:cubicBezTo>
                <a:cubicBezTo>
                  <a:pt x="0" y="1255566"/>
                  <a:pt x="31980" y="1404375"/>
                  <a:pt x="93147" y="1540919"/>
                </a:cubicBezTo>
                <a:cubicBezTo>
                  <a:pt x="107923" y="1573870"/>
                  <a:pt x="147797" y="1586986"/>
                  <a:pt x="179049" y="1568932"/>
                </a:cubicBezTo>
                <a:lnTo>
                  <a:pt x="179049" y="1568932"/>
                </a:lnTo>
                <a:cubicBezTo>
                  <a:pt x="205969" y="1553387"/>
                  <a:pt x="216818" y="1519990"/>
                  <a:pt x="204106" y="1491653"/>
                </a:cubicBezTo>
                <a:cubicBezTo>
                  <a:pt x="149821" y="1370573"/>
                  <a:pt x="121444" y="1238564"/>
                  <a:pt x="121444" y="1104693"/>
                </a:cubicBezTo>
                <a:cubicBezTo>
                  <a:pt x="121444" y="939650"/>
                  <a:pt x="164597" y="777199"/>
                  <a:pt x="246288" y="634908"/>
                </a:cubicBezTo>
                <a:cubicBezTo>
                  <a:pt x="327736" y="493021"/>
                  <a:pt x="445213" y="373965"/>
                  <a:pt x="586047" y="290615"/>
                </a:cubicBezTo>
                <a:cubicBezTo>
                  <a:pt x="625516" y="267257"/>
                  <a:pt x="666564" y="246935"/>
                  <a:pt x="708786" y="229690"/>
                </a:cubicBezTo>
                <a:lnTo>
                  <a:pt x="736556" y="296768"/>
                </a:lnTo>
                <a:cubicBezTo>
                  <a:pt x="742952" y="312191"/>
                  <a:pt x="764205" y="313689"/>
                  <a:pt x="772706" y="299318"/>
                </a:cubicBezTo>
                <a:lnTo>
                  <a:pt x="891033" y="98733"/>
                </a:lnTo>
                <a:cubicBezTo>
                  <a:pt x="897753" y="87277"/>
                  <a:pt x="891883" y="72542"/>
                  <a:pt x="879091" y="6893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097271" y="2367420"/>
            <a:ext cx="563222" cy="563222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428529" y="2367420"/>
            <a:ext cx="473550" cy="47355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36942" y="3465511"/>
            <a:ext cx="610131" cy="61013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75549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传统菜品口味创新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5549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在保持传统烹饪技法的基础上，结合现代口味需求，对传统菜品进行口味改良，以满足更广泛的消费者需求。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6602" y="1867680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食材选择与搭配优化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6602" y="2489556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注重食材的新鲜度、品质和营养搭配，提升菜品的整体品质。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37603" y="4916262"/>
            <a:ext cx="36798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烹饪工艺改进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137603" y="5472140"/>
            <a:ext cx="367984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对传统烹饪工艺进行深入研究，改进烹饪流程，提高烹饪效率和菜品质量。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传统菜品改良与优化举措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运用现代科学技术手段，将食材的味道、口感、营养等特性进行分离和重组，创造出全新的菜品。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分子料理技术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采用低温慢煮的方式，保持食材的原汁原味和营养成分，使菜品口感更加鲜嫩。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低温烹饪技术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借鉴不同菜系和烹饪技法的优点，进行融合创新，开发出具有独特风味的新式菜品。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融合菜品创新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新式烹饪技法应用推广情况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机器人厨师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运用机器人技术实现烹饪过程的自动化和智能化，提高烹饪效率和标准化程度。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采用先进的传感器和算法技术，实现厨房设备的智能化控制和管理，提高烹饪便捷性和安全性。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互联网+烹饪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结合互联网技术，实现远程教学和互动烹饪体验，推动烹饪技艺的普及和交流。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智能化和自动化技术在烹饪中应用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https://d.book118.com/037150015142006053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2024-09-27T18:35:43.724</cp:lastPrinted>
  <dcterms:created xsi:type="dcterms:W3CDTF">2024-09-27T10:35:43Z</dcterms:created>
  <dcterms:modified xsi:type="dcterms:W3CDTF">2024-09-27T10:35:45Z</dcterms:modified>
</cp:coreProperties>
</file>