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  <p:sldMasterId id="214748369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6E25E649-3F16-4E02-A733-19D2CDBF48F0}" styleName="Medium Style 3 - Accent 1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dk1">
              <a:tint val="20000"/>
            </a:schemeClr>
          </a:solidFill>
        </a:fill>
      </a:tcStyle>
    </a:band1H>
    <a:band1V>
      <a:tcStyle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/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/>
        <a:schemeClr val="lt1"/>
      </a:tcTxStyle>
      <a:tcStyle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/>
        <a:schemeClr val="dk1"/>
      </a:tcTxStyle>
    </a:seCell>
    <a:swCell>
      <a:tcTxStyle b="on">
        <a:fontRef idx="minor"/>
        <a:schemeClr val="dk1"/>
      </a:tcTxStyle>
    </a:swCell>
    <a:firstRow>
      <a:tcTxStyle b="on">
        <a:fontRef idx="minor"/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6C7DC-1F84-4F73-AAB1-A6BA3BE30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F2AFB-D01D-44BD-90DD-961FBF8E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3B1C-306E-4981-8ABC-7B0001C8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A8F9A-A42C-4DA9-ABE1-DB2F62F6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E8F37-540D-486C-A912-225C4365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6D3B3-3A6A-4AC4-8E0E-A4C3C933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AB274-028E-4284-82A8-24089E09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85C1F-8647-4720-9316-1A278AD2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F04FE-D3B8-4FB8-9108-4085EE4A7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8E99E-433D-4983-B200-E63530BF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7F9D4-D3F5-4FA7-A85D-E3842C2C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53ECB-EB9E-428F-96F8-186090378DA6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B6CE6-88FB-42CB-8F90-0035E0B72559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92118-AF97-43C6-A74B-FAEC01FCDBDC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Two Content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5EB2C-B956-41B9-B088-86EB20CCF08D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Comparison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52226-BAFB-4CF0-B39B-04E42D86790A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Title Only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038BA3-1DD9-4965-9241-68B2C5759A6A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Blank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96A7D-C62C-43F7-93BB-C8D8687BBFA9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Content with Caption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88F8B-AEEE-4EF3-A6F7-2D847097695E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Picture with Caption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AEDE9-03A1-4939-BB9C-6935BB9C2D1C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Title and Vertical Text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0FA6-1064-4E15-9797-3FAC83E8C681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Vertical Title and Text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0F761-75F7-4FB1-893B-AF01474F2738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4" name="矩形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5" name="矩形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6" name="矩形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7" name="矩形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 useBgFill="1">
        <p:nvSpPr>
          <p:cNvPr id="30" name="圆角矩形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 useBgFill="1">
        <p:nvSpPr>
          <p:cNvPr id="31" name="圆角矩形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矩形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26" name="日期占位符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8" name="页脚占位符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ct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FD0B7A-F5DD-4F40-B4CB-3B2C354B893A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矩形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0" name="矩形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1" name="矩形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2" name="矩形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 useBgFill="1">
        <p:nvSpPr>
          <p:cNvPr id="33" name="圆角矩形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 useBgFill="1">
        <p:nvSpPr>
          <p:cNvPr id="34" name="圆角矩形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5" name="矩形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6" name="矩形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7" name="矩形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8" name="矩形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矩形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40" name="矩形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  <a:p>
            <a:pPr lvl="1" eaLnBrk="1" latinLnBrk="0" hangingPunct="1"/>
            <a:r>
              <a:rPr kumimoji="0" lang="zh-CN" altLang="en-US"/>
              <a:t>第二级</a:t>
            </a:r>
          </a:p>
          <a:p>
            <a:pPr lvl="2" eaLnBrk="1" latinLnBrk="0" hangingPunct="1"/>
            <a:r>
              <a:rPr kumimoji="0" lang="zh-CN" altLang="en-US"/>
              <a:t>第三级</a:t>
            </a:r>
          </a:p>
          <a:p>
            <a:pPr lvl="3" eaLnBrk="1" latinLnBrk="0" hangingPunct="1"/>
            <a:r>
              <a:rPr kumimoji="0" lang="zh-CN" altLang="en-US"/>
              <a:t>第四级</a:t>
            </a:r>
          </a:p>
          <a:p>
            <a:pPr lvl="4" eaLnBrk="1" latinLnBrk="0" hangingPunct="1"/>
            <a:r>
              <a:rPr kumimoji="0" lang="zh-CN" altLang="en-US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l" defTabSz="914400" rtl="0" eaLnBrk="1" latinLnBrk="0" hangingPunct="1">
              <a:defRPr kumimoji="0" sz="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2022/5/17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r" defTabSz="914400" rtl="0" eaLnBrk="1" latinLnBrk="0" hangingPunct="1">
              <a:defRPr kumimoji="0" sz="8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zh-CN"/>
            </a:defPPr>
            <a:lvl1pPr marL="0" algn="r" defTabSz="914400" rtl="0" eaLnBrk="1" latinLnBrk="0" hangingPunct="1">
              <a:defRPr kumimoji="0"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 charset="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 charset="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21001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 algn="ctr"/>
            <a:r>
              <a:rPr sz="2300">
                <a:solidFill>
                  <a:srgbClr val="000000"/>
                </a:solidFill>
              </a:rPr>
              <a:t>新生儿坏死性小肠结肠炎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1520" y="1253732"/>
            <a:ext cx="7443351" cy="748440"/>
          </a:xfrm>
        </p:spPr>
        <p:txBody>
          <a:bodyPr>
            <a:normAutofit/>
          </a:bodyPr>
          <a:lstStyle/>
          <a:p>
            <a:br>
              <a:rPr lang="en-US" altLang="zh-CN" b="1">
                <a:solidFill>
                  <a:srgbClr val="000000"/>
                </a:solidFill>
                <a:latin typeface="Wingdings 2" pitchFamily="18" charset="2"/>
                <a:cs typeface="MV Boli" pitchFamily="2" charset="0"/>
              </a:rPr>
            </a:br>
            <a:endParaRPr lang="zh-CN" altLang="en-US">
              <a:solidFill>
                <a:srgbClr val="000000"/>
              </a:solidFill>
              <a:latin typeface="Wingdings 2" pitchFamily="18" charset="2"/>
              <a:ea typeface="黑体" pitchFamily="49" charset="-122"/>
            </a:endParaRPr>
          </a:p>
        </p:txBody>
      </p:sp>
      <p:sp>
        <p:nvSpPr>
          <p:cNvPr id="24" name="矩形 62"/>
          <p:cNvSpPr>
            <a:spLocks noChangeArrowheads="1"/>
          </p:cNvSpPr>
          <p:nvPr/>
        </p:nvSpPr>
        <p:spPr bwMode="auto">
          <a:xfrm>
            <a:off x="3132820" y="1916832"/>
            <a:ext cx="182880" cy="4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endParaRPr lang="en-US" altLang="zh-CN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23" name="Group 3"/>
          <p:cNvGrpSpPr/>
          <p:nvPr/>
        </p:nvGrpSpPr>
        <p:grpSpPr>
          <a:xfrm>
            <a:off x="1979712" y="2110426"/>
            <a:ext cx="5395227" cy="1084684"/>
            <a:chOff x="1296" y="1824"/>
            <a:chExt cx="2976" cy="432"/>
          </a:xfrm>
        </p:grpSpPr>
        <p:sp>
          <p:nvSpPr>
            <p:cNvPr id="25" name="AutoShape 4"/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2117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26" name="AutoShape 5"/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bg2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27" name="Text Box 6"/>
            <p:cNvSpPr txBox="1">
              <a:spLocks noChangeArrowheads="1"/>
            </p:cNvSpPr>
            <p:nvPr/>
          </p:nvSpPr>
          <p:spPr bwMode="gray">
            <a:xfrm>
              <a:off x="1680" y="1910"/>
              <a:ext cx="2162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altLang="zh-CN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28" name="Text Box 7"/>
            <p:cNvSpPr txBox="1">
              <a:spLocks noChangeArrowheads="1"/>
            </p:cNvSpPr>
            <p:nvPr/>
          </p:nvSpPr>
          <p:spPr bwMode="gray">
            <a:xfrm>
              <a:off x="1384" y="1926"/>
              <a:ext cx="228" cy="2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000000"/>
                  </a:solidFill>
                  <a:latin typeface="Times New Roman" pitchFamily="18" charset="0"/>
                  <a:ea typeface="迷你简秀英" pitchFamily="1" charset="-122"/>
                  <a:cs typeface="Times New Roman" panose="02020603050405020304" pitchFamily="18" charset="0"/>
                </a:rPr>
                <a:t>1</a:t>
              </a:r>
            </a:p>
          </p:txBody>
        </p:sp>
      </p:grpSp>
      <p:grpSp>
        <p:nvGrpSpPr>
          <p:cNvPr id="29" name="Group 8"/>
          <p:cNvGrpSpPr/>
          <p:nvPr/>
        </p:nvGrpSpPr>
        <p:grpSpPr>
          <a:xfrm>
            <a:off x="2005389" y="3108600"/>
            <a:ext cx="5429250" cy="1075531"/>
            <a:chOff x="1296" y="1824"/>
            <a:chExt cx="2976" cy="432"/>
          </a:xfrm>
        </p:grpSpPr>
        <p:sp>
          <p:nvSpPr>
            <p:cNvPr id="30" name="AutoShape 9"/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tint val="21176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1" name="AutoShape 10"/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accent2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2" name="Text Box 11"/>
            <p:cNvSpPr txBox="1">
              <a:spLocks noChangeArrowheads="1"/>
            </p:cNvSpPr>
            <p:nvPr/>
          </p:nvSpPr>
          <p:spPr bwMode="gray">
            <a:xfrm>
              <a:off x="1680" y="1934"/>
              <a:ext cx="2162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altLang="zh-CN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3" name="Text Box 12"/>
            <p:cNvSpPr txBox="1">
              <a:spLocks noChangeArrowheads="1"/>
            </p:cNvSpPr>
            <p:nvPr/>
          </p:nvSpPr>
          <p:spPr bwMode="gray">
            <a:xfrm>
              <a:off x="1384" y="1926"/>
              <a:ext cx="228" cy="2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000000"/>
                  </a:solidFill>
                  <a:latin typeface="Times New Roman" pitchFamily="18" charset="0"/>
                  <a:ea typeface="迷你简秀英" pitchFamily="1" charset="-122"/>
                  <a:cs typeface="Times New Roman" panose="02020603050405020304" pitchFamily="18" charset="0"/>
                </a:rPr>
                <a:t>2</a:t>
              </a:r>
            </a:p>
          </p:txBody>
        </p:sp>
      </p:grpSp>
      <p:grpSp>
        <p:nvGrpSpPr>
          <p:cNvPr id="34" name="Group 13"/>
          <p:cNvGrpSpPr/>
          <p:nvPr/>
        </p:nvGrpSpPr>
        <p:grpSpPr>
          <a:xfrm>
            <a:off x="1991283" y="4084428"/>
            <a:ext cx="5575300" cy="1068156"/>
            <a:chOff x="1296" y="1824"/>
            <a:chExt cx="3056" cy="432"/>
          </a:xfrm>
        </p:grpSpPr>
        <p:sp>
          <p:nvSpPr>
            <p:cNvPr id="36" name="AutoShape 14"/>
            <p:cNvSpPr>
              <a:spLocks noChangeArrowheads="1"/>
            </p:cNvSpPr>
            <p:nvPr/>
          </p:nvSpPr>
          <p:spPr bwMode="gray">
            <a:xfrm>
              <a:off x="1536" y="1899"/>
              <a:ext cx="2733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hlink"/>
                </a:gs>
                <a:gs pos="50000">
                  <a:schemeClr val="hlink">
                    <a:gamma/>
                    <a:tint val="21176"/>
                    <a:invGamma/>
                  </a:schemeClr>
                </a:gs>
                <a:gs pos="100000">
                  <a:schemeClr val="hlink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7" name="AutoShape 15"/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hlink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8" name="Text Box 16"/>
            <p:cNvSpPr txBox="1">
              <a:spLocks noChangeArrowheads="1"/>
            </p:cNvSpPr>
            <p:nvPr/>
          </p:nvSpPr>
          <p:spPr bwMode="gray">
            <a:xfrm>
              <a:off x="1680" y="1934"/>
              <a:ext cx="2672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en-US" altLang="zh-CN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39" name="Text Box 17"/>
            <p:cNvSpPr txBox="1">
              <a:spLocks noChangeArrowheads="1"/>
            </p:cNvSpPr>
            <p:nvPr/>
          </p:nvSpPr>
          <p:spPr bwMode="gray">
            <a:xfrm>
              <a:off x="1384" y="1926"/>
              <a:ext cx="228" cy="2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000000"/>
                  </a:solidFill>
                  <a:latin typeface="Times New Roman" pitchFamily="18" charset="0"/>
                  <a:ea typeface="迷你简秀英" pitchFamily="1" charset="-122"/>
                  <a:cs typeface="Times New Roman" panose="02020603050405020304" pitchFamily="18" charset="0"/>
                </a:rPr>
                <a:t>3</a:t>
              </a:r>
            </a:p>
          </p:txBody>
        </p:sp>
      </p:grpSp>
      <p:sp>
        <p:nvSpPr>
          <p:cNvPr id="40" name="矩形 62"/>
          <p:cNvSpPr>
            <a:spLocks noChangeArrowheads="1"/>
          </p:cNvSpPr>
          <p:nvPr/>
        </p:nvSpPr>
        <p:spPr bwMode="auto">
          <a:xfrm>
            <a:off x="3274923" y="2498879"/>
            <a:ext cx="1539335" cy="388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zh-CN" altLang="en-US" sz="23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一般概述</a:t>
            </a:r>
            <a:endParaRPr lang="en-US" altLang="zh-CN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41" name="矩形 64"/>
          <p:cNvSpPr>
            <a:spLocks noChangeArrowheads="1"/>
          </p:cNvSpPr>
          <p:nvPr/>
        </p:nvSpPr>
        <p:spPr bwMode="auto">
          <a:xfrm>
            <a:off x="2779400" y="4456186"/>
            <a:ext cx="2376297" cy="36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70000"/>
            </a:pPr>
            <a:r>
              <a:rPr lang="en-US" altLang="zh-CN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 </a:t>
            </a:r>
            <a:r>
              <a:rPr lang="zh-CN" altLang="en-US" sz="2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临床症状＆诊断</a:t>
            </a:r>
            <a:endParaRPr lang="en-US" altLang="zh-CN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42" name="矩形 65"/>
          <p:cNvSpPr>
            <a:spLocks noChangeArrowheads="1"/>
          </p:cNvSpPr>
          <p:nvPr/>
        </p:nvSpPr>
        <p:spPr bwMode="auto">
          <a:xfrm>
            <a:off x="3169332" y="3424005"/>
            <a:ext cx="2068449" cy="36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70000"/>
            </a:pPr>
            <a:r>
              <a:rPr lang="zh-CN" altLang="en-US" sz="21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病因＆发病机制</a:t>
            </a:r>
          </a:p>
        </p:txBody>
      </p:sp>
      <p:grpSp>
        <p:nvGrpSpPr>
          <p:cNvPr id="43" name="Group 8"/>
          <p:cNvGrpSpPr/>
          <p:nvPr/>
        </p:nvGrpSpPr>
        <p:grpSpPr>
          <a:xfrm>
            <a:off x="1991283" y="5069375"/>
            <a:ext cx="5429250" cy="1023921"/>
            <a:chOff x="1296" y="1824"/>
            <a:chExt cx="2976" cy="432"/>
          </a:xfrm>
        </p:grpSpPr>
        <p:sp>
          <p:nvSpPr>
            <p:cNvPr id="44" name="AutoShape 9"/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tint val="21176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45" name="AutoShape 10"/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accent2"/>
            </a:solidFill>
            <a:ln w="25400" algn="ctr">
              <a:solidFill>
                <a:schemeClr val="bg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46" name="Text Box 11"/>
            <p:cNvSpPr txBox="1">
              <a:spLocks noChangeArrowheads="1"/>
            </p:cNvSpPr>
            <p:nvPr/>
          </p:nvSpPr>
          <p:spPr bwMode="gray">
            <a:xfrm>
              <a:off x="1680" y="1934"/>
              <a:ext cx="2162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auto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altLang="zh-CN" sz="3600">
                <a:solidFill>
                  <a:srgbClr val="000000"/>
                </a:solidFill>
                <a:latin typeface="迷你简秀英" pitchFamily="49" charset="-122"/>
                <a:ea typeface="迷你简秀英" pitchFamily="49" charset="-122"/>
              </a:endParaRPr>
            </a:p>
          </p:txBody>
        </p:sp>
        <p:sp>
          <p:nvSpPr>
            <p:cNvPr id="47" name="Text Box 12"/>
            <p:cNvSpPr txBox="1">
              <a:spLocks noChangeArrowheads="1"/>
            </p:cNvSpPr>
            <p:nvPr/>
          </p:nvSpPr>
          <p:spPr bwMode="gray">
            <a:xfrm>
              <a:off x="1384" y="1891"/>
              <a:ext cx="228" cy="2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000000"/>
                  </a:solidFill>
                  <a:latin typeface="Times New Roman" pitchFamily="18" charset="0"/>
                  <a:ea typeface="迷你简秀英" pitchFamily="1" charset="-122"/>
                  <a:cs typeface="Times New Roman" panose="02020603050405020304" pitchFamily="18" charset="0"/>
                </a:rPr>
                <a:t>4</a:t>
              </a:r>
            </a:p>
          </p:txBody>
        </p:sp>
      </p:grpSp>
      <p:sp>
        <p:nvSpPr>
          <p:cNvPr id="48" name="矩形 52"/>
          <p:cNvSpPr>
            <a:spLocks noChangeArrowheads="1"/>
          </p:cNvSpPr>
          <p:nvPr/>
        </p:nvSpPr>
        <p:spPr bwMode="auto">
          <a:xfrm>
            <a:off x="3225185" y="5417736"/>
            <a:ext cx="1784652" cy="349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zh-CN" altLang="en-US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  治疗＆预防</a:t>
            </a:r>
            <a:r>
              <a:rPr lang="en-US" altLang="zh-CN" sz="23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9" name="标题 1"/>
          <p:cNvSpPr txBox="1"/>
          <p:nvPr/>
        </p:nvSpPr>
        <p:spPr>
          <a:xfrm>
            <a:off x="668338" y="93345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00"/>
                </a:solidFill>
                <a:latin typeface="+mn-lt"/>
              </a:rPr>
              <a:t>Outline</a:t>
            </a:r>
            <a:endParaRPr lang="zh-CN" altLang="en-US">
              <a:solidFill>
                <a:srgbClr val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85763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New shape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 algn="l"/>
            <a:r>
              <a:rPr sz="900" b="0">
                <a:solidFill>
                  <a:srgbClr val="000000"/>
                </a:solidFill>
              </a:rPr>
              <a:t>Model of Necrotizing Enterocolitis Risk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新生儿坏死性小肠结肠炎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7( χ2 = ，P ＜ ) ，腹部 X 线量表用于评估新生儿坏死性小肠结肠炎的病情严重程度，X 线评分在 7 分及以上是手术干预的指征。</a:t>
            </a:r>
          </a:p>
          <a:p>
            <a:pPr algn="l"/>
            <a:r>
              <a:rPr sz="800" b="0">
                <a:solidFill>
                  <a:srgbClr val="000000"/>
                </a:solidFill>
              </a:rPr>
              <a:t>目前国内该病的病死率高达10% ～ 50%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主要为剖腹手术及腹腔引流，剖腹手术效果更好；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个别腹部 X 线表现可见散在囊泡样肠内积气影， 但常有典型异常钙化影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经严格内科保守治疗12～24h无效，病情逐渐加重者。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临床症状明显好转，腹胀消失、肠鸣音恢复、大便OB（-）可喂养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胃潴留增加，轻度腹胀，大便隐血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感染       诱发炎症反应      NF-κB、TNF-α、EGF、 IL、 PAF       肠壁损害。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G-杆菌敏感的三代头孢，联合甲硝唑抗厌氧菌治疗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J Obstet Gynecol Neonatal Nurs.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腹部平片表现为机械性肠梗阻征象，多为低位梗阻， 临床以腹胀、排便困难为主，无血便。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同I 和II,腹膜炎症状，明显腹胀，腹壁紧张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肠壁积气（小泡或线状）</a:t>
            </a:r>
          </a:p>
        </p:txBody>
      </p:sp>
      <p:pic>
        <p:nvPicPr>
          <p:cNvPr id="1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1" name="New shape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 algn="l"/>
            <a:r>
              <a:rPr sz="1100" b="0">
                <a:solidFill>
                  <a:srgbClr val="000000"/>
                </a:solidFill>
              </a:rPr>
              <a:t>G-杆菌敏感的三代头孢，联合甲硝唑抗厌氧菌治疗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临床症状明显好转，腹胀消失、肠鸣音恢复、大便OB（-）可喂养</a:t>
            </a:r>
          </a:p>
          <a:p>
            <a:pPr algn="l"/>
            <a:r>
              <a:rPr sz="800" b="0">
                <a:solidFill>
                  <a:srgbClr val="000000"/>
                </a:solidFill>
              </a:rPr>
              <a:t>新生儿坏死性小肠结肠炎（ necrotizing enterocolitis,NEC）是新生儿期严重危及患儿生命的疾病之一，临床上以腹胀、呕吐、腹泻、 便血为主要临床表现， 后期可发生多脏器功能衰竭甚至休克。</a:t>
            </a:r>
          </a:p>
          <a:p>
            <a:pPr algn="l"/>
            <a:r>
              <a:rPr sz="800" b="0">
                <a:solidFill>
                  <a:srgbClr val="000000"/>
                </a:solidFill>
              </a:rPr>
              <a:t>腹壁静脉显露，腹壁红斑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最常累及回肠末端及升结肠</a:t>
            </a:r>
          </a:p>
          <a:p>
            <a:pPr algn="l"/>
            <a:r>
              <a:rPr sz="900" b="0">
                <a:solidFill>
                  <a:srgbClr val="000000"/>
                </a:solidFill>
              </a:rPr>
              <a:t>禁食，胃肠减压及静脉补液治疗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新生儿坏死性小肠结肠炎（ necrotizing enterocolitis,NEC）是新生儿期严重危及患儿生命的疾病之一，临床上以腹胀、呕吐、腹泻、 便血为主要临床表现， 后期可发生多脏器功能衰竭甚至休克。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输血与 NEC 是否存在因素关系及其病理机制仍然具有较大争议。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凝血功能异常：PT  APTT延迟 ，Fib减少</a:t>
            </a:r>
          </a:p>
          <a:p>
            <a:pPr algn="l"/>
            <a:r>
              <a:rPr sz="1100" b="0">
                <a:solidFill>
                  <a:srgbClr val="000000"/>
                </a:solidFill>
              </a:rPr>
              <a:t>内毒素或炎性介质释放      血管收缩和缺氧缺血损伤 （血管收缩&amp;血管舒张）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同I ，轻度代酸，轻度血小板减少</a:t>
            </a:r>
          </a:p>
          <a:p>
            <a:pPr algn="l"/>
            <a:r>
              <a:rPr sz="800" b="0">
                <a:solidFill>
                  <a:srgbClr val="000000"/>
                </a:solidFill>
              </a:rPr>
              <a:t>主要为剖腹手术及腹腔引流，剖腹手术效果更好；</a:t>
            </a:r>
          </a:p>
          <a:p>
            <a:pPr algn="l"/>
            <a:r>
              <a:rPr sz="1000" b="0">
                <a:solidFill>
                  <a:srgbClr val="000000"/>
                </a:solidFill>
              </a:rPr>
              <a:t>常见肠道致病菌：克雷伯杆菌、大肠埃希菌、铜绿假单胞菌、艰难梭菌等,但当前没有找到与之特定相关的致病菌；</a:t>
            </a:r>
          </a:p>
          <a:p>
            <a:pPr algn="l"/>
            <a:r>
              <a:rPr sz="800" b="0">
                <a:solidFill>
                  <a:srgbClr val="000000"/>
                </a:solidFill>
              </a:rPr>
              <a:t>完全性肠梗阻保守治疗无效;</a:t>
            </a:r>
          </a:p>
        </p:txBody>
      </p:sp>
      <p:pic>
        <p:nvPicPr>
          <p:cNvPr id="1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83568" y="1683774"/>
            <a:ext cx="8136904" cy="2148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br>
              <a:rPr lang="zh-CN" altLang="en-US" sz="1900" b="1">
                <a:solidFill>
                  <a:srgbClr val="000000"/>
                </a:solidFill>
                <a:latin typeface="+mj-lt"/>
                <a:cs typeface="Times New Roman" panose="02020603050405020304" pitchFamily="18" charset="0"/>
              </a:rPr>
            </a:br>
            <a:endParaRPr lang="en-US" altLang="zh-CN" sz="2000" b="1">
              <a:solidFill>
                <a:srgbClr val="000000"/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US" altLang="zh-CN" sz="1600" b="1">
                <a:solidFill>
                  <a:srgbClr val="000000"/>
                </a:solidFill>
                <a:latin typeface="+mj-lt"/>
                <a:cs typeface="Times New Roman" panose="02020603050405020304" pitchFamily="18" charset="0"/>
              </a:rPr>
              <a:t>     </a:t>
            </a:r>
            <a:br>
              <a:rPr lang="zh-CN" altLang="en-US" sz="1600" b="1">
                <a:solidFill>
                  <a:srgbClr val="000000"/>
                </a:solidFill>
                <a:latin typeface="+mj-lt"/>
                <a:cs typeface="Times New Roman" panose="02020603050405020304" pitchFamily="18" charset="0"/>
              </a:rPr>
            </a:br>
            <a:endParaRPr lang="en-US" altLang="zh-CN" sz="2000" b="1">
              <a:solidFill>
                <a:srgbClr val="000000"/>
              </a:solidFill>
              <a:latin typeface="+mj-lt"/>
              <a:cs typeface="Times New Roman" panose="02020603050405020304" pitchFamily="18" charset="0"/>
            </a:endParaRPr>
          </a:p>
          <a:p>
            <a:endParaRPr lang="en-US" altLang="zh-CN" sz="2000" b="1">
              <a:solidFill>
                <a:srgbClr val="000000"/>
              </a:solidFill>
              <a:latin typeface="+mj-lt"/>
              <a:cs typeface="Times New Roman" panose="02020603050405020304" pitchFamily="18" charset="0"/>
            </a:endParaRPr>
          </a:p>
          <a:p>
            <a:endParaRPr lang="zh-CN" altLang="en-US" sz="2000" b="1">
              <a:solidFill>
                <a:srgbClr val="000000"/>
              </a:solidFill>
              <a:latin typeface="+mj-lt"/>
              <a:cs typeface="Times New Roman" panose="02020603050405020304" pitchFamily="18" charset="0"/>
            </a:endParaRPr>
          </a:p>
          <a:p>
            <a:endParaRPr lang="zh-CN" altLang="en-US" sz="2000" b="1">
              <a:solidFill>
                <a:srgbClr val="000000"/>
              </a:solidFill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42155" y="673532"/>
            <a:ext cx="1587436" cy="5070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400" b="1">
                <a:solidFill>
                  <a:srgbClr val="000000"/>
                </a:solidFill>
                <a:ea typeface="+mj-ea"/>
                <a:cs typeface="+mj-cs"/>
              </a:rPr>
              <a:t>定义</a:t>
            </a:r>
          </a:p>
        </p:txBody>
      </p:sp>
      <p:sp>
        <p:nvSpPr>
          <p:cNvPr id="7" name="TextBox 14"/>
          <p:cNvSpPr txBox="1"/>
          <p:nvPr/>
        </p:nvSpPr>
        <p:spPr>
          <a:xfrm>
            <a:off x="827585" y="1578594"/>
            <a:ext cx="7200799" cy="1920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zh-CN" altLang="en-US" sz="23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     新生儿坏死性小肠结肠炎（</a:t>
            </a:r>
            <a:r>
              <a:rPr lang="en-US" altLang="zh-CN" sz="22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 </a:t>
            </a:r>
            <a:r>
              <a:rPr lang="en-US" altLang="zh-CN" sz="16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necrotizing enterocolitis,NEC</a:t>
            </a:r>
            <a:r>
              <a:rPr lang="zh-CN" altLang="en-US" sz="21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）</a:t>
            </a:r>
            <a:r>
              <a:rPr lang="zh-CN" altLang="en-US" sz="18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是新生儿期严重危及患儿生命的疾病之一，临床上以腹胀、呕吐、腹泻、 便血为主要临床表现， 后期可发生多脏器功能衰竭甚至休克。</a:t>
            </a:r>
            <a:endParaRPr lang="en-US" altLang="zh-CN" sz="2000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>
              <a:lnSpc>
                <a:spcPts val="2400"/>
              </a:lnSpc>
            </a:pPr>
            <a:endParaRPr lang="en-US" altLang="zh-CN" sz="2000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endParaRPr lang="zh-CN" altLang="en-US" sz="2000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31490" y="3073509"/>
            <a:ext cx="6655913" cy="6096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altLang="en-US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其病理表现以小肠结肠广泛或局限性坏死为主要特点</a:t>
            </a:r>
            <a:br>
              <a:rPr lang="zh-CN" altLang="en-US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</a:br>
          </a:p>
        </p:txBody>
      </p:sp>
      <p:sp>
        <p:nvSpPr>
          <p:cNvPr id="8" name="矩形 7"/>
          <p:cNvSpPr/>
          <p:nvPr/>
        </p:nvSpPr>
        <p:spPr>
          <a:xfrm>
            <a:off x="971600" y="3757868"/>
            <a:ext cx="5688632" cy="3810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altLang="en-US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目前国内该病的病死率高达</a:t>
            </a:r>
            <a:r>
              <a:rPr lang="en-US" altLang="zh-CN" sz="18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10% </a:t>
            </a:r>
            <a:r>
              <a:rPr lang="zh-CN" altLang="en-US" sz="19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～ </a:t>
            </a:r>
            <a:r>
              <a:rPr lang="en-US" altLang="zh-CN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50%</a:t>
            </a:r>
            <a:endParaRPr lang="zh-CN" altLang="en-US" sz="2000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71600" y="4458161"/>
            <a:ext cx="6480720" cy="3810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zh-CN" altLang="en-US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通常发生在生后</a:t>
            </a:r>
            <a:r>
              <a:rPr lang="en-US" altLang="zh-CN" sz="19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3-10</a:t>
            </a:r>
            <a:r>
              <a:rPr lang="zh-CN" altLang="en-US" sz="16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天，范围包括生后</a:t>
            </a:r>
            <a:r>
              <a:rPr lang="en-US" altLang="zh-CN" sz="16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24</a:t>
            </a:r>
            <a:r>
              <a:rPr lang="zh-CN" altLang="en-US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小时</a:t>
            </a:r>
            <a:r>
              <a:rPr lang="en-US" altLang="zh-CN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-3</a:t>
            </a:r>
            <a:r>
              <a:rPr lang="zh-CN" altLang="en-US" sz="18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个月</a:t>
            </a:r>
          </a:p>
        </p:txBody>
      </p:sp>
      <p:sp>
        <p:nvSpPr>
          <p:cNvPr id="10" name="矩形 9"/>
          <p:cNvSpPr/>
          <p:nvPr/>
        </p:nvSpPr>
        <p:spPr>
          <a:xfrm>
            <a:off x="940423" y="5170444"/>
            <a:ext cx="6480720" cy="3810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Ø"/>
            </a:pPr>
            <a:r>
              <a:rPr lang="en-US" altLang="zh-CN" sz="18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NEC</a:t>
            </a:r>
            <a:r>
              <a:rPr lang="zh-CN" altLang="en-US" sz="18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患儿中</a:t>
            </a:r>
            <a:r>
              <a:rPr lang="en-US" altLang="zh-CN" sz="17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62%-94%</a:t>
            </a:r>
            <a:r>
              <a:rPr lang="zh-CN" altLang="en-US" sz="19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为早产儿，胎龄越小，发生率越高</a:t>
            </a:r>
          </a:p>
        </p:txBody>
      </p:sp>
    </p:spTree>
    <p:extLst>
      <p:ext uri="{BB962C8B-B14F-4D97-AF65-F5344CB8AC3E}">
        <p14:creationId xmlns:p14="http://schemas.microsoft.com/office/powerpoint/2010/main" val="2488044689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5724128" y="980728"/>
            <a:ext cx="2591149" cy="4146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0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539552" y="701514"/>
            <a:ext cx="4755542" cy="2727486"/>
            <a:chOff x="323528" y="764704"/>
            <a:chExt cx="4968552" cy="2880320"/>
          </a:xfrm>
        </p:grpSpPr>
        <p:sp>
          <p:nvSpPr>
            <p:cNvPr id="9" name="圆角矩形 8"/>
            <p:cNvSpPr/>
            <p:nvPr/>
          </p:nvSpPr>
          <p:spPr bwMode="auto">
            <a:xfrm>
              <a:off x="323528" y="764704"/>
              <a:ext cx="4968552" cy="288032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1pPr>
              <a:lvl2pPr marL="4572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2pPr>
              <a:lvl3pPr marL="9144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3pPr>
              <a:lvl4pPr marL="13716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4pPr>
              <a:lvl5pPr marL="18288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5pPr>
              <a:lvl6pPr marL="22860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6pPr>
              <a:lvl7pPr marL="27432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7pPr>
              <a:lvl8pPr marL="32004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8pPr>
              <a:lvl9pPr marL="36576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9pPr>
            </a:lstStyle>
            <a:p>
              <a:pPr algn="ctr"/>
              <a:endParaRPr lang="zh-CN" altLang="en-US" sz="2400" kern="0">
                <a:ln>
                  <a:solidFill>
                    <a:srgbClr val="080808"/>
                  </a:solidFill>
                </a:ln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/>
            <a:srcRect l="3144" t="2681" r="2511" b="2860"/>
            <a:stretch>
              <a:fillRect/>
            </a:stretch>
          </p:blipFill>
          <p:spPr>
            <a:xfrm>
              <a:off x="616005" y="842550"/>
              <a:ext cx="4387149" cy="2654037"/>
            </a:xfrm>
            <a:prstGeom prst="rect">
              <a:avLst/>
            </a:prstGeom>
          </p:spPr>
        </p:pic>
      </p:grpSp>
      <p:grpSp>
        <p:nvGrpSpPr>
          <p:cNvPr id="15" name="组合 14"/>
          <p:cNvGrpSpPr/>
          <p:nvPr/>
        </p:nvGrpSpPr>
        <p:grpSpPr>
          <a:xfrm>
            <a:off x="4054648" y="3573016"/>
            <a:ext cx="4718713" cy="2808312"/>
            <a:chOff x="3563888" y="3645024"/>
            <a:chExt cx="5040560" cy="3024336"/>
          </a:xfrm>
        </p:grpSpPr>
        <p:sp>
          <p:nvSpPr>
            <p:cNvPr id="12" name="圆角矩形 11"/>
            <p:cNvSpPr/>
            <p:nvPr/>
          </p:nvSpPr>
          <p:spPr bwMode="auto">
            <a:xfrm>
              <a:off x="3563888" y="3645024"/>
              <a:ext cx="5040560" cy="3024336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1pPr>
              <a:lvl2pPr marL="4572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2pPr>
              <a:lvl3pPr marL="9144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3pPr>
              <a:lvl4pPr marL="13716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4pPr>
              <a:lvl5pPr marL="18288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5pPr>
              <a:lvl6pPr marL="22860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6pPr>
              <a:lvl7pPr marL="27432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7pPr>
              <a:lvl8pPr marL="32004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8pPr>
              <a:lvl9pPr marL="3657600" marR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dk1"/>
                  </a:solidFill>
                  <a:uLnTx/>
                  <a:uFillTx/>
                  <a:latin typeface="Georgia"/>
                  <a:ea typeface="Arial" pitchFamily="34" charset="0"/>
                  <a:cs typeface="Arial" pitchFamily="34" charset="0"/>
                  <a:sym typeface="Wingdings"/>
                </a:defRPr>
              </a:lvl9pPr>
            </a:lstStyle>
            <a:p>
              <a:pPr algn="ctr"/>
              <a:endParaRPr lang="zh-CN" altLang="en-US" sz="2400" kern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43920" y="3766103"/>
              <a:ext cx="4490161" cy="2809014"/>
            </a:xfrm>
            <a:prstGeom prst="rect">
              <a:avLst/>
            </a:prstGeom>
          </p:spPr>
        </p:pic>
      </p:grpSp>
      <p:sp>
        <p:nvSpPr>
          <p:cNvPr id="16" name="矩形 15"/>
          <p:cNvSpPr/>
          <p:nvPr/>
        </p:nvSpPr>
        <p:spPr>
          <a:xfrm>
            <a:off x="5364088" y="2674658"/>
            <a:ext cx="4854712" cy="3810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Figure 1.</a:t>
            </a:r>
          </a:p>
          <a:p>
            <a:r>
              <a:rPr lang="en-US" altLang="zh-CN" sz="10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Multi-factorial Etiology of NEC</a:t>
            </a:r>
            <a:endParaRPr lang="zh-CN" altLang="en-US" sz="12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187624" y="3933056"/>
            <a:ext cx="4572000" cy="3962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Figure 2.</a:t>
            </a:r>
            <a:br>
              <a:rPr lang="en-US" altLang="zh-CN" sz="10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</a:br>
            <a:r>
              <a:rPr lang="en-US" altLang="zh-CN" sz="10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Model of Necrotizing Enterocolitis Risk</a:t>
            </a:r>
            <a:endParaRPr lang="zh-CN" altLang="en-US" sz="12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220072" y="6501418"/>
            <a:ext cx="4576572" cy="2438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J Obstet Gynecol Neonatal Nurs.      May ; 42(3): 332–347.</a:t>
            </a:r>
            <a:br>
              <a:rPr lang="en-US" altLang="zh-CN" sz="5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</a:br>
          </a:p>
        </p:txBody>
      </p:sp>
    </p:spTree>
    <p:extLst>
      <p:ext uri="{BB962C8B-B14F-4D97-AF65-F5344CB8AC3E}">
        <p14:creationId xmlns:p14="http://schemas.microsoft.com/office/powerpoint/2010/main" val="95530536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7544" y="692696"/>
            <a:ext cx="3246930" cy="49164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6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230831"/>
              </p:ext>
            </p:extLst>
          </p:nvPr>
        </p:nvGraphicFramePr>
        <p:xfrm>
          <a:off x="1043608" y="1700808"/>
          <a:ext cx="7272808" cy="432048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3054"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  病因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 机制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67426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solidFill>
                            <a:srgbClr val="000000"/>
                          </a:solidFill>
                        </a:rPr>
                        <a:t>   </a:t>
                      </a:r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肠壁缺血缺氧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再灌注损伤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缺氧</a:t>
                      </a:r>
                      <a:r>
                        <a:rPr lang="zh-CN" altLang="en-US" sz="1800" b="1" baseline="0">
                          <a:solidFill>
                            <a:srgbClr val="000000"/>
                          </a:solidFill>
                        </a:rPr>
                        <a:t>    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血流重分配      肠系膜的血流量        肠壁缺血血氧性损伤</a:t>
                      </a: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治疗     改善肠壁灌注，自由基        继发再灌注损伤</a:t>
                      </a:r>
                      <a:r>
                        <a:rPr lang="zh-CN" altLang="en-US" sz="1800" b="1" baseline="0">
                          <a:solidFill>
                            <a:srgbClr val="000000"/>
                          </a:solidFill>
                        </a:rPr>
                        <a:t>    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黏膜通透性</a:t>
                      </a:r>
                      <a:r>
                        <a:rPr lang="zh-CN" altLang="en-US" sz="1800" b="1" baseline="0">
                          <a:solidFill>
                            <a:srgbClr val="000000"/>
                          </a:solidFill>
                        </a:rPr>
                        <a:t>    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肠道屏障作用</a:t>
                      </a: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内毒素或炎性介质释放</a:t>
                      </a:r>
                      <a:r>
                        <a:rPr lang="zh-CN" altLang="en-US" sz="1800" b="1" baseline="0">
                          <a:solidFill>
                            <a:srgbClr val="000000"/>
                          </a:solidFill>
                        </a:rPr>
                        <a:t>     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血管收缩和缺氧缺血损伤 （血管收缩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</a:rPr>
                        <a:t>&amp;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血管舒张）</a:t>
                      </a: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altLang="zh-CN" sz="18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内皮细胞损伤      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NO        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肠壁缺血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en-US" altLang="zh-CN" sz="18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近些年研究否认单纯缺氧在</a:t>
                      </a:r>
                      <a:r>
                        <a:rPr lang="en-US" altLang="zh-CN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NEC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中的作用，肠缺氧缺血可能是其他因素引起的继发性改变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10" name="直接箭头连接符 9"/>
          <p:cNvCxnSpPr/>
          <p:nvPr/>
        </p:nvCxnSpPr>
        <p:spPr>
          <a:xfrm>
            <a:off x="7380312" y="2361357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3779912" y="3212976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>
            <a:off x="6588224" y="3202521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>
            <a:off x="5551512" y="486916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3779912" y="2348879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>
            <a:off x="5292080" y="2351546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>
            <a:off x="4716016" y="486916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 flipH="1">
            <a:off x="7236296" y="2276872"/>
            <a:ext cx="0" cy="21602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H="1" flipV="1">
            <a:off x="6444208" y="3068960"/>
            <a:ext cx="0" cy="21602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箭头连接符 22"/>
          <p:cNvCxnSpPr/>
          <p:nvPr/>
        </p:nvCxnSpPr>
        <p:spPr>
          <a:xfrm>
            <a:off x="3563888" y="3501008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箭头连接符 23"/>
          <p:cNvCxnSpPr/>
          <p:nvPr/>
        </p:nvCxnSpPr>
        <p:spPr>
          <a:xfrm flipH="1" flipV="1">
            <a:off x="5076056" y="3333032"/>
            <a:ext cx="0" cy="23998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箭头连接符 26"/>
          <p:cNvCxnSpPr/>
          <p:nvPr/>
        </p:nvCxnSpPr>
        <p:spPr>
          <a:xfrm flipH="1">
            <a:off x="6732240" y="3356992"/>
            <a:ext cx="0" cy="21602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>
          <a:xfrm>
            <a:off x="5652120" y="4005064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 flipH="1">
            <a:off x="5436096" y="4754430"/>
            <a:ext cx="0" cy="21602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305529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7544" y="692696"/>
            <a:ext cx="3277394" cy="49164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6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285433"/>
              </p:ext>
            </p:extLst>
          </p:nvPr>
        </p:nvGraphicFramePr>
        <p:xfrm>
          <a:off x="899592" y="1988841"/>
          <a:ext cx="7272808" cy="4176463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728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4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6546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  病因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机制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991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solidFill>
                            <a:srgbClr val="000000"/>
                          </a:solidFill>
                        </a:rPr>
                        <a:t>   </a:t>
                      </a:r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早产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低出生体重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 u="sng">
                          <a:solidFill>
                            <a:srgbClr val="000000"/>
                          </a:solidFill>
                        </a:rPr>
                        <a:t>免疫因素：</a:t>
                      </a:r>
                      <a:endParaRPr lang="en-US" altLang="zh-CN" sz="1800" b="1" u="sng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en-US" altLang="zh-CN" sz="1800" b="1">
                          <a:solidFill>
                            <a:srgbClr val="000000"/>
                          </a:solidFill>
                        </a:rPr>
                        <a:t>              1.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早产儿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IgA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分泌减少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,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对细菌 、毒素的杀灭 、抑制和消除作用不足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,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不易使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NEC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病变局限；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en-US" altLang="zh-CN" sz="1600" b="1" baseline="0">
                          <a:solidFill>
                            <a:srgbClr val="000000"/>
                          </a:solidFill>
                        </a:rPr>
                        <a:t>               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2.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早产儿肠道内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IL-8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的表达较足月儿高， 早产儿肠道在炎症因子刺激下更易产生炎症反应。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800" b="1" u="sng">
                          <a:solidFill>
                            <a:srgbClr val="000000"/>
                          </a:solidFill>
                        </a:rPr>
                        <a:t>肠腔发育不成熟</a:t>
                      </a:r>
                      <a:r>
                        <a:rPr lang="zh-CN" altLang="en-US" sz="1800" b="1">
                          <a:solidFill>
                            <a:srgbClr val="000000"/>
                          </a:solidFill>
                        </a:rPr>
                        <a:t>：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胃酸较少，易有细菌繁殖 ；蛋白水解酶活性低，毒素蓄积，损害肠道 。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kumimoji="0" lang="en-US" altLang="zh-CN" sz="1600" b="1" i="0" kern="1200"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kumimoji="0" lang="zh-CN" altLang="en-US" sz="1800" b="1" i="0" u="sng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肠上皮屏障不成熟 </a:t>
                      </a:r>
                      <a:r>
                        <a:rPr kumimoji="0" lang="zh-CN" altLang="en-US" sz="1800" b="1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：</a:t>
                      </a:r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肠道通透性  ，屏障功能     ，易导致感染。</a:t>
                      </a:r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kumimoji="0" lang="zh-CN" altLang="en-US" sz="1800" b="1" i="0" u="sng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肠蠕动</a:t>
                      </a:r>
                      <a:r>
                        <a:rPr kumimoji="0" lang="zh-CN" altLang="en-US" sz="1800" b="1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：</a:t>
                      </a:r>
                      <a:r>
                        <a:rPr kumimoji="0" lang="zh-CN" altLang="en-US" sz="1600" b="1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胃肠动力不成熟，食物转运慢 </a:t>
                      </a:r>
                      <a:r>
                        <a:rPr kumimoji="0" lang="en-US" altLang="zh-CN" sz="1600" b="1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zh-CN" altLang="en-US" sz="1600" b="1" i="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细菌过度生长和肠胀气 。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8" name="直接箭头连接符 7"/>
          <p:cNvCxnSpPr/>
          <p:nvPr/>
        </p:nvCxnSpPr>
        <p:spPr>
          <a:xfrm flipH="1" flipV="1">
            <a:off x="6228184" y="4725144"/>
            <a:ext cx="0" cy="23998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箭头连接符 14"/>
          <p:cNvCxnSpPr/>
          <p:nvPr/>
        </p:nvCxnSpPr>
        <p:spPr>
          <a:xfrm flipH="1">
            <a:off x="7380312" y="4749104"/>
            <a:ext cx="0" cy="21602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619308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7544" y="692696"/>
            <a:ext cx="3277394" cy="49164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6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21967"/>
              </p:ext>
            </p:extLst>
          </p:nvPr>
        </p:nvGraphicFramePr>
        <p:xfrm>
          <a:off x="1043608" y="2348881"/>
          <a:ext cx="7272808" cy="3528391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584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886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0213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  病因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机制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2817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solidFill>
                            <a:srgbClr val="000000"/>
                          </a:solidFill>
                        </a:rPr>
                        <a:t>   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感染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18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菌群定植</a:t>
                      </a:r>
                      <a:endParaRPr lang="en-US" altLang="zh-CN" sz="18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endParaRPr lang="en-US" altLang="zh-CN" sz="160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研究发现肠壁炎症、细菌定植以及感染均是引起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NEC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的关键因素；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常见肠道致病菌：克雷伯杆菌、大肠埃希菌、铜绿假单胞菌、艰难梭菌等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,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但当前没有找到与之特定相关的致病菌；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LPS</a:t>
                      </a:r>
                      <a:r>
                        <a:rPr lang="en-US" altLang="zh-CN" sz="1600" b="1" baseline="0">
                          <a:solidFill>
                            <a:srgbClr val="000000"/>
                          </a:solidFill>
                        </a:rPr>
                        <a:t>       </a:t>
                      </a:r>
                      <a:r>
                        <a:rPr lang="en-US" altLang="zh-CN" sz="1600" b="1" err="1">
                          <a:solidFill>
                            <a:srgbClr val="000000"/>
                          </a:solidFill>
                        </a:rPr>
                        <a:t>RhoA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活化</a:t>
                      </a:r>
                      <a:r>
                        <a:rPr lang="zh-CN" altLang="en-US" sz="1600" b="1" baseline="0">
                          <a:solidFill>
                            <a:srgbClr val="000000"/>
                          </a:solidFill>
                        </a:rPr>
                        <a:t>     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肠道细胞粘附性升高，抑制肠道上皮细胞的修复。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感染 </a:t>
                      </a:r>
                      <a:r>
                        <a:rPr lang="zh-CN" altLang="en-US" sz="1600" b="1" baseline="0">
                          <a:solidFill>
                            <a:srgbClr val="000000"/>
                          </a:solidFill>
                        </a:rPr>
                        <a:t>     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诱发炎症反应</a:t>
                      </a:r>
                      <a:r>
                        <a:rPr lang="zh-CN" altLang="en-US" sz="1600" b="1" baseline="0">
                          <a:solidFill>
                            <a:srgbClr val="000000"/>
                          </a:solidFill>
                        </a:rPr>
                        <a:t>      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NF-</a:t>
                      </a:r>
                      <a:r>
                        <a:rPr lang="el-GR" altLang="zh-CN" sz="1600" b="1">
                          <a:solidFill>
                            <a:srgbClr val="000000"/>
                          </a:solidFill>
                        </a:rPr>
                        <a:t>κ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B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TNF-</a:t>
                      </a:r>
                      <a:r>
                        <a:rPr lang="el-GR" altLang="zh-CN" sz="1600" b="1">
                          <a:solidFill>
                            <a:srgbClr val="000000"/>
                          </a:solidFill>
                        </a:rPr>
                        <a:t>α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宋体" pitchFamily="2" charset="-122"/>
                          <a:ea typeface="+mn-ea"/>
                        </a:rPr>
                        <a:t>、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EGF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宋体" pitchFamily="2" charset="-122"/>
                          <a:ea typeface="+mn-ea"/>
                        </a:rPr>
                        <a:t>、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 IL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宋体" pitchFamily="2" charset="-122"/>
                          <a:ea typeface="+mn-ea"/>
                        </a:rPr>
                        <a:t>、</a:t>
                      </a:r>
                      <a:r>
                        <a:rPr lang="en-US" altLang="zh-CN" sz="1600" b="1">
                          <a:solidFill>
                            <a:srgbClr val="000000"/>
                          </a:solidFill>
                        </a:rPr>
                        <a:t> PAF</a:t>
                      </a:r>
                      <a:r>
                        <a:rPr lang="en-US" altLang="zh-CN" sz="1600" b="1" baseline="0">
                          <a:solidFill>
                            <a:srgbClr val="000000"/>
                          </a:solidFill>
                        </a:rPr>
                        <a:t>       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</a:rPr>
                        <a:t>肠壁损害。</a:t>
                      </a:r>
                      <a:endParaRPr lang="en-US" altLang="zh-CN" sz="1600" b="1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8" name="直接箭头连接符 7"/>
          <p:cNvCxnSpPr/>
          <p:nvPr/>
        </p:nvCxnSpPr>
        <p:spPr>
          <a:xfrm>
            <a:off x="3527884" y="4368717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箭头连接符 14"/>
          <p:cNvCxnSpPr/>
          <p:nvPr/>
        </p:nvCxnSpPr>
        <p:spPr>
          <a:xfrm>
            <a:off x="3470531" y="5099408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>
            <a:off x="5065932" y="5099408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箭头连接符 16"/>
          <p:cNvCxnSpPr/>
          <p:nvPr/>
        </p:nvCxnSpPr>
        <p:spPr>
          <a:xfrm>
            <a:off x="3527884" y="534048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>
            <a:off x="4849908" y="4365104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55206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7544" y="692696"/>
            <a:ext cx="3367183" cy="5070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7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27249"/>
              </p:ext>
            </p:extLst>
          </p:nvPr>
        </p:nvGraphicFramePr>
        <p:xfrm>
          <a:off x="827584" y="1784464"/>
          <a:ext cx="7416824" cy="3948792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486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95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  病因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机制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7789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solidFill>
                            <a:srgbClr val="000000"/>
                          </a:solidFill>
                        </a:rPr>
                        <a:t>   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             </a:t>
                      </a:r>
                    </a:p>
                    <a:p>
                      <a:pPr algn="ctr"/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                  喂养不当</a:t>
                      </a:r>
                      <a:endParaRPr lang="en-US" altLang="zh-CN" sz="1600" b="1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>
                        <a:solidFill>
                          <a:srgbClr val="000000"/>
                        </a:solidFill>
                      </a:endParaRPr>
                    </a:p>
                  </a:txBody>
                  <a:tcPr>
                    <a:blipFill rotWithShape="0">
                      <a:blip r:embed="rId2"/>
                      <a:stretch>
                        <a:fillRect l="-22659" t="-11565" r="-201" b="-340"/>
                      </a:stretch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5" name="直接箭头连接符 4"/>
          <p:cNvCxnSpPr/>
          <p:nvPr/>
        </p:nvCxnSpPr>
        <p:spPr>
          <a:xfrm>
            <a:off x="3846201" y="3501008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>
            <a:off x="4062225" y="378904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/>
          <p:cNvCxnSpPr/>
          <p:nvPr/>
        </p:nvCxnSpPr>
        <p:spPr>
          <a:xfrm>
            <a:off x="6804248" y="378904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7740352" y="3789040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3635896" y="3212976"/>
            <a:ext cx="21602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08591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67544" y="692696"/>
            <a:ext cx="3306254" cy="5070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600" b="1">
                <a:solidFill>
                  <a:srgbClr val="000000"/>
                </a:solidFill>
                <a:ea typeface="+mj-ea"/>
                <a:cs typeface="+mj-cs"/>
              </a:rPr>
              <a:t>病因＆发病机制</a:t>
            </a:r>
          </a:p>
        </p:txBody>
      </p:sp>
      <p:cxnSp>
        <p:nvCxnSpPr>
          <p:cNvPr id="11" name="直接箭头连接符 10"/>
          <p:cNvCxnSpPr/>
          <p:nvPr/>
        </p:nvCxnSpPr>
        <p:spPr>
          <a:xfrm>
            <a:off x="4772812" y="2120633"/>
            <a:ext cx="2160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>
            <a:off x="7869156" y="2120633"/>
            <a:ext cx="2160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766434"/>
              </p:ext>
            </p:extLst>
          </p:nvPr>
        </p:nvGraphicFramePr>
        <p:xfrm>
          <a:off x="1172412" y="2048624"/>
          <a:ext cx="7144004" cy="4044672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717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45"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病因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     机制</a:t>
                      </a:r>
                      <a:endParaRPr lang="zh-CN" altLang="en-US" sz="1800">
                        <a:solidFill>
                          <a:srgbClr val="000000"/>
                        </a:solidFill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62247">
                <a:tc>
                  <a:txBody>
                    <a:bodyPr vert="horz" wrap="square"/>
                    <a:lstStyle/>
                    <a:p>
                      <a:pPr marL="0" algn="ctr" rtl="0" eaLnBrk="1" latinLnBrk="0" hangingPunct="1"/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  <a:p>
                      <a:pPr marL="0" algn="ctr" rtl="0" eaLnBrk="1" latinLnBrk="0" hangingPunct="1"/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  <a:p>
                      <a:pPr marL="0" algn="ctr" rtl="0" eaLnBrk="1" latinLnBrk="0" hangingPunct="1"/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输血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</a:rPr>
                        <a:t>引起的急性肠道损伤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</a:rPr>
                        <a:t>;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引起的组织兼容性抗原相关免疫反应      肠道损伤；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输血过程中改变肠道血流状态；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输血与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NEC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是否存在因素关系及其病理机制仍然具有较大争议</a:t>
                      </a:r>
                      <a:r>
                        <a:rPr lang="zh-CN" altLang="en-US" sz="16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7887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肠道内过量短链脂肪酸</a:t>
                      </a:r>
                      <a:endParaRPr kumimoji="0" lang="zh-CN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有关实验表明，通过结肠灌注一定剂量的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SCFAs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后，新生鼠出现肠损害的病变与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NEC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相似，其肠损害程度与新生鼠的肠成熟度、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SCFAs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含量紧密相关；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过量的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SCFAs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可能减少肠腔内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PH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值，同时加重肠损害。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9321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大剂量</a:t>
                      </a:r>
                      <a:r>
                        <a:rPr kumimoji="0" lang="en-US" altLang="zh-CN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IVIG</a:t>
                      </a:r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的应用</a:t>
                      </a:r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en-US" altLang="zh-CN" sz="1600" b="1" kern="1200">
                        <a:solidFill>
                          <a:srgbClr val="000000"/>
                        </a:solidFill>
                        <a:latin typeface="微软雅黑" pitchFamily="34" charset="-122"/>
                        <a:ea typeface="微软雅黑" pitchFamily="34" charset="-122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zh-CN" altLang="en-US" sz="1600" b="1" kern="1200">
                          <a:solidFill>
                            <a:srgbClr val="000000"/>
                          </a:solidFill>
                          <a:latin typeface="微软雅黑" pitchFamily="34" charset="-122"/>
                          <a:ea typeface="微软雅黑" pitchFamily="34" charset="-122"/>
                          <a:cs typeface="+mn-cs"/>
                        </a:rPr>
                        <a:t>溶血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研究示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IVIG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的应用</a:t>
                      </a:r>
                      <a:r>
                        <a:rPr lang="zh-CN" altLang="en-US" sz="1400" b="1" baseline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      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新生儿或胎儿机体的生理性高凝反应，提高了新生儿小肠血液於阻成血栓，很可能造成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NEC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发生。</a:t>
                      </a:r>
                      <a:endParaRPr lang="en-US" altLang="zh-CN" sz="1400" b="1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溶血性疾病，红细胞发生破裂</a:t>
                      </a:r>
                      <a:r>
                        <a:rPr lang="zh-CN" altLang="en-US" sz="1400" b="1" baseline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      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较多的磷脂类凝血活酶类物质、红细胞素、血小板破裂产生的第三因子，均会增强血小板及内源性凝血的黏附</a:t>
                      </a:r>
                      <a:r>
                        <a:rPr lang="zh-CN" altLang="en-US" sz="1400" b="1" baseline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     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小肠产生血栓的危险</a:t>
                      </a:r>
                      <a:r>
                        <a:rPr lang="zh-CN" altLang="en-US" sz="1400" b="1" baseline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      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肠系膜缺血等改变</a:t>
                      </a:r>
                      <a:r>
                        <a:rPr lang="zh-CN" altLang="en-US" sz="1400" b="1" baseline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        </a:t>
                      </a:r>
                      <a:r>
                        <a:rPr lang="en-US" altLang="zh-CN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NEC</a:t>
                      </a:r>
                      <a:r>
                        <a:rPr lang="zh-CN" altLang="en-US" sz="1400" b="1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anose="02020603050405020304" pitchFamily="18" charset="0"/>
                        </a:rPr>
                        <a:t>可能。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6" name="直接箭头连接符 5"/>
          <p:cNvCxnSpPr/>
          <p:nvPr/>
        </p:nvCxnSpPr>
        <p:spPr>
          <a:xfrm>
            <a:off x="6300192" y="2768704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箭头连接符 6"/>
          <p:cNvCxnSpPr/>
          <p:nvPr/>
        </p:nvCxnSpPr>
        <p:spPr>
          <a:xfrm>
            <a:off x="4988836" y="4856936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>
            <a:off x="5796136" y="5288984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>
            <a:off x="5096848" y="5721032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>
            <a:off x="6948264" y="5721032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>
            <a:off x="3851920" y="5937056"/>
            <a:ext cx="216024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830459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 bwMode="auto">
          <a:xfrm>
            <a:off x="1043608" y="2348880"/>
            <a:ext cx="6912768" cy="2165469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dk1"/>
                </a:solidFill>
                <a:uLnTx/>
                <a:uFillTx/>
                <a:latin typeface="Georgia"/>
                <a:ea typeface="Arial" pitchFamily="34" charset="0"/>
                <a:cs typeface="Arial" pitchFamily="34" charset="0"/>
                <a:sym typeface="Wingdings"/>
              </a:defRPr>
            </a:lvl9pPr>
          </a:lstStyle>
          <a:p>
            <a:pPr algn="ctr"/>
            <a:endParaRPr lang="zh-CN" altLang="en-US" sz="2400" ker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307614" y="2636912"/>
            <a:ext cx="6360730" cy="16459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itchFamily="2" charset="2"/>
              <a:buChar char="Ø"/>
            </a:pPr>
            <a:r>
              <a:rPr lang="zh-CN" altLang="en-US" sz="16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最常累及回肠末端及升结肠</a:t>
            </a:r>
            <a:endParaRPr lang="en-US" altLang="zh-CN" sz="20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zh-CN" altLang="en-US" sz="18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重症累及胃、全肠道</a:t>
            </a:r>
            <a:endParaRPr lang="en-US" altLang="zh-CN" sz="20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zh-CN" altLang="en-US" sz="17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肠腔充气，粘膜片状或大片坏死；</a:t>
            </a:r>
            <a:endParaRPr lang="en-US" altLang="zh-CN" sz="20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zh-CN" altLang="en-US" sz="19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肠壁不同程度积气</a:t>
            </a:r>
            <a:r>
              <a:rPr lang="zh-CN" altLang="en-US" sz="1700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Times New Roman" panose="02020603050405020304" pitchFamily="18" charset="0"/>
              </a:rPr>
              <a:t>、</a:t>
            </a:r>
            <a:r>
              <a:rPr lang="zh-CN" altLang="en-US" sz="16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出血、坏死，严重者肠壁全层坏死并伴肠穿孔。</a:t>
            </a:r>
            <a:endParaRPr lang="en-US" altLang="zh-CN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endParaRPr lang="en-US" altLang="zh-CN" sz="1600" b="1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67544" y="908720"/>
            <a:ext cx="1664398" cy="5070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 b="1">
                <a:solidFill>
                  <a:srgbClr val="000000"/>
                </a:solidFill>
                <a:ea typeface="+mj-ea"/>
                <a:cs typeface="+mj-cs"/>
              </a:rPr>
              <a:t>NEC</a:t>
            </a:r>
            <a:r>
              <a:rPr lang="zh-CN" altLang="en-US" sz="2700" b="1">
                <a:solidFill>
                  <a:srgbClr val="000000"/>
                </a:solidFill>
                <a:ea typeface="+mj-ea"/>
                <a:cs typeface="+mj-cs"/>
              </a:rPr>
              <a:t>病理</a:t>
            </a:r>
          </a:p>
        </p:txBody>
      </p:sp>
    </p:spTree>
    <p:extLst>
      <p:ext uri="{BB962C8B-B14F-4D97-AF65-F5344CB8AC3E}">
        <p14:creationId xmlns:p14="http://schemas.microsoft.com/office/powerpoint/2010/main" val="125341157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179512" y="612560"/>
            <a:ext cx="2424398" cy="5070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000000"/>
                </a:solidFill>
                <a:ea typeface="+mj-ea"/>
                <a:cs typeface="+mj-cs"/>
              </a:rPr>
              <a:t>NEC  </a:t>
            </a:r>
            <a:r>
              <a:rPr lang="zh-CN" altLang="en-US" sz="2700" b="1">
                <a:solidFill>
                  <a:srgbClr val="000000"/>
                </a:solidFill>
                <a:ea typeface="+mj-ea"/>
                <a:cs typeface="+mj-cs"/>
              </a:rPr>
              <a:t>临床症状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979712" y="1268760"/>
            <a:ext cx="3096344" cy="2834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腹胀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腹部触痛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喂养不耐受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胃排空延迟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呕吐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潜隐的或者肉眼可见的便血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大便性质改变或腹泻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腹部团块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腹壁静脉显露，腹壁红斑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肠鸣音减弱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/>
          <a:stretch>
            <a:fillRect/>
          </a:stretch>
        </p:blipFill>
        <p:spPr>
          <a:xfrm>
            <a:off x="5678639" y="1215916"/>
            <a:ext cx="2658337" cy="25981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8639" y="3769651"/>
            <a:ext cx="2639214" cy="2481468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979712" y="4397042"/>
            <a:ext cx="3096344" cy="2011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昏睡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呼吸暂停或者呼吸困难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生命体征不稳定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酸中毒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血糖不稳定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灌注不足或者休克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弥漫的血管内凝血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51520" y="1268760"/>
            <a:ext cx="2376264" cy="3657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rgbClr val="000000"/>
                </a:solidFill>
              </a:rPr>
              <a:t>【</a:t>
            </a:r>
            <a:r>
              <a:rPr lang="zh-CN" altLang="en-US" sz="1800" b="1">
                <a:solidFill>
                  <a:srgbClr val="000000"/>
                </a:solidFill>
              </a:rPr>
              <a:t>胃肠道</a:t>
            </a:r>
            <a:r>
              <a:rPr lang="en-US" altLang="zh-CN" sz="1700" b="1">
                <a:solidFill>
                  <a:srgbClr val="000000"/>
                </a:solidFill>
              </a:rPr>
              <a:t>】</a:t>
            </a:r>
            <a:endParaRPr lang="zh-CN" altLang="en-US" sz="2000" b="1">
              <a:solidFill>
                <a:srgbClr val="000000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51520" y="4397042"/>
            <a:ext cx="2376264" cy="3810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>
                <a:solidFill>
                  <a:srgbClr val="000000"/>
                </a:solidFill>
              </a:rPr>
              <a:t>【</a:t>
            </a:r>
            <a:r>
              <a:rPr lang="zh-CN" altLang="en-US" sz="1900" b="1">
                <a:solidFill>
                  <a:srgbClr val="000000"/>
                </a:solidFill>
              </a:rPr>
              <a:t>全身症状</a:t>
            </a:r>
            <a:r>
              <a:rPr lang="en-US" altLang="zh-CN" sz="1600" b="1">
                <a:solidFill>
                  <a:srgbClr val="000000"/>
                </a:solidFill>
              </a:rPr>
              <a:t>】</a:t>
            </a:r>
            <a:endParaRPr lang="zh-CN" altLang="en-US" sz="2000" b="1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0928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https://d.book118.com/037162100122006040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 pitchFamily="34" charset="0"/>
        <a:cs typeface="Arial" pitchFamily="34" charset="0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 pitchFamily="34" charset="0"/>
        <a:cs typeface="Arial" pitchFamily="34" charset="0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第1母版">
  <a:themeElements>
    <a:clrScheme name="都市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都市">
      <a:majorFont>
        <a:latin typeface="Trebuchet MS"/>
        <a:ea typeface="Arial" pitchFamily="34" charset="0"/>
        <a:cs typeface="Arial" pitchFamily="34" charset="0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Arial" pitchFamily="34" charset="0"/>
        <a:cs typeface="Arial" pitchFamily="34" charset="0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华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>
    <a:spDef>
      <a:spPr bwMode="auto"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ln>
          <a:noFill/>
        </a:ln>
        <a:effectLst>
          <a:prstShdw prst="shdw17" dist="28398" dir="17793903">
            <a:srgbClr val="7F3D97">
              <a:alpha val="50000"/>
            </a:srgbClr>
          </a:prstShdw>
        </a:effectLst>
      </a:spPr>
      <a:bodyPr/>
      <a:lstStyle>
        <a:defPPr>
          <a:defRPr sz="2400" kern="0">
            <a:gradFill flip="none" rotWithShape="1">
              <a:gsLst>
                <a:gs pos="0">
                  <a:srgbClr val="000000">
                    <a:tint val="66000"/>
                    <a:satMod val="160000"/>
                  </a:srgbClr>
                </a:gs>
                <a:gs pos="50000">
                  <a:srgbClr val="000000">
                    <a:tint val="44500"/>
                    <a:satMod val="160000"/>
                  </a:srgbClr>
                </a:gs>
                <a:gs pos="100000">
                  <a:srgbClr val="00000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atin typeface="Arial" charset="0"/>
            <a:cs typeface="Arial" pitchFamily="34" charset="0"/>
          </a:defRPr>
        </a:defPPr>
      </a:lst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6">
      <vt:lpstr>Arial</vt:lpstr>
      <vt:lpstr>Calibri</vt:lpstr>
      <vt:lpstr>Wingdings</vt:lpstr>
      <vt:lpstr>Trebuchet MS</vt:lpstr>
      <vt:lpstr>Georgia</vt:lpstr>
      <vt:lpstr>Wingdings 2</vt:lpstr>
      <vt:lpstr>MV Boli</vt:lpstr>
      <vt:lpstr>黑体</vt:lpstr>
      <vt:lpstr>宋体</vt:lpstr>
      <vt:lpstr>微软雅黑</vt:lpstr>
      <vt:lpstr>Times New Roman</vt:lpstr>
      <vt:lpstr>迷你简秀英</vt:lpstr>
      <vt:lpstr>楷体</vt:lpstr>
      <vt:lpstr>Office Theme</vt:lpstr>
      <vt:lpstr>PowerPoint Presentation</vt:lpstr>
      <vt:lpstr/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2024-09-13T01:35:40.854</cp:lastPrinted>
  <dcterms:created xsi:type="dcterms:W3CDTF">2024-09-12T17:35:40Z</dcterms:created>
  <dcterms:modified xsi:type="dcterms:W3CDTF">2024-09-12T17:35:43Z</dcterms:modified>
</cp:coreProperties>
</file>