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4" r:id="rId15"/>
  </p:sldIdLst>
  <p:sldSz cx="12192000" cy="6858000"/>
  <p:notesSz cx="6858000" cy="9144000"/>
  <p:custDataLst>
    <p:tags r:id="rId1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tags" Target="tags/tag1.xml" /><Relationship Id="rId17" Type="http://schemas.openxmlformats.org/officeDocument/2006/relationships/presProps" Target="presProps.xml" /><Relationship Id="rId18" Type="http://schemas.openxmlformats.org/officeDocument/2006/relationships/viewProps" Target="viewProps.xml" /><Relationship Id="rId19" Type="http://schemas.openxmlformats.org/officeDocument/2006/relationships/theme" Target="theme/theme1.xml" /><Relationship Id="rId2" Type="http://schemas.openxmlformats.org/officeDocument/2006/relationships/slideMaster" Target="slideMasters/slideMaster2.xml" /><Relationship Id="rId20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BE5052F-17BE-4A31-87E4-EAB18FB8C7A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07B9A7E-5C34-4608-9245-F86D02F344F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7ED7DBA-6762-4170-9464-2C47094CC3C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99A91DE-ECE7-437A-8864-B872AB8BD33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F0B7E20E-0BF3-49B5-8CFB-B3D37BBA5BC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926B45D2-06B9-4D9E-9A25-1770713D11E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F4D81E18-70EA-4BF8-865D-34EAB87BF65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513B9DD-66AB-4EA8-9120-46E7923B251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7A61AA6-ACFB-4AD7-8240-D4AE863EA8C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CDA9A8F-8B6F-4AC7-A977-7AB4D55D9D7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0F1E188-ADDE-46DD-A1B9-85CE9181EC0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03716400500500604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79545" y="3623969"/>
            <a:ext cx="8219058" cy="210426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dk1">
                    <a:lumMod val="95000"/>
                    <a:lumOff val="5000"/>
                    <a:alpha val="100000"/>
                  </a:schemeClr>
                </a:solidFill>
                <a:latin typeface="Arial"/>
                <a:ea typeface="Arial"/>
                <a:cs typeface="Arial"/>
              </a:rPr>
              <a:t>风险识别与防范的市场分析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9537462" y="5117274"/>
            <a:ext cx="1750777" cy="3120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Arial"/>
                <a:ea typeface="Arial"/>
                <a:cs typeface="Arial"/>
              </a:rPr>
              <a:t>汇报人：XX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525270" y="5572213"/>
            <a:ext cx="2181295" cy="3486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Arial"/>
                <a:ea typeface="Arial"/>
                <a:cs typeface="Arial"/>
              </a:rPr>
              <a:t>2024-01-21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40760" y="0"/>
            <a:ext cx="2809137" cy="3421221"/>
          </a:xfrm>
          <a:prstGeom prst="rect">
            <a:avLst/>
          </a:prstGeom>
          <a:gradFill>
            <a:gsLst>
              <a:gs pos="0">
                <a:schemeClr val="accent2">
                  <a:alpha val="75000"/>
                </a:schemeClr>
              </a:gs>
              <a:gs pos="100000">
                <a:schemeClr val="lt1">
                  <a:alpha val="75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140760" y="1983274"/>
            <a:ext cx="2809137" cy="2809137"/>
          </a:xfrm>
          <a:prstGeom prst="ellipse">
            <a:avLst/>
          </a:prstGeom>
          <a:gradFill>
            <a:gsLst>
              <a:gs pos="0">
                <a:schemeClr val="accent2">
                  <a:alpha val="100000"/>
                </a:schemeClr>
              </a:gs>
              <a:gs pos="100000">
                <a:schemeClr val="accent2">
                  <a:alpha val="100000"/>
                  <a:lumMod val="60000"/>
                  <a:lumOff val="4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84456" y="2656540"/>
            <a:ext cx="2004496" cy="61493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  <a:spcBef>
                <a:spcPct val="0"/>
              </a:spcBef>
            </a:pPr>
            <a:r>
              <a:rPr lang="en-US" sz="1350">
                <a:solidFill>
                  <a:srgbClr val="FFFFFF">
                    <a:alpha val="40000"/>
                  </a:srgb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649672" y="2818600"/>
            <a:ext cx="1766929" cy="183489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44782" y="1304925"/>
            <a:ext cx="5981700" cy="4248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市场风险概述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风险识别方法与工具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风险防范策略与措施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市场风险监测与报告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结论与展望</a:t>
            </a:r>
          </a:p>
        </p:txBody>
      </p:sp>
      <p:cxnSp>
        <p:nvCxnSpPr>
          <p:cNvPr id="7" name="Connector 7"/>
          <p:cNvCxnSpPr/>
          <p:nvPr/>
        </p:nvCxnSpPr>
        <p:spPr>
          <a:xfrm flipH="1">
            <a:off x="3198500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  <p:cxnSp>
        <p:nvCxnSpPr>
          <p:cNvPr id="8" name="Connector 8"/>
          <p:cNvCxnSpPr/>
          <p:nvPr/>
        </p:nvCxnSpPr>
        <p:spPr>
          <a:xfrm flipH="1">
            <a:off x="1823497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  <p:sp>
        <p:nvSpPr>
          <p:cNvPr id="9" name="AutoShape 9"/>
          <p:cNvSpPr/>
          <p:nvPr/>
        </p:nvSpPr>
        <p:spPr>
          <a:xfrm>
            <a:off x="611546" y="2481967"/>
            <a:ext cx="259567" cy="1408741"/>
          </a:xfrm>
          <a:prstGeom prst="rect">
            <a:avLst/>
          </a:prstGeom>
          <a:gradFill>
            <a:gsLst>
              <a:gs pos="0">
                <a:schemeClr val="accent2">
                  <a:alpha val="51000"/>
                </a:schemeClr>
              </a:gs>
              <a:gs pos="100000">
                <a:schemeClr val="lt1">
                  <a:alpha val="51000"/>
                </a:schemeClr>
              </a:gs>
            </a:gsLst>
            <a:lin ang="54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11546" y="2352184"/>
            <a:ext cx="259567" cy="259567"/>
          </a:xfrm>
          <a:prstGeom prst="ellipse">
            <a:avLst/>
          </a:prstGeom>
          <a:solidFill>
            <a:schemeClr val="accent2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-1022221" y="4869455"/>
            <a:ext cx="1813010" cy="1813010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298477" y="0"/>
            <a:ext cx="668835" cy="1915360"/>
          </a:xfrm>
          <a:prstGeom prst="rect">
            <a:avLst/>
          </a:prstGeom>
          <a:gradFill>
            <a:gsLst>
              <a:gs pos="0">
                <a:schemeClr val="accent2">
                  <a:alpha val="62000"/>
                </a:schemeClr>
              </a:gs>
              <a:gs pos="100000">
                <a:schemeClr val="lt1">
                  <a:alpha val="62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298477" y="1580942"/>
            <a:ext cx="668835" cy="66883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0066688" y="5912672"/>
            <a:ext cx="531248" cy="531248"/>
          </a:xfrm>
          <a:prstGeom prst="ellipse">
            <a:avLst/>
          </a:prstGeom>
          <a:gradFill>
            <a:gsLst>
              <a:gs pos="0">
                <a:schemeClr val="accent2">
                  <a:alpha val="59000"/>
                </a:schemeClr>
              </a:gs>
              <a:gs pos="100000">
                <a:schemeClr val="accent2">
                  <a:alpha val="59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0779576" y="-508283"/>
            <a:ext cx="2423643" cy="2423643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068433" y="2499829"/>
            <a:ext cx="6024721" cy="276872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chemeClr val="lt2">
                    <a:alpha val="100000"/>
                  </a:schemeClr>
                </a:solidFill>
                <a:latin typeface="Arial"/>
                <a:ea typeface="Arial"/>
                <a:cs typeface="Arial"/>
              </a:rPr>
              <a:t>引言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68433" y="1198529"/>
            <a:ext cx="5935157" cy="82715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5775" b="1">
                <a:solidFill>
                  <a:schemeClr val="lt2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18426" b="18426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22943" b="22943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7090" b="7090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目的和背景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识别潜在的市场风险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随着市场竞争的加剧，企业需要更加关注市场变化，及时发现并应对潜在的风险。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制定风险防范策略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通过深入分析市场风险，为企业制定有效的风险防范策略提供决策支持。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保障企业稳健发展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通过风险识别与防范，降低企业在市场运营过程中的不确定性，确保企业稳健发展。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218874" y="1454724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6">
            <a:solidFill>
              <a:schemeClr val="dk2">
                <a:alpha val="60000"/>
              </a:schemeClr>
            </a:solidFill>
            <a:prstDash val="solid"/>
          </a:ln>
        </p:spPr>
        <p:style>
          <a:lnRef idx="0">
            <a:schemeClr val="dk2"/>
          </a:lnRef>
          <a:fillRef idx="1">
            <a:schemeClr val="dk2"/>
          </a:fillRef>
          <a:effectRef idx="0">
            <a:schemeClr val="dk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267642" y="1942922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市场风险概述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575272" y="2413457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简要介绍市场风险的定义、分类及对企业的影响。</a:t>
            </a:r>
          </a:p>
        </p:txBody>
      </p:sp>
      <p:sp>
        <p:nvSpPr>
          <p:cNvPr id="5" name="AutoShape 5"/>
          <p:cNvSpPr/>
          <p:nvPr/>
        </p:nvSpPr>
        <p:spPr>
          <a:xfrm rot="2700000">
            <a:off x="3139895" y="1059265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3264136" y="1220082"/>
            <a:ext cx="542436" cy="530244"/>
          </a:xfrm>
          <a:custGeom>
            <a:rect l="l" t="t" r="r" b="b"/>
            <a:pathLst>
              <a:path w="304800" h="304800">
                <a:moveTo>
                  <a:pt x="20031" y="114795"/>
                </a:moveTo>
                <a:lnTo>
                  <a:pt x="147647" y="273187"/>
                </a:lnTo>
                <a:lnTo>
                  <a:pt x="96469" y="114795"/>
                </a:lnTo>
                <a:lnTo>
                  <a:pt x="20031" y="114795"/>
                </a:lnTo>
                <a:close/>
                <a:moveTo>
                  <a:pt x="110338" y="114795"/>
                </a:moveTo>
                <a:lnTo>
                  <a:pt x="155534" y="273510"/>
                </a:lnTo>
                <a:lnTo>
                  <a:pt x="194424" y="114795"/>
                </a:lnTo>
                <a:lnTo>
                  <a:pt x="110338" y="114795"/>
                </a:lnTo>
                <a:close/>
                <a:moveTo>
                  <a:pt x="162411" y="273187"/>
                </a:moveTo>
                <a:lnTo>
                  <a:pt x="285264" y="114795"/>
                </a:lnTo>
                <a:lnTo>
                  <a:pt x="209417" y="114795"/>
                </a:lnTo>
                <a:lnTo>
                  <a:pt x="162411" y="273187"/>
                </a:lnTo>
                <a:close/>
                <a:moveTo>
                  <a:pt x="285550" y="104432"/>
                </a:moveTo>
                <a:lnTo>
                  <a:pt x="248717" y="41453"/>
                </a:lnTo>
                <a:lnTo>
                  <a:pt x="211865" y="104432"/>
                </a:lnTo>
                <a:lnTo>
                  <a:pt x="285550" y="104432"/>
                </a:lnTo>
                <a:close/>
                <a:moveTo>
                  <a:pt x="237134" y="37843"/>
                </a:moveTo>
                <a:lnTo>
                  <a:pt x="163449" y="37843"/>
                </a:lnTo>
                <a:lnTo>
                  <a:pt x="200282" y="102984"/>
                </a:lnTo>
                <a:lnTo>
                  <a:pt x="237134" y="37843"/>
                </a:lnTo>
                <a:close/>
                <a:moveTo>
                  <a:pt x="188957" y="104432"/>
                </a:moveTo>
                <a:lnTo>
                  <a:pt x="152124" y="41453"/>
                </a:lnTo>
                <a:lnTo>
                  <a:pt x="115281" y="104432"/>
                </a:lnTo>
                <a:lnTo>
                  <a:pt x="188957" y="104432"/>
                </a:lnTo>
                <a:close/>
                <a:moveTo>
                  <a:pt x="141341" y="37843"/>
                </a:moveTo>
                <a:lnTo>
                  <a:pt x="67666" y="37843"/>
                </a:lnTo>
                <a:lnTo>
                  <a:pt x="104508" y="102984"/>
                </a:lnTo>
                <a:lnTo>
                  <a:pt x="141341" y="37843"/>
                </a:lnTo>
                <a:close/>
                <a:moveTo>
                  <a:pt x="56093" y="41453"/>
                </a:moveTo>
                <a:lnTo>
                  <a:pt x="19260" y="104432"/>
                </a:lnTo>
                <a:lnTo>
                  <a:pt x="92935" y="104432"/>
                </a:lnTo>
                <a:lnTo>
                  <a:pt x="56093" y="41453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 flipH="1" flipV="1">
            <a:off x="6220648" y="2346968"/>
            <a:ext cx="0" cy="3305393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triangle"/>
            <a:tailEnd type="triangl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8" name="Connector 8"/>
          <p:cNvCxnSpPr/>
          <p:nvPr/>
        </p:nvCxnSpPr>
        <p:spPr>
          <a:xfrm>
            <a:off x="4684480" y="3999665"/>
            <a:ext cx="3072335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triangle"/>
            <a:tailEnd type="triangl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9" name="AutoShape 9"/>
          <p:cNvSpPr/>
          <p:nvPr/>
        </p:nvSpPr>
        <p:spPr>
          <a:xfrm>
            <a:off x="6589461" y="1454724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6">
            <a:solidFill>
              <a:schemeClr val="dk2">
                <a:alpha val="60000"/>
              </a:schemeClr>
            </a:solidFill>
            <a:prstDash val="solid"/>
          </a:ln>
        </p:spPr>
        <p:style>
          <a:lnRef idx="0">
            <a:schemeClr val="dk2"/>
          </a:lnRef>
          <a:fillRef idx="1">
            <a:schemeClr val="dk2"/>
          </a:fillRef>
          <a:effectRef idx="0">
            <a:schemeClr val="dk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6638230" y="1942922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风险识别方法与流程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945860" y="2413457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详细介绍市场风险识别的方法、流程及工具。</a:t>
            </a:r>
          </a:p>
        </p:txBody>
      </p:sp>
      <p:sp>
        <p:nvSpPr>
          <p:cNvPr id="12" name="AutoShape 12"/>
          <p:cNvSpPr/>
          <p:nvPr/>
        </p:nvSpPr>
        <p:spPr>
          <a:xfrm rot="2700000">
            <a:off x="8510482" y="1059265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218874" y="4270883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6">
            <a:solidFill>
              <a:schemeClr val="dk2">
                <a:alpha val="60000"/>
              </a:schemeClr>
            </a:solidFill>
            <a:prstDash val="solid"/>
          </a:ln>
        </p:spPr>
        <p:style>
          <a:lnRef idx="0">
            <a:schemeClr val="dk2"/>
          </a:lnRef>
          <a:fillRef idx="1">
            <a:schemeClr val="dk2"/>
          </a:fillRef>
          <a:effectRef idx="0">
            <a:schemeClr val="dk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1267642" y="4759081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风险防范策略与措施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575272" y="5229616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阐述针对不同类型的市场风险，企业应如何制定相应的防范策略与措施。</a:t>
            </a:r>
          </a:p>
        </p:txBody>
      </p:sp>
      <p:sp>
        <p:nvSpPr>
          <p:cNvPr id="16" name="AutoShape 16"/>
          <p:cNvSpPr/>
          <p:nvPr/>
        </p:nvSpPr>
        <p:spPr>
          <a:xfrm rot="2700000">
            <a:off x="3139895" y="3875423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6589461" y="4270883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6">
            <a:solidFill>
              <a:schemeClr val="dk2">
                <a:alpha val="60000"/>
              </a:schemeClr>
            </a:solidFill>
            <a:prstDash val="solid"/>
          </a:ln>
        </p:spPr>
        <p:style>
          <a:lnRef idx="0">
            <a:schemeClr val="dk2"/>
          </a:lnRef>
          <a:fillRef idx="1">
            <a:schemeClr val="dk2"/>
          </a:fillRef>
          <a:effectRef idx="0">
            <a:schemeClr val="dk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6638230" y="4759081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案例分析与实践经验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6945860" y="5229616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分享一些成功应对市场风险的案例及实践经验，为企业提供借鉴和参考。</a:t>
            </a:r>
          </a:p>
        </p:txBody>
      </p:sp>
      <p:sp>
        <p:nvSpPr>
          <p:cNvPr id="20" name="AutoShape 20"/>
          <p:cNvSpPr/>
          <p:nvPr/>
        </p:nvSpPr>
        <p:spPr>
          <a:xfrm rot="2700000">
            <a:off x="8510482" y="3875423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Freeform 21"/>
          <p:cNvSpPr/>
          <p:nvPr/>
        </p:nvSpPr>
        <p:spPr>
          <a:xfrm>
            <a:off x="8672065" y="1195698"/>
            <a:ext cx="492903" cy="492903"/>
          </a:xfrm>
          <a:custGeom>
            <a:rect l="l" t="t" r="r" b="b"/>
            <a:pathLst>
              <a:path w="304800" h="304800">
                <a:moveTo>
                  <a:pt x="264633" y="75590"/>
                </a:moveTo>
                <a:cubicBezTo>
                  <a:pt x="273768" y="97622"/>
                  <a:pt x="269415" y="123920"/>
                  <a:pt x="251498" y="141837"/>
                </a:cubicBezTo>
                <a:cubicBezTo>
                  <a:pt x="231772" y="161563"/>
                  <a:pt x="201959" y="164649"/>
                  <a:pt x="178784" y="151571"/>
                </a:cubicBezTo>
                <a:lnTo>
                  <a:pt x="162030" y="169869"/>
                </a:lnTo>
                <a:lnTo>
                  <a:pt x="173984" y="181870"/>
                </a:lnTo>
                <a:lnTo>
                  <a:pt x="181127" y="174727"/>
                </a:lnTo>
                <a:cubicBezTo>
                  <a:pt x="184775" y="171069"/>
                  <a:pt x="190700" y="171069"/>
                  <a:pt x="194348" y="174727"/>
                </a:cubicBezTo>
                <a:lnTo>
                  <a:pt x="252279" y="233248"/>
                </a:lnTo>
                <a:cubicBezTo>
                  <a:pt x="255937" y="236896"/>
                  <a:pt x="255937" y="242821"/>
                  <a:pt x="252279" y="246469"/>
                </a:cubicBezTo>
                <a:lnTo>
                  <a:pt x="225838" y="272910"/>
                </a:lnTo>
                <a:cubicBezTo>
                  <a:pt x="222190" y="276568"/>
                  <a:pt x="216265" y="276568"/>
                  <a:pt x="212617" y="272910"/>
                </a:cubicBezTo>
                <a:lnTo>
                  <a:pt x="154686" y="214389"/>
                </a:lnTo>
                <a:cubicBezTo>
                  <a:pt x="151028" y="210741"/>
                  <a:pt x="151028" y="204816"/>
                  <a:pt x="154686" y="201168"/>
                </a:cubicBezTo>
                <a:lnTo>
                  <a:pt x="161211" y="194643"/>
                </a:lnTo>
                <a:lnTo>
                  <a:pt x="149819" y="183223"/>
                </a:lnTo>
                <a:lnTo>
                  <a:pt x="69704" y="270748"/>
                </a:lnTo>
                <a:cubicBezTo>
                  <a:pt x="62398" y="278054"/>
                  <a:pt x="50559" y="278054"/>
                  <a:pt x="43263" y="270748"/>
                </a:cubicBezTo>
                <a:lnTo>
                  <a:pt x="36652" y="264138"/>
                </a:lnTo>
                <a:cubicBezTo>
                  <a:pt x="29347" y="256832"/>
                  <a:pt x="29347" y="244993"/>
                  <a:pt x="36652" y="237696"/>
                </a:cubicBezTo>
                <a:lnTo>
                  <a:pt x="127921" y="161258"/>
                </a:lnTo>
                <a:lnTo>
                  <a:pt x="67304" y="100479"/>
                </a:lnTo>
                <a:lnTo>
                  <a:pt x="48158" y="100470"/>
                </a:lnTo>
                <a:lnTo>
                  <a:pt x="26003" y="64846"/>
                </a:lnTo>
                <a:lnTo>
                  <a:pt x="43834" y="46987"/>
                </a:lnTo>
                <a:lnTo>
                  <a:pt x="80267" y="69285"/>
                </a:lnTo>
                <a:lnTo>
                  <a:pt x="80505" y="88030"/>
                </a:lnTo>
                <a:lnTo>
                  <a:pt x="141827" y="149590"/>
                </a:lnTo>
                <a:lnTo>
                  <a:pt x="159668" y="134655"/>
                </a:lnTo>
                <a:cubicBezTo>
                  <a:pt x="142227" y="110881"/>
                  <a:pt x="144047" y="77391"/>
                  <a:pt x="165535" y="55902"/>
                </a:cubicBezTo>
                <a:cubicBezTo>
                  <a:pt x="183366" y="38071"/>
                  <a:pt x="209521" y="33642"/>
                  <a:pt x="231496" y="42605"/>
                </a:cubicBezTo>
                <a:lnTo>
                  <a:pt x="192215" y="81344"/>
                </a:lnTo>
                <a:lnTo>
                  <a:pt x="225276" y="114405"/>
                </a:lnTo>
                <a:lnTo>
                  <a:pt x="264633" y="75590"/>
                </a:lnTo>
                <a:close/>
                <a:moveTo>
                  <a:pt x="58579" y="247021"/>
                </a:moveTo>
                <a:cubicBezTo>
                  <a:pt x="54931" y="243373"/>
                  <a:pt x="49016" y="243373"/>
                  <a:pt x="45358" y="247021"/>
                </a:cubicBezTo>
                <a:cubicBezTo>
                  <a:pt x="41700" y="250679"/>
                  <a:pt x="41700" y="256594"/>
                  <a:pt x="45358" y="260252"/>
                </a:cubicBezTo>
                <a:cubicBezTo>
                  <a:pt x="49016" y="263900"/>
                  <a:pt x="54931" y="263900"/>
                  <a:pt x="58579" y="260252"/>
                </a:cubicBezTo>
                <a:cubicBezTo>
                  <a:pt x="62236" y="256584"/>
                  <a:pt x="62236" y="250669"/>
                  <a:pt x="58579" y="247021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Freeform 22"/>
          <p:cNvSpPr/>
          <p:nvPr/>
        </p:nvSpPr>
        <p:spPr>
          <a:xfrm>
            <a:off x="3297145" y="4016916"/>
            <a:ext cx="476417" cy="476417"/>
          </a:xfrm>
          <a:custGeom>
            <a:rect l="l" t="t" r="r" b="b"/>
            <a:pathLst>
              <a:path w="304800" h="304800">
                <a:moveTo>
                  <a:pt x="213360" y="76200"/>
                </a:moveTo>
                <a:lnTo>
                  <a:pt x="243840" y="76200"/>
                </a:lnTo>
                <a:lnTo>
                  <a:pt x="243840" y="289560"/>
                </a:lnTo>
                <a:lnTo>
                  <a:pt x="60960" y="289560"/>
                </a:lnTo>
                <a:lnTo>
                  <a:pt x="60960" y="76200"/>
                </a:lnTo>
                <a:lnTo>
                  <a:pt x="91440" y="76200"/>
                </a:lnTo>
                <a:lnTo>
                  <a:pt x="91440" y="60960"/>
                </a:lnTo>
                <a:cubicBezTo>
                  <a:pt x="91440" y="44129"/>
                  <a:pt x="105089" y="30480"/>
                  <a:pt x="121920" y="30480"/>
                </a:cubicBezTo>
                <a:lnTo>
                  <a:pt x="121920" y="30480"/>
                </a:lnTo>
                <a:lnTo>
                  <a:pt x="182880" y="30480"/>
                </a:lnTo>
                <a:cubicBezTo>
                  <a:pt x="199711" y="30480"/>
                  <a:pt x="213360" y="44129"/>
                  <a:pt x="213360" y="60960"/>
                </a:cubicBezTo>
                <a:lnTo>
                  <a:pt x="213360" y="60960"/>
                </a:lnTo>
                <a:lnTo>
                  <a:pt x="213360" y="76200"/>
                </a:lnTo>
                <a:close/>
                <a:moveTo>
                  <a:pt x="259080" y="76200"/>
                </a:moveTo>
                <a:lnTo>
                  <a:pt x="274320" y="76200"/>
                </a:lnTo>
                <a:cubicBezTo>
                  <a:pt x="291151" y="76200"/>
                  <a:pt x="304800" y="89849"/>
                  <a:pt x="304800" y="106680"/>
                </a:cubicBezTo>
                <a:lnTo>
                  <a:pt x="304800" y="106680"/>
                </a:lnTo>
                <a:lnTo>
                  <a:pt x="304800" y="259080"/>
                </a:lnTo>
                <a:cubicBezTo>
                  <a:pt x="304800" y="275911"/>
                  <a:pt x="291151" y="289560"/>
                  <a:pt x="274320" y="289560"/>
                </a:cubicBezTo>
                <a:lnTo>
                  <a:pt x="274320" y="289560"/>
                </a:lnTo>
                <a:lnTo>
                  <a:pt x="259080" y="289560"/>
                </a:lnTo>
                <a:lnTo>
                  <a:pt x="259080" y="76200"/>
                </a:lnTo>
                <a:close/>
                <a:moveTo>
                  <a:pt x="45720" y="76200"/>
                </a:moveTo>
                <a:lnTo>
                  <a:pt x="45720" y="289560"/>
                </a:lnTo>
                <a:lnTo>
                  <a:pt x="30480" y="289560"/>
                </a:lnTo>
                <a:cubicBezTo>
                  <a:pt x="13649" y="289560"/>
                  <a:pt x="0" y="275911"/>
                  <a:pt x="0" y="259080"/>
                </a:cubicBezTo>
                <a:lnTo>
                  <a:pt x="0" y="259080"/>
                </a:lnTo>
                <a:lnTo>
                  <a:pt x="0" y="106680"/>
                </a:lnTo>
                <a:cubicBezTo>
                  <a:pt x="0" y="89916"/>
                  <a:pt x="13716" y="76200"/>
                  <a:pt x="30480" y="76200"/>
                </a:cubicBezTo>
                <a:lnTo>
                  <a:pt x="45720" y="76200"/>
                </a:lnTo>
                <a:close/>
                <a:moveTo>
                  <a:pt x="121920" y="60960"/>
                </a:moveTo>
                <a:lnTo>
                  <a:pt x="121920" y="76200"/>
                </a:lnTo>
                <a:lnTo>
                  <a:pt x="182880" y="76200"/>
                </a:lnTo>
                <a:lnTo>
                  <a:pt x="182880" y="60960"/>
                </a:lnTo>
                <a:lnTo>
                  <a:pt x="121920" y="609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Freeform 23"/>
          <p:cNvSpPr/>
          <p:nvPr/>
        </p:nvSpPr>
        <p:spPr>
          <a:xfrm>
            <a:off x="8651974" y="4016916"/>
            <a:ext cx="507934" cy="507934"/>
          </a:xfrm>
          <a:custGeom>
            <a:rect l="l" t="t" r="r" b="b"/>
            <a:pathLst>
              <a:path w="304800" h="304800">
                <a:moveTo>
                  <a:pt x="261518" y="97841"/>
                </a:moveTo>
                <a:cubicBezTo>
                  <a:pt x="249460" y="74143"/>
                  <a:pt x="230657" y="55340"/>
                  <a:pt x="207655" y="43605"/>
                </a:cubicBezTo>
                <a:lnTo>
                  <a:pt x="206959" y="43282"/>
                </a:lnTo>
                <a:lnTo>
                  <a:pt x="186538" y="84277"/>
                </a:lnTo>
                <a:cubicBezTo>
                  <a:pt x="201292" y="91802"/>
                  <a:pt x="212998" y="103508"/>
                  <a:pt x="220323" y="117834"/>
                </a:cubicBezTo>
                <a:lnTo>
                  <a:pt x="220523" y="118262"/>
                </a:lnTo>
                <a:lnTo>
                  <a:pt x="261518" y="97841"/>
                </a:lnTo>
                <a:close/>
                <a:moveTo>
                  <a:pt x="261518" y="206959"/>
                </a:moveTo>
                <a:lnTo>
                  <a:pt x="220523" y="186538"/>
                </a:lnTo>
                <a:cubicBezTo>
                  <a:pt x="212998" y="201292"/>
                  <a:pt x="201292" y="212998"/>
                  <a:pt x="186966" y="220323"/>
                </a:cubicBezTo>
                <a:lnTo>
                  <a:pt x="186538" y="220523"/>
                </a:lnTo>
                <a:lnTo>
                  <a:pt x="206959" y="261518"/>
                </a:lnTo>
                <a:cubicBezTo>
                  <a:pt x="230657" y="249460"/>
                  <a:pt x="249460" y="230657"/>
                  <a:pt x="261195" y="207655"/>
                </a:cubicBezTo>
                <a:lnTo>
                  <a:pt x="261518" y="206959"/>
                </a:lnTo>
                <a:close/>
                <a:moveTo>
                  <a:pt x="97841" y="43282"/>
                </a:moveTo>
                <a:cubicBezTo>
                  <a:pt x="74143" y="55340"/>
                  <a:pt x="55340" y="74143"/>
                  <a:pt x="43605" y="97145"/>
                </a:cubicBezTo>
                <a:lnTo>
                  <a:pt x="43282" y="97841"/>
                </a:lnTo>
                <a:lnTo>
                  <a:pt x="84277" y="118262"/>
                </a:lnTo>
                <a:cubicBezTo>
                  <a:pt x="91802" y="103508"/>
                  <a:pt x="103508" y="91802"/>
                  <a:pt x="117834" y="84477"/>
                </a:cubicBezTo>
                <a:lnTo>
                  <a:pt x="118262" y="84277"/>
                </a:lnTo>
                <a:lnTo>
                  <a:pt x="97841" y="43282"/>
                </a:lnTo>
                <a:close/>
                <a:moveTo>
                  <a:pt x="43282" y="206959"/>
                </a:moveTo>
                <a:cubicBezTo>
                  <a:pt x="55340" y="230657"/>
                  <a:pt x="74143" y="249460"/>
                  <a:pt x="97145" y="261195"/>
                </a:cubicBezTo>
                <a:lnTo>
                  <a:pt x="97841" y="261518"/>
                </a:lnTo>
                <a:lnTo>
                  <a:pt x="118262" y="220523"/>
                </a:lnTo>
                <a:cubicBezTo>
                  <a:pt x="103508" y="212998"/>
                  <a:pt x="91802" y="201292"/>
                  <a:pt x="84477" y="186966"/>
                </a:cubicBezTo>
                <a:lnTo>
                  <a:pt x="84277" y="186538"/>
                </a:lnTo>
                <a:lnTo>
                  <a:pt x="43282" y="206959"/>
                </a:lnTo>
                <a:close/>
                <a:moveTo>
                  <a:pt x="152400" y="304800"/>
                </a:moveTo>
                <a:cubicBezTo>
                  <a:pt x="68228" y="304800"/>
                  <a:pt x="0" y="236572"/>
                  <a:pt x="0" y="152400"/>
                </a:cubicBezTo>
                <a:cubicBezTo>
                  <a:pt x="0" y="68228"/>
                  <a:pt x="68228" y="0"/>
                  <a:pt x="152400" y="0"/>
                </a:cubicBezTo>
                <a:lnTo>
                  <a:pt x="152400" y="0"/>
                </a:lnTo>
                <a:cubicBezTo>
                  <a:pt x="236572" y="0"/>
                  <a:pt x="304800" y="68228"/>
                  <a:pt x="304800" y="152400"/>
                </a:cubicBezTo>
                <a:cubicBezTo>
                  <a:pt x="304800" y="236572"/>
                  <a:pt x="236572" y="304800"/>
                  <a:pt x="152400" y="304800"/>
                </a:cubicBezTo>
                <a:lnTo>
                  <a:pt x="152400" y="304800"/>
                </a:lnTo>
                <a:close/>
                <a:moveTo>
                  <a:pt x="152400" y="198120"/>
                </a:moveTo>
                <a:cubicBezTo>
                  <a:pt x="177651" y="198120"/>
                  <a:pt x="198120" y="177651"/>
                  <a:pt x="198120" y="152400"/>
                </a:cubicBezTo>
                <a:cubicBezTo>
                  <a:pt x="198120" y="127149"/>
                  <a:pt x="177651" y="106680"/>
                  <a:pt x="152400" y="106680"/>
                </a:cubicBezTo>
                <a:lnTo>
                  <a:pt x="152400" y="106680"/>
                </a:lnTo>
                <a:cubicBezTo>
                  <a:pt x="127149" y="106680"/>
                  <a:pt x="106680" y="127149"/>
                  <a:pt x="106680" y="152400"/>
                </a:cubicBezTo>
                <a:cubicBezTo>
                  <a:pt x="106680" y="177651"/>
                  <a:pt x="127149" y="198120"/>
                  <a:pt x="152400" y="198120"/>
                </a:cubicBezTo>
                <a:lnTo>
                  <a:pt x="152400" y="1981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4" name="Group 2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5" name="AutoShape 2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TextBox 4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汇报范围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068433" y="2499829"/>
            <a:ext cx="6024721" cy="276872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chemeClr val="lt2">
                    <a:alpha val="100000"/>
                  </a:schemeClr>
                </a:solidFill>
                <a:latin typeface="Arial"/>
                <a:ea typeface="Arial"/>
                <a:cs typeface="Arial"/>
              </a:rPr>
              <a:t>市场风险概述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68433" y="1198529"/>
            <a:ext cx="5935157" cy="82715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5775" b="1">
                <a:solidFill>
                  <a:schemeClr val="lt2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市场风险的定义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09821" y="1823726"/>
            <a:ext cx="3286271" cy="1875094"/>
            <a:chOff x="7809821" y="1823726"/>
            <a:chExt cx="3286271" cy="1875094"/>
          </a:xfrm>
        </p:grpSpPr>
        <p:sp>
          <p:nvSpPr>
            <p:cNvPr id="44" name="TextBox 44"/>
            <p:cNvSpPr txBox="1"/>
            <p:nvPr/>
          </p:nvSpPr>
          <p:spPr>
            <a:xfrm>
              <a:off x="7809821" y="1823726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市场风险是指由于市场价格波动、市场供需变化、政策调整等市场因素导致投资者或企业面临损失的可能性。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7809821" y="4249198"/>
            <a:ext cx="3286271" cy="1875094"/>
            <a:chOff x="7809821" y="4249198"/>
            <a:chExt cx="3286271" cy="1875094"/>
          </a:xfrm>
        </p:grpSpPr>
        <p:sp>
          <p:nvSpPr>
            <p:cNvPr id="46" name="TextBox 46"/>
            <p:cNvSpPr txBox="1"/>
            <p:nvPr/>
          </p:nvSpPr>
          <p:spPr>
            <a:xfrm>
              <a:off x="7809821" y="4249198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市场风险是金融市场中最常见、最普遍的风险之一，涉及股票、债券、期货、期权等多种金融产品和工具。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t="12583" b="12583"/>
          <a:stretch>
            <a:fillRect/>
          </a:stretch>
        </p:blipFill>
        <p:spPr>
          <a:xfrm>
            <a:off x="-276408" y="1784333"/>
            <a:ext cx="3774096" cy="377409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3853566" y="1681685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853566" y="1300998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054790" y="2081621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由于市场价格波动导致的投资损失，如股票价格下跌、债券收益率上升等。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066852" y="1349766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价格风险</a:t>
            </a:r>
          </a:p>
        </p:txBody>
      </p:sp>
      <p:sp>
        <p:nvSpPr>
          <p:cNvPr id="7" name="AutoShape 7"/>
          <p:cNvSpPr/>
          <p:nvPr/>
        </p:nvSpPr>
        <p:spPr>
          <a:xfrm>
            <a:off x="7873179" y="1681685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873179" y="1300998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8086465" y="1349766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利率风险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853566" y="4213236"/>
            <a:ext cx="3657600" cy="1989696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853566" y="3895299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066852" y="3944067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汇率风险</a:t>
            </a:r>
          </a:p>
        </p:txBody>
      </p:sp>
      <p:sp>
        <p:nvSpPr>
          <p:cNvPr id="13" name="AutoShape 13"/>
          <p:cNvSpPr/>
          <p:nvPr/>
        </p:nvSpPr>
        <p:spPr>
          <a:xfrm>
            <a:off x="7873179" y="4213236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873179" y="3895299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TextBox 15"/>
          <p:cNvSpPr txBox="1"/>
          <p:nvPr/>
        </p:nvSpPr>
        <p:spPr>
          <a:xfrm>
            <a:off x="8086465" y="3944067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流动性风险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8074403" y="2081621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由于市场利率变动导致的投资损失，如固定收益证券价格下跌、借款成本上升等。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4054790" y="4675587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由于汇率波动导致的投资损失，如外汇交易亏损、出口收入减少等。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8074403" y="4679187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由于市场交易不活跃或缺乏交易对手导致的投资损失，如无法及时买卖证券、无法以合理价格成交等。</a:t>
            </a:r>
          </a:p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市场风险的类型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t="3613" b="3613"/>
          <a:stretch>
            <a:fillRect/>
          </a:stretch>
        </p:blipFill>
        <p:spPr>
          <a:xfrm>
            <a:off x="7092557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39110" y="14883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39477" y="137065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20584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39477" y="308812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39110" y="4984278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39477" y="4866556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715158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市场风险可能导致投资者资产价值下降、投资收益减少甚至亏损，影响投资者的财务状况和投资信心。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1250513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对投资者的影响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3368732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市场风险可能影响企业的盈利能力、偿债能力和市场竞争力，甚至可能导致企业破产或倒闭。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48535" y="2928472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对企业的影响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248535" y="5134585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市场风险可能引发市场恐慌、信心危机和系统性风险，影响市场的稳定性和健康发展。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48535" y="4694325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对市场的影响</a:t>
            </a:r>
          </a:p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市场风险的影响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068433" y="2499829"/>
            <a:ext cx="6024721" cy="276872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chemeClr val="lt2">
                    <a:alpha val="100000"/>
                  </a:schemeClr>
                </a:solidFill>
                <a:latin typeface="Arial"/>
                <a:ea typeface="Arial"/>
                <a:cs typeface="Arial"/>
              </a:rPr>
              <a:t>风险识别方法与工具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68433" y="1198529"/>
            <a:ext cx="5935157" cy="82715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5775" b="1">
                <a:solidFill>
                  <a:schemeClr val="lt2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8000" r="18000"/>
          <a:stretch>
            <a:fillRect/>
          </a:stretch>
        </p:blipFill>
        <p:spPr>
          <a:xfrm>
            <a:off x="3352886" y="2055085"/>
            <a:ext cx="2476500" cy="2476500"/>
          </a:xfrm>
          <a:prstGeom prst="ellipse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374798" y="2055085"/>
            <a:ext cx="2476500" cy="2476500"/>
          </a:xfrm>
          <a:prstGeom prst="ellipse">
            <a:avLst/>
          </a:prstGeom>
        </p:spPr>
      </p:pic>
      <p:grpSp>
        <p:nvGrpSpPr>
          <p:cNvPr id="4" name="Group 4"/>
          <p:cNvGrpSpPr/>
          <p:nvPr/>
        </p:nvGrpSpPr>
        <p:grpSpPr>
          <a:xfrm>
            <a:off x="3352886" y="2107432"/>
            <a:ext cx="665795" cy="665791"/>
            <a:chOff x="3352886" y="2107432"/>
            <a:chExt cx="665795" cy="665791"/>
          </a:xfrm>
        </p:grpSpPr>
        <p:sp>
          <p:nvSpPr>
            <p:cNvPr id="5" name="AutoShape 5"/>
            <p:cNvSpPr/>
            <p:nvPr/>
          </p:nvSpPr>
          <p:spPr>
            <a:xfrm>
              <a:off x="3352886" y="2107432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Freeform 6"/>
            <p:cNvSpPr/>
            <p:nvPr/>
          </p:nvSpPr>
          <p:spPr>
            <a:xfrm>
              <a:off x="3532726" y="2292906"/>
              <a:ext cx="306115" cy="294843"/>
            </a:xfrm>
            <a:custGeom>
              <a:rect l="l" t="t" r="r" b="b"/>
              <a:pathLst>
                <a:path w="6825" h="6825">
                  <a:moveTo>
                    <a:pt x="1263" y="5234"/>
                  </a:moveTo>
                  <a:cubicBezTo>
                    <a:pt x="1316" y="5493"/>
                    <a:pt x="1546" y="5689"/>
                    <a:pt x="1820" y="5689"/>
                  </a:cubicBezTo>
                  <a:cubicBezTo>
                    <a:pt x="2114" y="5689"/>
                    <a:pt x="2354" y="5464"/>
                    <a:pt x="2383" y="5178"/>
                  </a:cubicBezTo>
                  <a:lnTo>
                    <a:pt x="3568" y="4191"/>
                  </a:lnTo>
                  <a:cubicBezTo>
                    <a:pt x="3652" y="4401"/>
                    <a:pt x="3856" y="4551"/>
                    <a:pt x="4096" y="4551"/>
                  </a:cubicBezTo>
                  <a:cubicBezTo>
                    <a:pt x="4348" y="4551"/>
                    <a:pt x="4560" y="4385"/>
                    <a:pt x="4635" y="4157"/>
                  </a:cubicBezTo>
                  <a:lnTo>
                    <a:pt x="5696" y="4736"/>
                  </a:lnTo>
                  <a:cubicBezTo>
                    <a:pt x="5732" y="5016"/>
                    <a:pt x="5969" y="5234"/>
                    <a:pt x="6258" y="5234"/>
                  </a:cubicBezTo>
                  <a:cubicBezTo>
                    <a:pt x="6571" y="5234"/>
                    <a:pt x="6827" y="4979"/>
                    <a:pt x="6827" y="4665"/>
                  </a:cubicBezTo>
                  <a:cubicBezTo>
                    <a:pt x="6827" y="4351"/>
                    <a:pt x="6571" y="4096"/>
                    <a:pt x="6258" y="4096"/>
                  </a:cubicBezTo>
                  <a:cubicBezTo>
                    <a:pt x="6006" y="4096"/>
                    <a:pt x="5794" y="4262"/>
                    <a:pt x="5719" y="4490"/>
                  </a:cubicBezTo>
                  <a:lnTo>
                    <a:pt x="4658" y="3911"/>
                  </a:lnTo>
                  <a:cubicBezTo>
                    <a:pt x="4622" y="3631"/>
                    <a:pt x="4385" y="3413"/>
                    <a:pt x="4096" y="3413"/>
                  </a:cubicBezTo>
                  <a:cubicBezTo>
                    <a:pt x="3802" y="3413"/>
                    <a:pt x="3563" y="3638"/>
                    <a:pt x="3533" y="3924"/>
                  </a:cubicBezTo>
                  <a:lnTo>
                    <a:pt x="2348" y="4911"/>
                  </a:lnTo>
                  <a:cubicBezTo>
                    <a:pt x="2265" y="4701"/>
                    <a:pt x="2060" y="4551"/>
                    <a:pt x="1820" y="4551"/>
                  </a:cubicBezTo>
                  <a:cubicBezTo>
                    <a:pt x="1546" y="4551"/>
                    <a:pt x="1316" y="4747"/>
                    <a:pt x="1263" y="5006"/>
                  </a:cubicBezTo>
                  <a:lnTo>
                    <a:pt x="455" y="5006"/>
                  </a:lnTo>
                  <a:lnTo>
                    <a:pt x="455" y="4551"/>
                  </a:lnTo>
                  <a:lnTo>
                    <a:pt x="569" y="4551"/>
                  </a:lnTo>
                  <a:cubicBezTo>
                    <a:pt x="632" y="4551"/>
                    <a:pt x="683" y="4500"/>
                    <a:pt x="683" y="4437"/>
                  </a:cubicBezTo>
                  <a:cubicBezTo>
                    <a:pt x="683" y="4374"/>
                    <a:pt x="632" y="4324"/>
                    <a:pt x="569" y="4324"/>
                  </a:cubicBezTo>
                  <a:lnTo>
                    <a:pt x="455" y="4324"/>
                  </a:lnTo>
                  <a:lnTo>
                    <a:pt x="455" y="3982"/>
                  </a:lnTo>
                  <a:lnTo>
                    <a:pt x="569" y="3982"/>
                  </a:lnTo>
                  <a:cubicBezTo>
                    <a:pt x="632" y="3982"/>
                    <a:pt x="683" y="3931"/>
                    <a:pt x="683" y="3868"/>
                  </a:cubicBezTo>
                  <a:cubicBezTo>
                    <a:pt x="683" y="3806"/>
                    <a:pt x="632" y="3755"/>
                    <a:pt x="569" y="3755"/>
                  </a:cubicBezTo>
                  <a:lnTo>
                    <a:pt x="480" y="3755"/>
                  </a:lnTo>
                  <a:lnTo>
                    <a:pt x="1407" y="2416"/>
                  </a:lnTo>
                  <a:cubicBezTo>
                    <a:pt x="1494" y="2470"/>
                    <a:pt x="1596" y="2503"/>
                    <a:pt x="1707" y="2503"/>
                  </a:cubicBezTo>
                  <a:cubicBezTo>
                    <a:pt x="1888" y="2503"/>
                    <a:pt x="2048" y="2416"/>
                    <a:pt x="2152" y="2284"/>
                  </a:cubicBezTo>
                  <a:lnTo>
                    <a:pt x="2752" y="2584"/>
                  </a:lnTo>
                  <a:cubicBezTo>
                    <a:pt x="2740" y="2631"/>
                    <a:pt x="2731" y="2680"/>
                    <a:pt x="2731" y="2731"/>
                  </a:cubicBezTo>
                  <a:cubicBezTo>
                    <a:pt x="2731" y="3044"/>
                    <a:pt x="2986" y="3300"/>
                    <a:pt x="3300" y="3300"/>
                  </a:cubicBezTo>
                  <a:cubicBezTo>
                    <a:pt x="3613" y="3300"/>
                    <a:pt x="3868" y="3044"/>
                    <a:pt x="3868" y="2731"/>
                  </a:cubicBezTo>
                  <a:cubicBezTo>
                    <a:pt x="3868" y="2608"/>
                    <a:pt x="3829" y="2496"/>
                    <a:pt x="3763" y="2403"/>
                  </a:cubicBezTo>
                  <a:lnTo>
                    <a:pt x="4488" y="1055"/>
                  </a:lnTo>
                  <a:cubicBezTo>
                    <a:pt x="4574" y="1107"/>
                    <a:pt x="4672" y="1138"/>
                    <a:pt x="4779" y="1138"/>
                  </a:cubicBezTo>
                  <a:cubicBezTo>
                    <a:pt x="4891" y="1138"/>
                    <a:pt x="4995" y="1104"/>
                    <a:pt x="5083" y="1048"/>
                  </a:cubicBezTo>
                  <a:lnTo>
                    <a:pt x="5827" y="2004"/>
                  </a:lnTo>
                  <a:cubicBezTo>
                    <a:pt x="5829" y="2007"/>
                    <a:pt x="5833" y="2009"/>
                    <a:pt x="5836" y="2011"/>
                  </a:cubicBezTo>
                  <a:cubicBezTo>
                    <a:pt x="5745" y="2112"/>
                    <a:pt x="5689" y="2244"/>
                    <a:pt x="5689" y="2389"/>
                  </a:cubicBezTo>
                  <a:cubicBezTo>
                    <a:pt x="5689" y="2703"/>
                    <a:pt x="5944" y="2958"/>
                    <a:pt x="6258" y="2958"/>
                  </a:cubicBezTo>
                  <a:cubicBezTo>
                    <a:pt x="6571" y="2958"/>
                    <a:pt x="6827" y="2703"/>
                    <a:pt x="6827" y="2389"/>
                  </a:cubicBezTo>
                  <a:cubicBezTo>
                    <a:pt x="6827" y="2076"/>
                    <a:pt x="6571" y="1820"/>
                    <a:pt x="6258" y="1820"/>
                  </a:cubicBezTo>
                  <a:cubicBezTo>
                    <a:pt x="6170" y="1820"/>
                    <a:pt x="6087" y="1842"/>
                    <a:pt x="6013" y="1878"/>
                  </a:cubicBezTo>
                  <a:cubicBezTo>
                    <a:pt x="6010" y="1874"/>
                    <a:pt x="6010" y="1869"/>
                    <a:pt x="6006" y="1864"/>
                  </a:cubicBezTo>
                  <a:lnTo>
                    <a:pt x="5248" y="890"/>
                  </a:lnTo>
                  <a:cubicBezTo>
                    <a:pt x="5311" y="798"/>
                    <a:pt x="5348" y="688"/>
                    <a:pt x="5348" y="569"/>
                  </a:cubicBezTo>
                  <a:cubicBezTo>
                    <a:pt x="5348" y="255"/>
                    <a:pt x="5092" y="0"/>
                    <a:pt x="4779" y="0"/>
                  </a:cubicBezTo>
                  <a:cubicBezTo>
                    <a:pt x="4465" y="0"/>
                    <a:pt x="4210" y="255"/>
                    <a:pt x="4210" y="569"/>
                  </a:cubicBezTo>
                  <a:cubicBezTo>
                    <a:pt x="4210" y="691"/>
                    <a:pt x="4249" y="804"/>
                    <a:pt x="4315" y="897"/>
                  </a:cubicBezTo>
                  <a:lnTo>
                    <a:pt x="3590" y="2244"/>
                  </a:lnTo>
                  <a:cubicBezTo>
                    <a:pt x="3505" y="2193"/>
                    <a:pt x="3406" y="2162"/>
                    <a:pt x="3300" y="2162"/>
                  </a:cubicBezTo>
                  <a:cubicBezTo>
                    <a:pt x="3118" y="2162"/>
                    <a:pt x="2959" y="2248"/>
                    <a:pt x="2854" y="2381"/>
                  </a:cubicBezTo>
                  <a:lnTo>
                    <a:pt x="2254" y="2081"/>
                  </a:lnTo>
                  <a:cubicBezTo>
                    <a:pt x="2267" y="2034"/>
                    <a:pt x="2276" y="1985"/>
                    <a:pt x="2276" y="1934"/>
                  </a:cubicBezTo>
                  <a:cubicBezTo>
                    <a:pt x="2276" y="1621"/>
                    <a:pt x="2020" y="1365"/>
                    <a:pt x="1707" y="1365"/>
                  </a:cubicBezTo>
                  <a:cubicBezTo>
                    <a:pt x="1393" y="1365"/>
                    <a:pt x="1138" y="1621"/>
                    <a:pt x="1138" y="1934"/>
                  </a:cubicBezTo>
                  <a:cubicBezTo>
                    <a:pt x="1138" y="2054"/>
                    <a:pt x="1176" y="2166"/>
                    <a:pt x="1239" y="2257"/>
                  </a:cubicBezTo>
                  <a:lnTo>
                    <a:pt x="593" y="3191"/>
                  </a:lnTo>
                  <a:cubicBezTo>
                    <a:pt x="585" y="3189"/>
                    <a:pt x="578" y="3186"/>
                    <a:pt x="569" y="3186"/>
                  </a:cubicBezTo>
                  <a:lnTo>
                    <a:pt x="455" y="3186"/>
                  </a:lnTo>
                  <a:lnTo>
                    <a:pt x="455" y="2844"/>
                  </a:lnTo>
                  <a:lnTo>
                    <a:pt x="569" y="2844"/>
                  </a:lnTo>
                  <a:cubicBezTo>
                    <a:pt x="632" y="2844"/>
                    <a:pt x="683" y="2794"/>
                    <a:pt x="683" y="2731"/>
                  </a:cubicBezTo>
                  <a:cubicBezTo>
                    <a:pt x="683" y="2668"/>
                    <a:pt x="632" y="2617"/>
                    <a:pt x="569" y="2617"/>
                  </a:cubicBezTo>
                  <a:lnTo>
                    <a:pt x="455" y="2617"/>
                  </a:lnTo>
                  <a:lnTo>
                    <a:pt x="455" y="2276"/>
                  </a:lnTo>
                  <a:lnTo>
                    <a:pt x="569" y="2276"/>
                  </a:lnTo>
                  <a:cubicBezTo>
                    <a:pt x="632" y="2276"/>
                    <a:pt x="683" y="2225"/>
                    <a:pt x="683" y="2162"/>
                  </a:cubicBezTo>
                  <a:cubicBezTo>
                    <a:pt x="683" y="2099"/>
                    <a:pt x="632" y="2048"/>
                    <a:pt x="569" y="2048"/>
                  </a:cubicBezTo>
                  <a:lnTo>
                    <a:pt x="455" y="2048"/>
                  </a:lnTo>
                  <a:lnTo>
                    <a:pt x="455" y="1707"/>
                  </a:lnTo>
                  <a:lnTo>
                    <a:pt x="569" y="1707"/>
                  </a:lnTo>
                  <a:cubicBezTo>
                    <a:pt x="632" y="1707"/>
                    <a:pt x="683" y="1656"/>
                    <a:pt x="683" y="1593"/>
                  </a:cubicBezTo>
                  <a:cubicBezTo>
                    <a:pt x="683" y="1530"/>
                    <a:pt x="632" y="1479"/>
                    <a:pt x="569" y="1479"/>
                  </a:cubicBezTo>
                  <a:lnTo>
                    <a:pt x="455" y="1479"/>
                  </a:lnTo>
                  <a:lnTo>
                    <a:pt x="455" y="1138"/>
                  </a:lnTo>
                  <a:lnTo>
                    <a:pt x="569" y="1138"/>
                  </a:lnTo>
                  <a:cubicBezTo>
                    <a:pt x="632" y="1138"/>
                    <a:pt x="683" y="1087"/>
                    <a:pt x="683" y="1024"/>
                  </a:cubicBezTo>
                  <a:cubicBezTo>
                    <a:pt x="683" y="961"/>
                    <a:pt x="632" y="910"/>
                    <a:pt x="569" y="910"/>
                  </a:cubicBezTo>
                  <a:lnTo>
                    <a:pt x="455" y="910"/>
                  </a:lnTo>
                  <a:lnTo>
                    <a:pt x="455" y="569"/>
                  </a:lnTo>
                  <a:lnTo>
                    <a:pt x="569" y="569"/>
                  </a:lnTo>
                  <a:cubicBezTo>
                    <a:pt x="632" y="569"/>
                    <a:pt x="683" y="518"/>
                    <a:pt x="683" y="455"/>
                  </a:cubicBezTo>
                  <a:cubicBezTo>
                    <a:pt x="683" y="392"/>
                    <a:pt x="632" y="341"/>
                    <a:pt x="569" y="341"/>
                  </a:cubicBezTo>
                  <a:lnTo>
                    <a:pt x="455" y="341"/>
                  </a:lnTo>
                  <a:lnTo>
                    <a:pt x="455" y="114"/>
                  </a:lnTo>
                  <a:cubicBezTo>
                    <a:pt x="455" y="51"/>
                    <a:pt x="404" y="0"/>
                    <a:pt x="341" y="0"/>
                  </a:cubicBezTo>
                  <a:cubicBezTo>
                    <a:pt x="278" y="0"/>
                    <a:pt x="228" y="51"/>
                    <a:pt x="228" y="114"/>
                  </a:cubicBezTo>
                  <a:lnTo>
                    <a:pt x="228" y="341"/>
                  </a:lnTo>
                  <a:lnTo>
                    <a:pt x="114" y="341"/>
                  </a:lnTo>
                  <a:cubicBezTo>
                    <a:pt x="51" y="341"/>
                    <a:pt x="0" y="392"/>
                    <a:pt x="0" y="455"/>
                  </a:cubicBezTo>
                  <a:cubicBezTo>
                    <a:pt x="0" y="518"/>
                    <a:pt x="51" y="569"/>
                    <a:pt x="114" y="569"/>
                  </a:cubicBezTo>
                  <a:lnTo>
                    <a:pt x="228" y="569"/>
                  </a:lnTo>
                  <a:lnTo>
                    <a:pt x="228" y="910"/>
                  </a:lnTo>
                  <a:lnTo>
                    <a:pt x="114" y="910"/>
                  </a:lnTo>
                  <a:cubicBezTo>
                    <a:pt x="51" y="910"/>
                    <a:pt x="0" y="961"/>
                    <a:pt x="0" y="1024"/>
                  </a:cubicBezTo>
                  <a:cubicBezTo>
                    <a:pt x="0" y="1087"/>
                    <a:pt x="51" y="1138"/>
                    <a:pt x="114" y="1138"/>
                  </a:cubicBezTo>
                  <a:lnTo>
                    <a:pt x="228" y="1138"/>
                  </a:lnTo>
                  <a:lnTo>
                    <a:pt x="228" y="1479"/>
                  </a:lnTo>
                  <a:lnTo>
                    <a:pt x="114" y="1479"/>
                  </a:lnTo>
                  <a:cubicBezTo>
                    <a:pt x="51" y="1479"/>
                    <a:pt x="0" y="1530"/>
                    <a:pt x="0" y="1593"/>
                  </a:cubicBezTo>
                  <a:cubicBezTo>
                    <a:pt x="0" y="1656"/>
                    <a:pt x="51" y="1707"/>
                    <a:pt x="114" y="1707"/>
                  </a:cubicBezTo>
                  <a:lnTo>
                    <a:pt x="228" y="1707"/>
                  </a:lnTo>
                  <a:lnTo>
                    <a:pt x="228" y="2048"/>
                  </a:lnTo>
                  <a:lnTo>
                    <a:pt x="114" y="2048"/>
                  </a:lnTo>
                  <a:cubicBezTo>
                    <a:pt x="51" y="2048"/>
                    <a:pt x="0" y="2099"/>
                    <a:pt x="0" y="2162"/>
                  </a:cubicBezTo>
                  <a:cubicBezTo>
                    <a:pt x="0" y="2225"/>
                    <a:pt x="51" y="2276"/>
                    <a:pt x="114" y="2276"/>
                  </a:cubicBezTo>
                  <a:lnTo>
                    <a:pt x="228" y="2276"/>
                  </a:lnTo>
                  <a:lnTo>
                    <a:pt x="228" y="2617"/>
                  </a:lnTo>
                  <a:lnTo>
                    <a:pt x="114" y="2617"/>
                  </a:lnTo>
                  <a:cubicBezTo>
                    <a:pt x="51" y="2617"/>
                    <a:pt x="0" y="2668"/>
                    <a:pt x="0" y="2731"/>
                  </a:cubicBezTo>
                  <a:cubicBezTo>
                    <a:pt x="0" y="2794"/>
                    <a:pt x="51" y="2844"/>
                    <a:pt x="114" y="2844"/>
                  </a:cubicBezTo>
                  <a:lnTo>
                    <a:pt x="228" y="2844"/>
                  </a:lnTo>
                  <a:lnTo>
                    <a:pt x="228" y="3186"/>
                  </a:lnTo>
                  <a:lnTo>
                    <a:pt x="114" y="3186"/>
                  </a:lnTo>
                  <a:cubicBezTo>
                    <a:pt x="51" y="3186"/>
                    <a:pt x="0" y="3237"/>
                    <a:pt x="0" y="3300"/>
                  </a:cubicBezTo>
                  <a:cubicBezTo>
                    <a:pt x="0" y="3362"/>
                    <a:pt x="51" y="3413"/>
                    <a:pt x="114" y="3413"/>
                  </a:cubicBezTo>
                  <a:lnTo>
                    <a:pt x="228" y="3413"/>
                  </a:lnTo>
                  <a:lnTo>
                    <a:pt x="228" y="3755"/>
                  </a:lnTo>
                  <a:lnTo>
                    <a:pt x="114" y="3755"/>
                  </a:lnTo>
                  <a:cubicBezTo>
                    <a:pt x="51" y="3755"/>
                    <a:pt x="0" y="3806"/>
                    <a:pt x="0" y="3868"/>
                  </a:cubicBezTo>
                  <a:cubicBezTo>
                    <a:pt x="0" y="3931"/>
                    <a:pt x="51" y="3982"/>
                    <a:pt x="114" y="3982"/>
                  </a:cubicBezTo>
                  <a:lnTo>
                    <a:pt x="228" y="3982"/>
                  </a:lnTo>
                  <a:lnTo>
                    <a:pt x="228" y="4324"/>
                  </a:lnTo>
                  <a:lnTo>
                    <a:pt x="114" y="4324"/>
                  </a:lnTo>
                  <a:cubicBezTo>
                    <a:pt x="51" y="4324"/>
                    <a:pt x="0" y="4374"/>
                    <a:pt x="0" y="4437"/>
                  </a:cubicBezTo>
                  <a:cubicBezTo>
                    <a:pt x="0" y="4500"/>
                    <a:pt x="51" y="4551"/>
                    <a:pt x="114" y="4551"/>
                  </a:cubicBezTo>
                  <a:lnTo>
                    <a:pt x="228" y="4551"/>
                  </a:lnTo>
                  <a:lnTo>
                    <a:pt x="228" y="4892"/>
                  </a:lnTo>
                  <a:lnTo>
                    <a:pt x="114" y="4892"/>
                  </a:lnTo>
                  <a:cubicBezTo>
                    <a:pt x="51" y="4892"/>
                    <a:pt x="0" y="4943"/>
                    <a:pt x="0" y="5006"/>
                  </a:cubicBezTo>
                  <a:cubicBezTo>
                    <a:pt x="0" y="5069"/>
                    <a:pt x="51" y="5120"/>
                    <a:pt x="114" y="5120"/>
                  </a:cubicBezTo>
                  <a:lnTo>
                    <a:pt x="228" y="5120"/>
                  </a:lnTo>
                  <a:lnTo>
                    <a:pt x="228" y="5461"/>
                  </a:lnTo>
                  <a:lnTo>
                    <a:pt x="114" y="5461"/>
                  </a:lnTo>
                  <a:cubicBezTo>
                    <a:pt x="51" y="5461"/>
                    <a:pt x="0" y="5512"/>
                    <a:pt x="0" y="5575"/>
                  </a:cubicBezTo>
                  <a:cubicBezTo>
                    <a:pt x="0" y="5638"/>
                    <a:pt x="51" y="5689"/>
                    <a:pt x="114" y="5689"/>
                  </a:cubicBezTo>
                  <a:lnTo>
                    <a:pt x="228" y="5689"/>
                  </a:lnTo>
                  <a:lnTo>
                    <a:pt x="228" y="6030"/>
                  </a:lnTo>
                  <a:lnTo>
                    <a:pt x="114" y="6030"/>
                  </a:lnTo>
                  <a:cubicBezTo>
                    <a:pt x="51" y="6030"/>
                    <a:pt x="0" y="6081"/>
                    <a:pt x="0" y="6144"/>
                  </a:cubicBezTo>
                  <a:cubicBezTo>
                    <a:pt x="0" y="6207"/>
                    <a:pt x="51" y="6258"/>
                    <a:pt x="114" y="6258"/>
                  </a:cubicBezTo>
                  <a:lnTo>
                    <a:pt x="228" y="6258"/>
                  </a:lnTo>
                  <a:lnTo>
                    <a:pt x="228" y="6485"/>
                  </a:lnTo>
                  <a:cubicBezTo>
                    <a:pt x="228" y="6548"/>
                    <a:pt x="278" y="6599"/>
                    <a:pt x="341" y="6599"/>
                  </a:cubicBezTo>
                  <a:lnTo>
                    <a:pt x="683" y="6599"/>
                  </a:lnTo>
                  <a:lnTo>
                    <a:pt x="683" y="6713"/>
                  </a:lnTo>
                  <a:cubicBezTo>
                    <a:pt x="683" y="6776"/>
                    <a:pt x="734" y="6827"/>
                    <a:pt x="796" y="6827"/>
                  </a:cubicBezTo>
                  <a:cubicBezTo>
                    <a:pt x="859" y="6827"/>
                    <a:pt x="910" y="6776"/>
                    <a:pt x="910" y="6713"/>
                  </a:cubicBezTo>
                  <a:lnTo>
                    <a:pt x="910" y="6599"/>
                  </a:lnTo>
                  <a:lnTo>
                    <a:pt x="1252" y="6599"/>
                  </a:lnTo>
                  <a:lnTo>
                    <a:pt x="1252" y="6713"/>
                  </a:lnTo>
                  <a:cubicBezTo>
                    <a:pt x="1252" y="6776"/>
                    <a:pt x="1302" y="6827"/>
                    <a:pt x="1365" y="6827"/>
                  </a:cubicBezTo>
                  <a:cubicBezTo>
                    <a:pt x="1428" y="6827"/>
                    <a:pt x="1479" y="6776"/>
                    <a:pt x="1479" y="6713"/>
                  </a:cubicBezTo>
                  <a:lnTo>
                    <a:pt x="1479" y="6599"/>
                  </a:lnTo>
                  <a:lnTo>
                    <a:pt x="1820" y="6599"/>
                  </a:lnTo>
                  <a:lnTo>
                    <a:pt x="1820" y="6713"/>
                  </a:lnTo>
                  <a:cubicBezTo>
                    <a:pt x="1820" y="6776"/>
                    <a:pt x="1871" y="6827"/>
                    <a:pt x="1934" y="6827"/>
                  </a:cubicBezTo>
                  <a:cubicBezTo>
                    <a:pt x="1997" y="6827"/>
                    <a:pt x="2048" y="6776"/>
                    <a:pt x="2048" y="6713"/>
                  </a:cubicBezTo>
                  <a:lnTo>
                    <a:pt x="2048" y="6599"/>
                  </a:lnTo>
                  <a:lnTo>
                    <a:pt x="2389" y="6599"/>
                  </a:lnTo>
                  <a:lnTo>
                    <a:pt x="2389" y="6713"/>
                  </a:lnTo>
                  <a:cubicBezTo>
                    <a:pt x="2389" y="6776"/>
                    <a:pt x="2440" y="6827"/>
                    <a:pt x="2503" y="6827"/>
                  </a:cubicBezTo>
                  <a:cubicBezTo>
                    <a:pt x="2566" y="6827"/>
                    <a:pt x="2617" y="6776"/>
                    <a:pt x="2617" y="6713"/>
                  </a:cubicBezTo>
                  <a:lnTo>
                    <a:pt x="2617" y="6599"/>
                  </a:lnTo>
                  <a:lnTo>
                    <a:pt x="2958" y="6599"/>
                  </a:lnTo>
                  <a:lnTo>
                    <a:pt x="2958" y="6713"/>
                  </a:lnTo>
                  <a:cubicBezTo>
                    <a:pt x="2958" y="6776"/>
                    <a:pt x="3009" y="6827"/>
                    <a:pt x="3072" y="6827"/>
                  </a:cubicBezTo>
                  <a:cubicBezTo>
                    <a:pt x="3135" y="6827"/>
                    <a:pt x="3186" y="6776"/>
                    <a:pt x="3186" y="6713"/>
                  </a:cubicBezTo>
                  <a:lnTo>
                    <a:pt x="3186" y="6599"/>
                  </a:lnTo>
                  <a:lnTo>
                    <a:pt x="3527" y="6599"/>
                  </a:lnTo>
                  <a:lnTo>
                    <a:pt x="3527" y="6713"/>
                  </a:lnTo>
                  <a:cubicBezTo>
                    <a:pt x="3527" y="6776"/>
                    <a:pt x="3578" y="6827"/>
                    <a:pt x="3641" y="6827"/>
                  </a:cubicBezTo>
                  <a:cubicBezTo>
                    <a:pt x="3704" y="6827"/>
                    <a:pt x="3755" y="6776"/>
                    <a:pt x="3755" y="6713"/>
                  </a:cubicBezTo>
                  <a:lnTo>
                    <a:pt x="3755" y="6599"/>
                  </a:lnTo>
                  <a:lnTo>
                    <a:pt x="4096" y="6599"/>
                  </a:lnTo>
                  <a:lnTo>
                    <a:pt x="4096" y="6713"/>
                  </a:lnTo>
                  <a:cubicBezTo>
                    <a:pt x="4096" y="6776"/>
                    <a:pt x="4147" y="6827"/>
                    <a:pt x="4210" y="6827"/>
                  </a:cubicBezTo>
                  <a:cubicBezTo>
                    <a:pt x="4273" y="6827"/>
                    <a:pt x="4323" y="6776"/>
                    <a:pt x="4323" y="6713"/>
                  </a:cubicBezTo>
                  <a:lnTo>
                    <a:pt x="4323" y="6599"/>
                  </a:lnTo>
                  <a:lnTo>
                    <a:pt x="4665" y="6599"/>
                  </a:lnTo>
                  <a:lnTo>
                    <a:pt x="4665" y="6713"/>
                  </a:lnTo>
                  <a:cubicBezTo>
                    <a:pt x="4665" y="6776"/>
                    <a:pt x="4716" y="6827"/>
                    <a:pt x="4779" y="6827"/>
                  </a:cubicBezTo>
                  <a:cubicBezTo>
                    <a:pt x="4842" y="6827"/>
                    <a:pt x="4892" y="6776"/>
                    <a:pt x="4892" y="6713"/>
                  </a:cubicBezTo>
                  <a:lnTo>
                    <a:pt x="4892" y="6599"/>
                  </a:lnTo>
                  <a:lnTo>
                    <a:pt x="5234" y="6599"/>
                  </a:lnTo>
                  <a:lnTo>
                    <a:pt x="5234" y="6713"/>
                  </a:lnTo>
                  <a:cubicBezTo>
                    <a:pt x="5234" y="6776"/>
                    <a:pt x="5285" y="6827"/>
                    <a:pt x="5347" y="6827"/>
                  </a:cubicBezTo>
                  <a:cubicBezTo>
                    <a:pt x="5410" y="6827"/>
                    <a:pt x="5461" y="6776"/>
                    <a:pt x="5461" y="6713"/>
                  </a:cubicBezTo>
                  <a:lnTo>
                    <a:pt x="5461" y="6599"/>
                  </a:lnTo>
                  <a:lnTo>
                    <a:pt x="5803" y="6599"/>
                  </a:lnTo>
                  <a:lnTo>
                    <a:pt x="5803" y="6713"/>
                  </a:lnTo>
                  <a:cubicBezTo>
                    <a:pt x="5803" y="6776"/>
                    <a:pt x="5853" y="6827"/>
                    <a:pt x="5916" y="6827"/>
                  </a:cubicBezTo>
                  <a:cubicBezTo>
                    <a:pt x="5979" y="6827"/>
                    <a:pt x="6030" y="6776"/>
                    <a:pt x="6030" y="6713"/>
                  </a:cubicBezTo>
                  <a:lnTo>
                    <a:pt x="6030" y="6599"/>
                  </a:lnTo>
                  <a:lnTo>
                    <a:pt x="6371" y="6599"/>
                  </a:lnTo>
                  <a:lnTo>
                    <a:pt x="6371" y="6713"/>
                  </a:lnTo>
                  <a:cubicBezTo>
                    <a:pt x="6371" y="6776"/>
                    <a:pt x="6422" y="6827"/>
                    <a:pt x="6485" y="6827"/>
                  </a:cubicBezTo>
                  <a:cubicBezTo>
                    <a:pt x="6548" y="6827"/>
                    <a:pt x="6599" y="6776"/>
                    <a:pt x="6599" y="6713"/>
                  </a:cubicBezTo>
                  <a:lnTo>
                    <a:pt x="6599" y="6599"/>
                  </a:lnTo>
                  <a:lnTo>
                    <a:pt x="6713" y="6599"/>
                  </a:lnTo>
                  <a:cubicBezTo>
                    <a:pt x="6776" y="6599"/>
                    <a:pt x="6827" y="6548"/>
                    <a:pt x="6827" y="6485"/>
                  </a:cubicBezTo>
                  <a:cubicBezTo>
                    <a:pt x="6827" y="6422"/>
                    <a:pt x="6776" y="6372"/>
                    <a:pt x="6713" y="6372"/>
                  </a:cubicBezTo>
                  <a:lnTo>
                    <a:pt x="6599" y="6372"/>
                  </a:lnTo>
                  <a:lnTo>
                    <a:pt x="6599" y="6258"/>
                  </a:lnTo>
                  <a:cubicBezTo>
                    <a:pt x="6599" y="6195"/>
                    <a:pt x="6548" y="6144"/>
                    <a:pt x="6485" y="6144"/>
                  </a:cubicBezTo>
                  <a:cubicBezTo>
                    <a:pt x="6422" y="6144"/>
                    <a:pt x="6371" y="6195"/>
                    <a:pt x="6371" y="6258"/>
                  </a:cubicBezTo>
                  <a:lnTo>
                    <a:pt x="6371" y="6372"/>
                  </a:lnTo>
                  <a:lnTo>
                    <a:pt x="6030" y="6372"/>
                  </a:lnTo>
                  <a:lnTo>
                    <a:pt x="6030" y="6258"/>
                  </a:lnTo>
                  <a:cubicBezTo>
                    <a:pt x="6030" y="6195"/>
                    <a:pt x="5979" y="6144"/>
                    <a:pt x="5916" y="6144"/>
                  </a:cubicBezTo>
                  <a:cubicBezTo>
                    <a:pt x="5853" y="6144"/>
                    <a:pt x="5803" y="6195"/>
                    <a:pt x="5803" y="6258"/>
                  </a:cubicBezTo>
                  <a:lnTo>
                    <a:pt x="5803" y="6372"/>
                  </a:lnTo>
                  <a:lnTo>
                    <a:pt x="5461" y="6372"/>
                  </a:lnTo>
                  <a:lnTo>
                    <a:pt x="5461" y="6258"/>
                  </a:lnTo>
                  <a:cubicBezTo>
                    <a:pt x="5461" y="6195"/>
                    <a:pt x="5410" y="6144"/>
                    <a:pt x="5347" y="6144"/>
                  </a:cubicBezTo>
                  <a:cubicBezTo>
                    <a:pt x="5285" y="6144"/>
                    <a:pt x="5234" y="6195"/>
                    <a:pt x="5234" y="6258"/>
                  </a:cubicBezTo>
                  <a:lnTo>
                    <a:pt x="5234" y="6372"/>
                  </a:lnTo>
                  <a:lnTo>
                    <a:pt x="4892" y="6372"/>
                  </a:lnTo>
                  <a:lnTo>
                    <a:pt x="4892" y="6258"/>
                  </a:lnTo>
                  <a:cubicBezTo>
                    <a:pt x="4892" y="6195"/>
                    <a:pt x="4842" y="6144"/>
                    <a:pt x="4779" y="6144"/>
                  </a:cubicBezTo>
                  <a:cubicBezTo>
                    <a:pt x="4716" y="6144"/>
                    <a:pt x="4665" y="6195"/>
                    <a:pt x="4665" y="6258"/>
                  </a:cubicBezTo>
                  <a:lnTo>
                    <a:pt x="4665" y="6372"/>
                  </a:lnTo>
                  <a:lnTo>
                    <a:pt x="4323" y="6372"/>
                  </a:lnTo>
                  <a:lnTo>
                    <a:pt x="4323" y="6258"/>
                  </a:lnTo>
                  <a:cubicBezTo>
                    <a:pt x="4323" y="6195"/>
                    <a:pt x="4273" y="6144"/>
                    <a:pt x="4210" y="6144"/>
                  </a:cubicBezTo>
                  <a:cubicBezTo>
                    <a:pt x="4147" y="6144"/>
                    <a:pt x="4096" y="6195"/>
                    <a:pt x="4096" y="6258"/>
                  </a:cubicBezTo>
                  <a:lnTo>
                    <a:pt x="4096" y="6372"/>
                  </a:lnTo>
                  <a:lnTo>
                    <a:pt x="3755" y="6372"/>
                  </a:lnTo>
                  <a:lnTo>
                    <a:pt x="3755" y="6258"/>
                  </a:lnTo>
                  <a:cubicBezTo>
                    <a:pt x="3755" y="6195"/>
                    <a:pt x="3704" y="6144"/>
                    <a:pt x="3641" y="6144"/>
                  </a:cubicBezTo>
                  <a:cubicBezTo>
                    <a:pt x="3578" y="6144"/>
                    <a:pt x="3527" y="6195"/>
                    <a:pt x="3527" y="6258"/>
                  </a:cubicBezTo>
                  <a:lnTo>
                    <a:pt x="3527" y="6372"/>
                  </a:lnTo>
                  <a:lnTo>
                    <a:pt x="3186" y="6372"/>
                  </a:lnTo>
                  <a:lnTo>
                    <a:pt x="3186" y="6258"/>
                  </a:lnTo>
                  <a:cubicBezTo>
                    <a:pt x="3186" y="6195"/>
                    <a:pt x="3135" y="6144"/>
                    <a:pt x="3072" y="6144"/>
                  </a:cubicBezTo>
                  <a:cubicBezTo>
                    <a:pt x="3009" y="6144"/>
                    <a:pt x="2958" y="6195"/>
                    <a:pt x="2958" y="6258"/>
                  </a:cubicBezTo>
                  <a:lnTo>
                    <a:pt x="2958" y="6372"/>
                  </a:lnTo>
                  <a:lnTo>
                    <a:pt x="2617" y="6372"/>
                  </a:lnTo>
                  <a:lnTo>
                    <a:pt x="2617" y="6258"/>
                  </a:lnTo>
                  <a:cubicBezTo>
                    <a:pt x="2617" y="6195"/>
                    <a:pt x="2566" y="6144"/>
                    <a:pt x="2503" y="6144"/>
                  </a:cubicBezTo>
                  <a:cubicBezTo>
                    <a:pt x="2440" y="6144"/>
                    <a:pt x="2389" y="6195"/>
                    <a:pt x="2389" y="6258"/>
                  </a:cubicBezTo>
                  <a:lnTo>
                    <a:pt x="2389" y="6372"/>
                  </a:lnTo>
                  <a:lnTo>
                    <a:pt x="2048" y="6372"/>
                  </a:lnTo>
                  <a:lnTo>
                    <a:pt x="2048" y="6258"/>
                  </a:lnTo>
                  <a:cubicBezTo>
                    <a:pt x="2048" y="6195"/>
                    <a:pt x="1997" y="6144"/>
                    <a:pt x="1934" y="6144"/>
                  </a:cubicBezTo>
                  <a:cubicBezTo>
                    <a:pt x="1871" y="6144"/>
                    <a:pt x="1820" y="6195"/>
                    <a:pt x="1820" y="6258"/>
                  </a:cubicBezTo>
                  <a:lnTo>
                    <a:pt x="1820" y="6372"/>
                  </a:lnTo>
                  <a:lnTo>
                    <a:pt x="1479" y="6372"/>
                  </a:lnTo>
                  <a:lnTo>
                    <a:pt x="1479" y="6258"/>
                  </a:lnTo>
                  <a:cubicBezTo>
                    <a:pt x="1479" y="6195"/>
                    <a:pt x="1428" y="6144"/>
                    <a:pt x="1365" y="6144"/>
                  </a:cubicBezTo>
                  <a:cubicBezTo>
                    <a:pt x="1302" y="6144"/>
                    <a:pt x="1252" y="6195"/>
                    <a:pt x="1252" y="6258"/>
                  </a:cubicBezTo>
                  <a:lnTo>
                    <a:pt x="1252" y="6372"/>
                  </a:lnTo>
                  <a:lnTo>
                    <a:pt x="910" y="6372"/>
                  </a:lnTo>
                  <a:lnTo>
                    <a:pt x="910" y="6258"/>
                  </a:lnTo>
                  <a:cubicBezTo>
                    <a:pt x="910" y="6195"/>
                    <a:pt x="859" y="6144"/>
                    <a:pt x="796" y="6144"/>
                  </a:cubicBezTo>
                  <a:cubicBezTo>
                    <a:pt x="734" y="6144"/>
                    <a:pt x="683" y="6195"/>
                    <a:pt x="683" y="6258"/>
                  </a:cubicBezTo>
                  <a:lnTo>
                    <a:pt x="683" y="6372"/>
                  </a:lnTo>
                  <a:lnTo>
                    <a:pt x="455" y="6372"/>
                  </a:lnTo>
                  <a:lnTo>
                    <a:pt x="455" y="5234"/>
                  </a:lnTo>
                  <a:lnTo>
                    <a:pt x="1263" y="523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" name="Group 7"/>
          <p:cNvGrpSpPr/>
          <p:nvPr/>
        </p:nvGrpSpPr>
        <p:grpSpPr>
          <a:xfrm>
            <a:off x="8174522" y="2107432"/>
            <a:ext cx="665795" cy="665791"/>
            <a:chOff x="8174522" y="2107432"/>
            <a:chExt cx="665795" cy="665791"/>
          </a:xfrm>
        </p:grpSpPr>
        <p:sp>
          <p:nvSpPr>
            <p:cNvPr id="8" name="AutoShape 8"/>
            <p:cNvSpPr/>
            <p:nvPr/>
          </p:nvSpPr>
          <p:spPr>
            <a:xfrm>
              <a:off x="8174522" y="2107432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>
              <a:off x="8354362" y="2273856"/>
              <a:ext cx="306115" cy="294843"/>
            </a:xfrm>
            <a:custGeom>
              <a:rect l="l" t="t" r="r" b="b"/>
              <a:pathLst>
                <a:path w="6825" h="5912">
                  <a:moveTo>
                    <a:pt x="3413" y="0"/>
                  </a:moveTo>
                  <a:lnTo>
                    <a:pt x="0" y="5912"/>
                  </a:lnTo>
                  <a:lnTo>
                    <a:pt x="6827" y="5912"/>
                  </a:lnTo>
                  <a:lnTo>
                    <a:pt x="3413" y="0"/>
                  </a:lnTo>
                  <a:close/>
                  <a:moveTo>
                    <a:pt x="3413" y="972"/>
                  </a:moveTo>
                  <a:lnTo>
                    <a:pt x="4489" y="2835"/>
                  </a:lnTo>
                  <a:lnTo>
                    <a:pt x="2338" y="2835"/>
                  </a:lnTo>
                  <a:lnTo>
                    <a:pt x="3413" y="972"/>
                  </a:lnTo>
                  <a:close/>
                  <a:moveTo>
                    <a:pt x="842" y="5426"/>
                  </a:moveTo>
                  <a:lnTo>
                    <a:pt x="1917" y="3564"/>
                  </a:lnTo>
                  <a:lnTo>
                    <a:pt x="2993" y="5426"/>
                  </a:lnTo>
                  <a:lnTo>
                    <a:pt x="842" y="5426"/>
                  </a:lnTo>
                  <a:close/>
                  <a:moveTo>
                    <a:pt x="2338" y="3321"/>
                  </a:moveTo>
                  <a:lnTo>
                    <a:pt x="4489" y="3321"/>
                  </a:lnTo>
                  <a:lnTo>
                    <a:pt x="3413" y="5183"/>
                  </a:lnTo>
                  <a:lnTo>
                    <a:pt x="2338" y="3321"/>
                  </a:lnTo>
                  <a:close/>
                  <a:moveTo>
                    <a:pt x="4910" y="3564"/>
                  </a:moveTo>
                  <a:lnTo>
                    <a:pt x="5985" y="5426"/>
                  </a:lnTo>
                  <a:lnTo>
                    <a:pt x="3834" y="5426"/>
                  </a:lnTo>
                  <a:lnTo>
                    <a:pt x="4910" y="356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4252748" y="4178300"/>
            <a:ext cx="665795" cy="665791"/>
            <a:chOff x="4252748" y="4178300"/>
            <a:chExt cx="665795" cy="665791"/>
          </a:xfrm>
        </p:grpSpPr>
        <p:sp>
          <p:nvSpPr>
            <p:cNvPr id="11" name="AutoShape 11"/>
            <p:cNvSpPr/>
            <p:nvPr/>
          </p:nvSpPr>
          <p:spPr>
            <a:xfrm>
              <a:off x="4252748" y="4178300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>
              <a:off x="4432588" y="4363773"/>
              <a:ext cx="306115" cy="294843"/>
            </a:xfrm>
            <a:custGeom>
              <a:rect l="l" t="t" r="r" b="b"/>
              <a:pathLst>
                <a:path w="597921" h="598324">
                  <a:moveTo>
                    <a:pt x="297615" y="96957"/>
                  </a:moveTo>
                  <a:cubicBezTo>
                    <a:pt x="311959" y="96957"/>
                    <a:pt x="323434" y="108416"/>
                    <a:pt x="323434" y="122740"/>
                  </a:cubicBezTo>
                  <a:lnTo>
                    <a:pt x="323434" y="289852"/>
                  </a:lnTo>
                  <a:lnTo>
                    <a:pt x="462572" y="289852"/>
                  </a:lnTo>
                  <a:cubicBezTo>
                    <a:pt x="476438" y="289852"/>
                    <a:pt x="487913" y="301311"/>
                    <a:pt x="487913" y="315157"/>
                  </a:cubicBezTo>
                  <a:cubicBezTo>
                    <a:pt x="487913" y="329004"/>
                    <a:pt x="476438" y="340463"/>
                    <a:pt x="462572" y="340463"/>
                  </a:cubicBezTo>
                  <a:lnTo>
                    <a:pt x="297615" y="340463"/>
                  </a:lnTo>
                  <a:cubicBezTo>
                    <a:pt x="283749" y="340463"/>
                    <a:pt x="272274" y="329004"/>
                    <a:pt x="272274" y="315157"/>
                  </a:cubicBezTo>
                  <a:lnTo>
                    <a:pt x="272274" y="122740"/>
                  </a:lnTo>
                  <a:cubicBezTo>
                    <a:pt x="272274" y="108416"/>
                    <a:pt x="283749" y="96957"/>
                    <a:pt x="297615" y="96957"/>
                  </a:cubicBezTo>
                  <a:close/>
                  <a:moveTo>
                    <a:pt x="298127" y="0"/>
                  </a:moveTo>
                  <a:cubicBezTo>
                    <a:pt x="463564" y="0"/>
                    <a:pt x="597921" y="134181"/>
                    <a:pt x="597921" y="299401"/>
                  </a:cubicBezTo>
                  <a:cubicBezTo>
                    <a:pt x="597921" y="464143"/>
                    <a:pt x="463564" y="598324"/>
                    <a:pt x="298127" y="598324"/>
                  </a:cubicBezTo>
                  <a:cubicBezTo>
                    <a:pt x="188155" y="598324"/>
                    <a:pt x="87268" y="538635"/>
                    <a:pt x="35150" y="442177"/>
                  </a:cubicBezTo>
                  <a:cubicBezTo>
                    <a:pt x="33238" y="438835"/>
                    <a:pt x="32760" y="435492"/>
                    <a:pt x="34194" y="432149"/>
                  </a:cubicBezTo>
                  <a:cubicBezTo>
                    <a:pt x="35150" y="428807"/>
                    <a:pt x="37541" y="425942"/>
                    <a:pt x="40410" y="424509"/>
                  </a:cubicBezTo>
                  <a:lnTo>
                    <a:pt x="74836" y="407796"/>
                  </a:lnTo>
                  <a:cubicBezTo>
                    <a:pt x="81052" y="404931"/>
                    <a:pt x="88702" y="407319"/>
                    <a:pt x="91571" y="413049"/>
                  </a:cubicBezTo>
                  <a:cubicBezTo>
                    <a:pt x="133169" y="488018"/>
                    <a:pt x="212540" y="534815"/>
                    <a:pt x="298127" y="534815"/>
                  </a:cubicBezTo>
                  <a:cubicBezTo>
                    <a:pt x="428181" y="534815"/>
                    <a:pt x="534328" y="429284"/>
                    <a:pt x="534328" y="299401"/>
                  </a:cubicBezTo>
                  <a:cubicBezTo>
                    <a:pt x="534328" y="169517"/>
                    <a:pt x="428181" y="63509"/>
                    <a:pt x="298127" y="63509"/>
                  </a:cubicBezTo>
                  <a:cubicBezTo>
                    <a:pt x="242185" y="63509"/>
                    <a:pt x="187677" y="83565"/>
                    <a:pt x="145123" y="120333"/>
                  </a:cubicBezTo>
                  <a:lnTo>
                    <a:pt x="200587" y="142299"/>
                  </a:lnTo>
                  <a:cubicBezTo>
                    <a:pt x="204890" y="144209"/>
                    <a:pt x="207759" y="148029"/>
                    <a:pt x="208237" y="152327"/>
                  </a:cubicBezTo>
                  <a:cubicBezTo>
                    <a:pt x="208715" y="157102"/>
                    <a:pt x="207281" y="161399"/>
                    <a:pt x="203456" y="164265"/>
                  </a:cubicBezTo>
                  <a:lnTo>
                    <a:pt x="48060" y="285553"/>
                  </a:lnTo>
                  <a:cubicBezTo>
                    <a:pt x="44235" y="288418"/>
                    <a:pt x="39454" y="289373"/>
                    <a:pt x="35150" y="287463"/>
                  </a:cubicBezTo>
                  <a:cubicBezTo>
                    <a:pt x="31325" y="285553"/>
                    <a:pt x="27978" y="281733"/>
                    <a:pt x="27500" y="277435"/>
                  </a:cubicBezTo>
                  <a:lnTo>
                    <a:pt x="246" y="82132"/>
                  </a:lnTo>
                  <a:cubicBezTo>
                    <a:pt x="-710" y="77835"/>
                    <a:pt x="1203" y="73060"/>
                    <a:pt x="4550" y="70194"/>
                  </a:cubicBezTo>
                  <a:cubicBezTo>
                    <a:pt x="8375" y="67807"/>
                    <a:pt x="13156" y="66852"/>
                    <a:pt x="17459" y="68762"/>
                  </a:cubicBezTo>
                  <a:lnTo>
                    <a:pt x="80574" y="94070"/>
                  </a:lnTo>
                  <a:cubicBezTo>
                    <a:pt x="137472" y="33426"/>
                    <a:pt x="214931" y="0"/>
                    <a:pt x="298127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7274660" y="4178300"/>
            <a:ext cx="665795" cy="665791"/>
            <a:chOff x="7274660" y="4178300"/>
            <a:chExt cx="665795" cy="665791"/>
          </a:xfrm>
        </p:grpSpPr>
        <p:sp>
          <p:nvSpPr>
            <p:cNvPr id="14" name="AutoShape 14"/>
            <p:cNvSpPr/>
            <p:nvPr/>
          </p:nvSpPr>
          <p:spPr>
            <a:xfrm>
              <a:off x="7274660" y="4178300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7469003" y="4363774"/>
              <a:ext cx="306115" cy="294843"/>
            </a:xfrm>
            <a:custGeom>
              <a:rect l="l" t="t" r="r" b="b"/>
              <a:pathLst>
                <a:path w="582235" h="606722">
                  <a:moveTo>
                    <a:pt x="0" y="404481"/>
                  </a:moveTo>
                  <a:lnTo>
                    <a:pt x="101261" y="404481"/>
                  </a:lnTo>
                  <a:lnTo>
                    <a:pt x="101261" y="606722"/>
                  </a:lnTo>
                  <a:lnTo>
                    <a:pt x="0" y="606722"/>
                  </a:lnTo>
                  <a:close/>
                  <a:moveTo>
                    <a:pt x="151927" y="328623"/>
                  </a:moveTo>
                  <a:lnTo>
                    <a:pt x="253188" y="328623"/>
                  </a:lnTo>
                  <a:lnTo>
                    <a:pt x="253188" y="606722"/>
                  </a:lnTo>
                  <a:lnTo>
                    <a:pt x="151927" y="606722"/>
                  </a:lnTo>
                  <a:close/>
                  <a:moveTo>
                    <a:pt x="303855" y="252766"/>
                  </a:moveTo>
                  <a:lnTo>
                    <a:pt x="405046" y="252766"/>
                  </a:lnTo>
                  <a:lnTo>
                    <a:pt x="405046" y="606722"/>
                  </a:lnTo>
                  <a:lnTo>
                    <a:pt x="303855" y="606722"/>
                  </a:lnTo>
                  <a:close/>
                  <a:moveTo>
                    <a:pt x="455711" y="202241"/>
                  </a:moveTo>
                  <a:lnTo>
                    <a:pt x="556972" y="202241"/>
                  </a:lnTo>
                  <a:lnTo>
                    <a:pt x="556972" y="606722"/>
                  </a:lnTo>
                  <a:lnTo>
                    <a:pt x="455711" y="606722"/>
                  </a:lnTo>
                  <a:close/>
                  <a:moveTo>
                    <a:pt x="455697" y="0"/>
                  </a:moveTo>
                  <a:lnTo>
                    <a:pt x="556785" y="0"/>
                  </a:lnTo>
                  <a:lnTo>
                    <a:pt x="556874" y="0"/>
                  </a:lnTo>
                  <a:lnTo>
                    <a:pt x="556963" y="0"/>
                  </a:lnTo>
                  <a:cubicBezTo>
                    <a:pt x="557230" y="0"/>
                    <a:pt x="557408" y="0"/>
                    <a:pt x="557675" y="0"/>
                  </a:cubicBezTo>
                  <a:cubicBezTo>
                    <a:pt x="558298" y="89"/>
                    <a:pt x="558832" y="89"/>
                    <a:pt x="559366" y="89"/>
                  </a:cubicBezTo>
                  <a:cubicBezTo>
                    <a:pt x="559811" y="178"/>
                    <a:pt x="560256" y="267"/>
                    <a:pt x="560611" y="267"/>
                  </a:cubicBezTo>
                  <a:cubicBezTo>
                    <a:pt x="561056" y="356"/>
                    <a:pt x="561412" y="444"/>
                    <a:pt x="561857" y="444"/>
                  </a:cubicBezTo>
                  <a:cubicBezTo>
                    <a:pt x="562302" y="533"/>
                    <a:pt x="562747" y="711"/>
                    <a:pt x="563192" y="800"/>
                  </a:cubicBezTo>
                  <a:cubicBezTo>
                    <a:pt x="563548" y="889"/>
                    <a:pt x="563904" y="978"/>
                    <a:pt x="564171" y="1067"/>
                  </a:cubicBezTo>
                  <a:cubicBezTo>
                    <a:pt x="564616" y="1156"/>
                    <a:pt x="565061" y="1333"/>
                    <a:pt x="565506" y="1511"/>
                  </a:cubicBezTo>
                  <a:cubicBezTo>
                    <a:pt x="565862" y="1600"/>
                    <a:pt x="566218" y="1778"/>
                    <a:pt x="566574" y="1867"/>
                  </a:cubicBezTo>
                  <a:cubicBezTo>
                    <a:pt x="566929" y="2044"/>
                    <a:pt x="567285" y="2222"/>
                    <a:pt x="567730" y="2400"/>
                  </a:cubicBezTo>
                  <a:cubicBezTo>
                    <a:pt x="568086" y="2578"/>
                    <a:pt x="568442" y="2755"/>
                    <a:pt x="568798" y="2933"/>
                  </a:cubicBezTo>
                  <a:cubicBezTo>
                    <a:pt x="569154" y="3111"/>
                    <a:pt x="569421" y="3289"/>
                    <a:pt x="569777" y="3467"/>
                  </a:cubicBezTo>
                  <a:cubicBezTo>
                    <a:pt x="570133" y="3733"/>
                    <a:pt x="570578" y="4000"/>
                    <a:pt x="570934" y="4178"/>
                  </a:cubicBezTo>
                  <a:cubicBezTo>
                    <a:pt x="571201" y="4444"/>
                    <a:pt x="571557" y="4622"/>
                    <a:pt x="571824" y="4800"/>
                  </a:cubicBezTo>
                  <a:cubicBezTo>
                    <a:pt x="572180" y="5155"/>
                    <a:pt x="572536" y="5422"/>
                    <a:pt x="572891" y="5689"/>
                  </a:cubicBezTo>
                  <a:cubicBezTo>
                    <a:pt x="573247" y="5955"/>
                    <a:pt x="573514" y="6222"/>
                    <a:pt x="573781" y="6489"/>
                  </a:cubicBezTo>
                  <a:cubicBezTo>
                    <a:pt x="574137" y="6755"/>
                    <a:pt x="574493" y="7022"/>
                    <a:pt x="574760" y="7289"/>
                  </a:cubicBezTo>
                  <a:cubicBezTo>
                    <a:pt x="575205" y="7733"/>
                    <a:pt x="575561" y="8178"/>
                    <a:pt x="575917" y="8533"/>
                  </a:cubicBezTo>
                  <a:cubicBezTo>
                    <a:pt x="576095" y="8711"/>
                    <a:pt x="576273" y="8889"/>
                    <a:pt x="576451" y="9066"/>
                  </a:cubicBezTo>
                  <a:cubicBezTo>
                    <a:pt x="576451" y="9155"/>
                    <a:pt x="576451" y="9155"/>
                    <a:pt x="576451" y="9155"/>
                  </a:cubicBezTo>
                  <a:cubicBezTo>
                    <a:pt x="576985" y="9777"/>
                    <a:pt x="577519" y="10489"/>
                    <a:pt x="577964" y="11200"/>
                  </a:cubicBezTo>
                  <a:cubicBezTo>
                    <a:pt x="577964" y="11200"/>
                    <a:pt x="578053" y="11289"/>
                    <a:pt x="578053" y="11289"/>
                  </a:cubicBezTo>
                  <a:cubicBezTo>
                    <a:pt x="578498" y="12000"/>
                    <a:pt x="578854" y="12622"/>
                    <a:pt x="579209" y="13244"/>
                  </a:cubicBezTo>
                  <a:cubicBezTo>
                    <a:pt x="579387" y="13600"/>
                    <a:pt x="579565" y="13955"/>
                    <a:pt x="579743" y="14222"/>
                  </a:cubicBezTo>
                  <a:cubicBezTo>
                    <a:pt x="579921" y="14666"/>
                    <a:pt x="580099" y="15111"/>
                    <a:pt x="580277" y="15555"/>
                  </a:cubicBezTo>
                  <a:cubicBezTo>
                    <a:pt x="580455" y="15911"/>
                    <a:pt x="580633" y="16266"/>
                    <a:pt x="580722" y="16711"/>
                  </a:cubicBezTo>
                  <a:cubicBezTo>
                    <a:pt x="580900" y="17066"/>
                    <a:pt x="581078" y="17422"/>
                    <a:pt x="581167" y="17866"/>
                  </a:cubicBezTo>
                  <a:cubicBezTo>
                    <a:pt x="581256" y="18311"/>
                    <a:pt x="581434" y="18755"/>
                    <a:pt x="581523" y="19199"/>
                  </a:cubicBezTo>
                  <a:cubicBezTo>
                    <a:pt x="581612" y="19555"/>
                    <a:pt x="581701" y="19910"/>
                    <a:pt x="581790" y="20266"/>
                  </a:cubicBezTo>
                  <a:cubicBezTo>
                    <a:pt x="581879" y="20977"/>
                    <a:pt x="582057" y="21777"/>
                    <a:pt x="582146" y="22488"/>
                  </a:cubicBezTo>
                  <a:cubicBezTo>
                    <a:pt x="582146" y="22577"/>
                    <a:pt x="582146" y="22666"/>
                    <a:pt x="582146" y="22666"/>
                  </a:cubicBezTo>
                  <a:cubicBezTo>
                    <a:pt x="582235" y="23555"/>
                    <a:pt x="582235" y="24355"/>
                    <a:pt x="582235" y="25244"/>
                  </a:cubicBezTo>
                  <a:lnTo>
                    <a:pt x="582235" y="126396"/>
                  </a:lnTo>
                  <a:cubicBezTo>
                    <a:pt x="582235" y="140351"/>
                    <a:pt x="570934" y="151728"/>
                    <a:pt x="556963" y="151728"/>
                  </a:cubicBezTo>
                  <a:cubicBezTo>
                    <a:pt x="542992" y="151728"/>
                    <a:pt x="531691" y="140351"/>
                    <a:pt x="531691" y="126396"/>
                  </a:cubicBezTo>
                  <a:lnTo>
                    <a:pt x="531691" y="79286"/>
                  </a:lnTo>
                  <a:lnTo>
                    <a:pt x="421260" y="171106"/>
                  </a:lnTo>
                  <a:cubicBezTo>
                    <a:pt x="410582" y="180083"/>
                    <a:pt x="394564" y="178572"/>
                    <a:pt x="385666" y="167906"/>
                  </a:cubicBezTo>
                  <a:cubicBezTo>
                    <a:pt x="376678" y="157150"/>
                    <a:pt x="378191" y="141240"/>
                    <a:pt x="388869" y="132262"/>
                  </a:cubicBezTo>
                  <a:lnTo>
                    <a:pt x="487020" y="50576"/>
                  </a:lnTo>
                  <a:lnTo>
                    <a:pt x="455697" y="50576"/>
                  </a:lnTo>
                  <a:cubicBezTo>
                    <a:pt x="441727" y="50576"/>
                    <a:pt x="430425" y="39288"/>
                    <a:pt x="430425" y="25244"/>
                  </a:cubicBezTo>
                  <a:cubicBezTo>
                    <a:pt x="430425" y="11289"/>
                    <a:pt x="441727" y="0"/>
                    <a:pt x="455697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6" name="AutoShape 16"/>
          <p:cNvSpPr/>
          <p:nvPr/>
        </p:nvSpPr>
        <p:spPr>
          <a:xfrm>
            <a:off x="633036" y="2037683"/>
            <a:ext cx="2553871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头脑风暴法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德尔菲法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9015108" y="2037683"/>
            <a:ext cx="2569478" cy="44168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流程图法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情景分析法</a:t>
            </a:r>
            <a:endParaRPr lang="en-US" sz="1100"/>
          </a:p>
        </p:txBody>
      </p:sp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风险识别方法</a:t>
              </a:r>
            </a:p>
          </p:txBody>
        </p:sp>
      </p:grpSp>
      <p:sp>
        <p:nvSpPr>
          <p:cNvPr id="42" name="TextBox 42"/>
          <p:cNvSpPr txBox="1"/>
          <p:nvPr/>
        </p:nvSpPr>
        <p:spPr>
          <a:xfrm>
            <a:off x="633255" y="2402205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通过集思广益，激发团队创造力，识别潜在风险。</a:t>
            </a:r>
          </a:p>
        </p:txBody>
      </p:sp>
      <p:sp>
        <p:nvSpPr>
          <p:cNvPr id="43" name="TextBox 43"/>
          <p:cNvSpPr txBox="1"/>
          <p:nvPr/>
        </p:nvSpPr>
        <p:spPr>
          <a:xfrm>
            <a:off x="9015108" y="2402205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绘制业务流程图，分析流程中的关键环节和潜在风险点。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1940528" y="5112856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利用专家经验，通过多轮匿名反馈，逐步收敛意见，识别风险。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7845361" y="5065527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设定不同情景，分析各种情景下可能出现的风险。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9792" r="19792"/>
          <a:stretch>
            <a:fillRect/>
          </a:stretch>
        </p:blipFill>
        <p:spPr>
          <a:xfrm>
            <a:off x="4289936" y="1498289"/>
            <a:ext cx="3861422" cy="3861422"/>
          </a:xfrm>
          <a:prstGeom prst="diamond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44972" y="1608799"/>
            <a:ext cx="5067193" cy="1224567"/>
            <a:chOff x="44972" y="1608799"/>
            <a:chExt cx="5067193" cy="1224567"/>
          </a:xfrm>
        </p:grpSpPr>
        <p:sp>
          <p:nvSpPr>
            <p:cNvPr id="4" name="AutoShape 4"/>
            <p:cNvSpPr/>
            <p:nvPr/>
          </p:nvSpPr>
          <p:spPr>
            <a:xfrm>
              <a:off x="4429413" y="1744054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216800" y="213118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将风险按照发生概率和影响程度进行分类和排序，便于优先处理高风险事件。</a:t>
              </a: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44972" y="160879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风险矩阵</a:t>
              </a:r>
            </a:p>
          </p:txBody>
        </p:sp>
        <p:sp>
          <p:nvSpPr>
            <p:cNvPr id="7" name="Freeform 7"/>
            <p:cNvSpPr/>
            <p:nvPr/>
          </p:nvSpPr>
          <p:spPr>
            <a:xfrm>
              <a:off x="4566065" y="1914535"/>
              <a:ext cx="418083" cy="363887"/>
            </a:xfrm>
            <a:custGeom>
              <a:rect l="l" t="t" r="r" b="b"/>
              <a:pathLst>
                <a:path w="304800" h="304800">
                  <a:moveTo>
                    <a:pt x="257299" y="240773"/>
                  </a:moveTo>
                  <a:lnTo>
                    <a:pt x="257299" y="258156"/>
                  </a:lnTo>
                  <a:lnTo>
                    <a:pt x="47501" y="258156"/>
                  </a:lnTo>
                  <a:lnTo>
                    <a:pt x="47501" y="240773"/>
                  </a:lnTo>
                  <a:cubicBezTo>
                    <a:pt x="47501" y="240773"/>
                    <a:pt x="43015" y="231162"/>
                    <a:pt x="67361" y="208112"/>
                  </a:cubicBezTo>
                  <a:cubicBezTo>
                    <a:pt x="91688" y="185071"/>
                    <a:pt x="88487" y="125511"/>
                    <a:pt x="88487" y="85173"/>
                  </a:cubicBezTo>
                  <a:cubicBezTo>
                    <a:pt x="88487" y="44834"/>
                    <a:pt x="145142" y="43977"/>
                    <a:pt x="145142" y="43977"/>
                  </a:cubicBezTo>
                  <a:lnTo>
                    <a:pt x="147085" y="43977"/>
                  </a:lnTo>
                  <a:cubicBezTo>
                    <a:pt x="147085" y="43996"/>
                    <a:pt x="147085" y="43701"/>
                    <a:pt x="147085" y="37424"/>
                  </a:cubicBezTo>
                  <a:cubicBezTo>
                    <a:pt x="147085" y="33395"/>
                    <a:pt x="133560" y="18802"/>
                    <a:pt x="133560" y="18802"/>
                  </a:cubicBezTo>
                  <a:lnTo>
                    <a:pt x="133360" y="9973"/>
                  </a:lnTo>
                  <a:lnTo>
                    <a:pt x="171555" y="9973"/>
                  </a:lnTo>
                  <a:lnTo>
                    <a:pt x="171298" y="19136"/>
                  </a:lnTo>
                  <a:cubicBezTo>
                    <a:pt x="171298" y="19136"/>
                    <a:pt x="156639" y="33719"/>
                    <a:pt x="156639" y="38014"/>
                  </a:cubicBezTo>
                  <a:cubicBezTo>
                    <a:pt x="156639" y="42167"/>
                    <a:pt x="156639" y="43558"/>
                    <a:pt x="156639" y="43967"/>
                  </a:cubicBezTo>
                  <a:lnTo>
                    <a:pt x="159658" y="43967"/>
                  </a:lnTo>
                  <a:cubicBezTo>
                    <a:pt x="159658" y="43967"/>
                    <a:pt x="216313" y="44825"/>
                    <a:pt x="216313" y="85163"/>
                  </a:cubicBezTo>
                  <a:cubicBezTo>
                    <a:pt x="216313" y="125501"/>
                    <a:pt x="213112" y="185071"/>
                    <a:pt x="237449" y="208121"/>
                  </a:cubicBezTo>
                  <a:cubicBezTo>
                    <a:pt x="261785" y="231172"/>
                    <a:pt x="257299" y="240773"/>
                    <a:pt x="257299" y="240773"/>
                  </a:cubicBezTo>
                  <a:close/>
                  <a:moveTo>
                    <a:pt x="176327" y="267367"/>
                  </a:moveTo>
                  <a:cubicBezTo>
                    <a:pt x="176327" y="280559"/>
                    <a:pt x="165640" y="294827"/>
                    <a:pt x="152457" y="294827"/>
                  </a:cubicBezTo>
                  <a:cubicBezTo>
                    <a:pt x="139275" y="294827"/>
                    <a:pt x="128588" y="280559"/>
                    <a:pt x="128588" y="267367"/>
                  </a:cubicBezTo>
                  <a:cubicBezTo>
                    <a:pt x="128588" y="267662"/>
                    <a:pt x="176327" y="267062"/>
                    <a:pt x="176327" y="267367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7180959" y="1608799"/>
            <a:ext cx="4946836" cy="1224567"/>
            <a:chOff x="7180959" y="1608799"/>
            <a:chExt cx="4946836" cy="1224567"/>
          </a:xfrm>
        </p:grpSpPr>
        <p:sp>
          <p:nvSpPr>
            <p:cNvPr id="9" name="AutoShape 9"/>
            <p:cNvSpPr/>
            <p:nvPr/>
          </p:nvSpPr>
          <p:spPr>
            <a:xfrm>
              <a:off x="7180959" y="168804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TextBox 10"/>
            <p:cNvSpPr txBox="1"/>
            <p:nvPr/>
          </p:nvSpPr>
          <p:spPr>
            <a:xfrm>
              <a:off x="8027972" y="213118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通过逻辑演绎，分析系统故障的原因和潜在风险。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7606701" y="160879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故障树分析</a:t>
              </a:r>
            </a:p>
          </p:txBody>
        </p:sp>
        <p:sp>
          <p:nvSpPr>
            <p:cNvPr id="12" name="Freeform 12"/>
            <p:cNvSpPr/>
            <p:nvPr/>
          </p:nvSpPr>
          <p:spPr>
            <a:xfrm>
              <a:off x="7356302" y="1863389"/>
              <a:ext cx="332068" cy="332068"/>
            </a:xfrm>
            <a:custGeom>
              <a:rect l="l" t="t" r="r" b="b"/>
              <a:pathLst>
                <a:path w="304800" h="304800">
                  <a:moveTo>
                    <a:pt x="304800" y="171155"/>
                  </a:moveTo>
                  <a:lnTo>
                    <a:pt x="304800" y="133055"/>
                  </a:lnTo>
                  <a:lnTo>
                    <a:pt x="259261" y="114081"/>
                  </a:lnTo>
                  <a:cubicBezTo>
                    <a:pt x="257994" y="110509"/>
                    <a:pt x="256661" y="107051"/>
                    <a:pt x="255022" y="103661"/>
                  </a:cubicBezTo>
                  <a:lnTo>
                    <a:pt x="273406" y="57893"/>
                  </a:lnTo>
                  <a:lnTo>
                    <a:pt x="246459" y="30956"/>
                  </a:lnTo>
                  <a:lnTo>
                    <a:pt x="201101" y="49635"/>
                  </a:lnTo>
                  <a:cubicBezTo>
                    <a:pt x="197644" y="47958"/>
                    <a:pt x="194110" y="46549"/>
                    <a:pt x="190462" y="45244"/>
                  </a:cubicBezTo>
                  <a:lnTo>
                    <a:pt x="171155" y="0"/>
                  </a:lnTo>
                  <a:lnTo>
                    <a:pt x="133055" y="0"/>
                  </a:lnTo>
                  <a:lnTo>
                    <a:pt x="114224" y="45091"/>
                  </a:lnTo>
                  <a:cubicBezTo>
                    <a:pt x="110433" y="46434"/>
                    <a:pt x="106785" y="47844"/>
                    <a:pt x="103175" y="49559"/>
                  </a:cubicBezTo>
                  <a:lnTo>
                    <a:pt x="57893" y="31366"/>
                  </a:lnTo>
                  <a:lnTo>
                    <a:pt x="30956" y="58303"/>
                  </a:lnTo>
                  <a:lnTo>
                    <a:pt x="49416" y="103175"/>
                  </a:lnTo>
                  <a:cubicBezTo>
                    <a:pt x="47625" y="106861"/>
                    <a:pt x="46177" y="110614"/>
                    <a:pt x="44796" y="114491"/>
                  </a:cubicBezTo>
                  <a:lnTo>
                    <a:pt x="0" y="133645"/>
                  </a:lnTo>
                  <a:lnTo>
                    <a:pt x="0" y="171745"/>
                  </a:lnTo>
                  <a:lnTo>
                    <a:pt x="44834" y="190424"/>
                  </a:lnTo>
                  <a:cubicBezTo>
                    <a:pt x="46215" y="194291"/>
                    <a:pt x="47701" y="198053"/>
                    <a:pt x="49482" y="201740"/>
                  </a:cubicBezTo>
                  <a:lnTo>
                    <a:pt x="31366" y="246907"/>
                  </a:lnTo>
                  <a:lnTo>
                    <a:pt x="58303" y="273844"/>
                  </a:lnTo>
                  <a:lnTo>
                    <a:pt x="103289" y="255318"/>
                  </a:lnTo>
                  <a:cubicBezTo>
                    <a:pt x="106899" y="257032"/>
                    <a:pt x="110585" y="258404"/>
                    <a:pt x="114376" y="259709"/>
                  </a:cubicBezTo>
                  <a:lnTo>
                    <a:pt x="133645" y="304800"/>
                  </a:lnTo>
                  <a:lnTo>
                    <a:pt x="171745" y="304800"/>
                  </a:lnTo>
                  <a:lnTo>
                    <a:pt x="190605" y="259480"/>
                  </a:lnTo>
                  <a:cubicBezTo>
                    <a:pt x="194215" y="258137"/>
                    <a:pt x="197787" y="256727"/>
                    <a:pt x="201206" y="255089"/>
                  </a:cubicBezTo>
                  <a:lnTo>
                    <a:pt x="246898" y="273396"/>
                  </a:lnTo>
                  <a:lnTo>
                    <a:pt x="273834" y="246459"/>
                  </a:lnTo>
                  <a:lnTo>
                    <a:pt x="255079" y="200997"/>
                  </a:lnTo>
                  <a:cubicBezTo>
                    <a:pt x="256680" y="197577"/>
                    <a:pt x="257985" y="194110"/>
                    <a:pt x="259251" y="190576"/>
                  </a:cubicBezTo>
                  <a:lnTo>
                    <a:pt x="304800" y="171155"/>
                  </a:lnTo>
                  <a:close/>
                  <a:moveTo>
                    <a:pt x="152105" y="209550"/>
                  </a:moveTo>
                  <a:cubicBezTo>
                    <a:pt x="120558" y="209550"/>
                    <a:pt x="94955" y="183947"/>
                    <a:pt x="94955" y="152400"/>
                  </a:cubicBezTo>
                  <a:cubicBezTo>
                    <a:pt x="94955" y="120853"/>
                    <a:pt x="120558" y="95250"/>
                    <a:pt x="152105" y="95250"/>
                  </a:cubicBezTo>
                  <a:cubicBezTo>
                    <a:pt x="183652" y="95250"/>
                    <a:pt x="209255" y="120853"/>
                    <a:pt x="209255" y="152400"/>
                  </a:cubicBezTo>
                  <a:cubicBezTo>
                    <a:pt x="209255" y="183947"/>
                    <a:pt x="183652" y="209550"/>
                    <a:pt x="152105" y="20955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24384" y="4380910"/>
            <a:ext cx="5067193" cy="1224566"/>
            <a:chOff x="24384" y="4380910"/>
            <a:chExt cx="5067193" cy="1224566"/>
          </a:xfrm>
        </p:grpSpPr>
        <p:sp>
          <p:nvSpPr>
            <p:cNvPr id="14" name="AutoShape 14"/>
            <p:cNvSpPr/>
            <p:nvPr/>
          </p:nvSpPr>
          <p:spPr>
            <a:xfrm>
              <a:off x="4408825" y="443691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TextBox 15"/>
            <p:cNvSpPr txBox="1"/>
            <p:nvPr/>
          </p:nvSpPr>
          <p:spPr>
            <a:xfrm>
              <a:off x="196211" y="490329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根据初始事件，分析后续事件的可能性和影响，识别潜在风险。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24384" y="438091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事件树分析</a:t>
              </a:r>
            </a:p>
          </p:txBody>
        </p:sp>
        <p:sp>
          <p:nvSpPr>
            <p:cNvPr id="17" name="Freeform 17"/>
            <p:cNvSpPr/>
            <p:nvPr/>
          </p:nvSpPr>
          <p:spPr>
            <a:xfrm>
              <a:off x="4584167" y="4590972"/>
              <a:ext cx="332068" cy="374641"/>
            </a:xfrm>
            <a:custGeom>
              <a:rect l="l" t="t" r="r" b="b"/>
              <a:pathLst>
                <a:path w="304800" h="304800">
                  <a:moveTo>
                    <a:pt x="0" y="209550"/>
                  </a:moveTo>
                  <a:lnTo>
                    <a:pt x="152410" y="247650"/>
                  </a:lnTo>
                  <a:lnTo>
                    <a:pt x="304800" y="209550"/>
                  </a:lnTo>
                  <a:lnTo>
                    <a:pt x="304800" y="247650"/>
                  </a:lnTo>
                  <a:lnTo>
                    <a:pt x="152410" y="285750"/>
                  </a:lnTo>
                  <a:lnTo>
                    <a:pt x="0" y="247650"/>
                  </a:lnTo>
                  <a:close/>
                  <a:moveTo>
                    <a:pt x="0" y="133350"/>
                  </a:moveTo>
                  <a:lnTo>
                    <a:pt x="152410" y="171450"/>
                  </a:lnTo>
                  <a:lnTo>
                    <a:pt x="304800" y="133350"/>
                  </a:lnTo>
                  <a:lnTo>
                    <a:pt x="304800" y="171450"/>
                  </a:lnTo>
                  <a:lnTo>
                    <a:pt x="152410" y="209550"/>
                  </a:lnTo>
                  <a:lnTo>
                    <a:pt x="0" y="171450"/>
                  </a:lnTo>
                  <a:close/>
                  <a:moveTo>
                    <a:pt x="0" y="57150"/>
                  </a:moveTo>
                  <a:lnTo>
                    <a:pt x="152410" y="19050"/>
                  </a:lnTo>
                  <a:lnTo>
                    <a:pt x="304800" y="57150"/>
                  </a:lnTo>
                  <a:lnTo>
                    <a:pt x="304800" y="95250"/>
                  </a:lnTo>
                  <a:lnTo>
                    <a:pt x="152410" y="133350"/>
                  </a:lnTo>
                  <a:lnTo>
                    <a:pt x="0" y="95250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7180959" y="4380910"/>
            <a:ext cx="4946836" cy="1224566"/>
            <a:chOff x="7180959" y="4380910"/>
            <a:chExt cx="4946836" cy="1224566"/>
          </a:xfrm>
        </p:grpSpPr>
        <p:sp>
          <p:nvSpPr>
            <p:cNvPr id="19" name="AutoShape 19"/>
            <p:cNvSpPr/>
            <p:nvPr/>
          </p:nvSpPr>
          <p:spPr>
            <a:xfrm>
              <a:off x="7180959" y="443691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TextBox 20"/>
            <p:cNvSpPr txBox="1"/>
            <p:nvPr/>
          </p:nvSpPr>
          <p:spPr>
            <a:xfrm>
              <a:off x="8027972" y="490329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分析关键参数变化对系统性能的影响，识别潜在风险。</a:t>
              </a:r>
            </a:p>
          </p:txBody>
        </p:sp>
        <p:sp>
          <p:nvSpPr>
            <p:cNvPr id="21" name="TextBox 21"/>
            <p:cNvSpPr txBox="1"/>
            <p:nvPr/>
          </p:nvSpPr>
          <p:spPr>
            <a:xfrm>
              <a:off x="7606701" y="438091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敏感性分析</a:t>
              </a:r>
            </a:p>
          </p:txBody>
        </p:sp>
        <p:sp>
          <p:nvSpPr>
            <p:cNvPr id="22" name="Freeform 22"/>
            <p:cNvSpPr/>
            <p:nvPr/>
          </p:nvSpPr>
          <p:spPr>
            <a:xfrm>
              <a:off x="7339272" y="4595230"/>
              <a:ext cx="366126" cy="366126"/>
            </a:xfrm>
            <a:custGeom>
              <a:rect l="l" t="t" r="r" b="b"/>
              <a:pathLst>
                <a:path w="304800" h="304800">
                  <a:moveTo>
                    <a:pt x="152800" y="79486"/>
                  </a:moveTo>
                  <a:cubicBezTo>
                    <a:pt x="152800" y="79486"/>
                    <a:pt x="133750" y="38891"/>
                    <a:pt x="90888" y="38891"/>
                  </a:cubicBezTo>
                  <a:cubicBezTo>
                    <a:pt x="44053" y="38891"/>
                    <a:pt x="19450" y="78581"/>
                    <a:pt x="19450" y="118262"/>
                  </a:cubicBezTo>
                  <a:cubicBezTo>
                    <a:pt x="19450" y="184147"/>
                    <a:pt x="152800" y="265900"/>
                    <a:pt x="152800" y="265900"/>
                  </a:cubicBezTo>
                  <a:cubicBezTo>
                    <a:pt x="152800" y="265900"/>
                    <a:pt x="285350" y="184937"/>
                    <a:pt x="285350" y="118262"/>
                  </a:cubicBezTo>
                  <a:cubicBezTo>
                    <a:pt x="285350" y="77781"/>
                    <a:pt x="259956" y="38891"/>
                    <a:pt x="214713" y="38891"/>
                  </a:cubicBezTo>
                  <a:cubicBezTo>
                    <a:pt x="169469" y="38891"/>
                    <a:pt x="152800" y="79486"/>
                    <a:pt x="152800" y="79486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风险识别工具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https://d.book118.com/037164005005006043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BFF"/>
      </a:lt1>
      <a:dk2>
        <a:srgbClr val="002F40"/>
      </a:dk2>
      <a:lt2>
        <a:srgbClr val="FFFFFF"/>
      </a:lt2>
      <a:accent1>
        <a:srgbClr val="3045FD"/>
      </a:accent1>
      <a:accent2>
        <a:srgbClr val="0085FF"/>
      </a:accent2>
      <a:accent3>
        <a:srgbClr val="2947E8"/>
      </a:accent3>
      <a:accent4>
        <a:srgbClr val="3CD6DF"/>
      </a:accent4>
      <a:accent5>
        <a:srgbClr val="73DDE3"/>
      </a:accent5>
      <a:accent6>
        <a:srgbClr val="FFC67C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75</Paragraphs>
  <Slides>13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17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2024-09-16T15:35:44.847</cp:lastPrinted>
  <dcterms:created xsi:type="dcterms:W3CDTF">2024-09-16T07:35:44Z</dcterms:created>
  <dcterms:modified xsi:type="dcterms:W3CDTF">2024-09-16T07:35:47Z</dcterms:modified>
</cp:coreProperties>
</file>