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5DCD1-D75B-4A48-B937-3EA83AF19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549A-549C-49E9-A285-E923DE9E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D3909-5A7A-464A-8969-690A6179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5E4B4-331D-4DF0-A304-C1471747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0FD2D-0D91-4E8E-B4F3-ACB9DDEA8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07210-A767-49C4-A323-0F8753D6F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5886F7-8024-4376-BEC0-37BF63A25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6BB50-4CCE-43CD-9A63-350CFCAE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EF331-1C13-4B3F-80A8-88E47822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A269-1F3B-48E7-9594-FC8FFC71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C7DD2-FE66-4BED-BC7C-9B45BB8C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模板2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custDataLst>
      <p:tags r:id="rId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microsoft.com/office/2007/relationships/hdphoto" Target="../media/image6.wdp" /><Relationship Id="rId4" Type="http://schemas.openxmlformats.org/officeDocument/2006/relationships/image" Target="../media/image7.png" /><Relationship Id="rId5" Type="http://schemas.microsoft.com/office/2007/relationships/hdphoto" Target="../media/image8.wdp" /><Relationship Id="rId6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5.png" /><Relationship Id="rId5" Type="http://schemas.microsoft.com/office/2007/relationships/hdphoto" Target="../media/image6.wdp" /><Relationship Id="rId6" Type="http://schemas.openxmlformats.org/officeDocument/2006/relationships/image" Target="../media/image10.png" /><Relationship Id="rId7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microsoft.com/office/2007/relationships/hdphoto" Target="../media/image8.wdp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5.png" /><Relationship Id="rId5" Type="http://schemas.microsoft.com/office/2007/relationships/hdphoto" Target="../media/image6.wdp" /><Relationship Id="rId6" Type="http://schemas.openxmlformats.org/officeDocument/2006/relationships/image" Target="../media/image10.png" /><Relationship Id="rId7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microsoft.com/office/2007/relationships/hdphoto" Target="../media/image8.wdp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microsoft.com/office/2007/relationships/hdphoto" Target="../media/image8.wdp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202400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857250"/>
            <a:ext cx="9141117" cy="5141878"/>
          </a:xfrm>
          <a:prstGeom prst="rect">
            <a:avLst/>
          </a:prstGeom>
        </p:spPr>
      </p:pic>
      <p:pic>
        <p:nvPicPr>
          <p:cNvPr id="41" name="Picture 4" descr="N:\人文学院PPT\模版\dayan0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692354">
            <a:off x="8363256" y="620471"/>
            <a:ext cx="2200817" cy="1261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4" descr="N:\人文学院PPT\模版\dayan0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686118">
            <a:off x="5048276" y="1182736"/>
            <a:ext cx="1359945" cy="779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2"/>
          <p:cNvSpPr txBox="1"/>
          <p:nvPr/>
        </p:nvSpPr>
        <p:spPr>
          <a:xfrm>
            <a:off x="5018045" y="2052874"/>
            <a:ext cx="2653751" cy="129921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 smtClean="0">
                <a:latin typeface="汉仪雪君体简" panose="02010604000101010101" pitchFamily="2" charset="-122"/>
                <a:ea typeface="汉仪雪君体简" panose="02010604000101010101" pitchFamily="2" charset="-122"/>
              </a:rPr>
              <a:t>故乡</a:t>
            </a:r>
            <a:endParaRPr lang="zh-CN" altLang="en-US" sz="8000">
              <a:latin typeface="汉仪雪君体简" panose="02010604000101010101" pitchFamily="2" charset="-122"/>
              <a:ea typeface="汉仪雪君体简" panose="0201060400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22583" y="3379470"/>
            <a:ext cx="1844675" cy="62230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smtClean="0">
                <a:latin typeface="汉仪火柴体简" panose="02010609000101010101" pitchFamily="49" charset="-122"/>
                <a:ea typeface="汉仪火柴体简" panose="02010609000101010101" pitchFamily="49" charset="-122"/>
              </a:rPr>
              <a:t>鲁 迅</a:t>
            </a:r>
            <a:endParaRPr lang="zh-CN" altLang="en-US" sz="3600">
              <a:latin typeface="汉仪火柴体简" panose="02010609000101010101" pitchFamily="49" charset="-122"/>
              <a:ea typeface="汉仪火柴体简" panose="0201060900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" contrast="15000"/>
                    </a14:imgEffect>
                    <a14:imgEffect>
                      <a14:sharpenSoften amount="2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1982152"/>
            <a:ext cx="2037398" cy="4018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矩形 11"/>
          <p:cNvSpPr>
            <a:spLocks noChangeArrowheads="1"/>
          </p:cNvSpPr>
          <p:nvPr/>
        </p:nvSpPr>
        <p:spPr bwMode="auto">
          <a:xfrm>
            <a:off x="4879000" y="1345279"/>
            <a:ext cx="230124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迷你简剪纸"/>
              </a:rPr>
              <a:t>学 习 目 标 </a:t>
            </a:r>
          </a:p>
        </p:txBody>
      </p:sp>
      <p:cxnSp>
        <p:nvCxnSpPr>
          <p:cNvPr id="17" name="直接箭头连接符 15"/>
          <p:cNvCxnSpPr>
            <a:cxnSpLocks noChangeShapeType="1"/>
          </p:cNvCxnSpPr>
          <p:nvPr/>
        </p:nvCxnSpPr>
        <p:spPr bwMode="auto">
          <a:xfrm>
            <a:off x="4932974" y="1931804"/>
            <a:ext cx="2326527" cy="20951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b="17992"/>
          <a:stretch>
            <a:fillRect/>
          </a:stretch>
        </p:blipFill>
        <p:spPr>
          <a:xfrm>
            <a:off x="1822210" y="1110992"/>
            <a:ext cx="2530800" cy="711862"/>
          </a:xfrm>
          <a:prstGeom prst="ellipse">
            <a:avLst/>
          </a:prstGeom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3322784" y="2465489"/>
            <a:ext cx="4947565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0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1</a:t>
            </a:r>
            <a:r>
              <a:rPr lang="en-US" altLang="zh-CN" sz="2000" b="0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. </a:t>
            </a:r>
            <a:r>
              <a:rPr lang="zh-CN" altLang="en-US" sz="2000" b="0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积累字词，了解作者及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</a:rPr>
              <a:t>创作背景。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3322784" y="3066018"/>
            <a:ext cx="6213104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 b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2</a:t>
            </a:r>
            <a:r>
              <a:rPr lang="en-US" altLang="zh-CN" sz="2000" b="0" smtClean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.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依照事件发展的顺序，梳理小说情节。（</a:t>
            </a:r>
            <a:r>
              <a:rPr lang="zh-CN" altLang="en-US" sz="2000" b="0">
                <a:solidFill>
                  <a:srgbClr val="C00000"/>
                </a:solidFill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重点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）</a:t>
            </a:r>
          </a:p>
        </p:txBody>
      </p:sp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3322784" y="3665217"/>
            <a:ext cx="6583216" cy="1014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0">
                <a:latin typeface="微软雅黑" panose="020b0703020204020201" pitchFamily="34" charset="-122"/>
                <a:ea typeface="微软雅黑" panose="020b0703020204020201" pitchFamily="34" charset="-122"/>
              </a:rPr>
              <a:t>3</a:t>
            </a:r>
            <a:r>
              <a:rPr lang="en-US" altLang="zh-CN" sz="2000" b="0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.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</a:rPr>
              <a:t>分析环境描写的作用；联系小说内容，分析人物闰土和杨二嫂的人物形象。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（</a:t>
            </a:r>
            <a:r>
              <a:rPr lang="zh-CN" altLang="en-US" sz="2000" b="0">
                <a:solidFill>
                  <a:srgbClr val="C00000"/>
                </a:solidFill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重点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）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322784" y="4880366"/>
            <a:ext cx="5954566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 b="0">
                <a:latin typeface="微软雅黑" panose="020b0703020204020201" pitchFamily="34" charset="-122"/>
                <a:ea typeface="微软雅黑" panose="020b0703020204020201" pitchFamily="34" charset="-122"/>
              </a:rPr>
              <a:t>4</a:t>
            </a:r>
            <a:r>
              <a:rPr lang="en-US" altLang="zh-CN" sz="2000" b="0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.</a:t>
            </a:r>
            <a:r>
              <a:rPr lang="zh-CN" altLang="en-US" sz="2000" b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探究小说中关键词语和句子的深刻含义</a:t>
            </a:r>
            <a:r>
              <a:rPr lang="zh-CN" altLang="en-US" sz="2000" b="0" smtClean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。（</a:t>
            </a:r>
            <a:r>
              <a:rPr lang="zh-CN" altLang="en-US" sz="2000" b="0" smtClean="0">
                <a:solidFill>
                  <a:srgbClr val="C00000"/>
                </a:solidFill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难点</a:t>
            </a:r>
            <a:r>
              <a:rPr lang="zh-CN" altLang="en-US" sz="2000" b="0" smtClean="0">
                <a:latin typeface="微软雅黑" panose="020b0703020204020201" pitchFamily="34" charset="-122"/>
                <a:ea typeface="微软雅黑" panose="020b0703020204020201" pitchFamily="34" charset="-122"/>
                <a:sym typeface="+mn-ea"/>
              </a:rPr>
              <a:t>）</a:t>
            </a:r>
            <a:endParaRPr lang="zh-CN" altLang="en-US" sz="2000" b="0">
              <a:latin typeface="微软雅黑" panose="020b0703020204020201" pitchFamily="34" charset="-122"/>
              <a:ea typeface="微软雅黑" panose="020b0703020204020201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dur="50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857250"/>
            <a:ext cx="9141117" cy="5141878"/>
          </a:xfrm>
          <a:prstGeom prst="rect">
            <a:avLst/>
          </a:prstGeom>
        </p:spPr>
      </p:pic>
      <p:pic>
        <p:nvPicPr>
          <p:cNvPr id="9" name="图片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9555" y="992981"/>
            <a:ext cx="2807018" cy="1749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000" contrast="15000"/>
                    </a14:imgEffect>
                    <a14:imgEffect>
                      <a14:sharpenSoften amount="2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5429" y="1981676"/>
            <a:ext cx="2037398" cy="4018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262" y="1206578"/>
            <a:ext cx="1853714" cy="1639823"/>
          </a:xfrm>
          <a:prstGeom prst="rect">
            <a:avLst/>
          </a:prstGeom>
        </p:spPr>
      </p:pic>
      <p:sp>
        <p:nvSpPr>
          <p:cNvPr id="16" name="矩形 11"/>
          <p:cNvSpPr>
            <a:spLocks noChangeArrowheads="1"/>
          </p:cNvSpPr>
          <p:nvPr/>
        </p:nvSpPr>
        <p:spPr bwMode="auto">
          <a:xfrm>
            <a:off x="4358535" y="3178120"/>
            <a:ext cx="2981960" cy="49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微软雅黑" panose="020b0703020204020201" pitchFamily="34" charset="-122"/>
                <a:ea typeface="微软雅黑" panose="020b0703020204020201" pitchFamily="34" charset="-122"/>
                <a:sym typeface="迷你简剪纸"/>
              </a:rPr>
              <a:t>一、课文预习环节</a:t>
            </a:r>
            <a:endParaRPr lang="zh-CN" altLang="en-US" sz="2800" b="1">
              <a:solidFill>
                <a:srgbClr val="C00000"/>
              </a:solidFill>
              <a:latin typeface="微软雅黑" panose="020b0703020204020201" pitchFamily="34" charset="-122"/>
              <a:ea typeface="微软雅黑" panose="020b0703020204020201" pitchFamily="34" charset="-122"/>
              <a:sym typeface="迷你简剪纸"/>
            </a:endParaRPr>
          </a:p>
        </p:txBody>
      </p:sp>
      <p:cxnSp>
        <p:nvCxnSpPr>
          <p:cNvPr id="17" name="直接箭头连接符 15"/>
          <p:cNvCxnSpPr>
            <a:cxnSpLocks noChangeShapeType="1"/>
          </p:cNvCxnSpPr>
          <p:nvPr/>
        </p:nvCxnSpPr>
        <p:spPr bwMode="auto">
          <a:xfrm flipV="1">
            <a:off x="3933581" y="3764160"/>
            <a:ext cx="3860990" cy="16555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10"/>
          <p:cNvSpPr txBox="1"/>
          <p:nvPr/>
        </p:nvSpPr>
        <p:spPr>
          <a:xfrm>
            <a:off x="2189582" y="1967919"/>
            <a:ext cx="52355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活动：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查阅资料，谈谈你认识的鲁迅。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6412" y="2633206"/>
            <a:ext cx="2807052" cy="2746758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4666739" y="2348280"/>
            <a:ext cx="5529961" cy="12915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　　鲁迅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en-US" altLang="zh-CN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1881—1936</a:t>
            </a:r>
            <a:r>
              <a:rPr lang="zh-CN" altLang="en-US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），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我国伟大的文学家、思想家和革命家，中国新文化运动的旗手，本名周树人，字豫才，浙江绍兴人。</a:t>
            </a:r>
          </a:p>
        </p:txBody>
      </p:sp>
      <p:sp>
        <p:nvSpPr>
          <p:cNvPr id="9" name="矩形 8"/>
          <p:cNvSpPr/>
          <p:nvPr/>
        </p:nvSpPr>
        <p:spPr>
          <a:xfrm>
            <a:off x="4698783" y="3640815"/>
            <a:ext cx="5497917" cy="20916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　　</a:t>
            </a:r>
            <a:r>
              <a:rPr lang="en-US" altLang="zh-CN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1918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年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5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月开始用“鲁迅”笔名创作，发表了中国现代文学史上第一篇白话小说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狂人日记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》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。 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1936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年病逝于上海。著名作品集有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野草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》《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朝花夕拾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》《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呐喊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》《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彷徨</a:t>
            </a:r>
            <a:r>
              <a:rPr lang="en-US" altLang="zh-CN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》《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华盖集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》《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坟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》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等。</a:t>
            </a:r>
          </a:p>
        </p:txBody>
      </p:sp>
      <p:sp>
        <p:nvSpPr>
          <p:cNvPr id="10" name="矩形 11"/>
          <p:cNvSpPr>
            <a:spLocks noChangeArrowheads="1"/>
          </p:cNvSpPr>
          <p:nvPr/>
        </p:nvSpPr>
        <p:spPr bwMode="auto">
          <a:xfrm>
            <a:off x="4879000" y="1155299"/>
            <a:ext cx="2293325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/>
            <a:r>
              <a:rPr lang="zh-CN" altLang="en-US" sz="3600" smtClean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迷你简剪纸"/>
              </a:rPr>
              <a:t>作者简介</a:t>
            </a:r>
            <a:endParaRPr lang="zh-CN" altLang="en-US" sz="3600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迷你简剪纸"/>
            </a:endParaRPr>
          </a:p>
        </p:txBody>
      </p:sp>
      <p:cxnSp>
        <p:nvCxnSpPr>
          <p:cNvPr id="11" name="直接箭头连接符 15"/>
          <p:cNvCxnSpPr>
            <a:cxnSpLocks noChangeShapeType="1"/>
          </p:cNvCxnSpPr>
          <p:nvPr/>
        </p:nvCxnSpPr>
        <p:spPr bwMode="auto">
          <a:xfrm>
            <a:off x="4932974" y="1741824"/>
            <a:ext cx="2326527" cy="20951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b="17992"/>
          <a:stretch>
            <a:fillRect/>
          </a:stretch>
        </p:blipFill>
        <p:spPr>
          <a:xfrm>
            <a:off x="1822210" y="1110992"/>
            <a:ext cx="2530800" cy="711862"/>
          </a:xfrm>
          <a:prstGeom prst="ellipse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7"/>
          <p:cNvSpPr txBox="1"/>
          <p:nvPr/>
        </p:nvSpPr>
        <p:spPr>
          <a:xfrm>
            <a:off x="2088190" y="2407114"/>
            <a:ext cx="52355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活动：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你知道本文的相关背景吗？</a:t>
            </a:r>
          </a:p>
        </p:txBody>
      </p:sp>
      <p:sp>
        <p:nvSpPr>
          <p:cNvPr id="4" name="矩形 3"/>
          <p:cNvSpPr/>
          <p:nvPr/>
        </p:nvSpPr>
        <p:spPr>
          <a:xfrm>
            <a:off x="5504173" y="2897174"/>
            <a:ext cx="4796434" cy="2399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　　</a:t>
            </a:r>
            <a:r>
              <a:rPr lang="en-US" altLang="zh-CN" sz="200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1919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年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12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月，鲁迅回故乡绍兴，接母亲到北京。他在故乡目睹了故乡人的冷漠、麻木、市侩和猥琐，“希望”破灭，心中感到无比的悲哀。</a:t>
            </a:r>
            <a:r>
              <a:rPr lang="en-US" altLang="zh-CN" sz="2000">
                <a:latin typeface="华文楷体" panose="02010600040101010101" pitchFamily="2" charset="-122"/>
                <a:ea typeface="华文楷体" panose="02010600040101010101" pitchFamily="2" charset="-122"/>
              </a:rPr>
              <a:t>1921</a:t>
            </a:r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年，作者依据这次回家的经历为题材，写了这篇小说。</a:t>
            </a:r>
          </a:p>
        </p:txBody>
      </p:sp>
      <p:pic>
        <p:nvPicPr>
          <p:cNvPr id="1026" name="Picture 2" descr="http://img.mp.itc.cn/upload/20160924/eacd1984511549408a9cee27f801bdd0_th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8191" y="3139763"/>
            <a:ext cx="3415982" cy="19214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11"/>
          <p:cNvSpPr>
            <a:spLocks noChangeArrowheads="1"/>
          </p:cNvSpPr>
          <p:nvPr/>
        </p:nvSpPr>
        <p:spPr bwMode="auto">
          <a:xfrm>
            <a:off x="4879000" y="1345279"/>
            <a:ext cx="2380501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/>
            <a:r>
              <a:rPr lang="zh-CN" altLang="en-US" sz="3600" smtClean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迷你简剪纸"/>
              </a:rPr>
              <a:t>写作背景</a:t>
            </a:r>
            <a:endParaRPr lang="zh-CN" altLang="en-US" sz="3600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迷你简剪纸"/>
            </a:endParaRPr>
          </a:p>
        </p:txBody>
      </p:sp>
      <p:cxnSp>
        <p:nvCxnSpPr>
          <p:cNvPr id="9" name="直接箭头连接符 15"/>
          <p:cNvCxnSpPr>
            <a:cxnSpLocks noChangeShapeType="1"/>
          </p:cNvCxnSpPr>
          <p:nvPr/>
        </p:nvCxnSpPr>
        <p:spPr bwMode="auto">
          <a:xfrm>
            <a:off x="4932974" y="1931804"/>
            <a:ext cx="2326527" cy="20951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b="17992"/>
          <a:stretch>
            <a:fillRect/>
          </a:stretch>
        </p:blipFill>
        <p:spPr>
          <a:xfrm>
            <a:off x="1822210" y="1110992"/>
            <a:ext cx="2530800" cy="711862"/>
          </a:xfrm>
          <a:prstGeom prst="ellipse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7"/>
          <p:cNvSpPr txBox="1"/>
          <p:nvPr/>
        </p:nvSpPr>
        <p:spPr>
          <a:xfrm>
            <a:off x="2153504" y="2145807"/>
            <a:ext cx="523557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活动：</a:t>
            </a:r>
            <a:r>
              <a:rPr lang="zh-CN" altLang="en-US" sz="2000" b="1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你能准确读出下列生字吗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？</a:t>
            </a:r>
          </a:p>
        </p:txBody>
      </p:sp>
      <p:sp>
        <p:nvSpPr>
          <p:cNvPr id="8" name="Rectangle 21"/>
          <p:cNvSpPr/>
          <p:nvPr/>
        </p:nvSpPr>
        <p:spPr>
          <a:xfrm>
            <a:off x="2430780" y="2530475"/>
            <a:ext cx="7406640" cy="265366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200000"/>
              </a:lnSpc>
              <a:spcBef>
                <a:spcPct val="50000"/>
              </a:spcBef>
            </a:pP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阴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晦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（           ）     瓦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楞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（  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   祭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祀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（   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en-US" altLang="zh-CN" sz="24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0" hangingPunct="0">
              <a:lnSpc>
                <a:spcPct val="200000"/>
              </a:lnSpc>
              <a:spcBef>
                <a:spcPct val="50000"/>
              </a:spcBef>
            </a:pP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装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弶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（           ）     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秕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谷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（ 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 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 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  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鹁鸪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（       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</a:p>
          <a:p>
            <a:pPr eaLnBrk="0" hangingPunct="0">
              <a:lnSpc>
                <a:spcPct val="20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獾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猪（           ）     潮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汛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（        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   ）    </a:t>
            </a:r>
            <a:r>
              <a:rPr lang="zh-CN" altLang="en-US" sz="24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髀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间（      </a:t>
            </a:r>
            <a:r>
              <a:rPr lang="zh-CN" altLang="en-US" sz="2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      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</a:rPr>
              <a:t>）  </a:t>
            </a:r>
          </a:p>
        </p:txBody>
      </p:sp>
      <p:sp>
        <p:nvSpPr>
          <p:cNvPr id="9" name="Text Box 3"/>
          <p:cNvSpPr txBox="1"/>
          <p:nvPr/>
        </p:nvSpPr>
        <p:spPr>
          <a:xfrm>
            <a:off x="3484039" y="2759333"/>
            <a:ext cx="963455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  <a:sym typeface="Arial" pitchFamily="34" charset="0"/>
              </a:rPr>
              <a:t>huì</a:t>
            </a:r>
          </a:p>
        </p:txBody>
      </p:sp>
      <p:sp>
        <p:nvSpPr>
          <p:cNvPr id="10" name="Text Box 4"/>
          <p:cNvSpPr txBox="1"/>
          <p:nvPr/>
        </p:nvSpPr>
        <p:spPr>
          <a:xfrm>
            <a:off x="5930175" y="2759333"/>
            <a:ext cx="1195693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lénɡ</a:t>
            </a:r>
          </a:p>
        </p:txBody>
      </p:sp>
      <p:sp>
        <p:nvSpPr>
          <p:cNvPr id="11" name="Text Box 5"/>
          <p:cNvSpPr txBox="1"/>
          <p:nvPr/>
        </p:nvSpPr>
        <p:spPr>
          <a:xfrm>
            <a:off x="8483410" y="2759333"/>
            <a:ext cx="688480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  <a:sym typeface="Arial" pitchFamily="34" charset="0"/>
              </a:rPr>
              <a:t>sì</a:t>
            </a:r>
          </a:p>
        </p:txBody>
      </p:sp>
      <p:sp>
        <p:nvSpPr>
          <p:cNvPr id="12" name="Text Box 6"/>
          <p:cNvSpPr txBox="1"/>
          <p:nvPr/>
        </p:nvSpPr>
        <p:spPr>
          <a:xfrm>
            <a:off x="3398494" y="3678124"/>
            <a:ext cx="1475186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jiànɡ</a:t>
            </a:r>
          </a:p>
        </p:txBody>
      </p:sp>
      <p:sp>
        <p:nvSpPr>
          <p:cNvPr id="13" name="Text Box 7"/>
          <p:cNvSpPr txBox="1"/>
          <p:nvPr/>
        </p:nvSpPr>
        <p:spPr>
          <a:xfrm>
            <a:off x="5977795" y="3678124"/>
            <a:ext cx="794965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bǐ</a:t>
            </a:r>
          </a:p>
        </p:txBody>
      </p:sp>
      <p:sp>
        <p:nvSpPr>
          <p:cNvPr id="14" name="Text Box 8"/>
          <p:cNvSpPr txBox="1"/>
          <p:nvPr/>
        </p:nvSpPr>
        <p:spPr>
          <a:xfrm>
            <a:off x="8284664" y="3678124"/>
            <a:ext cx="1437639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b</a:t>
            </a:r>
            <a:r>
              <a:rPr lang="zh-CN" altLang="en-US" sz="24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ó  </a:t>
            </a:r>
            <a:r>
              <a:rPr lang="en-US" altLang="zh-CN" sz="24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g</a:t>
            </a:r>
            <a:r>
              <a:rPr lang="zh-CN" altLang="en-US" sz="2400" b="1" smtClean="0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ū</a:t>
            </a:r>
            <a:endParaRPr lang="zh-CN" altLang="en-US" sz="2400" b="1">
              <a:solidFill>
                <a:srgbClr val="C00000"/>
              </a:solidFill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15" name="Text Box 9"/>
          <p:cNvSpPr txBox="1"/>
          <p:nvPr/>
        </p:nvSpPr>
        <p:spPr>
          <a:xfrm>
            <a:off x="3435668" y="4596915"/>
            <a:ext cx="1162859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huān</a:t>
            </a:r>
          </a:p>
        </p:txBody>
      </p:sp>
      <p:sp>
        <p:nvSpPr>
          <p:cNvPr id="18" name="Text Box 10"/>
          <p:cNvSpPr txBox="1"/>
          <p:nvPr/>
        </p:nvSpPr>
        <p:spPr>
          <a:xfrm>
            <a:off x="5945864" y="4596915"/>
            <a:ext cx="914601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xùn</a:t>
            </a:r>
          </a:p>
        </p:txBody>
      </p:sp>
      <p:sp>
        <p:nvSpPr>
          <p:cNvPr id="19" name="Text Box 11"/>
          <p:cNvSpPr txBox="1"/>
          <p:nvPr/>
        </p:nvSpPr>
        <p:spPr>
          <a:xfrm>
            <a:off x="8442589" y="4596915"/>
            <a:ext cx="678585" cy="437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方正舒体" panose="02010601030101010101" pitchFamily="2" charset="-122"/>
                <a:ea typeface="方正舒体" panose="02010601030101010101" pitchFamily="2" charset="-122"/>
              </a:rPr>
              <a:t>bì</a:t>
            </a:r>
          </a:p>
        </p:txBody>
      </p:sp>
      <p:sp>
        <p:nvSpPr>
          <p:cNvPr id="20" name="矩形 11"/>
          <p:cNvSpPr>
            <a:spLocks noChangeArrowheads="1"/>
          </p:cNvSpPr>
          <p:nvPr/>
        </p:nvSpPr>
        <p:spPr bwMode="auto">
          <a:xfrm>
            <a:off x="4879000" y="1345279"/>
            <a:ext cx="2380501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/>
            <a:r>
              <a:rPr lang="zh-CN" altLang="en-US" sz="3600" smtClean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迷你简剪纸"/>
              </a:rPr>
              <a:t>生字注音</a:t>
            </a:r>
            <a:endParaRPr lang="zh-CN" altLang="en-US" sz="3600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迷你简剪纸"/>
            </a:endParaRPr>
          </a:p>
        </p:txBody>
      </p:sp>
      <p:cxnSp>
        <p:nvCxnSpPr>
          <p:cNvPr id="21" name="直接箭头连接符 15"/>
          <p:cNvCxnSpPr>
            <a:cxnSpLocks noChangeShapeType="1"/>
          </p:cNvCxnSpPr>
          <p:nvPr/>
        </p:nvCxnSpPr>
        <p:spPr bwMode="auto">
          <a:xfrm>
            <a:off x="4932974" y="1931804"/>
            <a:ext cx="2326527" cy="20951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22" name="图片 2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b="17992"/>
          <a:stretch>
            <a:fillRect/>
          </a:stretch>
        </p:blipFill>
        <p:spPr>
          <a:xfrm>
            <a:off x="1822210" y="1110992"/>
            <a:ext cx="2530800" cy="711862"/>
          </a:xfrm>
          <a:prstGeom prst="ellipse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  <p:bldP spid="10" grpId="2"/>
      <p:bldP spid="11" grpId="3"/>
      <p:bldP spid="12" grpId="4"/>
      <p:bldP spid="13" grpId="5"/>
      <p:bldP spid="14" grpId="7"/>
      <p:bldP spid="15" grpId="9"/>
      <p:bldP spid="18" grpId="10"/>
      <p:bldP spid="19" grpId="1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397" y="858180"/>
            <a:ext cx="9141117" cy="5141878"/>
          </a:xfrm>
          <a:prstGeom prst="rect">
            <a:avLst/>
          </a:prstGeom>
        </p:spPr>
      </p:pic>
      <p:pic>
        <p:nvPicPr>
          <p:cNvPr id="9" name="图片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9555" y="992981"/>
            <a:ext cx="2807018" cy="1749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000" contrast="15000"/>
                    </a14:imgEffect>
                    <a14:imgEffect>
                      <a14:sharpenSoften amount="2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5429" y="1981676"/>
            <a:ext cx="2037398" cy="4018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262" y="1206578"/>
            <a:ext cx="1853714" cy="1639823"/>
          </a:xfrm>
          <a:prstGeom prst="rect">
            <a:avLst/>
          </a:prstGeom>
        </p:spPr>
      </p:pic>
      <p:sp>
        <p:nvSpPr>
          <p:cNvPr id="16" name="矩形 11"/>
          <p:cNvSpPr>
            <a:spLocks noChangeArrowheads="1"/>
          </p:cNvSpPr>
          <p:nvPr/>
        </p:nvSpPr>
        <p:spPr bwMode="auto">
          <a:xfrm>
            <a:off x="4240611" y="3082955"/>
            <a:ext cx="3693160" cy="49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二、课文</a:t>
            </a:r>
            <a:r>
              <a:rPr lang="zh-CN" altLang="en-US" sz="2800" b="1">
                <a:solidFill>
                  <a:srgbClr val="C0000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整体感知环节</a:t>
            </a:r>
          </a:p>
        </p:txBody>
      </p:sp>
      <p:cxnSp>
        <p:nvCxnSpPr>
          <p:cNvPr id="17" name="直接箭头连接符 15"/>
          <p:cNvCxnSpPr>
            <a:cxnSpLocks noChangeShapeType="1"/>
          </p:cNvCxnSpPr>
          <p:nvPr/>
        </p:nvCxnSpPr>
        <p:spPr bwMode="auto">
          <a:xfrm flipV="1">
            <a:off x="4260152" y="3609039"/>
            <a:ext cx="3860990" cy="16555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2"/>
          <p:cNvSpPr txBox="1"/>
          <p:nvPr/>
        </p:nvSpPr>
        <p:spPr>
          <a:xfrm>
            <a:off x="2708418" y="3378600"/>
            <a:ext cx="551815" cy="12325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方正宋刻本秀楷简体" panose="02000000000000000000" charset="-122"/>
                <a:ea typeface="方正宋刻本秀楷简体" panose="02000000000000000000" charset="-122"/>
              </a:rPr>
              <a:t>故     乡</a:t>
            </a:r>
          </a:p>
        </p:txBody>
      </p:sp>
      <p:sp>
        <p:nvSpPr>
          <p:cNvPr id="19" name="左大括号 18"/>
          <p:cNvSpPr/>
          <p:nvPr/>
        </p:nvSpPr>
        <p:spPr>
          <a:xfrm>
            <a:off x="3283524" y="2599445"/>
            <a:ext cx="250686" cy="2845128"/>
          </a:xfrm>
          <a:prstGeom prst="leftBrac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1pPr>
            <a:lvl2pPr marL="3429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2pPr>
            <a:lvl3pPr marL="6858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3pPr>
            <a:lvl4pPr marL="10287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4pPr>
            <a:lvl5pPr marL="13716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5pPr>
            <a:lvl6pPr marL="17145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6pPr>
            <a:lvl7pPr marL="20574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7pPr>
            <a:lvl8pPr marL="24003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8pPr>
            <a:lvl9pPr marL="27432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4"/>
          <p:cNvSpPr txBox="1"/>
          <p:nvPr/>
        </p:nvSpPr>
        <p:spPr>
          <a:xfrm>
            <a:off x="3421514" y="2346287"/>
            <a:ext cx="203528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0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～</a:t>
            </a:r>
            <a:r>
              <a:rPr lang="en-US" altLang="zh-CN" sz="20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20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）回</a:t>
            </a:r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故乡</a:t>
            </a:r>
          </a:p>
        </p:txBody>
      </p:sp>
      <p:sp>
        <p:nvSpPr>
          <p:cNvPr id="21" name="文本框 5"/>
          <p:cNvSpPr txBox="1"/>
          <p:nvPr/>
        </p:nvSpPr>
        <p:spPr>
          <a:xfrm>
            <a:off x="3421514" y="3718612"/>
            <a:ext cx="2197257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～</a:t>
            </a:r>
            <a:r>
              <a:rPr lang="en-US" altLang="zh-CN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77</a:t>
            </a:r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）在故乡</a:t>
            </a:r>
          </a:p>
        </p:txBody>
      </p:sp>
      <p:sp>
        <p:nvSpPr>
          <p:cNvPr id="22" name="文本框 6"/>
          <p:cNvSpPr txBox="1"/>
          <p:nvPr/>
        </p:nvSpPr>
        <p:spPr>
          <a:xfrm>
            <a:off x="3421514" y="5190163"/>
            <a:ext cx="230926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78</a:t>
            </a:r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～</a:t>
            </a:r>
            <a:r>
              <a:rPr lang="en-US" altLang="zh-CN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88</a:t>
            </a:r>
            <a:r>
              <a:rPr lang="zh-CN" altLang="en-US" sz="20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）离故乡</a:t>
            </a:r>
          </a:p>
        </p:txBody>
      </p:sp>
      <p:sp>
        <p:nvSpPr>
          <p:cNvPr id="24" name="文本框 8"/>
          <p:cNvSpPr txBox="1"/>
          <p:nvPr/>
        </p:nvSpPr>
        <p:spPr>
          <a:xfrm>
            <a:off x="6061447" y="2333876"/>
            <a:ext cx="324753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萧条景况，悲凉</a:t>
            </a:r>
            <a:r>
              <a:rPr lang="zh-CN" altLang="en-US" sz="2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心情。</a:t>
            </a:r>
            <a:endParaRPr lang="zh-CN" altLang="en-US" sz="20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5" name="文本框 9"/>
          <p:cNvSpPr txBox="1"/>
          <p:nvPr/>
        </p:nvSpPr>
        <p:spPr>
          <a:xfrm>
            <a:off x="6061447" y="5186459"/>
            <a:ext cx="301879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离乡感慨，渴望新路。</a:t>
            </a:r>
          </a:p>
        </p:txBody>
      </p:sp>
      <p:cxnSp>
        <p:nvCxnSpPr>
          <p:cNvPr id="26" name="直接箭头连接符 25"/>
          <p:cNvCxnSpPr/>
          <p:nvPr/>
        </p:nvCxnSpPr>
        <p:spPr>
          <a:xfrm flipV="1">
            <a:off x="5640588" y="5385849"/>
            <a:ext cx="496360" cy="2"/>
          </a:xfrm>
          <a:prstGeom prst="straightConnector1">
            <a:avLst/>
          </a:prstGeom>
          <a:ln w="12700"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左大括号 26"/>
          <p:cNvSpPr/>
          <p:nvPr/>
        </p:nvSpPr>
        <p:spPr>
          <a:xfrm rot="10800000" flipH="1">
            <a:off x="5766409" y="3084766"/>
            <a:ext cx="168740" cy="1667802"/>
          </a:xfrm>
          <a:prstGeom prst="leftBrac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1pPr>
            <a:lvl2pPr marL="3429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2pPr>
            <a:lvl3pPr marL="6858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3pPr>
            <a:lvl4pPr marL="10287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4pPr>
            <a:lvl5pPr marL="13716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5pPr>
            <a:lvl6pPr marL="17145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6pPr>
            <a:lvl7pPr marL="20574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7pPr>
            <a:lvl8pPr marL="24003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8pPr>
            <a:lvl9pPr marL="2743200" marR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等线"/>
                <a:ea typeface="Arial"/>
                <a:cs typeface="Arial"/>
                <a:sym typeface="Wingding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12"/>
          <p:cNvSpPr txBox="1"/>
          <p:nvPr/>
        </p:nvSpPr>
        <p:spPr>
          <a:xfrm>
            <a:off x="6018553" y="2902290"/>
            <a:ext cx="30416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老屋冷寂，母亲</a:t>
            </a:r>
            <a:r>
              <a:rPr lang="zh-CN" altLang="en-US" sz="2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凄凉。</a:t>
            </a:r>
            <a:endParaRPr lang="zh-CN" altLang="en-US" sz="20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9" name="文本框 13"/>
          <p:cNvSpPr txBox="1"/>
          <p:nvPr/>
        </p:nvSpPr>
        <p:spPr>
          <a:xfrm>
            <a:off x="6018553" y="3417019"/>
            <a:ext cx="2981278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回忆少年闰土的</a:t>
            </a:r>
            <a:r>
              <a:rPr lang="zh-CN" altLang="en-US" sz="2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往事。</a:t>
            </a:r>
            <a:endParaRPr lang="zh-CN" altLang="en-US" sz="20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0" name="文本框 14"/>
          <p:cNvSpPr txBox="1"/>
          <p:nvPr/>
        </p:nvSpPr>
        <p:spPr>
          <a:xfrm>
            <a:off x="6018553" y="3931748"/>
            <a:ext cx="3027793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遇见豆腐西施杨二</a:t>
            </a:r>
            <a:r>
              <a:rPr lang="zh-CN" altLang="en-US" sz="2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嫂。</a:t>
            </a:r>
            <a:endParaRPr lang="zh-CN" altLang="en-US" sz="20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1" name="文本框 15"/>
          <p:cNvSpPr txBox="1"/>
          <p:nvPr/>
        </p:nvSpPr>
        <p:spPr>
          <a:xfrm>
            <a:off x="6011625" y="4446478"/>
            <a:ext cx="2534741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见到中年闰土</a:t>
            </a:r>
            <a:r>
              <a:rPr lang="zh-CN" altLang="en-US" sz="2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父子。</a:t>
            </a:r>
            <a:endParaRPr lang="zh-CN" altLang="en-US" sz="20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32" name="文本框 21"/>
          <p:cNvSpPr txBox="1"/>
          <p:nvPr/>
        </p:nvSpPr>
        <p:spPr>
          <a:xfrm>
            <a:off x="2466344" y="1856877"/>
            <a:ext cx="596179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活动：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通读课文，划分层次并概括文章的主要内容。</a:t>
            </a:r>
          </a:p>
        </p:txBody>
      </p:sp>
      <p:cxnSp>
        <p:nvCxnSpPr>
          <p:cNvPr id="33" name="直接箭头连接符 32"/>
          <p:cNvCxnSpPr/>
          <p:nvPr/>
        </p:nvCxnSpPr>
        <p:spPr>
          <a:xfrm flipV="1">
            <a:off x="5602599" y="2533929"/>
            <a:ext cx="496360" cy="2"/>
          </a:xfrm>
          <a:prstGeom prst="straightConnector1">
            <a:avLst/>
          </a:prstGeom>
          <a:ln w="12700"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矩形 11"/>
          <p:cNvSpPr>
            <a:spLocks noChangeArrowheads="1"/>
          </p:cNvSpPr>
          <p:nvPr/>
        </p:nvSpPr>
        <p:spPr bwMode="auto">
          <a:xfrm>
            <a:off x="4879000" y="1141821"/>
            <a:ext cx="2380501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/>
            <a:r>
              <a:rPr lang="zh-CN" altLang="en-US" sz="3600" smtClean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迷你简剪纸"/>
              </a:rPr>
              <a:t>内容梳理</a:t>
            </a:r>
            <a:endParaRPr lang="zh-CN" altLang="en-US" sz="3600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迷你简剪纸"/>
            </a:endParaRPr>
          </a:p>
        </p:txBody>
      </p:sp>
      <p:cxnSp>
        <p:nvCxnSpPr>
          <p:cNvPr id="34" name="直接箭头连接符 15"/>
          <p:cNvCxnSpPr>
            <a:cxnSpLocks noChangeShapeType="1"/>
          </p:cNvCxnSpPr>
          <p:nvPr/>
        </p:nvCxnSpPr>
        <p:spPr bwMode="auto">
          <a:xfrm>
            <a:off x="4932974" y="1728346"/>
            <a:ext cx="2326527" cy="20951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5" name="图片 3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b="17992"/>
          <a:stretch>
            <a:fillRect/>
          </a:stretch>
        </p:blipFill>
        <p:spPr>
          <a:xfrm>
            <a:off x="1822210" y="1110992"/>
            <a:ext cx="2530800" cy="711862"/>
          </a:xfrm>
          <a:prstGeom prst="ellipse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dur="500" fill="hold" grpId="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dur="500" fill="hold" grpId="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dur="500" fill="hold" grpId="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1"/>
      <p:bldP spid="20" grpId="2"/>
      <p:bldP spid="21" grpId="3"/>
      <p:bldP spid="22" grpId="4"/>
      <p:bldP spid="24" grpId="5"/>
      <p:bldP spid="25" grpId="6"/>
      <p:bldP spid="27" grpId="7"/>
      <p:bldP spid="28" grpId="8"/>
      <p:bldP spid="29" grpId="9"/>
      <p:bldP spid="30" grpId="10"/>
      <p:bldP spid="31" grpId="1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框 21"/>
          <p:cNvSpPr txBox="1"/>
          <p:nvPr/>
        </p:nvSpPr>
        <p:spPr>
          <a:xfrm>
            <a:off x="2247510" y="1685457"/>
            <a:ext cx="5961796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</a:t>
            </a:r>
            <a:r>
              <a:rPr lang="zh-CN" altLang="en-US" sz="2200" b="1" smtClean="0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：</a:t>
            </a:r>
            <a:r>
              <a:rPr lang="zh-CN" altLang="en-US" sz="2200" b="1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根据所学内容填空。</a:t>
            </a:r>
            <a:endParaRPr lang="zh-CN" altLang="en-US" sz="2200" b="1">
              <a:latin typeface="微软雅黑" panose="020b0703020204020201" pitchFamily="34" charset="-122"/>
              <a:ea typeface="微软雅黑" panose="020b0703020204020201" pitchFamily="34" charset="-122"/>
            </a:endParaRPr>
          </a:p>
        </p:txBody>
      </p:sp>
      <p:sp>
        <p:nvSpPr>
          <p:cNvPr id="23" name="文本框 1"/>
          <p:cNvSpPr txBox="1"/>
          <p:nvPr/>
        </p:nvSpPr>
        <p:spPr>
          <a:xfrm>
            <a:off x="2247510" y="2139354"/>
            <a:ext cx="7862206" cy="3476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　　本文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以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“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我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”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在故乡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的</a:t>
            </a:r>
            <a:r>
              <a:rPr lang="en-US" altLang="zh-CN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__________________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为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线索，沿着</a:t>
            </a:r>
            <a:r>
              <a:rPr lang="en-US" altLang="zh-CN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“__________________________________”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的脉络记叙。重点突出了回故乡后见到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了</a:t>
            </a:r>
            <a:r>
              <a:rPr lang="en-US" altLang="zh-CN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__________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和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__________ 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，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与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“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我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”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记忆中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的</a:t>
            </a:r>
            <a:r>
              <a:rPr lang="en-US" altLang="zh-CN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__________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和</a:t>
            </a:r>
            <a:r>
              <a:rPr lang="en-US" altLang="zh-CN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__________</a:t>
            </a:r>
            <a:r>
              <a:rPr lang="zh-CN" altLang="en-US" sz="22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形成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对比，使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“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我</a:t>
            </a:r>
            <a:r>
              <a:rPr lang="en-US" altLang="zh-CN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”</a:t>
            </a:r>
            <a:r>
              <a:rPr lang="zh-CN" altLang="en-US" sz="2200" b="1">
                <a:latin typeface="华文楷体" panose="02010600040101010101" pitchFamily="2" charset="-122"/>
                <a:ea typeface="华文楷体" panose="02010600040101010101" pitchFamily="2" charset="-122"/>
              </a:rPr>
              <a:t>心绪低落，而孩子们的表现又让我心生希望。</a:t>
            </a:r>
          </a:p>
        </p:txBody>
      </p:sp>
      <p:sp>
        <p:nvSpPr>
          <p:cNvPr id="34" name="文本框 18"/>
          <p:cNvSpPr txBox="1"/>
          <p:nvPr/>
        </p:nvSpPr>
        <p:spPr>
          <a:xfrm>
            <a:off x="6289782" y="2313729"/>
            <a:ext cx="1290713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见闻感受</a:t>
            </a:r>
          </a:p>
        </p:txBody>
      </p:sp>
      <p:sp>
        <p:nvSpPr>
          <p:cNvPr id="35" name="文本框 21"/>
          <p:cNvSpPr txBox="1"/>
          <p:nvPr/>
        </p:nvSpPr>
        <p:spPr>
          <a:xfrm>
            <a:off x="3309264" y="2978615"/>
            <a:ext cx="3678288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回</a:t>
            </a:r>
            <a:r>
              <a:rPr lang="zh-CN" altLang="en-US" sz="20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故乡</a:t>
            </a:r>
            <a:r>
              <a:rPr lang="en-US" altLang="zh-CN" sz="20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0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在故乡</a:t>
            </a:r>
            <a:r>
              <a:rPr lang="en-US" altLang="zh-CN" sz="20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——</a:t>
            </a:r>
            <a:r>
              <a:rPr lang="zh-CN" altLang="en-US" sz="20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离</a:t>
            </a:r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故乡</a:t>
            </a:r>
          </a:p>
        </p:txBody>
      </p:sp>
      <p:sp>
        <p:nvSpPr>
          <p:cNvPr id="36" name="文本框 22"/>
          <p:cNvSpPr txBox="1"/>
          <p:nvPr/>
        </p:nvSpPr>
        <p:spPr>
          <a:xfrm>
            <a:off x="5280795" y="3659186"/>
            <a:ext cx="1290127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中年闰土</a:t>
            </a:r>
          </a:p>
        </p:txBody>
      </p:sp>
      <p:sp>
        <p:nvSpPr>
          <p:cNvPr id="37" name="文本框 23"/>
          <p:cNvSpPr txBox="1"/>
          <p:nvPr/>
        </p:nvSpPr>
        <p:spPr>
          <a:xfrm>
            <a:off x="7063752" y="3659186"/>
            <a:ext cx="1041173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杨二嫂</a:t>
            </a:r>
          </a:p>
        </p:txBody>
      </p:sp>
      <p:sp>
        <p:nvSpPr>
          <p:cNvPr id="38" name="文本框 24"/>
          <p:cNvSpPr txBox="1"/>
          <p:nvPr/>
        </p:nvSpPr>
        <p:spPr>
          <a:xfrm>
            <a:off x="3232281" y="4327795"/>
            <a:ext cx="1319212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少年闰土</a:t>
            </a:r>
          </a:p>
        </p:txBody>
      </p:sp>
      <p:sp>
        <p:nvSpPr>
          <p:cNvPr id="39" name="文本框 25"/>
          <p:cNvSpPr txBox="1"/>
          <p:nvPr/>
        </p:nvSpPr>
        <p:spPr>
          <a:xfrm>
            <a:off x="4939141" y="4327795"/>
            <a:ext cx="132697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豆腐西施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4" grpId="1"/>
      <p:bldP spid="35" grpId="2"/>
      <p:bldP spid="36" grpId="3"/>
      <p:bldP spid="37" grpId="4"/>
      <p:bldP spid="38" grpId="5"/>
      <p:bldP spid="39" grpId="6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2151754" y="2089973"/>
            <a:ext cx="849399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活动：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从文中筛选信息，比较少年闰土和中年闰土形象的区别。</a:t>
            </a:r>
          </a:p>
        </p:txBody>
      </p:sp>
      <p:sp>
        <p:nvSpPr>
          <p:cNvPr id="33" name="矩形 11"/>
          <p:cNvSpPr>
            <a:spLocks noChangeArrowheads="1"/>
          </p:cNvSpPr>
          <p:nvPr/>
        </p:nvSpPr>
        <p:spPr bwMode="auto">
          <a:xfrm>
            <a:off x="4879000" y="1141821"/>
            <a:ext cx="2380501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/>
            <a:r>
              <a:rPr lang="zh-CN" altLang="en-US" sz="3600" smtClean="0">
                <a:solidFill>
                  <a:srgbClr val="C00000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迷你简剪纸"/>
              </a:rPr>
              <a:t>人物形象</a:t>
            </a:r>
            <a:endParaRPr lang="zh-CN" altLang="en-US" sz="3600">
              <a:solidFill>
                <a:srgbClr val="C00000"/>
              </a:solidFill>
              <a:latin typeface="华文新魏" panose="02010800040101010101" pitchFamily="2" charset="-122"/>
              <a:ea typeface="华文新魏" panose="02010800040101010101" pitchFamily="2" charset="-122"/>
              <a:sym typeface="迷你简剪纸"/>
            </a:endParaRPr>
          </a:p>
        </p:txBody>
      </p:sp>
      <p:cxnSp>
        <p:nvCxnSpPr>
          <p:cNvPr id="34" name="直接箭头连接符 15"/>
          <p:cNvCxnSpPr>
            <a:cxnSpLocks noChangeShapeType="1"/>
          </p:cNvCxnSpPr>
          <p:nvPr/>
        </p:nvCxnSpPr>
        <p:spPr bwMode="auto">
          <a:xfrm>
            <a:off x="4932974" y="1728346"/>
            <a:ext cx="2326527" cy="20951"/>
          </a:xfrm>
          <a:prstGeom prst="straightConnector1">
            <a:avLst/>
          </a:prstGeom>
          <a:noFill/>
          <a:ln w="31750">
            <a:solidFill>
              <a:schemeClr val="tx2">
                <a:lumMod val="50000"/>
              </a:schemeClr>
            </a:solidFill>
            <a:prstDash val="lgDashDot"/>
            <a:bevel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5" name="图片 3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rcRect b="17992"/>
          <a:stretch>
            <a:fillRect/>
          </a:stretch>
        </p:blipFill>
        <p:spPr>
          <a:xfrm>
            <a:off x="1822210" y="1110992"/>
            <a:ext cx="2530800" cy="711862"/>
          </a:xfrm>
          <a:prstGeom prst="ellipse">
            <a:avLst/>
          </a:prstGeom>
        </p:spPr>
      </p:pic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257425" y="2873375"/>
          <a:ext cx="7781925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6385"/>
                <a:gridCol w="1556385"/>
                <a:gridCol w="1556385"/>
                <a:gridCol w="1556385"/>
                <a:gridCol w="1556385"/>
              </a:tblGrid>
              <a:tr h="70104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0" smtClean="0">
                          <a:solidFill>
                            <a:srgbClr val="C00000"/>
                          </a:solidFill>
                          <a:latin typeface="黑体" pitchFamily="49" charset="-122"/>
                          <a:ea typeface="黑体" panose="02010609060101010101" pitchFamily="49" charset="-122"/>
                        </a:rPr>
                        <a:t>年龄段</a:t>
                      </a:r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0" smtClean="0">
                          <a:solidFill>
                            <a:srgbClr val="C00000"/>
                          </a:solidFill>
                          <a:latin typeface="黑体" pitchFamily="49" charset="-122"/>
                          <a:ea typeface="黑体" panose="02010609060101010101" pitchFamily="49" charset="-122"/>
                        </a:rPr>
                        <a:t>外貌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0" smtClean="0">
                          <a:solidFill>
                            <a:srgbClr val="C00000"/>
                          </a:solidFill>
                          <a:latin typeface="黑体" pitchFamily="49" charset="-122"/>
                          <a:ea typeface="黑体" panose="02010609060101010101" pitchFamily="49" charset="-122"/>
                        </a:rPr>
                        <a:t>动作、语言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0" smtClean="0">
                          <a:solidFill>
                            <a:srgbClr val="C00000"/>
                          </a:solidFill>
                          <a:latin typeface="黑体" pitchFamily="49" charset="-122"/>
                          <a:ea typeface="黑体" panose="02010609060101010101" pitchFamily="49" charset="-122"/>
                        </a:rPr>
                        <a:t>对“我”的态度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 b="0" smtClean="0">
                          <a:solidFill>
                            <a:srgbClr val="C00000"/>
                          </a:solidFill>
                          <a:latin typeface="黑体" pitchFamily="49" charset="-122"/>
                          <a:ea typeface="黑体" panose="02010609060101010101" pitchFamily="49" charset="-122"/>
                        </a:rPr>
                        <a:t>生活态度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 b="0">
                        <a:solidFill>
                          <a:srgbClr val="C00000"/>
                        </a:solidFill>
                        <a:latin typeface="黑体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6" name="文本框 1"/>
          <p:cNvSpPr txBox="1"/>
          <p:nvPr/>
        </p:nvSpPr>
        <p:spPr>
          <a:xfrm>
            <a:off x="2313008" y="3709813"/>
            <a:ext cx="143490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少年闰土</a:t>
            </a:r>
          </a:p>
        </p:txBody>
      </p:sp>
      <p:sp>
        <p:nvSpPr>
          <p:cNvPr id="37" name="文本框 7"/>
          <p:cNvSpPr txBox="1"/>
          <p:nvPr/>
        </p:nvSpPr>
        <p:spPr>
          <a:xfrm>
            <a:off x="2313008" y="4440437"/>
            <a:ext cx="143490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中年闰土</a:t>
            </a:r>
          </a:p>
        </p:txBody>
      </p:sp>
      <p:sp>
        <p:nvSpPr>
          <p:cNvPr id="38" name="文本框 12"/>
          <p:cNvSpPr txBox="1"/>
          <p:nvPr/>
        </p:nvSpPr>
        <p:spPr>
          <a:xfrm>
            <a:off x="3878621" y="3709813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可爱可亲</a:t>
            </a:r>
          </a:p>
        </p:txBody>
      </p:sp>
      <p:sp>
        <p:nvSpPr>
          <p:cNvPr id="39" name="文本框 13"/>
          <p:cNvSpPr txBox="1"/>
          <p:nvPr/>
        </p:nvSpPr>
        <p:spPr>
          <a:xfrm>
            <a:off x="3878621" y="4440437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饱经沧桑</a:t>
            </a:r>
          </a:p>
        </p:txBody>
      </p:sp>
      <p:sp>
        <p:nvSpPr>
          <p:cNvPr id="40" name="文本框 14"/>
          <p:cNvSpPr txBox="1"/>
          <p:nvPr/>
        </p:nvSpPr>
        <p:spPr>
          <a:xfrm>
            <a:off x="5457135" y="3709813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勇敢活泼</a:t>
            </a:r>
          </a:p>
        </p:txBody>
      </p:sp>
      <p:sp>
        <p:nvSpPr>
          <p:cNvPr id="41" name="文本框 15"/>
          <p:cNvSpPr txBox="1"/>
          <p:nvPr/>
        </p:nvSpPr>
        <p:spPr>
          <a:xfrm>
            <a:off x="5457135" y="4440437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等级观念</a:t>
            </a:r>
          </a:p>
        </p:txBody>
      </p:sp>
      <p:sp>
        <p:nvSpPr>
          <p:cNvPr id="42" name="文本框 16"/>
          <p:cNvSpPr txBox="1"/>
          <p:nvPr/>
        </p:nvSpPr>
        <p:spPr>
          <a:xfrm>
            <a:off x="6962226" y="3709813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情真意切</a:t>
            </a:r>
          </a:p>
        </p:txBody>
      </p:sp>
      <p:sp>
        <p:nvSpPr>
          <p:cNvPr id="43" name="文本框 17"/>
          <p:cNvSpPr txBox="1"/>
          <p:nvPr/>
        </p:nvSpPr>
        <p:spPr>
          <a:xfrm>
            <a:off x="6962226" y="4440437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恭敬有礼</a:t>
            </a:r>
          </a:p>
        </p:txBody>
      </p:sp>
      <p:sp>
        <p:nvSpPr>
          <p:cNvPr id="44" name="文本框 18"/>
          <p:cNvSpPr txBox="1"/>
          <p:nvPr/>
        </p:nvSpPr>
        <p:spPr>
          <a:xfrm>
            <a:off x="8537367" y="3709813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热情希望</a:t>
            </a:r>
          </a:p>
        </p:txBody>
      </p:sp>
      <p:sp>
        <p:nvSpPr>
          <p:cNvPr id="45" name="文本框 19"/>
          <p:cNvSpPr txBox="1"/>
          <p:nvPr/>
        </p:nvSpPr>
        <p:spPr>
          <a:xfrm>
            <a:off x="8537367" y="4440437"/>
            <a:ext cx="1451316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华文楷体" panose="02010600040101010101" pitchFamily="2" charset="-122"/>
                <a:ea typeface="华文楷体" panose="02010600040101010101" pitchFamily="2" charset="-122"/>
              </a:rPr>
              <a:t>寄托神灵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1"/>
      <p:bldP spid="38" grpId="2"/>
      <p:bldP spid="39" grpId="3"/>
      <p:bldP spid="40" grpId="4"/>
      <p:bldP spid="41" grpId="5"/>
      <p:bldP spid="42" grpId="6"/>
      <p:bldP spid="43" grpId="7"/>
      <p:bldP spid="44" grpId="8"/>
      <p:bldP spid="45" grpId="9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b="17992"/>
          <a:stretch>
            <a:fillRect/>
          </a:stretch>
        </p:blipFill>
        <p:spPr>
          <a:xfrm>
            <a:off x="1641235" y="1071999"/>
            <a:ext cx="2530800" cy="711862"/>
          </a:xfrm>
          <a:prstGeom prst="ellipse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387723" y="2023298"/>
            <a:ext cx="5725421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</a:t>
            </a:r>
            <a:r>
              <a:rPr lang="zh-CN" altLang="en-US" sz="2000" b="1" smtClean="0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：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探究归纳造成闰土变化的原因有</a:t>
            </a:r>
            <a:r>
              <a:rPr lang="zh-CN" altLang="en-US" sz="2000" b="1" smtClean="0">
                <a:latin typeface="微软雅黑" panose="020b0703020204020201" pitchFamily="34" charset="-122"/>
                <a:ea typeface="微软雅黑" panose="020b0703020204020201" pitchFamily="34" charset="-122"/>
              </a:rPr>
              <a:t>哪些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。</a:t>
            </a:r>
          </a:p>
        </p:txBody>
      </p:sp>
      <p:sp>
        <p:nvSpPr>
          <p:cNvPr id="33" name="文本框 1"/>
          <p:cNvSpPr txBox="1"/>
          <p:nvPr/>
        </p:nvSpPr>
        <p:spPr>
          <a:xfrm>
            <a:off x="2440559" y="2732543"/>
            <a:ext cx="7617841" cy="11988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政治压迫：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帝国主义瓜分中国，各派军阀在帝国主义支持下各踞一方，连年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混战。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4" name="文本框 2"/>
          <p:cNvSpPr txBox="1"/>
          <p:nvPr/>
        </p:nvSpPr>
        <p:spPr>
          <a:xfrm>
            <a:off x="2468692" y="4166398"/>
            <a:ext cx="7589708" cy="11988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精神摧残：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封建思想意识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给人们加上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精神枷锁，尊卑观念愚弄淳朴的农民。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b="17992"/>
          <a:stretch>
            <a:fillRect/>
          </a:stretch>
        </p:blipFill>
        <p:spPr>
          <a:xfrm>
            <a:off x="1563610" y="986274"/>
            <a:ext cx="2530800" cy="711862"/>
          </a:xfrm>
          <a:prstGeom prst="ellipse">
            <a:avLst/>
          </a:prstGeom>
        </p:spPr>
      </p:pic>
      <p:sp>
        <p:nvSpPr>
          <p:cNvPr id="33" name="文本框 4"/>
          <p:cNvSpPr txBox="1"/>
          <p:nvPr/>
        </p:nvSpPr>
        <p:spPr>
          <a:xfrm>
            <a:off x="2177267" y="1783861"/>
            <a:ext cx="8143464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活动</a:t>
            </a:r>
            <a:r>
              <a:rPr lang="zh-CN" altLang="en-US" sz="2000" b="1" smtClean="0">
                <a:solidFill>
                  <a:srgbClr val="0070C0"/>
                </a:solidFill>
                <a:latin typeface="微软雅黑" panose="020b0703020204020201" pitchFamily="34" charset="-122"/>
                <a:ea typeface="微软雅黑" panose="020b0703020204020201" pitchFamily="34" charset="-122"/>
              </a:rPr>
              <a:t>：</a:t>
            </a:r>
            <a:r>
              <a:rPr lang="zh-CN" altLang="en-US" sz="2000" b="1">
                <a:latin typeface="微软雅黑" panose="020b0703020204020201" pitchFamily="34" charset="-122"/>
                <a:ea typeface="微软雅黑" panose="020b0703020204020201" pitchFamily="34" charset="-122"/>
              </a:rPr>
              <a:t>抓住文中典型的语言和动作描写，概述杨二嫂形象，思考其有什么社会意义。</a:t>
            </a:r>
          </a:p>
        </p:txBody>
      </p:sp>
      <p:sp>
        <p:nvSpPr>
          <p:cNvPr id="2" name="矩形 1"/>
          <p:cNvSpPr/>
          <p:nvPr/>
        </p:nvSpPr>
        <p:spPr>
          <a:xfrm>
            <a:off x="2177267" y="3036171"/>
            <a:ext cx="7927397" cy="10147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形象</a:t>
            </a:r>
            <a:r>
              <a:rPr lang="zh-CN" altLang="en-US" sz="200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对杨二嫂素描式的勾勒及对其势利尖刻、咄咄逼人的语言描写，形象地刻画了一个泼辣粗俗、令人生厌的小市民的形象。</a:t>
            </a:r>
          </a:p>
        </p:txBody>
      </p:sp>
      <p:sp>
        <p:nvSpPr>
          <p:cNvPr id="4" name="矩形 3"/>
          <p:cNvSpPr/>
          <p:nvPr/>
        </p:nvSpPr>
        <p:spPr>
          <a:xfrm>
            <a:off x="2177267" y="4269686"/>
            <a:ext cx="7862083" cy="10147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00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社会意义：</a:t>
            </a:r>
            <a:r>
              <a:rPr lang="zh-CN" altLang="en-US" sz="20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要提高国民素质，</a:t>
            </a:r>
            <a:r>
              <a:rPr lang="zh-CN" altLang="en-US" sz="2000" b="1">
                <a:latin typeface="华文楷体" panose="02010600040101010101" pitchFamily="2" charset="-122"/>
                <a:ea typeface="华文楷体" panose="02010600040101010101" pitchFamily="2" charset="-122"/>
              </a:rPr>
              <a:t>使扭曲的人性得到恢复，警醒人民自觉去摧毁那些摧残人性的愚昧野蛮的社会制度。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https://d.book118.com/038002024001006050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汉仪雪君体简</vt:lpstr>
      <vt:lpstr>汉仪火柴体简</vt:lpstr>
      <vt:lpstr>宋体</vt:lpstr>
      <vt:lpstr>华文新魏</vt:lpstr>
      <vt:lpstr>迷你简剪纸</vt:lpstr>
      <vt:lpstr>华文楷体</vt:lpstr>
      <vt:lpstr>方正舒体</vt:lpstr>
      <vt:lpstr>方正宋刻本秀楷简体</vt:lpstr>
      <vt:lpstr>等线</vt:lpstr>
      <vt:lpstr>楷体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2024-09-29T11:44:06.018</cp:lastPrinted>
  <dcterms:created xsi:type="dcterms:W3CDTF">2024-09-29T03:44:06Z</dcterms:created>
  <dcterms:modified xsi:type="dcterms:W3CDTF">2024-09-29T03:44:07Z</dcterms:modified>
</cp:coreProperties>
</file>