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4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" Target="slides/slide1.xml" /><Relationship Id="rId30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649FE-9D85-4F28-9C45-621B4943F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464873-F5E0-4C85-A984-0F63184FC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2A7BF-473B-41C7-8687-D91EB9089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3707D-506D-471B-A7C6-F24152012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9021BF-293A-41D5-86BC-932D0D4CC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927449-C6D3-4901-9CFA-566E56DF2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66EA4B-0D32-4A39-AECF-E9F183A69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1A9A73-81ED-4765-B18A-847EFF552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939186-DF0F-46BD-BCD4-11357EE23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F7146-3A88-4987-B747-4D37FD849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FA2178-BE27-41DA-BFDF-7C5FF82E7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0512205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59健康生活的十个关键要点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适度运动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充足睡眠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保持心理健康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个人卫生与防护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定期体检与保健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社交互动与人际关系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时间管理与自我调节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环境与可持续发展意识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tailEnd type="triangle" w="lg" len="lg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均衡营养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全谷类食物为主食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选择全麦、糙米、燕麦等全谷类食物作为主食，提供能量和膳食纤维。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摄入足够的蛋白质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适量食用鱼、肉、蛋、奶制品等优质蛋白质来源，维持身体正常生理功能。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丰富的蔬菜和水果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每天至少食用五种不同颜色的蔬菜和水果，确保摄入足够的维生素、矿物质和纤维素。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控制零食和甜点的摄入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控制高脂肪食物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选择低热量食物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控制热量摄入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限制高糖、高脂肪零食和甜点的摄入，避免额外的热量摄入。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减少饱和脂肪和反式脂肪的摄入，如油炸食品、肥肉、奶油等。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增加水果、蔬菜、瘦肉、鱼类等低热量食物的摄入。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建立规律的饮食习惯，避免饥饿和暴饮暴食。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规律进餐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细嚼慢咽，充分感受食物的味道，有助于控制食量。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慢慢享用食物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避免在看电视、使用电脑或手机等分心状态下进食，以免不知不觉摄入过多食物。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避免分心进食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避免过度饮食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适度运动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改善心肺功能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有氧运动能够提高心肺功能，增加心脏每搏输出量，降低静息心率，提高身体对氧气的利用效率。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促进新陈代谢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有氧运动能够加速新陈代谢，促进脂肪燃烧，有利于控制体重和减少脂肪堆积。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有氧运动能够提高机体的免疫力，增强抵抗力，减少疾病的发生。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有氧运动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保护关节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力量训练能够增加关节周围肌肉的力量和稳定性，减少关节受伤的风险。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促进骨骼健康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力量训练能够刺激骨骼生长和增加骨密度，预防骨质疏松等骨骼疾病。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增强肌肉力量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力量训练能够增加肌肉横截面积和肌纤维数量，提高肌肉力量和耐力。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力量训练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柔韧性训练能够增加关节活动度和肌肉伸展性，提高身体的柔韧性。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提高身体柔韧性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柔韧性训练能够减少运动过程中的肌肉拉伤和关节扭伤等运动损伤。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预防运动损伤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柔韧性训练能够放松身心，缓解压力和紧张情绪，有利于心理健康。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缓解压力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柔韧性训练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充足睡眠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V="1">
            <a:off x="2445706" y="37071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>
            <a:off x="2870191" y="27750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435353" y="19783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1621187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56340" y="4974994"/>
            <a:ext cx="1629199" cy="570492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3413506"/>
            <a:ext cx="1629199" cy="570492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成年人每晚应保证7-9小时的睡眠时间，以确保身体和大脑得到充分的休息和恢复。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56340" y="1978373"/>
            <a:ext cx="1641902" cy="570492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保证睡眠时间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老年人可能需要较少的睡眠时间，但仍应保证足够的休息和高质量的睡眠。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青少年和儿童需要更多的睡眠时间，以促进生长发育和学习能力。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32972"/>
            <a:ext cx="7364174" cy="120449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建立规律的睡眠习惯，尽量在同一时间上床睡觉和起床。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687513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创造一个安静、舒适、温暖的睡眠环境，避免噪音和光线的干扰。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795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睡前避免饮用咖啡、茶等刺激性饮料，以及过度饮酒和吸烟。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提高睡眠质量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333" r="23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尽量避免夜间工作和学习，以免打乱生物钟和影响睡眠质量。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如果需要熬夜，应合理安排时间，保证充足的睡眠和休息。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长期睡眠不足可能导致身体疲劳、免疫力下降、记忆力减退等问题，应引起重视并及时调整生活习惯。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避免熬夜和睡眠不足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保持心理健康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乐观向上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保持对生活的积极态度，看到问题的机会而非障碍，有助于更好地应对挑战和压力。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感恩心态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经常表达对他人的感激之情，关注生活中的美好事物，有助于提升幸福感和满足感。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自我激励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设定实际可达的目标，并通过奖励机制激励自己不断前进，保持对生活的热情和动力。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积极心态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保持充足的睡眠、均衡的饮食和适量的运动，有助于增强身体和心理的抗压能力。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合理规划时间，避免过度承载任务和责任，有助于减少压力和焦虑。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放松技巧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学习并掌握一些放松技巧，如深呼吸、冥想和渐进性肌肉松弛等，有助于缓解紧张情绪。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减轻压力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社交互动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与家人、朋友和同事保持联系，分享彼此的感受和经历，有助于减轻孤独和压力。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专业咨询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在遇到困难或挑战时，寻求专业心理咨询师的帮助，可以获得更具体的建议和支持。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加入自助小组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参加心理健康相关的自助小组或社区活动，与有相似经历的人交流和学习，有助于找到共鸣和支持。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寻求帮助和支持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144167" y="2573915"/>
            <a:ext cx="1971008" cy="1817370"/>
            <a:chOff x="5144167" y="2573915"/>
            <a:chExt cx="1971008" cy="1817370"/>
          </a:xfrm>
        </p:grpSpPr>
        <p:sp>
          <p:nvSpPr>
            <p:cNvPr id="3" name="Freeform 3"/>
            <p:cNvSpPr/>
            <p:nvPr/>
          </p:nvSpPr>
          <p:spPr>
            <a:xfrm>
              <a:off x="5144167" y="2573915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H="1">
              <a:off x="6125813" y="2573915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92710" y="3026143"/>
            <a:ext cx="3651457" cy="0"/>
            <a:chOff x="1492710" y="3026143"/>
            <a:chExt cx="3651457" cy="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1492710" y="3026143"/>
              <a:ext cx="3651457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  <a:headEnd type="oval"/>
              <a:tailEnd type="oval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7"/>
          <p:cNvGrpSpPr/>
          <p:nvPr/>
        </p:nvGrpSpPr>
        <p:grpSpPr>
          <a:xfrm>
            <a:off x="7616666" y="4097724"/>
            <a:ext cx="3172339" cy="0"/>
            <a:chOff x="7616666" y="4097724"/>
            <a:chExt cx="3172339" cy="0"/>
          </a:xfrm>
        </p:grpSpPr>
        <p:cxnSp>
          <p:nvCxnSpPr>
            <p:cNvPr id="8" name="Connector 8"/>
            <p:cNvCxnSpPr/>
            <p:nvPr/>
          </p:nvCxnSpPr>
          <p:spPr>
            <a:xfrm flipH="1">
              <a:off x="7616666" y="4097724"/>
              <a:ext cx="3172339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  <a:headEnd type="oval"/>
              <a:tailEnd type="oval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9" name="Connector 9"/>
          <p:cNvCxnSpPr/>
          <p:nvPr/>
        </p:nvCxnSpPr>
        <p:spPr>
          <a:xfrm flipH="1" flipV="1">
            <a:off x="1444497" y="4924940"/>
            <a:ext cx="3263072" cy="717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>
            <a:off x="7115175" y="5915094"/>
            <a:ext cx="3812216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Group 11"/>
          <p:cNvGrpSpPr/>
          <p:nvPr/>
        </p:nvGrpSpPr>
        <p:grpSpPr>
          <a:xfrm>
            <a:off x="1565530" y="3482600"/>
            <a:ext cx="2551945" cy="1386615"/>
            <a:chOff x="1565530" y="3482600"/>
            <a:chExt cx="2551945" cy="1386615"/>
          </a:xfrm>
        </p:grpSpPr>
        <p:sp>
          <p:nvSpPr>
            <p:cNvPr id="12" name="AutoShape 12"/>
            <p:cNvSpPr/>
            <p:nvPr/>
          </p:nvSpPr>
          <p:spPr>
            <a:xfrm>
              <a:off x="1565530" y="3482600"/>
              <a:ext cx="2551945" cy="359340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降低患病风险</a:t>
              </a:r>
              <a:endParaRPr lang="en-US" sz="1100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565530" y="3841940"/>
              <a:ext cx="2551945" cy="1027275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/>
                  </a:solidFill>
                  <a:latin typeface="Microsoft Yahei"/>
                  <a:ea typeface="Microsoft Yahei"/>
                  <a:cs typeface="Microsoft Yahei"/>
                </a:rPr>
                <a:t>长期吸烟会增加患肺癌、喉癌、食管癌等多种癌症的风险，戒烟可以显著降低这些风险。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65530" y="1561607"/>
            <a:ext cx="2551945" cy="1386615"/>
            <a:chOff x="1565530" y="1561607"/>
            <a:chExt cx="2551945" cy="1386615"/>
          </a:xfrm>
        </p:grpSpPr>
        <p:sp>
          <p:nvSpPr>
            <p:cNvPr id="15" name="AutoShape 15"/>
            <p:cNvSpPr/>
            <p:nvPr/>
          </p:nvSpPr>
          <p:spPr>
            <a:xfrm>
              <a:off x="1565530" y="1561607"/>
              <a:ext cx="2551945" cy="359340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改善心肺功能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565530" y="1920947"/>
              <a:ext cx="2551945" cy="1027275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/>
                  </a:solidFill>
                  <a:latin typeface="Microsoft Yahei"/>
                  <a:ea typeface="Microsoft Yahei"/>
                  <a:cs typeface="Microsoft Yahei"/>
                </a:rPr>
                <a:t>戒烟后，肺部开始清理沉积的有害物质，肺活量提高，心血管系统也会逐渐改善。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94084" y="2573915"/>
            <a:ext cx="2551945" cy="1386615"/>
            <a:chOff x="8194084" y="2573915"/>
            <a:chExt cx="2551945" cy="1386615"/>
          </a:xfrm>
        </p:grpSpPr>
        <p:sp>
          <p:nvSpPr>
            <p:cNvPr id="18" name="AutoShape 18"/>
            <p:cNvSpPr/>
            <p:nvPr/>
          </p:nvSpPr>
          <p:spPr>
            <a:xfrm>
              <a:off x="8194084" y="2573915"/>
              <a:ext cx="2551945" cy="359340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  <a:endParaRPr lang="en-US" sz="1100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8194084" y="2933255"/>
              <a:ext cx="2551945" cy="1027275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/>
                  </a:solidFill>
                  <a:latin typeface="Microsoft Yahei"/>
                  <a:ea typeface="Microsoft Yahei"/>
                  <a:cs typeface="Microsoft Yahei"/>
                </a:rPr>
                <a:t>戒烟可以改善味觉和嗅觉，提高食欲和睡眠质量，让人更加健康、快乐地生活。</a:t>
              </a:r>
              <a:endParaRPr lang="en-US" sz="11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94084" y="4468591"/>
            <a:ext cx="2551945" cy="1386615"/>
            <a:chOff x="8194084" y="4468591"/>
            <a:chExt cx="2551945" cy="1386615"/>
          </a:xfrm>
        </p:grpSpPr>
        <p:sp>
          <p:nvSpPr>
            <p:cNvPr id="21" name="AutoShape 21"/>
            <p:cNvSpPr/>
            <p:nvPr/>
          </p:nvSpPr>
          <p:spPr>
            <a:xfrm>
              <a:off x="8194084" y="4468591"/>
              <a:ext cx="2551945" cy="359340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寻求专业帮助</a:t>
              </a:r>
              <a:endParaRPr lang="en-US" sz="1100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8194084" y="4827931"/>
              <a:ext cx="2551945" cy="1027275"/>
            </a:xfrm>
            <a:prstGeom prst="rect">
              <a:avLst/>
            </a:prstGeom>
          </p:spPr>
          <p:txBody>
            <a:bodyPr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/>
                  </a:solidFill>
                  <a:latin typeface="Microsoft Yahei"/>
                  <a:ea typeface="Microsoft Yahei"/>
                  <a:cs typeface="Microsoft Yahei"/>
                </a:rPr>
                <a:t>可以咨询医生或专业的戒烟机构，获取个性化的戒烟计划和心理支持。</a:t>
              </a:r>
              <a:endParaRPr lang="en-US" sz="11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44167" y="4306666"/>
            <a:ext cx="1968341" cy="1817370"/>
            <a:chOff x="5144167" y="4306666"/>
            <a:chExt cx="1968341" cy="1817370"/>
          </a:xfrm>
        </p:grpSpPr>
        <p:sp>
          <p:nvSpPr>
            <p:cNvPr id="24" name="Freeform 24"/>
            <p:cNvSpPr/>
            <p:nvPr/>
          </p:nvSpPr>
          <p:spPr>
            <a:xfrm rot="10800000">
              <a:off x="6124004" y="4306666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rot="10800000" flipH="1">
              <a:off x="5144167" y="4306666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6546675" y="2933560"/>
            <a:ext cx="1015845" cy="2802933"/>
            <a:chOff x="6546675" y="2933560"/>
            <a:chExt cx="1015845" cy="2802933"/>
          </a:xfrm>
        </p:grpSpPr>
        <p:sp>
          <p:nvSpPr>
            <p:cNvPr id="27" name="Freeform 27"/>
            <p:cNvSpPr/>
            <p:nvPr/>
          </p:nvSpPr>
          <p:spPr>
            <a:xfrm rot="5400000">
              <a:off x="6574016" y="2933560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 rot="5400000" flipH="1">
              <a:off x="6546675" y="3919123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692634" y="2938042"/>
            <a:ext cx="989362" cy="2794827"/>
            <a:chOff x="4692634" y="2938042"/>
            <a:chExt cx="989362" cy="2794827"/>
          </a:xfrm>
        </p:grpSpPr>
        <p:sp>
          <p:nvSpPr>
            <p:cNvPr id="30" name="Freeform 30"/>
            <p:cNvSpPr/>
            <p:nvPr/>
          </p:nvSpPr>
          <p:spPr>
            <a:xfrm rot="-5400000">
              <a:off x="4693063" y="3915499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rot="-5400000" flipH="1">
              <a:off x="4692634" y="2938042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戒烟的好处和方法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适量饮酒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男性每天饮酒量不应超过两个标准饮品，女性每天饮酒量不应超过一个标准饮品。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控制饮酒频率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最好避免每天饮酒，可以每周设定固定的饮酒日，并控制饮酒量。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不空腹饮酒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在饮酒前吃一些食物，可以减缓酒精吸收速度，减轻对身体的损害。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限制饮酒的量和频率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https://d.book118.com/038005122053006045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130</Paragraphs>
  <Slides>23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28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2024-09-25T20:30:05.692</cp:lastPrinted>
  <dcterms:created xsi:type="dcterms:W3CDTF">2024-09-25T12:30:05Z</dcterms:created>
  <dcterms:modified xsi:type="dcterms:W3CDTF">2024-09-25T12:30:07Z</dcterms:modified>
</cp:coreProperties>
</file>