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WBUTEC+MS-UIGothic"/>
      <p:regular r:id="rId21"/>
    </p:embeddedFont>
    <p:embeddedFont>
      <p:font typeface="NLVFFJ+RMQIVQ+ArialMT"/>
      <p:regular r:id="rId22"/>
    </p:embeddedFont>
    <p:embeddedFont>
      <p:font typeface="FNSCFI+WOVCOA+MicrosoftYaHei-Bold"/>
      <p:regular r:id="rId23"/>
    </p:embeddedFont>
    <p:embeddedFont>
      <p:font typeface="NFBKWE+WPENOC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5C1B3-05D0-4472-8D08-0085A5EF1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C63ED-D4B1-406C-A7F2-0CD2C25B9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F3D04-B891-43EF-B3EA-71AEDC2D1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1D21C-D462-4215-BDAF-7B429871D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039CA-6DAA-4EF6-BDD3-69EF9468F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FF8DF-310E-44FE-9DE6-1D83D2ABF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B58F5-244D-4844-866A-70EA13996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14254-9A17-4EB7-A2FA-D42BE898E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33DEE-E696-4573-A07C-47F89C5F9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886E8-4EE8-439E-987D-B829D1E9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7ED87-9EB5-42CF-AB34-E38BAA0AF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501307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WBUTEC+MS-UIGothic"/>
                <a:cs typeface="WBUTEC+MS-UIGothic"/>
              </a:rPr>
              <a:t>科研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项</a:t>
            </a:r>
            <a:r>
              <a:rPr sz="5150" spc="25">
                <a:solidFill>
                  <a:srgbClr val="A246FF"/>
                </a:solidFill>
                <a:latin typeface="WBUTEC+MS-UIGothic"/>
                <a:cs typeface="WBUTEC+MS-UIGothic"/>
              </a:rPr>
              <a:t>目管理通用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WBUTEC+MS-UIGothic"/>
                <a:cs typeface="WBUTE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LVFFJ+RMQIVQ+ArialMT"/>
                <a:cs typeface="NLVFFJ+RMQI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科研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目管理概述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LVFFJ+RMQIVQ+ArialMT"/>
                <a:cs typeface="NLVFFJ+RMQI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科研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目管理体系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LVFFJ+RMQIVQ+ArialMT"/>
                <a:cs typeface="NLVFFJ+RMQI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科研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目管理流程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589210"/>
            <a:ext cx="4790381" cy="18807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LVFFJ+RMQIVQ+ArialMT"/>
                <a:cs typeface="NLVFFJ+RMQI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科研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目管理方法与工具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LVFFJ+RMQIVQ+ArialMT"/>
                <a:cs typeface="NLVFFJ+RMQI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科研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目管理中的挑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LVFFJ+RMQIVQ+ArialMT"/>
                <a:cs typeface="NLVFFJ+RMQIV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科研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AF79DE"/>
                </a:solidFill>
                <a:latin typeface="WBUTEC+MS-UIGothic"/>
                <a:cs typeface="WBUTEC+MS-UIGothic"/>
              </a:rPr>
              <a:t>目管理案例分析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BUTEC+MS-UIGothic"/>
                <a:cs typeface="WBUTEC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FNSCFI+WOVCOA+MicrosoftYaHei-Bold"/>
                <a:cs typeface="FNSCFI+WOVCOA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FNSCFI+WOVCOA+MicrosoftYaHei-Bold"/>
                <a:cs typeface="FNSCFI+WOVCO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7100" y="366537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WBUTEC+MS-UIGothic"/>
                <a:cs typeface="WBUTEC+MS-UIGothic"/>
              </a:rPr>
              <a:t>科研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项</a:t>
            </a:r>
            <a:r>
              <a:rPr sz="5150" spc="23">
                <a:solidFill>
                  <a:srgbClr val="A246FF"/>
                </a:solidFill>
                <a:latin typeface="WBUTEC+MS-UIGothic"/>
                <a:cs typeface="WBUTEC+MS-UIGothic"/>
              </a:rPr>
              <a:t>目管理概述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科研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目管理是指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一个科研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目从立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施到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结题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整个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的管理，包括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划、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、控制和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估等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科研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目管理具有复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性和跨学科性等特点。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科研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目管理的关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键环节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BKWE+WPENOC+MicrosoftYaHei"/>
                <a:cs typeface="NFBKWE+WPENO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BKWE+WPENOC+MicrosoftYaHei"/>
                <a:cs typeface="NFBKWE+WPENO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BKWE+WPENOC+MicrosoftYaHei"/>
                <a:cs typeface="NFBKWE+WPENO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BKWE+WPENOC+MicrosoftYaHei"/>
                <a:cs typeface="NFBKWE+WPENO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目立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目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AF79DE"/>
                </a:solidFill>
                <a:latin typeface="WBUTEC+MS-UIGothic"/>
                <a:cs typeface="WBUTEC+MS-UIGothic"/>
              </a:rPr>
              <a:t>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目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执</a:t>
            </a:r>
            <a:r>
              <a:rPr sz="1550">
                <a:solidFill>
                  <a:srgbClr val="AF79DE"/>
                </a:solidFill>
                <a:latin typeface="WBUTEC+MS-UIGothic"/>
                <a:cs typeface="WBUTEC+MS-UIGothic"/>
              </a:rPr>
              <a:t>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目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结题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确立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、可行性研究和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算等。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划，包括任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分配、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期成果等。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行，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团队协调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管理等。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目成果的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估和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推广，以及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料整理和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档等。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科研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目管理的重要性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09725" y="2105655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提升科研成果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AF79DE"/>
                </a:solidFill>
                <a:latin typeface="WBUTEC+MS-UIGothic"/>
                <a:cs typeface="WBUTEC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推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科技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新与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AF79DE"/>
                </a:solidFill>
                <a:latin typeface="WBUTEC+MS-UIGothic"/>
                <a:cs typeface="WBUTEC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有效的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目管理能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行，提高科研成果的</a:t>
            </a:r>
          </a:p>
          <a:p>
            <a:pPr marL="13716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量和水平。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科研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目是科技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新的重要源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泉，有效的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目管理能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更好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地推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科技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新与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促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学科交叉与融合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07119" y="476440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WBUTEC+MS-UIGothic"/>
                <a:cs typeface="WBUTEC+MS-UIGothic"/>
              </a:rPr>
              <a:t>培养科研人才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队</a:t>
            </a:r>
            <a:r>
              <a:rPr sz="1550">
                <a:solidFill>
                  <a:srgbClr val="AF79DE"/>
                </a:solidFill>
                <a:latin typeface="WBUTEC+MS-UIGothic"/>
                <a:cs typeface="WBUTEC+MS-UIGothic"/>
              </a:rPr>
              <a:t>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27873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跨学科的科研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目需要有效的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目管理来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不同学科之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的合作，促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学科交叉与融合。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程中需要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作和沟通，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有助于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培养科研人才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FNSCFI+WOVCOA+MicrosoftYaHei-Bold"/>
                <a:cs typeface="FNSCFI+WOVCO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7100" y="366537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WBUTEC+MS-UIGothic"/>
                <a:cs typeface="WBUTEC+MS-UIGothic"/>
              </a:rPr>
              <a:t>科研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项</a:t>
            </a:r>
            <a:r>
              <a:rPr sz="5150" spc="23">
                <a:solidFill>
                  <a:srgbClr val="A246FF"/>
                </a:solidFill>
                <a:latin typeface="WBUTEC+MS-UIGothic"/>
                <a:cs typeface="WBUTEC+MS-UIGothic"/>
              </a:rPr>
              <a:t>目管理体系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目立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确定研究方向和目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研和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家咨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，明确研究目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和方向，确保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目与市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需求和政策支持相符合。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立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申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请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材料准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根据研究方向和目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，准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材料，包括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议书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、可行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告、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算等。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立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申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请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与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评审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向科研管理部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提交立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材料，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经过专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评审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和答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辩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批准。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划与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度管理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NSCFI+WOVCOA+MicrosoftYaHei-Bold"/>
                <a:cs typeface="FNSCFI+WOVCO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NSCFI+WOVCOA+MicrosoftYaHei-Bold"/>
                <a:cs typeface="FNSCFI+WOVCO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NSCFI+WOVCOA+MicrosoftYaHei-Bold"/>
                <a:cs typeface="FNSCFI+WOVCO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WBUTEC+MS-UIGothic"/>
                <a:cs typeface="WBUTEC+MS-UIGothic"/>
              </a:rPr>
              <a:t>制定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2000" spc="23">
                <a:solidFill>
                  <a:srgbClr val="AF79DE"/>
                </a:solidFill>
                <a:latin typeface="WBUTEC+MS-UIGothic"/>
                <a:cs typeface="WBUTEC+MS-UIGothic"/>
              </a:rPr>
              <a:t>目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AF79DE"/>
                </a:solidFill>
                <a:latin typeface="WBUTEC+MS-UIGothic"/>
                <a:cs typeface="WBUTEC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AF79DE"/>
                </a:solidFill>
                <a:latin typeface="WBUTEC+MS-UIGothic"/>
                <a:cs typeface="WBUTEC+MS-UIGothic"/>
              </a:rPr>
              <a:t>度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AF79DE"/>
                </a:solidFill>
                <a:latin typeface="WBUTEC+MS-UIGothic"/>
                <a:cs typeface="WBUTEC+MS-UIGothic"/>
              </a:rPr>
              <a:t>控与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AF79DE"/>
                </a:solidFill>
                <a:latin typeface="WBUTEC+MS-UIGothic"/>
                <a:cs typeface="WBUTEC+MS-UIGothic"/>
              </a:rPr>
              <a:t>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AF79DE"/>
                </a:solidFill>
                <a:latin typeface="WBUTEC+MS-UIGothic"/>
                <a:cs typeface="WBUTEC+MS-UIGothic"/>
              </a:rPr>
              <a:t>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源情况，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划，包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表、任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分配、里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程碑等。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控，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时发现问题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并采取措施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整，确保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行。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目中可能出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估，制定相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措施，降低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经费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经费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使用与管理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44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合理分配和使用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用合法、合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使用效益。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经费预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算与申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划和需求，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算，向科研管理部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请经费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经费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决算与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审计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结题时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决算和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使用合理、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量管理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量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300" spc="23">
                <a:solidFill>
                  <a:srgbClr val="AF79DE"/>
                </a:solidFill>
                <a:latin typeface="WBUTEC+MS-UIGothic"/>
                <a:cs typeface="WBUTEC+MS-UIGothic"/>
              </a:rPr>
              <a:t>准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设</a:t>
            </a:r>
            <a:r>
              <a:rPr sz="2300">
                <a:solidFill>
                  <a:srgbClr val="AF79DE"/>
                </a:solidFill>
                <a:latin typeface="WBUTEC+MS-UIGothic"/>
                <a:cs typeface="WBUTEC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量控制与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监</a:t>
            </a:r>
            <a:r>
              <a:rPr sz="2300">
                <a:solidFill>
                  <a:srgbClr val="AF79DE"/>
                </a:solidFill>
                <a:latin typeface="WBUTEC+MS-UIGothic"/>
                <a:cs typeface="WBUTEC+MS-UIGothic"/>
              </a:rPr>
              <a:t>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量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估与改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和客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控制和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督，确保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果符合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量要求。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目成果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估和反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发现质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行改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化，提高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量水平。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FNSCFI+WOVCOA+MicrosoftYaHei-Bold"/>
                <a:cs typeface="FNSCFI+WOVCOA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7100" y="366537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WBUTEC+MS-UIGothic"/>
                <a:cs typeface="WBUTEC+MS-UIGothic"/>
              </a:rPr>
              <a:t>科研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项</a:t>
            </a:r>
            <a:r>
              <a:rPr sz="5150" spc="23">
                <a:solidFill>
                  <a:srgbClr val="A246FF"/>
                </a:solidFill>
                <a:latin typeface="WBUTEC+MS-UIGothic"/>
                <a:cs typeface="WBUTEC+MS-UIGothic"/>
              </a:rPr>
              <a:t>目管理流程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目申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请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与立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项阶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4305" y="178180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BUTEC+MS-UIGothic"/>
                <a:cs typeface="WBUTEC+MS-UIGothic"/>
              </a:rPr>
              <a:t>确定研究主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600">
                <a:solidFill>
                  <a:srgbClr val="FFFFFF"/>
                </a:solidFill>
                <a:latin typeface="WBUTEC+MS-UIGothic"/>
                <a:cs typeface="WBUTEC+MS-UIGothic"/>
              </a:rPr>
              <a:t>和目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30520" y="17811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BUTEC+MS-UIGothic"/>
                <a:cs typeface="WBUTEC+MS-UIGothic"/>
              </a:rPr>
              <a:t>制定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600">
                <a:solidFill>
                  <a:srgbClr val="FFFFFF"/>
                </a:solidFill>
                <a:latin typeface="WBUTEC+MS-UIGothic"/>
                <a:cs typeface="WBUTEC+MS-UIGothic"/>
              </a:rPr>
              <a:t>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FFFFFF"/>
                </a:solidFill>
                <a:latin typeface="WBUTEC+MS-UIGothic"/>
                <a:cs typeface="WBUTEC+MS-UIGothic"/>
              </a:rPr>
              <a:t>划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研，了解行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业动态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和前沿，明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确研究目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期成果。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根据研究主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，制定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目背景、研究内容、方法和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期成果和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估等。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BUTEC+MS-UIGothic"/>
                <a:cs typeface="WBUTEC+MS-UIGothic"/>
              </a:rPr>
              <a:t>提交申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600">
                <a:solidFill>
                  <a:srgbClr val="FFFFFF"/>
                </a:solidFill>
                <a:latin typeface="WBUTEC+MS-UIGothic"/>
                <a:cs typeface="WBUTEC+MS-UIGothic"/>
              </a:rPr>
              <a:t>材料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34354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评审</a:t>
            </a:r>
            <a:r>
              <a:rPr sz="1600">
                <a:solidFill>
                  <a:srgbClr val="FFFFFF"/>
                </a:solidFill>
                <a:latin typeface="WBUTEC+MS-UIGothic"/>
                <a:cs typeface="WBUTEC+MS-UIGothic"/>
              </a:rPr>
              <a:t>与立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按照学校或机构的要求，提交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料，包括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员简历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、文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述等。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经过专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和机构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批，确定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目是否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予相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行与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57545" y="1875643"/>
            <a:ext cx="519105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中的研究内容和目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施各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研究工作，并</a:t>
            </a:r>
          </a:p>
          <a:p>
            <a:pPr marL="1628774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关注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73425" y="2025646"/>
            <a:ext cx="1692319" cy="3864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3189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FFFFFF"/>
                </a:solidFill>
                <a:latin typeface="WBUTEC+MS-UIGothic"/>
                <a:cs typeface="WBUTEC+MS-UIGothic"/>
              </a:rPr>
              <a:t>施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FFFFFF"/>
                </a:solidFill>
                <a:latin typeface="WBUTEC+MS-UIGothic"/>
                <a:cs typeface="WBUTEC+MS-UIGothic"/>
              </a:rPr>
              <a:t>目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FFFFFF"/>
                </a:solidFill>
                <a:latin typeface="WBUTEC+MS-UIGothic"/>
                <a:cs typeface="WBUTEC+MS-UIGothic"/>
              </a:rPr>
              <a:t>划</a:t>
            </a:r>
          </a:p>
          <a:p>
            <a:pPr marL="123189" marR="0">
              <a:lnSpc>
                <a:spcPts val="1550"/>
              </a:lnSpc>
              <a:spcBef>
                <a:spcPts val="72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WBUTEC+MS-UIGothic"/>
                <a:cs typeface="WBUTEC+MS-UIGothic"/>
              </a:rPr>
              <a:t>定期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汇报进</a:t>
            </a:r>
            <a:r>
              <a:rPr sz="1550">
                <a:solidFill>
                  <a:srgbClr val="FFFFFF"/>
                </a:solidFill>
                <a:latin typeface="WBUTEC+MS-UIGothic"/>
                <a:cs typeface="WBUTEC+MS-UIGothic"/>
              </a:rPr>
              <a:t>展</a:t>
            </a:r>
          </a:p>
          <a:p>
            <a:pPr marL="128904" marR="0">
              <a:lnSpc>
                <a:spcPts val="1550"/>
              </a:lnSpc>
              <a:spcBef>
                <a:spcPts val="73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FFFFFF"/>
                </a:solidFill>
                <a:latin typeface="WBUTEC+MS-UIGothic"/>
                <a:cs typeface="WBUTEC+MS-UIGothic"/>
              </a:rPr>
              <a:t>整工作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FFFFFF"/>
                </a:solidFill>
                <a:latin typeface="WBUTEC+MS-UIGothic"/>
                <a:cs typeface="WBUTEC+MS-UIGothic"/>
              </a:rPr>
              <a:t>划</a:t>
            </a:r>
          </a:p>
          <a:p>
            <a:pPr marL="0" marR="0">
              <a:lnSpc>
                <a:spcPts val="1550"/>
              </a:lnSpc>
              <a:spcBef>
                <a:spcPts val="7314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50" spc="25">
                <a:solidFill>
                  <a:srgbClr val="FFFFFF"/>
                </a:solidFill>
                <a:latin typeface="WBUTEC+MS-UIGothic"/>
                <a:cs typeface="WBUTEC+MS-UIGothic"/>
              </a:rPr>
              <a:t>控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FFFFFF"/>
                </a:solidFill>
                <a:latin typeface="WBUTEC+MS-UIGothic"/>
                <a:cs typeface="WBUTEC+MS-UIGothic"/>
              </a:rPr>
              <a:t>与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FFFFFF"/>
                </a:solidFill>
                <a:latin typeface="WBUTEC+MS-UIGothic"/>
                <a:cs typeface="WBUTEC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57545" y="3009118"/>
            <a:ext cx="519105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定期向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汇报项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展情况，包括已完成的工作、遇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和解决方案、下一步工作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划等。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586095" y="4286738"/>
            <a:ext cx="551914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展情况，适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整工作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划，确保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完成。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57545" y="5254478"/>
            <a:ext cx="52572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密切关注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程中的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采取措施加以解</a:t>
            </a:r>
          </a:p>
          <a:p>
            <a:pPr marL="1200149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决，确保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BUTEC+MS-UIGothic"/>
                <a:cs typeface="WBUTEC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结题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收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AF79DE"/>
                </a:solidFill>
                <a:latin typeface="WBUTEC+MS-UIGothic"/>
                <a:cs typeface="WBUTEC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986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整理研究成果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撰写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结题报</a:t>
            </a:r>
            <a:r>
              <a:rPr sz="2300">
                <a:solidFill>
                  <a:srgbClr val="AF79DE"/>
                </a:solidFill>
                <a:latin typeface="WBUTEC+MS-UIGothic"/>
                <a:cs typeface="WBUTEC+MS-UIGothic"/>
              </a:rPr>
              <a:t>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2343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目研究成果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行整理和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文、</a:t>
            </a:r>
          </a:p>
          <a:p>
            <a:pPr marL="1904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件著作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152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撰写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结题报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告，包括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目完成情况、成果展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提交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结题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材料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28759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验</a:t>
            </a:r>
            <a:r>
              <a:rPr sz="2300" spc="25">
                <a:solidFill>
                  <a:srgbClr val="AF79DE"/>
                </a:solidFill>
                <a:latin typeface="WBUTEC+MS-UIGothic"/>
                <a:cs typeface="WBUTEC+MS-UIGothic"/>
              </a:rPr>
              <a:t>收与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评审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按照学校或机构的要求，提交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结题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材料，包</a:t>
            </a:r>
          </a:p>
          <a:p>
            <a:pPr marL="1524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结题报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告、成果清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经过专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评审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和机构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批，确定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目是否通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过验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收，并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予相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结题评</a:t>
            </a:r>
            <a:r>
              <a:rPr sz="1500">
                <a:solidFill>
                  <a:srgbClr val="000000"/>
                </a:solidFill>
                <a:latin typeface="WBUTEC+MS-UIGothic"/>
                <a:cs typeface="WBUTEC+MS-UIGothic"/>
              </a:rPr>
              <a:t>价。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FNSCFI+WOVCOA+MicrosoftYaHei-Bold"/>
                <a:cs typeface="FNSCFI+WOVCOA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81579" y="3665374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WBUTEC+MS-UIGothic"/>
                <a:cs typeface="WBUTEC+MS-UIGothic"/>
              </a:rPr>
              <a:t>科研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项</a:t>
            </a:r>
            <a:r>
              <a:rPr sz="5150" spc="25">
                <a:solidFill>
                  <a:srgbClr val="A246FF"/>
                </a:solidFill>
                <a:latin typeface="WBUTEC+MS-UIGothic"/>
                <a:cs typeface="WBUTEC+MS-UIGothic"/>
              </a:rPr>
              <a:t>目管理方法与工具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https://d.book118.com/038015013073006042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WBUTEC+MS-UIGothic</vt:lpstr>
      <vt:lpstr>SimSun</vt:lpstr>
      <vt:lpstr>NLVFFJ+RMQIVQ+ArialMT</vt:lpstr>
      <vt:lpstr>Times New Roman</vt:lpstr>
      <vt:lpstr>FNSCFI+WOVCOA+MicrosoftYaHei-Bold</vt:lpstr>
      <vt:lpstr>NFBKWE+WPENOC+MicrosoftYaHei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2024-09-21T18:01:24.492</cp:lastPrinted>
  <dcterms:created xsi:type="dcterms:W3CDTF">2024-09-21T10:01:24Z</dcterms:created>
  <dcterms:modified xsi:type="dcterms:W3CDTF">2024-09-21T10:01:25Z</dcterms:modified>
</cp:coreProperties>
</file>