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11B07-DDD8-4220-972A-7B1DF8597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CAAD8-5F29-42FC-BEDD-94FE3D983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E1CBE7-374A-4D4C-AFF8-FBF18AF29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3DB2F5-DE9E-4BC3-86E5-C225F1A70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23A813-7211-463A-A227-329070911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C6D290-AB83-411C-956B-C4EDC8E029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50E4F-F120-4ED3-BA77-8E3CC0D0A5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993AA-7CA7-4CD5-AED4-6967A4B10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CC1796-9334-42D5-ABD8-19CE35F80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3092D1-8635-4A3C-BEC8-F34EE7623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83E04-5097-45A0-880C-C98CBFCE8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150560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经理层收购探讨与案例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经理层收购的动因分析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经理层收购的风险与防范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经理层收购的案例研究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经理层收购的未来展望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经理层收购概述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28" r="2082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经理层收购（Management Buy-Outs，简称MBO）是指公司的经理层利用借贷所融资本或股权交易收购本公司的一种行为。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公司的经理层，通常包括高级管理人员和核心团队成员。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收购主体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公司本身，即经理层所在的企业。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收购对象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通过借贷融资或股权交易等方式筹集资金，实现对公司的控制。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收购方式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通过让经理层拥有公司股权，将其个人利益与公司长期利益相结合，从而激发其积极性和创造力。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激励经理层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改善公司治理结构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958" b="3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促进企业持续发展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经理层收购后，公司股权结构发生变化，有助于降低代理成本，改善公司治理效率。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经理层收购后，由于经理层对公司具有更强的控制力和责任感，因此更有动力推动公司的长期发展。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经理层收购的意义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经理层收购起源于20世纪70年代的美国，当时一些企业家和经理层为了摆脱大公司的控制，开始尝试通过借贷融资收购所在公司。</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随着金融市场的不断发展和完善，经理层收购逐渐成为一种流行的资本运作方式。在全球范围内，越来越多的公司开始尝试通过经理层收购实现重组和变革。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近年来，随着新兴市场的崛起和全球化进程的加速，经理层收购呈现出跨国化、多元化和复杂化等趋势。同时，随着科技的不断进步，互联网、大数据等新技术也为经理层收购提供了新的机遇和挑战。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经理层收购的历史与发展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经理层收购的动因分析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187" b="718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公司治理结构的改善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优化股权结构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通过经理层收购，可以降低股权集中度，增加股权的分散度，从而优化公司的股权结构。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强化内部人控制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经理层收购后，经理层持有公司股份，其利益与公司及股东利益更加一致，有利于强化内部人控制，提高决策效率。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完善公司治理机制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经理层收购有助于推动公司建立更加完善的治理机制，包括董事会、监事会、股东大会等，提高公司治理水平。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约束经理层行为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经理层收购后，经理层成为公司股东，其个人利益与公司利益紧密相连，因此会更加注重公司的长期发展和股东利益，约束自己的行为。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股权激励</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通过经理层收购，可以让经理层获得公司股权，从而激发其积极性和创造力，提高公司业绩。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降低代理成本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经理层收购有助于降低公司代理成本，因为经理层持有公司股份后，其利益与股东利益趋于一致，减少了股东对经理层的监督和激励成本。</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9500" r="195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股权激励与约束机制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经理层收购后，由于经理层持有公司股份，其决策会更加迅速和果断，有利于提高公司决策效率。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提高决策效率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经理层对公司的经营情况和资源状况有更深入的了解，因此能够更好地优化资源配置，提高资源利用效率。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通过经理层收购，可以激发经理层的积极性和创造力，推动公司进行技术创新和业务拓展，从而增强公司的竞争力。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增强公司竞争力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提升公司经营效率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经理层收购的操作流程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组建专业团队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组建包括律师、会计师、财务顾问等专业人士的团队，为收购提供全方位支持。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尽职调查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对目标公司进行详细的尽职调查，包括财务状况、法律事务、业务运营等方面，以评估收购风险和潜在价值。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确定收购意向和目标公司</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经理层需明确收购意向，并对目标公司进行初步筛选和评估。</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前期准备与尽职调查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41" r="1494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签署意向书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在谈判成功后，双方签署收购意向书，明确双方的权利和义务。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交易结构设计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根据尽职调查结果，设计合理的交易结构，包括收购方式（股权收购、资产收购等）、交易价格、支付方式等。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交易谈判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与目标公司股东或管理层进行谈判，就交易结构、价格等关键条款达成一致意见。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交易结构设计与谈判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根据交易结构和资金需求，制定融资计划，包括银行贷款、股权融资等方式。</a:t>
            </a:r>
          </a:p>
        </p:txBody>
      </p:sp>
      <p:pic>
        <p:nvPicPr>
          <p:cNvPr id="5" name="Picture 5"/>
          <p:cNvPicPr>
            <a:picLocks noChangeAspect="1"/>
          </p:cNvPicPr>
          <p:nvPr/>
        </p:nvPicPr>
        <p:blipFill>
          <a:blip r:embed="rId2"/>
          <a:srcRect t="12583" b="12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000" r="9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50" r="166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融资安排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按照交易协议约定，支付相应的对价，包括现金、股权等。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支付对价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如涉及上市公司或特定行业，需向相关监管机构提交申请并获得批准。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监管审批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融资安排与支付对价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交易完成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在支付对价并获得相关批准后，完成交易过户手续。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后续整合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对目标公司进行业务、人员、文化等方面的整合，确保收购后的协同效应和长期价值。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持续监管与信息披露</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如涉及上市公司，需按照相关法规要求进行持续监管和信息披露。</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完成交易及后续整合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https://d.book118.com/038015056021006027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2024-09-04T18:42:00.804</cp:lastPrinted>
  <dcterms:created xsi:type="dcterms:W3CDTF">2024-09-04T10:42:00Z</dcterms:created>
  <dcterms:modified xsi:type="dcterms:W3CDTF">2024-09-04T10:42:03Z</dcterms:modified>
</cp:coreProperties>
</file>