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tags" Target="tags/tag7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defRPr sz="1200" noProof="1">
                <a:latin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defRPr sz="1200" noProof="1">
                <a:latin typeface="+mn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658ADAC-42B8-434D-8BAC-177348FD6E30}" type="datetimeFigureOut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3252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0965" name="备注占位符 4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微软雅黑" panose="020b0503020204020204" pitchFamily="34" charset="-122"/>
                <a:cs typeface="微软雅黑" panose="020b0503020204020204" pitchFamily="34" charset="-122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微软雅黑" panose="020b0503020204020204" pitchFamily="34" charset="-122"/>
                <a:cs typeface="微软雅黑" panose="020b0503020204020204" pitchFamily="34" charset="-122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微软雅黑" panose="020b0503020204020204" pitchFamily="34" charset="-122"/>
                <a:cs typeface="微软雅黑" panose="020b0503020204020204" pitchFamily="34" charset="-122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微软雅黑" panose="020b0503020204020204" pitchFamily="34" charset="-122"/>
                <a:cs typeface="微软雅黑" panose="020b0503020204020204" pitchFamily="34" charset="-122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微软雅黑" panose="020b0503020204020204" pitchFamily="34" charset="-122"/>
                <a:cs typeface="微软雅黑" panose="020b0503020204020204" pitchFamily="34" charset="-122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defRPr sz="1200" noProof="1">
                <a:latin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fontAlgn="base" hangingPunct="1">
              <a:buNone/>
            </a:pPr>
            <a:fld id="{9A0DB2DC-4C9A-4742-B13C-FB6460FD3503}" type="slidenum">
              <a:rPr lang="zh-CN" altLang="en-US" sz="1200" strike="noStrike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/>
            </a:fld>
            <a:endParaRPr lang="zh-CN" altLang="en-US" sz="1200" strike="noStrike" noProof="1">
              <a:latin typeface="微软雅黑" panose="020b0503020204020204" pitchFamily="3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微软雅黑" panose="020b0503020204020204" pitchFamily="34" charset="-122"/>
        <a:sym typeface="微软雅黑" panose="020b0503020204020204" pitchFamily="34" charset="-122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微软雅黑" panose="020b0503020204020204" pitchFamily="34" charset="-122"/>
        <a:sym typeface="微软雅黑" panose="020b0503020204020204" pitchFamily="34" charset="-122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微软雅黑" panose="020b0503020204020204" pitchFamily="34" charset="-122"/>
        <a:sym typeface="微软雅黑" panose="020b0503020204020204" pitchFamily="34" charset="-122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微软雅黑" panose="020b0503020204020204" pitchFamily="34" charset="-122"/>
        <a:sym typeface="微软雅黑" panose="020b0503020204020204" pitchFamily="34" charset="-122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微软雅黑" panose="020b0503020204020204" pitchFamily="34" charset="-122"/>
        <a:sym typeface="微软雅黑" panose="020b0503020204020204" pitchFamily="34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55298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5529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59394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59395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61442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61443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89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63490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634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65538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6553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5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67586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6758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/>
              <a:t>6</a:t>
            </a:fld>
            <a:endParaRPr lang="zh-CN" altLang="en-US" sz="18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69634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69635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/>
              <a:t>7</a:t>
            </a:fld>
            <a:endParaRPr lang="zh-CN" altLang="en-US" sz="18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71682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71683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8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29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73730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7373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9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77826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7782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10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79874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79875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latin typeface="Arial" pitchFamily="34" charset="0"/>
                <a:ea typeface="微软雅黑" panose="020b0503020204020204" pitchFamily="34" charset="-122"/>
              </a:rPr>
              <a:t>11</a:t>
            </a:fld>
            <a:endParaRPr lang="zh-CN" altLang="en-US" sz="12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81922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81923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69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83970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8397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6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88066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8806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90114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90115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92162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92163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09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94210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9421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77826" name="备注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77827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/>
              <a:t>18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81922" name="备注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81923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/>
              <a:t>19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83970" name="备注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83971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/>
              <a:t>20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102402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02403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49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106498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10649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22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23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59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110594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10595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24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4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/>
          </a:ln>
        </p:spPr>
      </p:sp>
      <p:sp>
        <p:nvSpPr>
          <p:cNvPr id="112642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12643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25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43D94-1C2B-47E5-8487-568B5C65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1BA68-2F60-4FBB-AC1A-285AE2BD3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9C642-61C9-4704-8681-2935B261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D7013-FE8C-4417-A59C-E25868BC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21CB0-3EFA-47B4-BF2C-6345FF5D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81A173-D2DB-4BC2-B85C-9D88CBB39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DEC12-AE65-4B49-95D9-B2EC3B43D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0C2F3-2BBE-40D8-A6CD-7BBB1E1D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7ED87-9648-4534-9E2D-16AF52BA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AD808-4B5F-415D-9FD0-3CF7BEA6A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A684F-42F6-47C2-93D2-6D52B8F61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5A8C878-2971-4ED7-AC58-1B14E43CFFAC}" type="datetimeFigureOut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5A8C878-2971-4ED7-AC58-1B14E43CFFAC}" type="datetimeFigureOut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cs typeface="+mn-cs"/>
              </a:rPr>
              <a:t/>
            </a:fld>
            <a:endParaRPr lang="zh-CN" altLang="en-US" strike="noStrike" noProof="1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996680" y="106680"/>
            <a:ext cx="3124200" cy="1114425"/>
          </a:xfrm>
          <a:prstGeom prst="rect">
            <a:avLst/>
          </a:prstGeom>
        </p:spPr>
      </p:pic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bg>
      <p:bgPr>
        <a:pattFill prst="shingle">
          <a:fgClr>
            <a:srgbClr val="F2F2F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loading_text"/>
          <p:cNvSpPr txBox="1">
            <a:spLocks noChangeArrowheads="1"/>
          </p:cNvSpPr>
          <p:nvPr/>
        </p:nvSpPr>
        <p:spPr bwMode="auto">
          <a:xfrm>
            <a:off x="4929188" y="3035300"/>
            <a:ext cx="2335213" cy="25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1050" b="0" i="0" u="none" strike="noStrike" kern="1200" cap="none" spc="0" normalizeH="0" baseline="0" noProof="0">
                <a:ln>
                  <a:noFill/>
                </a:ln>
                <a:solidFill>
                  <a:srgbClr val="30B9EC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Loading …</a:t>
            </a: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rgbClr val="30B9EC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4116388" y="3074988"/>
            <a:ext cx="709613" cy="708025"/>
          </a:xfrm>
          <a:prstGeom prst="ellipse">
            <a:avLst/>
          </a:prstGeom>
          <a:solidFill>
            <a:srgbClr val="00AA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4929188" y="3074988"/>
            <a:ext cx="709613" cy="708025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5741988" y="3074988"/>
            <a:ext cx="709613" cy="708025"/>
          </a:xfrm>
          <a:prstGeom prst="ellipse">
            <a:avLst/>
          </a:prstGeom>
          <a:solidFill>
            <a:srgbClr val="EB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16" name="椭圆 15"/>
          <p:cNvSpPr/>
          <p:nvPr/>
        </p:nvSpPr>
        <p:spPr>
          <a:xfrm>
            <a:off x="6554788" y="3074988"/>
            <a:ext cx="709613" cy="708025"/>
          </a:xfrm>
          <a:prstGeom prst="ellipse">
            <a:avLst/>
          </a:prstGeom>
          <a:solidFill>
            <a:srgbClr val="8EC8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7367588" y="3074988"/>
            <a:ext cx="709613" cy="708025"/>
          </a:xfrm>
          <a:prstGeom prst="ellipse">
            <a:avLst/>
          </a:prstGeom>
          <a:solidFill>
            <a:srgbClr val="30B9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18" name="mask"/>
          <p:cNvSpPr/>
          <p:nvPr/>
        </p:nvSpPr>
        <p:spPr>
          <a:xfrm>
            <a:off x="0" y="0"/>
            <a:ext cx="12193588" cy="6858000"/>
          </a:xfrm>
          <a:prstGeom prst="rect">
            <a:avLst/>
          </a:prstGeom>
          <a:pattFill prst="shingle">
            <a:fgClr>
              <a:schemeClr val="bg1">
                <a:lumMod val="9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1943100" y="393700"/>
            <a:ext cx="790575" cy="790575"/>
          </a:xfrm>
          <a:prstGeom prst="roundRect">
            <a:avLst/>
          </a:prstGeom>
          <a:solidFill>
            <a:srgbClr val="EB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35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rPr>
              <a:t> </a:t>
            </a: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0" name="圆角矩形 19"/>
          <p:cNvSpPr/>
          <p:nvPr/>
        </p:nvSpPr>
        <p:spPr>
          <a:xfrm>
            <a:off x="3208338" y="300038"/>
            <a:ext cx="165100" cy="166688"/>
          </a:xfrm>
          <a:prstGeom prst="roundRect">
            <a:avLst/>
          </a:prstGeom>
          <a:solidFill>
            <a:srgbClr val="30B9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1" name="圆角矩形 20"/>
          <p:cNvSpPr/>
          <p:nvPr/>
        </p:nvSpPr>
        <p:spPr>
          <a:xfrm>
            <a:off x="1943100" y="1339850"/>
            <a:ext cx="234950" cy="234950"/>
          </a:xfrm>
          <a:prstGeom prst="roundRect">
            <a:avLst/>
          </a:prstGeom>
          <a:solidFill>
            <a:srgbClr val="EB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2" name="圆角矩形 21"/>
          <p:cNvSpPr/>
          <p:nvPr/>
        </p:nvSpPr>
        <p:spPr>
          <a:xfrm>
            <a:off x="2536825" y="1862138"/>
            <a:ext cx="395288" cy="395288"/>
          </a:xfrm>
          <a:prstGeom prst="roundRect">
            <a:avLst/>
          </a:prstGeom>
          <a:solidFill>
            <a:srgbClr val="30B9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3" name="圆角矩形 22"/>
          <p:cNvSpPr/>
          <p:nvPr/>
        </p:nvSpPr>
        <p:spPr>
          <a:xfrm>
            <a:off x="2574925" y="4471988"/>
            <a:ext cx="261938" cy="261938"/>
          </a:xfrm>
          <a:prstGeom prst="roundRect">
            <a:avLst/>
          </a:prstGeom>
          <a:solidFill>
            <a:srgbClr val="EB47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4" name="圆角矩形 23"/>
          <p:cNvSpPr/>
          <p:nvPr/>
        </p:nvSpPr>
        <p:spPr>
          <a:xfrm>
            <a:off x="2832100" y="4937125"/>
            <a:ext cx="190500" cy="190500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5" name="圆角矩形 24"/>
          <p:cNvSpPr/>
          <p:nvPr/>
        </p:nvSpPr>
        <p:spPr>
          <a:xfrm>
            <a:off x="3375025" y="6200775"/>
            <a:ext cx="190500" cy="192088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6" name="圆角矩形 25"/>
          <p:cNvSpPr/>
          <p:nvPr/>
        </p:nvSpPr>
        <p:spPr>
          <a:xfrm>
            <a:off x="2536825" y="5834063"/>
            <a:ext cx="365125" cy="366713"/>
          </a:xfrm>
          <a:prstGeom prst="roundRect">
            <a:avLst/>
          </a:prstGeom>
          <a:solidFill>
            <a:srgbClr val="30B9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7" name="圆角矩形 26"/>
          <p:cNvSpPr/>
          <p:nvPr/>
        </p:nvSpPr>
        <p:spPr>
          <a:xfrm>
            <a:off x="1331913" y="2622550"/>
            <a:ext cx="461963" cy="461963"/>
          </a:xfrm>
          <a:prstGeom prst="roundRect">
            <a:avLst/>
          </a:prstGeom>
          <a:solidFill>
            <a:srgbClr val="00AA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8" name="圆角矩形 27"/>
          <p:cNvSpPr/>
          <p:nvPr/>
        </p:nvSpPr>
        <p:spPr>
          <a:xfrm>
            <a:off x="441325" y="1670050"/>
            <a:ext cx="908050" cy="908050"/>
          </a:xfrm>
          <a:prstGeom prst="roundRect">
            <a:avLst/>
          </a:prstGeom>
          <a:solidFill>
            <a:srgbClr val="30B9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29" name="圆角矩形 28"/>
          <p:cNvSpPr/>
          <p:nvPr/>
        </p:nvSpPr>
        <p:spPr>
          <a:xfrm>
            <a:off x="720725" y="1184275"/>
            <a:ext cx="1073150" cy="1074738"/>
          </a:xfrm>
          <a:prstGeom prst="roundRect">
            <a:avLst/>
          </a:prstGeom>
          <a:solidFill>
            <a:srgbClr val="FFC00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30" name="圆角矩形 29"/>
          <p:cNvSpPr/>
          <p:nvPr/>
        </p:nvSpPr>
        <p:spPr>
          <a:xfrm>
            <a:off x="1322388" y="571500"/>
            <a:ext cx="411163" cy="409575"/>
          </a:xfrm>
          <a:prstGeom prst="roundRect">
            <a:avLst/>
          </a:prstGeom>
          <a:solidFill>
            <a:srgbClr val="30B9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31" name="圆角矩形 30"/>
          <p:cNvSpPr/>
          <p:nvPr/>
        </p:nvSpPr>
        <p:spPr>
          <a:xfrm>
            <a:off x="773113" y="20638"/>
            <a:ext cx="754063" cy="755650"/>
          </a:xfrm>
          <a:prstGeom prst="roundRect">
            <a:avLst/>
          </a:prstGeom>
          <a:solidFill>
            <a:srgbClr val="00AA8C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32" name="圆角矩形 31"/>
          <p:cNvSpPr/>
          <p:nvPr/>
        </p:nvSpPr>
        <p:spPr>
          <a:xfrm>
            <a:off x="596900" y="3556000"/>
            <a:ext cx="1741488" cy="1743075"/>
          </a:xfrm>
          <a:prstGeom prst="roundRect">
            <a:avLst/>
          </a:prstGeom>
          <a:solidFill>
            <a:srgbClr val="8EC8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33" name="圆角矩形 32"/>
          <p:cNvSpPr/>
          <p:nvPr/>
        </p:nvSpPr>
        <p:spPr>
          <a:xfrm>
            <a:off x="22225" y="4987925"/>
            <a:ext cx="1822450" cy="1822450"/>
          </a:xfrm>
          <a:prstGeom prst="roundRect">
            <a:avLst/>
          </a:prstGeom>
          <a:solidFill>
            <a:srgbClr val="FFC00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34" name="圆角矩形 33"/>
          <p:cNvSpPr/>
          <p:nvPr/>
        </p:nvSpPr>
        <p:spPr>
          <a:xfrm>
            <a:off x="1720850" y="4894263"/>
            <a:ext cx="809625" cy="809625"/>
          </a:xfrm>
          <a:prstGeom prst="roundRect">
            <a:avLst/>
          </a:prstGeom>
          <a:solidFill>
            <a:srgbClr val="30B9EC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35" name="loading_white"/>
          <p:cNvSpPr/>
          <p:nvPr/>
        </p:nvSpPr>
        <p:spPr>
          <a:xfrm>
            <a:off x="4929188" y="3384550"/>
            <a:ext cx="2335213" cy="8890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36" name="loading_green"/>
          <p:cNvSpPr/>
          <p:nvPr/>
        </p:nvSpPr>
        <p:spPr>
          <a:xfrm>
            <a:off x="4929188" y="3384550"/>
            <a:ext cx="2335213" cy="88900"/>
          </a:xfrm>
          <a:prstGeom prst="rect">
            <a:avLst/>
          </a:prstGeom>
          <a:solidFill>
            <a:srgbClr val="8EC83E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sp>
        <p:nvSpPr>
          <p:cNvPr id="37" name="日期占位符 26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D92BDF1-21A0-49AF-B3B0-62EC6E939B9C}" type="datetimeFigureOut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8" name="页脚占位符 27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微软雅黑" panose="020b0503020204020204" pitchFamily="34" charset="-122"/>
            </a:endParaRPr>
          </a:p>
        </p:txBody>
      </p:sp>
      <p:sp>
        <p:nvSpPr>
          <p:cNvPr id="39" name="灯片编号占位符 28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ctr" fontAlgn="base">
              <a:buNone/>
            </a:pPr>
            <a:fld id="{9A0DB2DC-4C9A-4742-B13C-FB6460FD3503}" type="slidenum">
              <a:rPr lang="zh-CN" altLang="en-US" strike="noStrike" noProof="1"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22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xit" presetSubtype="4" dur="500" fill="hold" grpId="20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4" dur="50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4" dur="500" fill="hold" grpId="23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dur="250" fill="hold" grpId="2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dur="50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dur="250" fill="hold" grpId="24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ntr" presetSubtype="1" dur="600" fill="hold" grpId="11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6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1" dur="600" fill="hold" grpId="7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6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" dur="600" fill="hold" grpId="15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6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1" dur="600" fill="hold" grpId="3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6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64" presetClass="path" presetSubtype="0" dur="500" accel="50000" decel="50000" fill="hold" grpId="4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3.33333E-06 0 L 3.33333E-06 -0.0544" pathEditMode="relative" rAng="0" ptsTypes="AA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73100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42" presetClass="path" presetSubtype="0" dur="500" accel="50000" decel="50000" fill="hold" grpId="5" nodeType="with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1.20542E-06 -0.0544 L -1.20542E-06 -0.00023" pathEditMode="relative" rAng="0" ptsTypes="AA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0800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64" presetClass="path" presetSubtype="0" dur="500" accel="50000" decel="50000" fill="hold" grpId="8" nodeType="withEffect">
                                  <p:stCondLst>
                                    <p:cond delay="2600"/>
                                  </p:stCondLst>
                                  <p:childTnLst>
                                    <p:animMotion origin="layout" path="M 3.33333E-06 0 L 3.33333E-06 -0.0544" pathEditMode="relative" rAng="0" ptsTypes="AA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73100"/>
                                    </p:animMotion>
                                  </p:childTnLst>
                                </p:cTn>
                              </p:par>
                              <p:par>
                                <p:cTn id="57" presetID="42" presetClass="path" presetSubtype="0" dur="500" accel="50000" decel="50000" fill="hold" grpId="9" nodeType="withEffect">
                                  <p:stCondLst>
                                    <p:cond delay="3100"/>
                                  </p:stCondLst>
                                  <p:childTnLst>
                                    <p:animMotion origin="layout" path="M -1.20542E-06 -0.0544 L -1.20542E-06 -0.00023" pathEditMode="relative" rAng="0" ptsTypes="AA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0800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64" presetClass="path" presetSubtype="0" dur="500" accel="50000" decel="50000" fill="hold" grpId="12" nodeType="withEffect">
                                  <p:stCondLst>
                                    <p:cond delay="2700"/>
                                  </p:stCondLst>
                                  <p:childTnLst>
                                    <p:animMotion origin="layout" path="M 3.33333E-06 0 L 3.33333E-06 -0.0544" pathEditMode="relative" rAng="0" ptsTypes="AA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73100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42" presetClass="path" presetSubtype="0" dur="500" accel="50000" decel="50000" fill="hold" grpId="13" nodeType="withEffect">
                                  <p:stCondLst>
                                    <p:cond delay="3200"/>
                                  </p:stCondLst>
                                  <p:childTnLst>
                                    <p:animMotion origin="layout" path="M -1.20542E-06 -0.0544 L -1.20542E-06 -0.00023" pathEditMode="relative" rAng="0" ptsTypes="AA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0800"/>
                                    </p:animMotion>
                                  </p:childTnLst>
                                </p:cTn>
                              </p:par>
                              <p:par>
                                <p:cTn id="63" presetID="64" presetClass="path" presetSubtype="0" dur="500" accel="50000" decel="50000" fill="hold" grpId="16" nodeType="withEffect">
                                  <p:stCondLst>
                                    <p:cond delay="2800"/>
                                  </p:stCondLst>
                                  <p:childTnLst>
                                    <p:animMotion origin="layout" path="M 3.33333E-06 0 L 3.33333E-06 -0.0544" pathEditMode="relative" rAng="0" ptsTypes="AA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73100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42" presetClass="path" presetSubtype="0" dur="500" accel="50000" decel="50000" fill="hold" grpId="17" nodeType="withEffect">
                                  <p:stCondLst>
                                    <p:cond delay="3300"/>
                                  </p:stCondLst>
                                  <p:childTnLst>
                                    <p:animMotion origin="layout" path="M -1.20542E-06 -0.0544 L -1.20542E-06 -0.00023" pathEditMode="relative" rAng="0" ptsTypes="AA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0800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0" presetClass="path" presetSubtype="0" dur="1000" accel="100000" fill="hold" grpId="6" nodeType="withEffect">
                                  <p:stCondLst>
                                    <p:cond delay="4100"/>
                                  </p:stCondLst>
                                  <p:childTnLst>
                                    <p:animMotion origin="layout" path="M 3.33333E-06 1.48148E-06 C -0.00157 -0.02454 -0.0069 -0.04861 -0.01771 -0.06667 C -0.02331 -0.09005 -0.04323 -0.1206 -0.05404 -0.13889 C -0.06081 -0.15 -0.06667 -0.16875 -0.07604 -0.17408 C -0.08151 -0.18333 -0.08841 -0.19769 -0.09584 -0.20185 C -0.10222 -0.2125 -0.10521 -0.21945 -0.11341 -0.22408 C -0.12487 -0.24329 -0.10274 -0.20695 -0.12552 -0.23889 C -0.13776 -0.25602 -0.14401 -0.26296 -0.15743 -0.27593 C -0.16446 -0.28264 -0.17149 -0.29468 -0.17943 -0.29815 C -0.18581 -0.30602 -0.19128 -0.30949 -0.19831 -0.31482 C -0.21315 -0.32616 -0.225 -0.34028 -0.24115 -0.3463 C -0.24662 -0.35093 -0.25183 -0.35185 -0.25769 -0.35556 C -0.27722 -0.36829 -0.29883 -0.37454 -0.31927 -0.38148 C -0.32761 -0.38843 -0.32084 -0.3838 -0.33477 -0.38704 C -0.35209 -0.39097 -0.36901 -0.39445 -0.38633 -0.39815 C -0.39623 -0.40371 -0.40417 -0.40417 -0.41498 -0.40556 C -0.43451 -0.41366 -0.44297 -0.41296 -0.46563 -0.41296" pathEditMode="relative" rAng="0" ptsTypes="ffffffffffffffffA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8100" y="-2069400"/>
                                    </p:animMotion>
                                  </p:childTnLst>
                                </p:cTn>
                              </p:par>
                              <p:par>
                                <p:cTn id="69" presetID="0" presetClass="path" presetSubtype="0" dur="1000" accel="100000" fill="hold" grpId="10" nodeType="withEffect">
                                  <p:stCondLst>
                                    <p:cond delay="4050"/>
                                  </p:stCondLst>
                                  <p:childTnLst>
                                    <p:animMotion origin="layout" path="M 0 0 C -0.00781 -0.00463 0.00182 0.00162 -0.00625 -0.00555 C -0.00977 -0.00879 -0.01419 -0.00787 -0.01771 -0.01111 C -0.02292 -0.01574 -0.02774 -0.01828 -0.03333 -0.02037 C -0.03958 -0.02777 -0.04583 -0.03125 -0.05326 -0.03333 C -0.06328 -0.04537 -0.07617 -0.04884 -0.0875 -0.0574 C -0.09336 -0.0618 -0.09818 -0.06875 -0.10417 -0.07222 C -0.10781 -0.08194 -0.11016 -0.07777 -0.11576 -0.08148 C -0.12123 -0.08518 -0.12539 -0.0905 -0.13125 -0.09259 C -0.13828 -0.09884 -0.14597 -0.10185 -0.15313 -0.1074 C -0.15847 -0.11157 -0.16341 -0.11759 -0.16888 -0.12222 C -0.1737 -0.12662 -0.1793 -0.12615 -0.18438 -0.12963 C -0.20143 -0.14097 -0.22344 -0.15393 -0.24167 -0.15925 C -0.24935 -0.16504 -0.25638 -0.17013 -0.26472 -0.17222 C -0.2681 -0.17407 -0.27149 -0.17638 -0.275 -0.17777 C -0.28034 -0.18009 -0.29063 -0.18333 -0.29063 -0.18333 C -0.2931 -0.18518 -0.29531 -0.18773 -0.29805 -0.18888 C -0.30287 -0.19097 -0.3125 -0.19259 -0.3125 -0.19259 C -0.32201 -0.19814 -0.33177 -0.19976 -0.3418 -0.20185 C -0.36016 -0.21134 -0.37826 -0.2081 -0.39792 -0.20925 C -0.47396 -0.21342 -0.36862 -0.21111 -0.53229 -0.21111" pathEditMode="relative" ptsTypes="ffffffffffffffffffffA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1" presetID="42" presetClass="path" presetSubtype="0" dur="1000" accel="100000" fill="hold" grpId="14" nodeType="withEffect">
                                  <p:stCondLst>
                                    <p:cond delay="4000"/>
                                  </p:stCondLst>
                                  <p:childTnLst>
                                    <p:animMotion origin="layout" path="M 0 1.48148E-06 L -0.59896 -0.00023" pathEditMode="relative" rAng="0" ptsTypes="AA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4800" y="-2300"/>
                                    </p:animMotion>
                                  </p:childTnLst>
                                </p:cTn>
                              </p:par>
                              <p:par>
                                <p:cTn id="73" presetID="0" presetClass="path" presetSubtype="0" dur="1000" accel="100000" fill="hold" grpId="18" nodeType="withEffect">
                                  <p:stCondLst>
                                    <p:cond delay="3950"/>
                                  </p:stCondLst>
                                  <p:childTnLst>
                                    <p:animMotion origin="layout" path="M 0 0 C -0.00729 -0.0044 -0.0207 0.00948 -0.02969 0.01271 C -0.03333 0.01872 -0.04258 0.02543 -0.04753 0.02751 C -0.05378 0.03468 -0.06068 0.0393 -0.06784 0.04231 C -0.07591 0.05179 -0.08516 0.05664 -0.09401 0.06358 C -0.10234 0.07005 -0.11016 0.07861 -0.11901 0.08254 C -0.12891 0.09294 -0.13893 0.09872 -0.15 0.10358 C -0.15664 0.10982 -0.16289 0.11375 -0.17018 0.1163 C -0.17825 0.12554 -0.18724 0.12763 -0.19635 0.13109 C -0.20026 0.13248 -0.20325 0.13826 -0.20716 0.13965 C -0.21458 0.14219 -0.22969 0.14381 -0.22969 0.14381 C -0.24805 0.15653 -0.26849 0.16161 -0.28802 0.16485 C -0.30117 0.17179 -0.31367 0.17133 -0.32734 0.17341 C -0.34479 0.17595 -0.36068 0.18034 -0.37852 0.18196 C -0.47318 0.20554 -0.57422 0.19445 -0.67018 0.19445" pathEditMode="relative" ptsTypes="ffffffffffffffA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2" grpId="2"/>
      <p:bldP spid="13" grpId="3" animBg="1"/>
      <p:bldP spid="13" grpId="4" animBg="1"/>
      <p:bldP spid="13" grpId="5" animBg="1"/>
      <p:bldP spid="13" grpId="6" animBg="1"/>
      <p:bldP spid="14" grpId="7" animBg="1"/>
      <p:bldP spid="14" grpId="8" animBg="1"/>
      <p:bldP spid="14" grpId="9" animBg="1"/>
      <p:bldP spid="14" grpId="10" animBg="1"/>
      <p:bldP spid="15" grpId="11" animBg="1"/>
      <p:bldP spid="15" grpId="12" animBg="1"/>
      <p:bldP spid="15" grpId="13" animBg="1"/>
      <p:bldP spid="15" grpId="14" animBg="1"/>
      <p:bldP spid="16" grpId="15" animBg="1"/>
      <p:bldP spid="16" grpId="16" animBg="1"/>
      <p:bldP spid="16" grpId="17" animBg="1"/>
      <p:bldP spid="16" grpId="18" animBg="1"/>
      <p:bldP spid="35" grpId="19" animBg="1"/>
      <p:bldP spid="35" grpId="20" animBg="1"/>
      <p:bldP spid="35" grpId="21" animBg="1"/>
      <p:bldP spid="36" grpId="22" animBg="1"/>
      <p:bldP spid="36" grpId="23" animBg="1"/>
      <p:bldP spid="36" grpId="24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bg>
      <p:bgPr>
        <a:pattFill prst="shingle">
          <a:fgClr>
            <a:srgbClr val="F2F2F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1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F7D691C-C987-473D-98D5-8B6AA1890E1E}" type="datetimeFigureOut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3" name="页脚占位符 2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微软雅黑" panose="020b0503020204020204" pitchFamily="34" charset="-122"/>
            </a:endParaRPr>
          </a:p>
        </p:txBody>
      </p:sp>
      <p:sp>
        <p:nvSpPr>
          <p:cNvPr id="14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ctr" fontAlgn="base">
              <a:buNone/>
            </a:pPr>
            <a:fld id="{9A0DB2DC-4C9A-4742-B13C-FB6460FD3503}" type="slidenum">
              <a:rPr lang="zh-CN" altLang="en-US" strike="noStrike" noProof="1"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5A8C878-2971-4ED7-AC58-1B14E43CFFAC}" type="datetimeFigureOut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微软雅黑" panose="020b0503020204020204" pitchFamily="34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ags" Target="../tags/tag1.xml" /><Relationship Id="rId7" Type="http://schemas.openxmlformats.org/officeDocument/2006/relationships/tags" Target="../tags/tag2.xml" /><Relationship Id="rId8" Type="http://schemas.openxmlformats.org/officeDocument/2006/relationships/tags" Target="../tags/tag3.xml" /><Relationship Id="rId9" Type="http://schemas.openxmlformats.org/officeDocument/2006/relationships/image" Target="../media/image2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  <p:custDataLst>
              <p:tags r:id="rId7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2860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 noProof="1">
                <a:solidFill>
                  <a:schemeClr val="bg1">
                    <a:lumMod val="50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5A8C878-2971-4ED7-AC58-1B14E43CFFAC}" type="datetimeFigureOut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 noProof="1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微软雅黑" panose="020b0503020204020204" pitchFamily="34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7F7F7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2" name="KSO_TEMPLATE" hidden="1"/>
          <p:cNvSpPr/>
          <p:nvPr>
            <p:custDataLst>
              <p:tags r:id="rId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</a:endParaRPr>
          </a:p>
        </p:txBody>
      </p:sp>
      <p:pic>
        <p:nvPicPr>
          <p:cNvPr id="1032" name="图片 2" descr="升学在线logo"/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10228263" y="241300"/>
            <a:ext cx="1690687" cy="539750"/>
          </a:xfrm>
          <a:prstGeom prst="rect">
            <a:avLst/>
          </a:prstGeom>
          <a:noFill/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 spd="slow"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微软雅黑" panose="020b0503020204020204" pitchFamily="34" charset="-122"/>
          <a:ea typeface="+mj-ea"/>
          <a:cs typeface="微软雅黑" panose="020b0503020204020204" pitchFamily="34" charset="-122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微软雅黑" panose="020b0503020204020204" pitchFamily="34" charset="-122"/>
          <a:ea typeface="+mn-ea"/>
          <a:cs typeface="微软雅黑" panose="020b0503020204020204" pitchFamily="34" charset="-122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微软雅黑" panose="020b0503020204020204" pitchFamily="34" charset="-122"/>
          <a:ea typeface="+mn-ea"/>
          <a:cs typeface="微软雅黑" panose="020b0503020204020204" pitchFamily="34" charset="-122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微软雅黑" panose="020b0503020204020204" pitchFamily="34" charset="-122"/>
          <a:ea typeface="+mn-ea"/>
          <a:cs typeface="微软雅黑" panose="020b0503020204020204" pitchFamily="34" charset="-122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微软雅黑" panose="020b0503020204020204" pitchFamily="34" charset="-122"/>
          <a:ea typeface="+mn-ea"/>
          <a:cs typeface="微软雅黑" panose="020b0503020204020204" pitchFamily="34" charset="-122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微软雅黑" panose="020b0503020204020204" pitchFamily="34" charset="-122"/>
          <a:ea typeface="+mn-ea"/>
          <a:cs typeface="微软雅黑" panose="020b0503020204020204" pitchFamily="34" charset="-122"/>
        </a:defRPr>
      </a:lvl5pPr>
      <a:lvl6pPr marL="25152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24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6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8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8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10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82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7.jpeg" /><Relationship Id="rId4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9.jpeg" /><Relationship Id="rId4" Type="http://schemas.openxmlformats.org/officeDocument/2006/relationships/image" Target="../media/image10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300407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淘宝网Chenying0907出品 3"/>
          <p:cNvSpPr txBox="1"/>
          <p:nvPr>
            <p:custDataLst>
              <p:tags r:id="rId3"/>
            </p:custDataLst>
          </p:nvPr>
        </p:nvSpPr>
        <p:spPr>
          <a:xfrm>
            <a:off x="2378075" y="2215356"/>
            <a:ext cx="7435850" cy="2427288"/>
          </a:xfrm>
          <a:prstGeom prst="rect">
            <a:avLst/>
          </a:prstGeom>
          <a:noFill/>
          <a:ln w="9525">
            <a:noFill/>
          </a:ln>
        </p:spPr>
        <p:txBody>
          <a:bodyPr lIns="68562" tIns="34281" rIns="68562" bIns="34281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algn="ctr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sz="3600" b="1" kern="1200" cap="none" spc="0" normalizeH="0" baseline="0" noProof="1">
                <a:solidFill>
                  <a:srgbClr val="4472C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2020</a:t>
            </a:r>
            <a:r>
              <a:rPr kumimoji="0" lang="zh-CN" altLang="en-US" sz="3600" b="1" kern="1200" cap="none" spc="0" normalizeH="0" baseline="0" noProof="1">
                <a:solidFill>
                  <a:srgbClr val="4472C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年新高考</a:t>
            </a:r>
            <a:r>
              <a:rPr kumimoji="0" lang="en-US" altLang="zh-CN" sz="3600" b="1" kern="1200" cap="none" spc="0" normalizeH="0" baseline="0" noProof="1">
                <a:solidFill>
                  <a:srgbClr val="4472C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“3+1+2”</a:t>
            </a:r>
            <a:r>
              <a:rPr kumimoji="0" lang="zh-CN" altLang="en-US" sz="3600" b="1" kern="1200" cap="none" spc="0" normalizeH="0" baseline="0" noProof="1">
                <a:solidFill>
                  <a:srgbClr val="4472C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模式</a:t>
            </a:r>
            <a:endParaRPr kumimoji="0" lang="zh-CN" altLang="en-US" sz="3600" b="1" kern="1200" cap="none" spc="0" normalizeH="0" baseline="0" noProof="1">
              <a:solidFill>
                <a:srgbClr val="4472C4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R="0" algn="ctr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3600" b="1" kern="1200" cap="none" spc="0" normalizeH="0" baseline="0" noProof="1">
                <a:solidFill>
                  <a:srgbClr val="4472C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选科指导</a:t>
            </a:r>
            <a:endParaRPr kumimoji="0" lang="zh-CN" altLang="en-US" sz="3600" b="1" kern="1200" cap="none" spc="0" normalizeH="0" baseline="0" noProof="1">
              <a:solidFill>
                <a:srgbClr val="4472C4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69" name="文本框 7"/>
          <p:cNvSpPr txBox="1"/>
          <p:nvPr/>
        </p:nvSpPr>
        <p:spPr>
          <a:xfrm>
            <a:off x="1863725" y="2192338"/>
            <a:ext cx="800100" cy="30670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2014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endParaRPr lang="zh-CN" altLang="en-US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8370" name="文本框 8"/>
          <p:cNvSpPr txBox="1"/>
          <p:nvPr/>
        </p:nvSpPr>
        <p:spPr>
          <a:xfrm>
            <a:off x="4191000" y="2192338"/>
            <a:ext cx="800100" cy="30670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2017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endParaRPr lang="zh-CN" altLang="en-US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8371" name="文本框 9"/>
          <p:cNvSpPr txBox="1"/>
          <p:nvPr/>
        </p:nvSpPr>
        <p:spPr>
          <a:xfrm>
            <a:off x="6264275" y="2192338"/>
            <a:ext cx="800100" cy="30670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endParaRPr lang="zh-CN" altLang="en-US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8372" name="文本框 10"/>
          <p:cNvSpPr txBox="1"/>
          <p:nvPr/>
        </p:nvSpPr>
        <p:spPr>
          <a:xfrm>
            <a:off x="8416925" y="2192338"/>
            <a:ext cx="800100" cy="30670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2020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endParaRPr lang="zh-CN" altLang="en-US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2" name="直接箭头连接符 21"/>
          <p:cNvCxnSpPr/>
          <p:nvPr/>
        </p:nvCxnSpPr>
        <p:spPr>
          <a:xfrm flipV="1">
            <a:off x="1030288" y="3563938"/>
            <a:ext cx="9791700" cy="17463"/>
          </a:xfrm>
          <a:prstGeom prst="straightConnector1">
            <a:avLst/>
          </a:prstGeom>
          <a:ln w="76200">
            <a:tailEnd type="arrow" w="med" len="med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2" name="流程图: 排序 41"/>
          <p:cNvSpPr/>
          <p:nvPr/>
        </p:nvSpPr>
        <p:spPr>
          <a:xfrm>
            <a:off x="2068513" y="2566988"/>
            <a:ext cx="388938" cy="981075"/>
          </a:xfrm>
          <a:prstGeom prst="flowChartSo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3" name="流程图: 排序 42"/>
          <p:cNvSpPr/>
          <p:nvPr/>
        </p:nvSpPr>
        <p:spPr>
          <a:xfrm>
            <a:off x="8623300" y="2566988"/>
            <a:ext cx="388938" cy="981075"/>
          </a:xfrm>
          <a:prstGeom prst="flowChartSo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2" name="流程图: 排序 51"/>
          <p:cNvSpPr/>
          <p:nvPr/>
        </p:nvSpPr>
        <p:spPr>
          <a:xfrm>
            <a:off x="4395788" y="2566988"/>
            <a:ext cx="388938" cy="981075"/>
          </a:xfrm>
          <a:prstGeom prst="flowChartSo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7" name="流程图: 排序 56"/>
          <p:cNvSpPr/>
          <p:nvPr/>
        </p:nvSpPr>
        <p:spPr>
          <a:xfrm>
            <a:off x="6469063" y="2566988"/>
            <a:ext cx="388938" cy="981075"/>
          </a:xfrm>
          <a:prstGeom prst="flowChartSo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8378" name="文本框 57"/>
          <p:cNvSpPr txBox="1"/>
          <p:nvPr/>
        </p:nvSpPr>
        <p:spPr>
          <a:xfrm>
            <a:off x="1683385" y="3662363"/>
            <a:ext cx="1325880" cy="11988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</a:rPr>
              <a:t>浙江、上海</a:t>
            </a:r>
            <a:endParaRPr lang="zh-CN" altLang="en-US">
              <a:latin typeface="微软雅黑" panose="020b0503020204020204" pitchFamily="34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 b="1">
                <a:latin typeface="微软雅黑" panose="020b0503020204020204" pitchFamily="34" charset="-122"/>
              </a:rPr>
              <a:t>开始试点</a:t>
            </a:r>
            <a:endParaRPr lang="zh-CN" altLang="en-US" b="1">
              <a:latin typeface="微软雅黑" panose="020b0503020204020204" pitchFamily="34" charset="-122"/>
            </a:endParaRPr>
          </a:p>
        </p:txBody>
      </p:sp>
      <p:sp>
        <p:nvSpPr>
          <p:cNvPr id="58379" name="文本框 58"/>
          <p:cNvSpPr txBox="1"/>
          <p:nvPr/>
        </p:nvSpPr>
        <p:spPr>
          <a:xfrm>
            <a:off x="3865404" y="3662363"/>
            <a:ext cx="1325880" cy="175323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</a:rPr>
              <a:t>北京、天津</a:t>
            </a:r>
            <a:endParaRPr lang="zh-CN" altLang="en-US">
              <a:solidFill>
                <a:srgbClr val="C00000"/>
              </a:solidFill>
              <a:latin typeface="微软雅黑" panose="020b0503020204020204" pitchFamily="34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</a:rPr>
              <a:t>山东、海南</a:t>
            </a:r>
            <a:endParaRPr lang="zh-CN" altLang="en-US">
              <a:latin typeface="微软雅黑" panose="020b0503020204020204" pitchFamily="34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 b="1">
                <a:latin typeface="微软雅黑" panose="020b0503020204020204" pitchFamily="34" charset="-122"/>
              </a:rPr>
              <a:t>第二梯队</a:t>
            </a:r>
            <a:endParaRPr lang="zh-CN" altLang="en-US" b="1">
              <a:latin typeface="微软雅黑" panose="020b0503020204020204" pitchFamily="34" charset="-122"/>
            </a:endParaRPr>
          </a:p>
        </p:txBody>
      </p:sp>
      <p:sp>
        <p:nvSpPr>
          <p:cNvPr id="58380" name="文本框 59"/>
          <p:cNvSpPr txBox="1"/>
          <p:nvPr/>
        </p:nvSpPr>
        <p:spPr>
          <a:xfrm>
            <a:off x="6001386" y="3662363"/>
            <a:ext cx="1325880" cy="286131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  <a:sym typeface="+mn-ea"/>
              </a:rPr>
              <a:t>广东、重庆</a:t>
            </a:r>
            <a:endParaRPr lang="zh-CN" altLang="en-US">
              <a:solidFill>
                <a:srgbClr val="C00000"/>
              </a:solidFill>
              <a:latin typeface="微软雅黑" panose="020b0503020204020204" pitchFamily="34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</a:rPr>
              <a:t>江苏、福建</a:t>
            </a:r>
            <a:endParaRPr lang="zh-CN" altLang="en-US">
              <a:solidFill>
                <a:srgbClr val="C00000"/>
              </a:solidFill>
              <a:latin typeface="微软雅黑" panose="020b0503020204020204" pitchFamily="34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</a:rPr>
              <a:t>河北、辽宁</a:t>
            </a:r>
            <a:endParaRPr lang="zh-CN" altLang="en-US">
              <a:solidFill>
                <a:srgbClr val="C00000"/>
              </a:solidFill>
              <a:latin typeface="微软雅黑" panose="020b0503020204020204" pitchFamily="34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  <a:sym typeface="+mn-ea"/>
              </a:rPr>
              <a:t>湖南、湖北</a:t>
            </a:r>
            <a:endParaRPr lang="zh-CN" altLang="en-US">
              <a:solidFill>
                <a:srgbClr val="C00000"/>
              </a:solidFill>
              <a:latin typeface="微软雅黑" panose="020b0503020204020204" pitchFamily="34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 b="1">
                <a:latin typeface="微软雅黑" panose="020b0503020204020204" pitchFamily="34" charset="-122"/>
              </a:rPr>
              <a:t>第三梯队</a:t>
            </a:r>
            <a:endParaRPr lang="zh-CN" altLang="en-US" b="1">
              <a:latin typeface="微软雅黑" panose="020b0503020204020204" pitchFamily="34" charset="-122"/>
            </a:endParaRPr>
          </a:p>
        </p:txBody>
      </p:sp>
      <p:sp>
        <p:nvSpPr>
          <p:cNvPr id="58381" name="文本框 60"/>
          <p:cNvSpPr txBox="1"/>
          <p:nvPr/>
        </p:nvSpPr>
        <p:spPr>
          <a:xfrm>
            <a:off x="8418196" y="3662363"/>
            <a:ext cx="1102360" cy="11988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</a:rPr>
              <a:t>其他省份</a:t>
            </a:r>
            <a:endParaRPr lang="zh-CN" altLang="en-US">
              <a:solidFill>
                <a:srgbClr val="C00000"/>
              </a:solidFill>
              <a:latin typeface="微软雅黑" panose="020b0503020204020204" pitchFamily="34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 b="1">
                <a:latin typeface="微软雅黑" panose="020b0503020204020204" pitchFamily="34" charset="-122"/>
              </a:rPr>
              <a:t>第四梯队</a:t>
            </a:r>
            <a:endParaRPr lang="zh-CN" altLang="en-US" b="1">
              <a:latin typeface="微软雅黑" panose="020b0503020204020204" pitchFamily="34" charset="-122"/>
            </a:endParaRPr>
          </a:p>
        </p:txBody>
      </p:sp>
      <p:sp>
        <p:nvSpPr>
          <p:cNvPr id="58382" name="文本框 1"/>
          <p:cNvSpPr txBox="1"/>
          <p:nvPr/>
        </p:nvSpPr>
        <p:spPr>
          <a:xfrm>
            <a:off x="4616450" y="855663"/>
            <a:ext cx="26212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微软雅黑" panose="020b0503020204020204" pitchFamily="34" charset="-122"/>
              </a:rPr>
              <a:t>新高考改革时间表</a:t>
            </a:r>
            <a:endParaRPr lang="zh-CN" altLang="en-US" sz="2400" b="1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7" name="object 2"/>
          <p:cNvSpPr/>
          <p:nvPr/>
        </p:nvSpPr>
        <p:spPr>
          <a:xfrm>
            <a:off x="1395095" y="-6350"/>
            <a:ext cx="10798810" cy="6861175"/>
          </a:xfrm>
          <a:custGeom>
            <a:cxnLst>
              <a:cxn ang="0">
                <a:pos x="0" y="5991252"/>
              </a:cxn>
              <a:cxn ang="0">
                <a:pos x="4306181" y="5991252"/>
              </a:cxn>
              <a:cxn ang="0">
                <a:pos x="4306181" y="0"/>
              </a:cxn>
              <a:cxn ang="0">
                <a:pos x="0" y="0"/>
              </a:cxn>
              <a:cxn ang="0">
                <a:pos x="0" y="5991252"/>
              </a:cxn>
            </a:cxnLst>
            <a:rect l="0" t="0" r="0" b="0"/>
            <a:pathLst>
              <a:path w="12192000" h="6012180">
                <a:moveTo>
                  <a:pt x="0" y="6012180"/>
                </a:moveTo>
                <a:lnTo>
                  <a:pt x="12192000" y="6012180"/>
                </a:lnTo>
                <a:lnTo>
                  <a:pt x="12192000" y="0"/>
                </a:lnTo>
                <a:lnTo>
                  <a:pt x="0" y="0"/>
                </a:lnTo>
                <a:lnTo>
                  <a:pt x="0" y="6012180"/>
                </a:lnTo>
                <a:close/>
              </a:path>
            </a:pathLst>
          </a:custGeom>
          <a:solidFill>
            <a:srgbClr val="FEF4ED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60418" name="object 3"/>
          <p:cNvSpPr/>
          <p:nvPr/>
        </p:nvSpPr>
        <p:spPr>
          <a:xfrm>
            <a:off x="-9525" y="-6350"/>
            <a:ext cx="3990975" cy="6861175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zh-CN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0419" name="object 5"/>
          <p:cNvSpPr/>
          <p:nvPr/>
        </p:nvSpPr>
        <p:spPr>
          <a:xfrm>
            <a:off x="4256088" y="3319463"/>
            <a:ext cx="414337" cy="481012"/>
          </a:xfrm>
          <a:custGeom>
            <a:cxnLst>
              <a:cxn ang="0">
                <a:pos x="0" y="0"/>
              </a:cxn>
              <a:cxn ang="0">
                <a:pos x="0" y="485800"/>
              </a:cxn>
              <a:cxn ang="0">
                <a:pos x="418743" y="242900"/>
              </a:cxn>
              <a:cxn ang="0">
                <a:pos x="0" y="0"/>
              </a:cxn>
            </a:cxnLst>
            <a:rect l="0" t="0" r="0" b="0"/>
            <a:pathLst>
              <a:path w="413384" h="480059">
                <a:moveTo>
                  <a:pt x="0" y="0"/>
                </a:moveTo>
                <a:lnTo>
                  <a:pt x="0" y="480059"/>
                </a:lnTo>
                <a:lnTo>
                  <a:pt x="413003" y="240029"/>
                </a:lnTo>
                <a:lnTo>
                  <a:pt x="0" y="0"/>
                </a:lnTo>
                <a:close/>
              </a:path>
            </a:pathLst>
          </a:custGeom>
          <a:solidFill>
            <a:srgbClr val="C0000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60420" name="object 9"/>
          <p:cNvSpPr/>
          <p:nvPr/>
        </p:nvSpPr>
        <p:spPr>
          <a:xfrm>
            <a:off x="5486877" y="2078038"/>
            <a:ext cx="747713" cy="746125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zh-CN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0421" name="object 12"/>
          <p:cNvSpPr/>
          <p:nvPr/>
        </p:nvSpPr>
        <p:spPr>
          <a:xfrm>
            <a:off x="5486877" y="3444875"/>
            <a:ext cx="747713" cy="744538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zh-CN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0422" name="object 14"/>
          <p:cNvSpPr/>
          <p:nvPr/>
        </p:nvSpPr>
        <p:spPr>
          <a:xfrm>
            <a:off x="5487671" y="4705350"/>
            <a:ext cx="746125" cy="746125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zh-CN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8" name="object 17"/>
          <p:cNvSpPr txBox="1"/>
          <p:nvPr/>
        </p:nvSpPr>
        <p:spPr>
          <a:xfrm>
            <a:off x="6370638" y="2187575"/>
            <a:ext cx="4025900" cy="442595"/>
          </a:xfrm>
          <a:prstGeom prst="rect">
            <a:avLst/>
          </a:prstGeom>
        </p:spPr>
        <p:txBody>
          <a:bodyPr lIns="0" tIns="12065" rIns="0" bIns="0">
            <a:spAutoFit/>
          </a:bodyPr>
          <a:lstStyle>
            <a:defPPr>
              <a:defRPr lang="zh-CN"/>
            </a:defPPr>
            <a:lvl1pPr marL="1270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2700" marR="0" lvl="0" indent="0" algn="l" defTabSz="914400" rtl="0" eaLnBrk="1" fontAlgn="base" latinLnBrk="0" hangingPunct="1">
              <a:lnSpc>
                <a:spcPct val="100000"/>
              </a:lnSpc>
              <a:spcBef>
                <a:spcPts val="1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微软雅黑" panose="020b0503020204020204" pitchFamily="34" charset="-122"/>
                <a:cs typeface="微软雅黑" panose="020b0503020204020204" pitchFamily="34" charset="-122"/>
              </a:rPr>
              <a:t>新高考之变</a:t>
            </a:r>
            <a:endParaRPr kumimoji="0" lang="zh-CN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0" name="object 19"/>
          <p:cNvSpPr txBox="1"/>
          <p:nvPr/>
        </p:nvSpPr>
        <p:spPr>
          <a:xfrm>
            <a:off x="6354763" y="3568700"/>
            <a:ext cx="3976688" cy="442595"/>
          </a:xfrm>
          <a:prstGeom prst="rect">
            <a:avLst/>
          </a:prstGeom>
        </p:spPr>
        <p:txBody>
          <a:bodyPr lIns="0" tIns="12065" rIns="0" bIns="0">
            <a:spAutoFit/>
          </a:bodyPr>
          <a:lstStyle>
            <a:defPPr>
              <a:defRPr lang="zh-CN"/>
            </a:defPPr>
            <a:lvl1pPr marL="1270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2700" marR="0" lvl="0" indent="0" algn="l" defTabSz="914400" rtl="0" eaLnBrk="1" fontAlgn="base" latinLnBrk="0" hangingPunct="1">
              <a:lnSpc>
                <a:spcPct val="100000"/>
              </a:lnSpc>
              <a:spcBef>
                <a:spcPts val="1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微软雅黑" panose="020b0503020204020204" pitchFamily="34" charset="-122"/>
                <a:cs typeface="微软雅黑" panose="020b0503020204020204" pitchFamily="34" charset="-122"/>
              </a:rPr>
              <a:t>高中生涯规划实践探索</a:t>
            </a:r>
            <a:endParaRPr kumimoji="0" lang="zh-CN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0425" name="object 21"/>
          <p:cNvSpPr/>
          <p:nvPr/>
        </p:nvSpPr>
        <p:spPr>
          <a:xfrm>
            <a:off x="1905000" y="2770188"/>
            <a:ext cx="1774825" cy="1674812"/>
          </a:xfrm>
          <a:custGeom>
            <a:cxnLst>
              <a:cxn ang="0">
                <a:pos x="301785" y="905"/>
              </a:cxn>
              <a:cxn ang="0">
                <a:pos x="259157" y="5536"/>
              </a:cxn>
              <a:cxn ang="0">
                <a:pos x="218502" y="13869"/>
              </a:cxn>
              <a:cxn ang="0">
                <a:pos x="180181" y="25647"/>
              </a:cxn>
              <a:cxn ang="0">
                <a:pos x="144559" y="40612"/>
              </a:cxn>
              <a:cxn ang="0">
                <a:pos x="111999" y="58510"/>
              </a:cxn>
              <a:cxn ang="0">
                <a:pos x="82864" y="79082"/>
              </a:cxn>
              <a:cxn ang="0">
                <a:pos x="57517" y="102072"/>
              </a:cxn>
              <a:cxn ang="0">
                <a:pos x="36322" y="127224"/>
              </a:cxn>
              <a:cxn ang="0">
                <a:pos x="19642" y="154283"/>
              </a:cxn>
              <a:cxn ang="0">
                <a:pos x="7841" y="182990"/>
              </a:cxn>
              <a:cxn ang="0">
                <a:pos x="1282" y="213089"/>
              </a:cxn>
              <a:cxn ang="0">
                <a:pos x="322" y="244217"/>
              </a:cxn>
              <a:cxn ang="0">
                <a:pos x="5054" y="274723"/>
              </a:cxn>
              <a:cxn ang="0">
                <a:pos x="15148" y="303922"/>
              </a:cxn>
              <a:cxn ang="0">
                <a:pos x="30242" y="331559"/>
              </a:cxn>
              <a:cxn ang="0">
                <a:pos x="49973" y="357374"/>
              </a:cxn>
              <a:cxn ang="0">
                <a:pos x="73976" y="381115"/>
              </a:cxn>
              <a:cxn ang="0">
                <a:pos x="101888" y="402522"/>
              </a:cxn>
              <a:cxn ang="0">
                <a:pos x="133347" y="421339"/>
              </a:cxn>
              <a:cxn ang="0">
                <a:pos x="167990" y="437310"/>
              </a:cxn>
              <a:cxn ang="0">
                <a:pos x="205451" y="450179"/>
              </a:cxn>
              <a:cxn ang="0">
                <a:pos x="245369" y="459688"/>
              </a:cxn>
              <a:cxn ang="0">
                <a:pos x="287379" y="465581"/>
              </a:cxn>
              <a:cxn ang="0">
                <a:pos x="331120" y="467604"/>
              </a:cxn>
              <a:cxn ang="0">
                <a:pos x="374859" y="465581"/>
              </a:cxn>
              <a:cxn ang="0">
                <a:pos x="416870" y="459688"/>
              </a:cxn>
              <a:cxn ang="0">
                <a:pos x="456788" y="450179"/>
              </a:cxn>
              <a:cxn ang="0">
                <a:pos x="494249" y="437310"/>
              </a:cxn>
              <a:cxn ang="0">
                <a:pos x="528891" y="421339"/>
              </a:cxn>
              <a:cxn ang="0">
                <a:pos x="560351" y="402522"/>
              </a:cxn>
              <a:cxn ang="0">
                <a:pos x="588263" y="381115"/>
              </a:cxn>
              <a:cxn ang="0">
                <a:pos x="612267" y="357374"/>
              </a:cxn>
              <a:cxn ang="0">
                <a:pos x="631996" y="331559"/>
              </a:cxn>
              <a:cxn ang="0">
                <a:pos x="647090" y="303922"/>
              </a:cxn>
              <a:cxn ang="0">
                <a:pos x="657185" y="274723"/>
              </a:cxn>
              <a:cxn ang="0">
                <a:pos x="661917" y="244217"/>
              </a:cxn>
              <a:cxn ang="0">
                <a:pos x="660958" y="213089"/>
              </a:cxn>
              <a:cxn ang="0">
                <a:pos x="654398" y="182990"/>
              </a:cxn>
              <a:cxn ang="0">
                <a:pos x="642596" y="154283"/>
              </a:cxn>
              <a:cxn ang="0">
                <a:pos x="625917" y="127224"/>
              </a:cxn>
              <a:cxn ang="0">
                <a:pos x="604722" y="102072"/>
              </a:cxn>
              <a:cxn ang="0">
                <a:pos x="579375" y="79082"/>
              </a:cxn>
              <a:cxn ang="0">
                <a:pos x="550241" y="58510"/>
              </a:cxn>
              <a:cxn ang="0">
                <a:pos x="517680" y="40612"/>
              </a:cxn>
              <a:cxn ang="0">
                <a:pos x="482058" y="25647"/>
              </a:cxn>
              <a:cxn ang="0">
                <a:pos x="443737" y="13869"/>
              </a:cxn>
              <a:cxn ang="0">
                <a:pos x="403081" y="5536"/>
              </a:cxn>
              <a:cxn ang="0">
                <a:pos x="360453" y="905"/>
              </a:cxn>
            </a:cxnLst>
            <a:rect l="0" t="0" r="0" b="0"/>
            <a:pathLst>
              <a:path w="2161540" h="2161540">
                <a:moveTo>
                  <a:pt x="1080516" y="0"/>
                </a:moveTo>
                <a:lnTo>
                  <a:pt x="1032384" y="1052"/>
                </a:lnTo>
                <a:lnTo>
                  <a:pt x="984791" y="4181"/>
                </a:lnTo>
                <a:lnTo>
                  <a:pt x="937781" y="9342"/>
                </a:lnTo>
                <a:lnTo>
                  <a:pt x="891399" y="16492"/>
                </a:lnTo>
                <a:lnTo>
                  <a:pt x="845688" y="25586"/>
                </a:lnTo>
                <a:lnTo>
                  <a:pt x="800691" y="36581"/>
                </a:lnTo>
                <a:lnTo>
                  <a:pt x="756454" y="49432"/>
                </a:lnTo>
                <a:lnTo>
                  <a:pt x="713019" y="64096"/>
                </a:lnTo>
                <a:lnTo>
                  <a:pt x="670431" y="80529"/>
                </a:lnTo>
                <a:lnTo>
                  <a:pt x="628733" y="98687"/>
                </a:lnTo>
                <a:lnTo>
                  <a:pt x="587970" y="118526"/>
                </a:lnTo>
                <a:lnTo>
                  <a:pt x="548186" y="140002"/>
                </a:lnTo>
                <a:lnTo>
                  <a:pt x="509424" y="163071"/>
                </a:lnTo>
                <a:lnTo>
                  <a:pt x="471728" y="187690"/>
                </a:lnTo>
                <a:lnTo>
                  <a:pt x="435142" y="213814"/>
                </a:lnTo>
                <a:lnTo>
                  <a:pt x="399710" y="241399"/>
                </a:lnTo>
                <a:lnTo>
                  <a:pt x="365476" y="270402"/>
                </a:lnTo>
                <a:lnTo>
                  <a:pt x="332484" y="300778"/>
                </a:lnTo>
                <a:lnTo>
                  <a:pt x="300778" y="332484"/>
                </a:lnTo>
                <a:lnTo>
                  <a:pt x="270402" y="365476"/>
                </a:lnTo>
                <a:lnTo>
                  <a:pt x="241399" y="399710"/>
                </a:lnTo>
                <a:lnTo>
                  <a:pt x="213814" y="435142"/>
                </a:lnTo>
                <a:lnTo>
                  <a:pt x="187690" y="471728"/>
                </a:lnTo>
                <a:lnTo>
                  <a:pt x="163071" y="509424"/>
                </a:lnTo>
                <a:lnTo>
                  <a:pt x="140002" y="548186"/>
                </a:lnTo>
                <a:lnTo>
                  <a:pt x="118526" y="587970"/>
                </a:lnTo>
                <a:lnTo>
                  <a:pt x="98687" y="628733"/>
                </a:lnTo>
                <a:lnTo>
                  <a:pt x="80529" y="670431"/>
                </a:lnTo>
                <a:lnTo>
                  <a:pt x="64096" y="713019"/>
                </a:lnTo>
                <a:lnTo>
                  <a:pt x="49432" y="756454"/>
                </a:lnTo>
                <a:lnTo>
                  <a:pt x="36581" y="800691"/>
                </a:lnTo>
                <a:lnTo>
                  <a:pt x="25586" y="845688"/>
                </a:lnTo>
                <a:lnTo>
                  <a:pt x="16492" y="891399"/>
                </a:lnTo>
                <a:lnTo>
                  <a:pt x="9342" y="937781"/>
                </a:lnTo>
                <a:lnTo>
                  <a:pt x="4181" y="984791"/>
                </a:lnTo>
                <a:lnTo>
                  <a:pt x="1052" y="1032384"/>
                </a:lnTo>
                <a:lnTo>
                  <a:pt x="0" y="1080515"/>
                </a:lnTo>
                <a:lnTo>
                  <a:pt x="1052" y="1128647"/>
                </a:lnTo>
                <a:lnTo>
                  <a:pt x="4181" y="1176240"/>
                </a:lnTo>
                <a:lnTo>
                  <a:pt x="9342" y="1223250"/>
                </a:lnTo>
                <a:lnTo>
                  <a:pt x="16492" y="1269632"/>
                </a:lnTo>
                <a:lnTo>
                  <a:pt x="25586" y="1315343"/>
                </a:lnTo>
                <a:lnTo>
                  <a:pt x="36581" y="1360340"/>
                </a:lnTo>
                <a:lnTo>
                  <a:pt x="49432" y="1404577"/>
                </a:lnTo>
                <a:lnTo>
                  <a:pt x="64096" y="1448012"/>
                </a:lnTo>
                <a:lnTo>
                  <a:pt x="80529" y="1490600"/>
                </a:lnTo>
                <a:lnTo>
                  <a:pt x="98687" y="1532298"/>
                </a:lnTo>
                <a:lnTo>
                  <a:pt x="118526" y="1573061"/>
                </a:lnTo>
                <a:lnTo>
                  <a:pt x="140002" y="1612845"/>
                </a:lnTo>
                <a:lnTo>
                  <a:pt x="163071" y="1651607"/>
                </a:lnTo>
                <a:lnTo>
                  <a:pt x="187690" y="1689303"/>
                </a:lnTo>
                <a:lnTo>
                  <a:pt x="213814" y="1725889"/>
                </a:lnTo>
                <a:lnTo>
                  <a:pt x="241399" y="1761321"/>
                </a:lnTo>
                <a:lnTo>
                  <a:pt x="270402" y="1795555"/>
                </a:lnTo>
                <a:lnTo>
                  <a:pt x="300778" y="1828547"/>
                </a:lnTo>
                <a:lnTo>
                  <a:pt x="332484" y="1860253"/>
                </a:lnTo>
                <a:lnTo>
                  <a:pt x="365476" y="1890629"/>
                </a:lnTo>
                <a:lnTo>
                  <a:pt x="399710" y="1919632"/>
                </a:lnTo>
                <a:lnTo>
                  <a:pt x="435142" y="1947217"/>
                </a:lnTo>
                <a:lnTo>
                  <a:pt x="471728" y="1973341"/>
                </a:lnTo>
                <a:lnTo>
                  <a:pt x="509424" y="1997960"/>
                </a:lnTo>
                <a:lnTo>
                  <a:pt x="548186" y="2021029"/>
                </a:lnTo>
                <a:lnTo>
                  <a:pt x="587970" y="2042505"/>
                </a:lnTo>
                <a:lnTo>
                  <a:pt x="628733" y="2062344"/>
                </a:lnTo>
                <a:lnTo>
                  <a:pt x="670431" y="2080502"/>
                </a:lnTo>
                <a:lnTo>
                  <a:pt x="713019" y="2096935"/>
                </a:lnTo>
                <a:lnTo>
                  <a:pt x="756454" y="2111599"/>
                </a:lnTo>
                <a:lnTo>
                  <a:pt x="800691" y="2124450"/>
                </a:lnTo>
                <a:lnTo>
                  <a:pt x="845688" y="2135445"/>
                </a:lnTo>
                <a:lnTo>
                  <a:pt x="891399" y="2144539"/>
                </a:lnTo>
                <a:lnTo>
                  <a:pt x="937781" y="2151689"/>
                </a:lnTo>
                <a:lnTo>
                  <a:pt x="984791" y="2156850"/>
                </a:lnTo>
                <a:lnTo>
                  <a:pt x="1032384" y="2159979"/>
                </a:lnTo>
                <a:lnTo>
                  <a:pt x="1080516" y="2161032"/>
                </a:lnTo>
                <a:lnTo>
                  <a:pt x="1128647" y="2159979"/>
                </a:lnTo>
                <a:lnTo>
                  <a:pt x="1176240" y="2156850"/>
                </a:lnTo>
                <a:lnTo>
                  <a:pt x="1223250" y="2151689"/>
                </a:lnTo>
                <a:lnTo>
                  <a:pt x="1269632" y="2144539"/>
                </a:lnTo>
                <a:lnTo>
                  <a:pt x="1315343" y="2135445"/>
                </a:lnTo>
                <a:lnTo>
                  <a:pt x="1360340" y="2124450"/>
                </a:lnTo>
                <a:lnTo>
                  <a:pt x="1404577" y="2111599"/>
                </a:lnTo>
                <a:lnTo>
                  <a:pt x="1448012" y="2096935"/>
                </a:lnTo>
                <a:lnTo>
                  <a:pt x="1490600" y="2080502"/>
                </a:lnTo>
                <a:lnTo>
                  <a:pt x="1532298" y="2062344"/>
                </a:lnTo>
                <a:lnTo>
                  <a:pt x="1573061" y="2042505"/>
                </a:lnTo>
                <a:lnTo>
                  <a:pt x="1612845" y="2021029"/>
                </a:lnTo>
                <a:lnTo>
                  <a:pt x="1651607" y="1997960"/>
                </a:lnTo>
                <a:lnTo>
                  <a:pt x="1689303" y="1973341"/>
                </a:lnTo>
                <a:lnTo>
                  <a:pt x="1725889" y="1947217"/>
                </a:lnTo>
                <a:lnTo>
                  <a:pt x="1761321" y="1919632"/>
                </a:lnTo>
                <a:lnTo>
                  <a:pt x="1795555" y="1890629"/>
                </a:lnTo>
                <a:lnTo>
                  <a:pt x="1828547" y="1860253"/>
                </a:lnTo>
                <a:lnTo>
                  <a:pt x="1860253" y="1828547"/>
                </a:lnTo>
                <a:lnTo>
                  <a:pt x="1890629" y="1795555"/>
                </a:lnTo>
                <a:lnTo>
                  <a:pt x="1919632" y="1761321"/>
                </a:lnTo>
                <a:lnTo>
                  <a:pt x="1947217" y="1725889"/>
                </a:lnTo>
                <a:lnTo>
                  <a:pt x="1973341" y="1689303"/>
                </a:lnTo>
                <a:lnTo>
                  <a:pt x="1997960" y="1651607"/>
                </a:lnTo>
                <a:lnTo>
                  <a:pt x="2021029" y="1612845"/>
                </a:lnTo>
                <a:lnTo>
                  <a:pt x="2042505" y="1573061"/>
                </a:lnTo>
                <a:lnTo>
                  <a:pt x="2062344" y="1532298"/>
                </a:lnTo>
                <a:lnTo>
                  <a:pt x="2080502" y="1490600"/>
                </a:lnTo>
                <a:lnTo>
                  <a:pt x="2096935" y="1448012"/>
                </a:lnTo>
                <a:lnTo>
                  <a:pt x="2111599" y="1404577"/>
                </a:lnTo>
                <a:lnTo>
                  <a:pt x="2124450" y="1360340"/>
                </a:lnTo>
                <a:lnTo>
                  <a:pt x="2135445" y="1315343"/>
                </a:lnTo>
                <a:lnTo>
                  <a:pt x="2144539" y="1269632"/>
                </a:lnTo>
                <a:lnTo>
                  <a:pt x="2151689" y="1223250"/>
                </a:lnTo>
                <a:lnTo>
                  <a:pt x="2156850" y="1176240"/>
                </a:lnTo>
                <a:lnTo>
                  <a:pt x="2159979" y="1128647"/>
                </a:lnTo>
                <a:lnTo>
                  <a:pt x="2161032" y="1080515"/>
                </a:lnTo>
                <a:lnTo>
                  <a:pt x="2159979" y="1032384"/>
                </a:lnTo>
                <a:lnTo>
                  <a:pt x="2156850" y="984791"/>
                </a:lnTo>
                <a:lnTo>
                  <a:pt x="2151689" y="937781"/>
                </a:lnTo>
                <a:lnTo>
                  <a:pt x="2144539" y="891399"/>
                </a:lnTo>
                <a:lnTo>
                  <a:pt x="2135445" y="845688"/>
                </a:lnTo>
                <a:lnTo>
                  <a:pt x="2124450" y="800691"/>
                </a:lnTo>
                <a:lnTo>
                  <a:pt x="2111599" y="756454"/>
                </a:lnTo>
                <a:lnTo>
                  <a:pt x="2096935" y="713019"/>
                </a:lnTo>
                <a:lnTo>
                  <a:pt x="2080502" y="670431"/>
                </a:lnTo>
                <a:lnTo>
                  <a:pt x="2062344" y="628733"/>
                </a:lnTo>
                <a:lnTo>
                  <a:pt x="2042505" y="587970"/>
                </a:lnTo>
                <a:lnTo>
                  <a:pt x="2021029" y="548186"/>
                </a:lnTo>
                <a:lnTo>
                  <a:pt x="1997960" y="509424"/>
                </a:lnTo>
                <a:lnTo>
                  <a:pt x="1973341" y="471728"/>
                </a:lnTo>
                <a:lnTo>
                  <a:pt x="1947217" y="435142"/>
                </a:lnTo>
                <a:lnTo>
                  <a:pt x="1919632" y="399710"/>
                </a:lnTo>
                <a:lnTo>
                  <a:pt x="1890629" y="365476"/>
                </a:lnTo>
                <a:lnTo>
                  <a:pt x="1860253" y="332484"/>
                </a:lnTo>
                <a:lnTo>
                  <a:pt x="1828547" y="300778"/>
                </a:lnTo>
                <a:lnTo>
                  <a:pt x="1795555" y="270402"/>
                </a:lnTo>
                <a:lnTo>
                  <a:pt x="1761321" y="241399"/>
                </a:lnTo>
                <a:lnTo>
                  <a:pt x="1725889" y="213814"/>
                </a:lnTo>
                <a:lnTo>
                  <a:pt x="1689303" y="187690"/>
                </a:lnTo>
                <a:lnTo>
                  <a:pt x="1651607" y="163071"/>
                </a:lnTo>
                <a:lnTo>
                  <a:pt x="1612845" y="140002"/>
                </a:lnTo>
                <a:lnTo>
                  <a:pt x="1573061" y="118526"/>
                </a:lnTo>
                <a:lnTo>
                  <a:pt x="1532298" y="98687"/>
                </a:lnTo>
                <a:lnTo>
                  <a:pt x="1490600" y="80529"/>
                </a:lnTo>
                <a:lnTo>
                  <a:pt x="1448012" y="64096"/>
                </a:lnTo>
                <a:lnTo>
                  <a:pt x="1404577" y="49432"/>
                </a:lnTo>
                <a:lnTo>
                  <a:pt x="1360340" y="36581"/>
                </a:lnTo>
                <a:lnTo>
                  <a:pt x="1315343" y="25586"/>
                </a:lnTo>
                <a:lnTo>
                  <a:pt x="1269632" y="16492"/>
                </a:lnTo>
                <a:lnTo>
                  <a:pt x="1223250" y="9342"/>
                </a:lnTo>
                <a:lnTo>
                  <a:pt x="1176240" y="4181"/>
                </a:lnTo>
                <a:lnTo>
                  <a:pt x="1128647" y="1052"/>
                </a:lnTo>
                <a:lnTo>
                  <a:pt x="1080516" y="0"/>
                </a:lnTo>
                <a:close/>
              </a:path>
            </a:pathLst>
          </a:custGeom>
          <a:solidFill>
            <a:srgbClr val="C0000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60426" name="object 22"/>
          <p:cNvSpPr txBox="1"/>
          <p:nvPr/>
        </p:nvSpPr>
        <p:spPr>
          <a:xfrm>
            <a:off x="2087563" y="3262313"/>
            <a:ext cx="1409700" cy="689610"/>
          </a:xfrm>
          <a:prstGeom prst="rect">
            <a:avLst/>
          </a:prstGeom>
          <a:noFill/>
          <a:ln w="9525">
            <a:noFill/>
          </a:ln>
        </p:spPr>
        <p:txBody>
          <a:bodyPr lIns="0" tIns="12700" rIns="0" bIns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2700" defTabSz="914400">
              <a:spcBef>
                <a:spcPts val="100"/>
              </a:spcBef>
              <a:tabLst>
                <a:tab pos="1047750"/>
              </a:tabLst>
            </a:pPr>
            <a:r>
              <a:rPr lang="zh-CN" altLang="zh-CN" sz="4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 录</a:t>
            </a:r>
            <a:endParaRPr lang="zh-CN" altLang="zh-CN" sz="4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0428" name="object 13"/>
          <p:cNvSpPr/>
          <p:nvPr/>
        </p:nvSpPr>
        <p:spPr>
          <a:xfrm>
            <a:off x="5540852" y="4705350"/>
            <a:ext cx="639763" cy="638175"/>
          </a:xfrm>
          <a:custGeom>
            <a:cxnLst>
              <a:cxn ang="0">
                <a:pos x="532075" y="0"/>
              </a:cxn>
              <a:cxn ang="0">
                <a:pos x="106111" y="0"/>
              </a:cxn>
              <a:cxn ang="0">
                <a:pos x="64798" y="8312"/>
              </a:cxn>
              <a:cxn ang="0">
                <a:pos x="31072" y="30976"/>
              </a:cxn>
              <a:cxn ang="0">
                <a:pos x="8336" y="64604"/>
              </a:cxn>
              <a:cxn ang="0">
                <a:pos x="0" y="105792"/>
              </a:cxn>
              <a:cxn ang="0">
                <a:pos x="0" y="528965"/>
              </a:cxn>
              <a:cxn ang="0">
                <a:pos x="8336" y="570153"/>
              </a:cxn>
              <a:cxn ang="0">
                <a:pos x="31072" y="603779"/>
              </a:cxn>
              <a:cxn ang="0">
                <a:pos x="64798" y="626446"/>
              </a:cxn>
              <a:cxn ang="0">
                <a:pos x="106111" y="634757"/>
              </a:cxn>
              <a:cxn ang="0">
                <a:pos x="532075" y="634757"/>
              </a:cxn>
              <a:cxn ang="0">
                <a:pos x="573388" y="626446"/>
              </a:cxn>
              <a:cxn ang="0">
                <a:pos x="607116" y="603779"/>
              </a:cxn>
              <a:cxn ang="0">
                <a:pos x="629850" y="570153"/>
              </a:cxn>
              <a:cxn ang="0">
                <a:pos x="638185" y="528965"/>
              </a:cxn>
              <a:cxn ang="0">
                <a:pos x="638185" y="105792"/>
              </a:cxn>
              <a:cxn ang="0">
                <a:pos x="629850" y="64604"/>
              </a:cxn>
              <a:cxn ang="0">
                <a:pos x="607116" y="30976"/>
              </a:cxn>
              <a:cxn ang="0">
                <a:pos x="573388" y="8312"/>
              </a:cxn>
              <a:cxn ang="0">
                <a:pos x="532075" y="0"/>
              </a:cxn>
            </a:cxnLst>
            <a:rect l="0" t="0" r="0" b="0"/>
            <a:pathLst>
              <a:path w="640079" h="638810">
                <a:moveTo>
                  <a:pt x="533653" y="0"/>
                </a:moveTo>
                <a:lnTo>
                  <a:pt x="106425" y="0"/>
                </a:lnTo>
                <a:lnTo>
                  <a:pt x="64990" y="8360"/>
                </a:lnTo>
                <a:lnTo>
                  <a:pt x="31162" y="31162"/>
                </a:lnTo>
                <a:lnTo>
                  <a:pt x="8360" y="64990"/>
                </a:lnTo>
                <a:lnTo>
                  <a:pt x="0" y="106425"/>
                </a:lnTo>
                <a:lnTo>
                  <a:pt x="0" y="532130"/>
                </a:lnTo>
                <a:lnTo>
                  <a:pt x="8360" y="573565"/>
                </a:lnTo>
                <a:lnTo>
                  <a:pt x="31162" y="607393"/>
                </a:lnTo>
                <a:lnTo>
                  <a:pt x="64990" y="630195"/>
                </a:lnTo>
                <a:lnTo>
                  <a:pt x="106425" y="638556"/>
                </a:lnTo>
                <a:lnTo>
                  <a:pt x="533653" y="638556"/>
                </a:lnTo>
                <a:lnTo>
                  <a:pt x="575089" y="630195"/>
                </a:lnTo>
                <a:lnTo>
                  <a:pt x="608917" y="607393"/>
                </a:lnTo>
                <a:lnTo>
                  <a:pt x="631719" y="573565"/>
                </a:lnTo>
                <a:lnTo>
                  <a:pt x="640079" y="532130"/>
                </a:lnTo>
                <a:lnTo>
                  <a:pt x="640079" y="106425"/>
                </a:lnTo>
                <a:lnTo>
                  <a:pt x="631719" y="64990"/>
                </a:lnTo>
                <a:lnTo>
                  <a:pt x="608917" y="31162"/>
                </a:lnTo>
                <a:lnTo>
                  <a:pt x="575089" y="8360"/>
                </a:lnTo>
                <a:lnTo>
                  <a:pt x="533653" y="0"/>
                </a:lnTo>
                <a:close/>
              </a:path>
            </a:pathLst>
          </a:custGeom>
          <a:solidFill>
            <a:srgbClr val="F4F4F5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19" name="object 18"/>
          <p:cNvSpPr txBox="1"/>
          <p:nvPr/>
        </p:nvSpPr>
        <p:spPr>
          <a:xfrm>
            <a:off x="6403975" y="4810125"/>
            <a:ext cx="3992563" cy="430530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1270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2700" marR="0" lvl="0" indent="0" algn="l" defTabSz="914400" rtl="0" eaLnBrk="1" fontAlgn="base" latinLnBrk="0" hangingPunct="1">
              <a:lnSpc>
                <a:spcPct val="100000"/>
              </a:lnSpc>
              <a:spcBef>
                <a:spcPts val="1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微软雅黑" panose="020b0503020204020204" pitchFamily="34" charset="-122"/>
                <a:cs typeface="微软雅黑" panose="020b0503020204020204" pitchFamily="34" charset="-122"/>
              </a:rPr>
              <a:t>新高考下选科对策</a:t>
            </a:r>
            <a:endParaRPr kumimoji="0" lang="zh-CN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0430" name="object 10"/>
          <p:cNvSpPr/>
          <p:nvPr/>
        </p:nvSpPr>
        <p:spPr>
          <a:xfrm>
            <a:off x="5540852" y="3419475"/>
            <a:ext cx="639762" cy="639763"/>
          </a:xfrm>
          <a:custGeom>
            <a:cxnLst>
              <a:cxn ang="0">
                <a:pos x="531816" y="0"/>
              </a:cxn>
              <a:cxn ang="0">
                <a:pos x="106361" y="0"/>
              </a:cxn>
              <a:cxn ang="0">
                <a:pos x="64958" y="8358"/>
              </a:cxn>
              <a:cxn ang="0">
                <a:pos x="31151" y="31152"/>
              </a:cxn>
              <a:cxn ang="0">
                <a:pos x="8358" y="64959"/>
              </a:cxn>
              <a:cxn ang="0">
                <a:pos x="0" y="106361"/>
              </a:cxn>
              <a:cxn ang="0">
                <a:pos x="0" y="531822"/>
              </a:cxn>
              <a:cxn ang="0">
                <a:pos x="8358" y="573227"/>
              </a:cxn>
              <a:cxn ang="0">
                <a:pos x="31152" y="607037"/>
              </a:cxn>
              <a:cxn ang="0">
                <a:pos x="64959" y="629829"/>
              </a:cxn>
              <a:cxn ang="0">
                <a:pos x="106361" y="638185"/>
              </a:cxn>
              <a:cxn ang="0">
                <a:pos x="531816" y="638185"/>
              </a:cxn>
              <a:cxn ang="0">
                <a:pos x="573223" y="629829"/>
              </a:cxn>
              <a:cxn ang="0">
                <a:pos x="607031" y="607037"/>
              </a:cxn>
              <a:cxn ang="0">
                <a:pos x="629823" y="573227"/>
              </a:cxn>
              <a:cxn ang="0">
                <a:pos x="638179" y="531822"/>
              </a:cxn>
              <a:cxn ang="0">
                <a:pos x="638179" y="106361"/>
              </a:cxn>
              <a:cxn ang="0">
                <a:pos x="629822" y="64959"/>
              </a:cxn>
              <a:cxn ang="0">
                <a:pos x="607030" y="31152"/>
              </a:cxn>
              <a:cxn ang="0">
                <a:pos x="573222" y="8358"/>
              </a:cxn>
              <a:cxn ang="0">
                <a:pos x="531816" y="0"/>
              </a:cxn>
            </a:cxnLst>
            <a:rect l="0" t="0" r="0" b="0"/>
            <a:pathLst>
              <a:path w="640079" h="640079">
                <a:moveTo>
                  <a:pt x="533400" y="0"/>
                </a:moveTo>
                <a:lnTo>
                  <a:pt x="106679" y="0"/>
                </a:lnTo>
                <a:lnTo>
                  <a:pt x="65150" y="8382"/>
                </a:lnTo>
                <a:lnTo>
                  <a:pt x="31241" y="31242"/>
                </a:lnTo>
                <a:lnTo>
                  <a:pt x="8382" y="65151"/>
                </a:lnTo>
                <a:lnTo>
                  <a:pt x="0" y="106679"/>
                </a:lnTo>
                <a:lnTo>
                  <a:pt x="0" y="533400"/>
                </a:lnTo>
                <a:lnTo>
                  <a:pt x="8382" y="574928"/>
                </a:lnTo>
                <a:lnTo>
                  <a:pt x="31242" y="608838"/>
                </a:lnTo>
                <a:lnTo>
                  <a:pt x="65151" y="631698"/>
                </a:lnTo>
                <a:lnTo>
                  <a:pt x="106679" y="640079"/>
                </a:lnTo>
                <a:lnTo>
                  <a:pt x="533400" y="640079"/>
                </a:lnTo>
                <a:lnTo>
                  <a:pt x="574929" y="631698"/>
                </a:lnTo>
                <a:lnTo>
                  <a:pt x="608838" y="608838"/>
                </a:lnTo>
                <a:lnTo>
                  <a:pt x="631698" y="574928"/>
                </a:lnTo>
                <a:lnTo>
                  <a:pt x="640079" y="533400"/>
                </a:lnTo>
                <a:lnTo>
                  <a:pt x="640079" y="106679"/>
                </a:lnTo>
                <a:lnTo>
                  <a:pt x="631697" y="65151"/>
                </a:lnTo>
                <a:lnTo>
                  <a:pt x="608837" y="31242"/>
                </a:lnTo>
                <a:lnTo>
                  <a:pt x="574928" y="8382"/>
                </a:lnTo>
                <a:lnTo>
                  <a:pt x="533400" y="0"/>
                </a:lnTo>
                <a:close/>
              </a:path>
            </a:pathLst>
          </a:custGeom>
          <a:solidFill>
            <a:srgbClr val="F4F4F5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60431" name="object 11"/>
          <p:cNvSpPr txBox="1"/>
          <p:nvPr/>
        </p:nvSpPr>
        <p:spPr>
          <a:xfrm>
            <a:off x="5733733" y="3444875"/>
            <a:ext cx="254000" cy="566420"/>
          </a:xfrm>
          <a:prstGeom prst="rect">
            <a:avLst/>
          </a:prstGeom>
          <a:noFill/>
          <a:ln w="9525">
            <a:noFill/>
          </a:ln>
        </p:spPr>
        <p:txBody>
          <a:bodyPr lIns="0" tIns="12700" rIns="0" bIns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2700">
              <a:spcBef>
                <a:spcPts val="100"/>
              </a:spcBef>
            </a:pPr>
            <a:r>
              <a:rPr lang="en-US" altLang="zh-CN" sz="3600" b="1">
                <a:solidFill>
                  <a:srgbClr val="C00001"/>
                </a:solidFill>
                <a:latin typeface="微软雅黑" panose="020b0503020204020204" pitchFamily="34" charset="-122"/>
              </a:rPr>
              <a:t>2</a:t>
            </a:r>
            <a:endParaRPr lang="en-US" altLang="zh-CN" sz="3600" b="1">
              <a:solidFill>
                <a:srgbClr val="C00001"/>
              </a:solidFill>
              <a:latin typeface="微软雅黑" panose="020b0503020204020204" pitchFamily="34" charset="-122"/>
            </a:endParaRPr>
          </a:p>
        </p:txBody>
      </p:sp>
      <p:sp>
        <p:nvSpPr>
          <p:cNvPr id="60432" name="object 7"/>
          <p:cNvSpPr/>
          <p:nvPr/>
        </p:nvSpPr>
        <p:spPr>
          <a:xfrm>
            <a:off x="5540852" y="2052638"/>
            <a:ext cx="639762" cy="639762"/>
          </a:xfrm>
          <a:custGeom>
            <a:cxnLst>
              <a:cxn ang="0">
                <a:pos x="531816" y="0"/>
              </a:cxn>
              <a:cxn ang="0">
                <a:pos x="106361" y="0"/>
              </a:cxn>
              <a:cxn ang="0">
                <a:pos x="64959" y="8358"/>
              </a:cxn>
              <a:cxn ang="0">
                <a:pos x="31152" y="31149"/>
              </a:cxn>
              <a:cxn ang="0">
                <a:pos x="8358" y="64959"/>
              </a:cxn>
              <a:cxn ang="0">
                <a:pos x="0" y="106362"/>
              </a:cxn>
              <a:cxn ang="0">
                <a:pos x="0" y="531812"/>
              </a:cxn>
              <a:cxn ang="0">
                <a:pos x="8358" y="573218"/>
              </a:cxn>
              <a:cxn ang="0">
                <a:pos x="31152" y="607026"/>
              </a:cxn>
              <a:cxn ang="0">
                <a:pos x="64959" y="629817"/>
              </a:cxn>
              <a:cxn ang="0">
                <a:pos x="106361" y="638174"/>
              </a:cxn>
              <a:cxn ang="0">
                <a:pos x="531816" y="638174"/>
              </a:cxn>
              <a:cxn ang="0">
                <a:pos x="573223" y="629817"/>
              </a:cxn>
              <a:cxn ang="0">
                <a:pos x="607031" y="607026"/>
              </a:cxn>
              <a:cxn ang="0">
                <a:pos x="629823" y="573218"/>
              </a:cxn>
              <a:cxn ang="0">
                <a:pos x="638179" y="531812"/>
              </a:cxn>
              <a:cxn ang="0">
                <a:pos x="638179" y="106362"/>
              </a:cxn>
              <a:cxn ang="0">
                <a:pos x="629822" y="64959"/>
              </a:cxn>
              <a:cxn ang="0">
                <a:pos x="607030" y="31149"/>
              </a:cxn>
              <a:cxn ang="0">
                <a:pos x="573222" y="8358"/>
              </a:cxn>
              <a:cxn ang="0">
                <a:pos x="531816" y="0"/>
              </a:cxn>
            </a:cxnLst>
            <a:rect l="0" t="0" r="0" b="0"/>
            <a:pathLst>
              <a:path w="640079" h="640080">
                <a:moveTo>
                  <a:pt x="533400" y="0"/>
                </a:moveTo>
                <a:lnTo>
                  <a:pt x="106679" y="0"/>
                </a:lnTo>
                <a:lnTo>
                  <a:pt x="65151" y="8382"/>
                </a:lnTo>
                <a:lnTo>
                  <a:pt x="31242" y="31242"/>
                </a:lnTo>
                <a:lnTo>
                  <a:pt x="8382" y="65151"/>
                </a:lnTo>
                <a:lnTo>
                  <a:pt x="0" y="106680"/>
                </a:lnTo>
                <a:lnTo>
                  <a:pt x="0" y="533400"/>
                </a:lnTo>
                <a:lnTo>
                  <a:pt x="8382" y="574929"/>
                </a:lnTo>
                <a:lnTo>
                  <a:pt x="31242" y="608838"/>
                </a:lnTo>
                <a:lnTo>
                  <a:pt x="65151" y="631698"/>
                </a:lnTo>
                <a:lnTo>
                  <a:pt x="106679" y="640080"/>
                </a:lnTo>
                <a:lnTo>
                  <a:pt x="533400" y="640080"/>
                </a:lnTo>
                <a:lnTo>
                  <a:pt x="574929" y="631698"/>
                </a:lnTo>
                <a:lnTo>
                  <a:pt x="608838" y="608838"/>
                </a:lnTo>
                <a:lnTo>
                  <a:pt x="631698" y="574929"/>
                </a:lnTo>
                <a:lnTo>
                  <a:pt x="640079" y="533400"/>
                </a:lnTo>
                <a:lnTo>
                  <a:pt x="640079" y="106680"/>
                </a:lnTo>
                <a:lnTo>
                  <a:pt x="631697" y="65151"/>
                </a:lnTo>
                <a:lnTo>
                  <a:pt x="608837" y="31242"/>
                </a:lnTo>
                <a:lnTo>
                  <a:pt x="574928" y="8382"/>
                </a:lnTo>
                <a:lnTo>
                  <a:pt x="533400" y="0"/>
                </a:lnTo>
                <a:close/>
              </a:path>
            </a:pathLst>
          </a:custGeom>
          <a:solidFill>
            <a:srgbClr val="FBFBFB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60433" name="object 8"/>
          <p:cNvSpPr txBox="1"/>
          <p:nvPr/>
        </p:nvSpPr>
        <p:spPr>
          <a:xfrm>
            <a:off x="5733733" y="2052638"/>
            <a:ext cx="254000" cy="566420"/>
          </a:xfrm>
          <a:prstGeom prst="rect">
            <a:avLst/>
          </a:prstGeom>
          <a:noFill/>
          <a:ln w="9525">
            <a:noFill/>
          </a:ln>
        </p:spPr>
        <p:txBody>
          <a:bodyPr lIns="0" tIns="12700" rIns="0" bIns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2700">
              <a:spcBef>
                <a:spcPts val="100"/>
              </a:spcBef>
            </a:pPr>
            <a:r>
              <a:rPr lang="en-US" altLang="zh-CN" sz="3600" b="1">
                <a:solidFill>
                  <a:srgbClr val="C00001"/>
                </a:solidFill>
                <a:latin typeface="微软雅黑" panose="020b0503020204020204" pitchFamily="34" charset="-122"/>
              </a:rPr>
              <a:t>1</a:t>
            </a:r>
            <a:endParaRPr lang="en-US" altLang="zh-CN" sz="3600" b="1">
              <a:solidFill>
                <a:srgbClr val="C00001"/>
              </a:solidFill>
              <a:latin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614988" y="4713288"/>
            <a:ext cx="439420" cy="64516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defRPr/>
            </a:pPr>
            <a:r>
              <a:rPr kumimoji="0" sz="3600" b="1" kern="1200" cap="none" spc="-200" normalizeH="0" baseline="0" noProof="1">
                <a:solidFill>
                  <a:srgbClr val="C0000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</a:t>
            </a:r>
            <a:endParaRPr kumimoji="0" lang="zh-CN" altLang="en-US" sz="3600" b="1" kern="1200" cap="none" spc="-200" normalizeH="0" baseline="0" noProof="1">
              <a:solidFill>
                <a:srgbClr val="C0000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2465" name="组合 8"/>
          <p:cNvGrpSpPr/>
          <p:nvPr/>
        </p:nvGrpSpPr>
        <p:grpSpPr>
          <a:xfrm>
            <a:off x="50800" y="2371725"/>
            <a:ext cx="12096750" cy="2114550"/>
            <a:chOff x="-1261" y="3556"/>
            <a:chExt cx="17990" cy="3330"/>
          </a:xfrm>
        </p:grpSpPr>
        <p:sp>
          <p:nvSpPr>
            <p:cNvPr id="25" name="矩形 24"/>
            <p:cNvSpPr/>
            <p:nvPr/>
          </p:nvSpPr>
          <p:spPr>
            <a:xfrm>
              <a:off x="-1261" y="3556"/>
              <a:ext cx="17990" cy="3330"/>
            </a:xfrm>
            <a:prstGeom prst="rect">
              <a:avLst/>
            </a:prstGeom>
            <a:solidFill>
              <a:srgbClr val="FFA219">
                <a:alpha val="1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>
              <a:off x="-1261" y="3751"/>
              <a:ext cx="17990" cy="283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62468" name="组合 7"/>
            <p:cNvGrpSpPr/>
            <p:nvPr/>
          </p:nvGrpSpPr>
          <p:grpSpPr>
            <a:xfrm>
              <a:off x="2872" y="4217"/>
              <a:ext cx="10728" cy="1125"/>
              <a:chOff x="3275" y="4217"/>
              <a:chExt cx="10728" cy="1125"/>
            </a:xfrm>
          </p:grpSpPr>
          <p:grpSp>
            <p:nvGrpSpPr>
              <p:cNvPr id="62469" name="淘宝网Chenying0907出品 1"/>
              <p:cNvGrpSpPr/>
              <p:nvPr/>
            </p:nvGrpSpPr>
            <p:grpSpPr>
              <a:xfrm>
                <a:off x="3275" y="4217"/>
                <a:ext cx="1270" cy="1125"/>
                <a:chOff x="3295850" y="2263222"/>
                <a:chExt cx="2643765" cy="2343151"/>
              </a:xfrm>
            </p:grpSpPr>
            <p:sp>
              <p:nvSpPr>
                <p:cNvPr id="4" name="淘宝网Chenying0907出品 5"/>
                <p:cNvSpPr/>
                <p:nvPr/>
              </p:nvSpPr>
              <p:spPr bwMode="auto">
                <a:xfrm rot="10800000">
                  <a:off x="3295850" y="2263222"/>
                  <a:ext cx="2643765" cy="2343151"/>
                </a:xfrm>
                <a:custGeom>
                  <a:gdLst>
                    <a:gd name="T0" fmla="*/ 407 w 1375"/>
                    <a:gd name="T1" fmla="*/ 1218 h 1218"/>
                    <a:gd name="T2" fmla="*/ 299 w 1375"/>
                    <a:gd name="T3" fmla="*/ 1156 h 1218"/>
                    <a:gd name="T4" fmla="*/ 19 w 1375"/>
                    <a:gd name="T5" fmla="*/ 671 h 1218"/>
                    <a:gd name="T6" fmla="*/ 19 w 1375"/>
                    <a:gd name="T7" fmla="*/ 547 h 1218"/>
                    <a:gd name="T8" fmla="*/ 299 w 1375"/>
                    <a:gd name="T9" fmla="*/ 62 h 1218"/>
                    <a:gd name="T10" fmla="*/ 407 w 1375"/>
                    <a:gd name="T11" fmla="*/ 0 h 1218"/>
                    <a:gd name="T12" fmla="*/ 967 w 1375"/>
                    <a:gd name="T13" fmla="*/ 0 h 1218"/>
                    <a:gd name="T14" fmla="*/ 1075 w 1375"/>
                    <a:gd name="T15" fmla="*/ 62 h 1218"/>
                    <a:gd name="T16" fmla="*/ 1355 w 1375"/>
                    <a:gd name="T17" fmla="*/ 547 h 1218"/>
                    <a:gd name="T18" fmla="*/ 1355 w 1375"/>
                    <a:gd name="T19" fmla="*/ 671 h 1218"/>
                    <a:gd name="T20" fmla="*/ 1075 w 1375"/>
                    <a:gd name="T21" fmla="*/ 1156 h 1218"/>
                    <a:gd name="T22" fmla="*/ 967 w 1375"/>
                    <a:gd name="T23" fmla="*/ 1218 h 1218"/>
                    <a:gd name="T24" fmla="*/ 407 w 1375"/>
                    <a:gd name="T25" fmla="*/ 1218 h 121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75" h="1218">
                      <a:moveTo>
                        <a:pt x="407" y="1218"/>
                      </a:moveTo>
                      <a:cubicBezTo>
                        <a:pt x="368" y="1218"/>
                        <a:pt x="319" y="1190"/>
                        <a:pt x="299" y="1156"/>
                      </a:cubicBezTo>
                      <a:cubicBezTo>
                        <a:pt x="19" y="671"/>
                        <a:pt x="19" y="671"/>
                        <a:pt x="19" y="671"/>
                      </a:cubicBezTo>
                      <a:cubicBezTo>
                        <a:pt x="0" y="637"/>
                        <a:pt x="0" y="581"/>
                        <a:pt x="19" y="547"/>
                      </a:cubicBezTo>
                      <a:cubicBezTo>
                        <a:pt x="299" y="62"/>
                        <a:pt x="299" y="62"/>
                        <a:pt x="299" y="62"/>
                      </a:cubicBezTo>
                      <a:cubicBezTo>
                        <a:pt x="319" y="28"/>
                        <a:pt x="368" y="0"/>
                        <a:pt x="407" y="0"/>
                      </a:cubicBezTo>
                      <a:cubicBezTo>
                        <a:pt x="967" y="0"/>
                        <a:pt x="967" y="0"/>
                        <a:pt x="967" y="0"/>
                      </a:cubicBezTo>
                      <a:cubicBezTo>
                        <a:pt x="1007" y="0"/>
                        <a:pt x="1055" y="28"/>
                        <a:pt x="1075" y="62"/>
                      </a:cubicBezTo>
                      <a:cubicBezTo>
                        <a:pt x="1355" y="547"/>
                        <a:pt x="1355" y="547"/>
                        <a:pt x="1355" y="547"/>
                      </a:cubicBezTo>
                      <a:cubicBezTo>
                        <a:pt x="1375" y="581"/>
                        <a:pt x="1375" y="637"/>
                        <a:pt x="1355" y="671"/>
                      </a:cubicBezTo>
                      <a:cubicBezTo>
                        <a:pt x="1075" y="1156"/>
                        <a:pt x="1075" y="1156"/>
                        <a:pt x="1075" y="1156"/>
                      </a:cubicBezTo>
                      <a:cubicBezTo>
                        <a:pt x="1055" y="1190"/>
                        <a:pt x="1007" y="1218"/>
                        <a:pt x="967" y="1218"/>
                      </a:cubicBezTo>
                      <a:lnTo>
                        <a:pt x="407" y="1218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chemeClr val="bg1"/>
                    </a:gs>
                    <a:gs pos="73000">
                      <a:srgbClr val="ECECEC"/>
                    </a:gs>
                    <a:gs pos="100000">
                      <a:srgbClr val="D9D9D9"/>
                    </a:gs>
                  </a:gsLst>
                  <a:lin ang="2700000" scaled="1"/>
                </a:gradFill>
                <a:ln w="25400">
                  <a:gradFill flip="none" rotWithShape="1">
                    <a:gsLst>
                      <a:gs pos="29000">
                        <a:srgbClr val="E0E0E0"/>
                      </a:gs>
                      <a:gs pos="0">
                        <a:srgbClr val="999999"/>
                      </a:gs>
                      <a:gs pos="83000">
                        <a:schemeClr val="bg1"/>
                      </a:gs>
                    </a:gsLst>
                    <a:lin ang="2700000" scaled="1"/>
                  </a:gradFill>
                </a:ln>
                <a:effectLst>
                  <a:outerShdw blurRad="355600" dist="88900" dir="2700000" algn="tl" rotWithShape="0">
                    <a:prstClr val="black">
                      <a:alpha val="28000"/>
                    </a:prstClr>
                  </a:outerShdw>
                </a:effectLst>
              </p:spPr>
              <p:txBody>
                <a:bodyPr lIns="68562" tIns="34281" rIns="68562" bIns="34281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00" b="0" i="0" u="none" strike="noStrike" kern="1200" cap="none" spc="0" normalizeH="0" baseline="0" noProof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6" name="淘宝网Chenying0907出品 5"/>
                <p:cNvSpPr/>
                <p:nvPr/>
              </p:nvSpPr>
              <p:spPr bwMode="auto">
                <a:xfrm rot="10800000">
                  <a:off x="3592653" y="2521489"/>
                  <a:ext cx="2054337" cy="1822451"/>
                </a:xfrm>
                <a:custGeom>
                  <a:gdLst>
                    <a:gd name="T0" fmla="*/ 407 w 1375"/>
                    <a:gd name="T1" fmla="*/ 1218 h 1218"/>
                    <a:gd name="T2" fmla="*/ 299 w 1375"/>
                    <a:gd name="T3" fmla="*/ 1156 h 1218"/>
                    <a:gd name="T4" fmla="*/ 19 w 1375"/>
                    <a:gd name="T5" fmla="*/ 671 h 1218"/>
                    <a:gd name="T6" fmla="*/ 19 w 1375"/>
                    <a:gd name="T7" fmla="*/ 547 h 1218"/>
                    <a:gd name="T8" fmla="*/ 299 w 1375"/>
                    <a:gd name="T9" fmla="*/ 62 h 1218"/>
                    <a:gd name="T10" fmla="*/ 407 w 1375"/>
                    <a:gd name="T11" fmla="*/ 0 h 1218"/>
                    <a:gd name="T12" fmla="*/ 967 w 1375"/>
                    <a:gd name="T13" fmla="*/ 0 h 1218"/>
                    <a:gd name="T14" fmla="*/ 1075 w 1375"/>
                    <a:gd name="T15" fmla="*/ 62 h 1218"/>
                    <a:gd name="T16" fmla="*/ 1355 w 1375"/>
                    <a:gd name="T17" fmla="*/ 547 h 1218"/>
                    <a:gd name="T18" fmla="*/ 1355 w 1375"/>
                    <a:gd name="T19" fmla="*/ 671 h 1218"/>
                    <a:gd name="T20" fmla="*/ 1075 w 1375"/>
                    <a:gd name="T21" fmla="*/ 1156 h 1218"/>
                    <a:gd name="T22" fmla="*/ 967 w 1375"/>
                    <a:gd name="T23" fmla="*/ 1218 h 1218"/>
                    <a:gd name="T24" fmla="*/ 407 w 1375"/>
                    <a:gd name="T25" fmla="*/ 1218 h 121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75" h="1218">
                      <a:moveTo>
                        <a:pt x="407" y="1218"/>
                      </a:moveTo>
                      <a:cubicBezTo>
                        <a:pt x="368" y="1218"/>
                        <a:pt x="319" y="1190"/>
                        <a:pt x="299" y="1156"/>
                      </a:cubicBezTo>
                      <a:cubicBezTo>
                        <a:pt x="19" y="671"/>
                        <a:pt x="19" y="671"/>
                        <a:pt x="19" y="671"/>
                      </a:cubicBezTo>
                      <a:cubicBezTo>
                        <a:pt x="0" y="637"/>
                        <a:pt x="0" y="581"/>
                        <a:pt x="19" y="547"/>
                      </a:cubicBezTo>
                      <a:cubicBezTo>
                        <a:pt x="299" y="62"/>
                        <a:pt x="299" y="62"/>
                        <a:pt x="299" y="62"/>
                      </a:cubicBezTo>
                      <a:cubicBezTo>
                        <a:pt x="319" y="28"/>
                        <a:pt x="368" y="0"/>
                        <a:pt x="407" y="0"/>
                      </a:cubicBezTo>
                      <a:cubicBezTo>
                        <a:pt x="967" y="0"/>
                        <a:pt x="967" y="0"/>
                        <a:pt x="967" y="0"/>
                      </a:cubicBezTo>
                      <a:cubicBezTo>
                        <a:pt x="1007" y="0"/>
                        <a:pt x="1055" y="28"/>
                        <a:pt x="1075" y="62"/>
                      </a:cubicBezTo>
                      <a:cubicBezTo>
                        <a:pt x="1355" y="547"/>
                        <a:pt x="1355" y="547"/>
                        <a:pt x="1355" y="547"/>
                      </a:cubicBezTo>
                      <a:cubicBezTo>
                        <a:pt x="1375" y="581"/>
                        <a:pt x="1375" y="637"/>
                        <a:pt x="1355" y="671"/>
                      </a:cubicBezTo>
                      <a:cubicBezTo>
                        <a:pt x="1075" y="1156"/>
                        <a:pt x="1075" y="1156"/>
                        <a:pt x="1075" y="1156"/>
                      </a:cubicBezTo>
                      <a:cubicBezTo>
                        <a:pt x="1055" y="1190"/>
                        <a:pt x="1007" y="1218"/>
                        <a:pt x="967" y="1218"/>
                      </a:cubicBezTo>
                      <a:lnTo>
                        <a:pt x="407" y="121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lIns="68562" tIns="34281" rIns="68562" bIns="34281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00" b="0" i="0" u="none" strike="noStrike" kern="1200" cap="none" spc="0" normalizeH="0" baseline="0" noProof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17" name="淘宝网Chenying0907出品 40"/>
              <p:cNvSpPr txBox="1"/>
              <p:nvPr/>
            </p:nvSpPr>
            <p:spPr>
              <a:xfrm>
                <a:off x="5193" y="4444"/>
                <a:ext cx="8811" cy="82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1270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lvl="1" indent="-28575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lvl="5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lvl="6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lvl="7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lvl="8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1270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ts val="1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1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一、新高考之变</a:t>
                </a:r>
                <a:endParaRPr kumimoji="0" lang="zh-CN" altLang="en-US" sz="2800" b="0" i="0" u="none" strike="noStrike" kern="1200" cap="none" spc="0" normalizeH="0" baseline="0" noProof="1">
                  <a:ln>
                    <a:noFill/>
                  </a:ln>
                  <a:solidFill>
                    <a:schemeClr val="bg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微软雅黑" panose="020b0503020204020204" pitchFamily="34" charset="-122"/>
                  <a:cs typeface="微软雅黑" panose="020b0503020204020204" pitchFamily="34" charset="-122"/>
                  <a:sym typeface="+mn-ea"/>
                </a:endParaRPr>
              </a:p>
            </p:txBody>
          </p:sp>
          <p:sp>
            <p:nvSpPr>
              <p:cNvPr id="30" name="KSO_Shape"/>
              <p:cNvSpPr/>
              <p:nvPr/>
            </p:nvSpPr>
            <p:spPr bwMode="auto">
              <a:xfrm>
                <a:off x="3656" y="4601"/>
                <a:ext cx="517" cy="355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0" b="0" i="0" u="none" strike="noStrike" kern="1200" cap="none" spc="0" normalizeH="0" baseline="0" noProof="1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</p:txBody>
          </p:sp>
        </p:grpSp>
      </p:grpSp>
    </p:spTree>
  </p:cSld>
  <p:clrMapOvr>
    <a:masterClrMapping/>
  </p:clrMapOvr>
  <p:transition spd="slow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4513" name="组合 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3" name="燕尾形 2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4" name="燕尾形 3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5" name="燕尾形 4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64517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一、新高考之变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8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4519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0" name="矩形 9"/>
              <p:cNvSpPr/>
              <p:nvPr/>
            </p:nvSpPr>
            <p:spPr>
              <a:xfrm rot="2654847">
                <a:off x="2473" y="68"/>
                <a:ext cx="2240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1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7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9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6" name="圆角矩形 5"/>
          <p:cNvSpPr/>
          <p:nvPr/>
        </p:nvSpPr>
        <p:spPr>
          <a:xfrm>
            <a:off x="4221163" y="1047750"/>
            <a:ext cx="3978275" cy="6064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新高考带来的四大变化</a:t>
            </a:r>
            <a:endParaRPr kumimoji="0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1451" name="文本框 19"/>
          <p:cNvSpPr txBox="1"/>
          <p:nvPr/>
        </p:nvSpPr>
        <p:spPr>
          <a:xfrm>
            <a:off x="4829175" y="2127250"/>
            <a:ext cx="25336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00000"/>
                </a:solidFill>
                <a:latin typeface="Arial" pitchFamily="34" charset="0"/>
                <a:ea typeface="微软雅黑" panose="020b0503020204020204" pitchFamily="34" charset="-122"/>
              </a:rPr>
              <a:t>普通高中学业水平考试</a:t>
            </a:r>
            <a:endParaRPr lang="zh-CN" altLang="en-US" b="1">
              <a:solidFill>
                <a:srgbClr val="C0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2" name="直接连接符 1"/>
          <p:cNvCxnSpPr>
            <a:stCxn id="61451" idx="1"/>
          </p:cNvCxnSpPr>
          <p:nvPr/>
        </p:nvCxnSpPr>
        <p:spPr>
          <a:xfrm flipH="1">
            <a:off x="3979863" y="2311400"/>
            <a:ext cx="849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>
            <a:stCxn id="61451" idx="1"/>
          </p:cNvCxnSpPr>
          <p:nvPr/>
        </p:nvCxnSpPr>
        <p:spPr>
          <a:xfrm flipH="1" flipV="1">
            <a:off x="7324725" y="2339975"/>
            <a:ext cx="809625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>
            <a:stCxn id="61451" idx="1"/>
          </p:cNvCxnSpPr>
          <p:nvPr/>
        </p:nvCxnSpPr>
        <p:spPr>
          <a:xfrm flipH="1">
            <a:off x="3976688" y="2332038"/>
            <a:ext cx="9525" cy="376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>
            <a:stCxn id="61451" idx="1"/>
          </p:cNvCxnSpPr>
          <p:nvPr/>
        </p:nvCxnSpPr>
        <p:spPr>
          <a:xfrm flipH="1">
            <a:off x="8121650" y="2347913"/>
            <a:ext cx="9525" cy="376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>
            <a:stCxn id="61451" idx="1"/>
          </p:cNvCxnSpPr>
          <p:nvPr/>
        </p:nvCxnSpPr>
        <p:spPr>
          <a:xfrm flipH="1">
            <a:off x="2670175" y="2933700"/>
            <a:ext cx="0" cy="869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>
            <a:stCxn id="61451" idx="1"/>
          </p:cNvCxnSpPr>
          <p:nvPr/>
        </p:nvCxnSpPr>
        <p:spPr>
          <a:xfrm flipH="1">
            <a:off x="5280025" y="2933700"/>
            <a:ext cx="0" cy="869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>
            <a:stCxn id="61451" idx="1"/>
          </p:cNvCxnSpPr>
          <p:nvPr/>
        </p:nvCxnSpPr>
        <p:spPr>
          <a:xfrm>
            <a:off x="2670175" y="3803650"/>
            <a:ext cx="26098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59" name="文本框 22"/>
          <p:cNvSpPr txBox="1"/>
          <p:nvPr/>
        </p:nvSpPr>
        <p:spPr>
          <a:xfrm>
            <a:off x="3213735" y="2611438"/>
            <a:ext cx="1554480" cy="5067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如何高中毕业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24" name="直接连接符 23"/>
          <p:cNvCxnSpPr>
            <a:stCxn id="61451" idx="1"/>
          </p:cNvCxnSpPr>
          <p:nvPr/>
        </p:nvCxnSpPr>
        <p:spPr>
          <a:xfrm>
            <a:off x="2671763" y="2933700"/>
            <a:ext cx="4921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>
            <a:stCxn id="61451" idx="1"/>
          </p:cNvCxnSpPr>
          <p:nvPr/>
        </p:nvCxnSpPr>
        <p:spPr>
          <a:xfrm>
            <a:off x="4786313" y="2933700"/>
            <a:ext cx="4937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62" name="文本框 26"/>
          <p:cNvSpPr txBox="1"/>
          <p:nvPr/>
        </p:nvSpPr>
        <p:spPr>
          <a:xfrm>
            <a:off x="3154363" y="3276600"/>
            <a:ext cx="1787525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sym typeface="微软雅黑" panose="020b0503020204020204" pitchFamily="34" charset="-122"/>
              </a:rPr>
              <a:t>参加合格性考试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28" name="直接连接符 27"/>
          <p:cNvCxnSpPr>
            <a:stCxn id="61451" idx="1"/>
          </p:cNvCxnSpPr>
          <p:nvPr/>
        </p:nvCxnSpPr>
        <p:spPr>
          <a:xfrm flipH="1">
            <a:off x="6819900" y="2927350"/>
            <a:ext cx="0" cy="869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>
            <a:stCxn id="61451" idx="1"/>
          </p:cNvCxnSpPr>
          <p:nvPr/>
        </p:nvCxnSpPr>
        <p:spPr>
          <a:xfrm flipH="1">
            <a:off x="9428163" y="2927350"/>
            <a:ext cx="0" cy="869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>
            <a:stCxn id="61451" idx="1"/>
          </p:cNvCxnSpPr>
          <p:nvPr/>
        </p:nvCxnSpPr>
        <p:spPr>
          <a:xfrm>
            <a:off x="6819900" y="3797300"/>
            <a:ext cx="26082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66" name="文本框 30"/>
          <p:cNvSpPr txBox="1"/>
          <p:nvPr/>
        </p:nvSpPr>
        <p:spPr>
          <a:xfrm>
            <a:off x="7362667" y="2605088"/>
            <a:ext cx="1554480" cy="5067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如何考取大学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32" name="直接连接符 31"/>
          <p:cNvCxnSpPr>
            <a:stCxn id="61451" idx="1"/>
          </p:cNvCxnSpPr>
          <p:nvPr/>
        </p:nvCxnSpPr>
        <p:spPr>
          <a:xfrm>
            <a:off x="6819900" y="2927350"/>
            <a:ext cx="4921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>
            <a:stCxn id="61451" idx="1"/>
          </p:cNvCxnSpPr>
          <p:nvPr/>
        </p:nvCxnSpPr>
        <p:spPr>
          <a:xfrm>
            <a:off x="8934450" y="2927350"/>
            <a:ext cx="4937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69" name="文本框 33"/>
          <p:cNvSpPr txBox="1"/>
          <p:nvPr/>
        </p:nvSpPr>
        <p:spPr>
          <a:xfrm>
            <a:off x="7302500" y="3270250"/>
            <a:ext cx="1787525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sym typeface="微软雅黑" panose="020b0503020204020204" pitchFamily="34" charset="-122"/>
              </a:rPr>
              <a:t>参加选择性考试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35" name="直接连接符 34"/>
          <p:cNvCxnSpPr>
            <a:stCxn id="61451" idx="1"/>
          </p:cNvCxnSpPr>
          <p:nvPr/>
        </p:nvCxnSpPr>
        <p:spPr>
          <a:xfrm flipH="1">
            <a:off x="2651125" y="4500563"/>
            <a:ext cx="1588" cy="14795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>
            <a:stCxn id="61451" idx="1"/>
          </p:cNvCxnSpPr>
          <p:nvPr/>
        </p:nvCxnSpPr>
        <p:spPr>
          <a:xfrm>
            <a:off x="2651125" y="5980113"/>
            <a:ext cx="26098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>
            <a:stCxn id="61451" idx="1"/>
          </p:cNvCxnSpPr>
          <p:nvPr/>
        </p:nvCxnSpPr>
        <p:spPr>
          <a:xfrm>
            <a:off x="2652713" y="4492625"/>
            <a:ext cx="4921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>
            <a:stCxn id="61451" idx="1"/>
          </p:cNvCxnSpPr>
          <p:nvPr/>
        </p:nvCxnSpPr>
        <p:spPr>
          <a:xfrm>
            <a:off x="4767263" y="4511675"/>
            <a:ext cx="4937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>
            <a:stCxn id="61451" idx="1"/>
          </p:cNvCxnSpPr>
          <p:nvPr/>
        </p:nvCxnSpPr>
        <p:spPr>
          <a:xfrm flipH="1">
            <a:off x="5259388" y="4500563"/>
            <a:ext cx="1588" cy="14795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75" name="文本框 41"/>
          <p:cNvSpPr txBox="1"/>
          <p:nvPr/>
        </p:nvSpPr>
        <p:spPr>
          <a:xfrm>
            <a:off x="3435985" y="4238625"/>
            <a:ext cx="1097280" cy="5067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</a:rPr>
              <a:t>科目设置</a:t>
            </a:r>
            <a:endParaRPr lang="zh-CN" altLang="en-US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1476" name="文本框 42"/>
          <p:cNvSpPr txBox="1"/>
          <p:nvPr/>
        </p:nvSpPr>
        <p:spPr>
          <a:xfrm>
            <a:off x="2731770" y="4843145"/>
            <a:ext cx="2486025" cy="1014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 b="1">
                <a:solidFill>
                  <a:srgbClr val="C00000"/>
                </a:solidFill>
                <a:latin typeface="Arial" pitchFamily="34" charset="0"/>
                <a:ea typeface="微软雅黑" panose="020b0503020204020204" pitchFamily="34" charset="-122"/>
              </a:rPr>
              <a:t>语文、数学、外语（英语、俄语、日语、德语、法语、西班牙语）、</a:t>
            </a:r>
            <a:r>
              <a:rPr lang="zh-CN" altLang="en-US" sz="1000" b="1">
                <a:solidFill>
                  <a:srgbClr val="0070C0"/>
                </a:solidFill>
                <a:latin typeface="Arial" pitchFamily="34" charset="0"/>
                <a:ea typeface="微软雅黑" panose="020b0503020204020204" pitchFamily="34" charset="-122"/>
              </a:rPr>
              <a:t>物理、化学、生物、历史、政治、地理、</a:t>
            </a:r>
            <a:r>
              <a:rPr lang="zh-CN" altLang="en-US" sz="1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艺术（音乐、美术）</a:t>
            </a:r>
            <a:r>
              <a:rPr lang="zh-CN" altLang="en-US" sz="1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</a:rPr>
              <a:t>体育与健康、通用技术、信息技术</a:t>
            </a:r>
            <a:endParaRPr lang="zh-CN" altLang="en-US" sz="1000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1477" name="文本框 44"/>
          <p:cNvSpPr txBox="1"/>
          <p:nvPr/>
        </p:nvSpPr>
        <p:spPr>
          <a:xfrm>
            <a:off x="2984500" y="6165850"/>
            <a:ext cx="201168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</a:rPr>
              <a:t>成绩：合格或不合格</a:t>
            </a:r>
            <a:endParaRPr lang="zh-CN" altLang="en-US" sz="1600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46" name="直接连接符 45"/>
          <p:cNvCxnSpPr>
            <a:stCxn id="61451" idx="1"/>
          </p:cNvCxnSpPr>
          <p:nvPr/>
        </p:nvCxnSpPr>
        <p:spPr>
          <a:xfrm flipH="1">
            <a:off x="3986213" y="3930650"/>
            <a:ext cx="9525" cy="376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46"/>
          <p:cNvCxnSpPr>
            <a:stCxn id="61451" idx="1"/>
          </p:cNvCxnSpPr>
          <p:nvPr/>
        </p:nvCxnSpPr>
        <p:spPr>
          <a:xfrm flipH="1">
            <a:off x="6791325" y="4500563"/>
            <a:ext cx="0" cy="14795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47"/>
          <p:cNvCxnSpPr>
            <a:stCxn id="61451" idx="1"/>
          </p:cNvCxnSpPr>
          <p:nvPr/>
        </p:nvCxnSpPr>
        <p:spPr>
          <a:xfrm>
            <a:off x="6791325" y="5980113"/>
            <a:ext cx="26082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接连接符 48"/>
          <p:cNvCxnSpPr>
            <a:stCxn id="61451" idx="1"/>
          </p:cNvCxnSpPr>
          <p:nvPr/>
        </p:nvCxnSpPr>
        <p:spPr>
          <a:xfrm>
            <a:off x="6791325" y="4492625"/>
            <a:ext cx="4921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接连接符 49"/>
          <p:cNvCxnSpPr>
            <a:stCxn id="61451" idx="1"/>
          </p:cNvCxnSpPr>
          <p:nvPr/>
        </p:nvCxnSpPr>
        <p:spPr>
          <a:xfrm>
            <a:off x="8905875" y="4511675"/>
            <a:ext cx="4937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直接连接符 50"/>
          <p:cNvCxnSpPr>
            <a:stCxn id="61451" idx="1"/>
          </p:cNvCxnSpPr>
          <p:nvPr/>
        </p:nvCxnSpPr>
        <p:spPr>
          <a:xfrm flipH="1">
            <a:off x="9398000" y="4500563"/>
            <a:ext cx="1588" cy="14795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4" name="文本框 51"/>
          <p:cNvSpPr txBox="1"/>
          <p:nvPr/>
        </p:nvSpPr>
        <p:spPr>
          <a:xfrm>
            <a:off x="7575392" y="4238625"/>
            <a:ext cx="1097280" cy="5067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</a:rPr>
              <a:t>科目设置</a:t>
            </a:r>
            <a:endParaRPr lang="zh-CN" altLang="en-US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1485" name="文本框 52"/>
          <p:cNvSpPr txBox="1"/>
          <p:nvPr/>
        </p:nvSpPr>
        <p:spPr>
          <a:xfrm>
            <a:off x="6911975" y="4738688"/>
            <a:ext cx="2352675" cy="922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600" b="1">
                <a:solidFill>
                  <a:srgbClr val="C00000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3+1+2</a:t>
            </a:r>
            <a:r>
              <a:rPr lang="zh-CN" altLang="en-US" sz="1600" b="1">
                <a:solidFill>
                  <a:srgbClr val="C00000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形式</a:t>
            </a:r>
            <a:endParaRPr lang="en-US" altLang="zh-CN" sz="1000" b="1">
              <a:solidFill>
                <a:srgbClr val="C00000"/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全国统考：语文、数学、外语</a:t>
            </a:r>
            <a:endParaRPr lang="zh-CN" altLang="en-US" sz="1000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选择性考试：</a:t>
            </a:r>
            <a:r>
              <a:rPr lang="en-US" altLang="zh-CN" sz="1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1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门首选</a:t>
            </a:r>
            <a:r>
              <a:rPr lang="en-US" altLang="zh-CN" sz="1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+2</a:t>
            </a:r>
            <a:r>
              <a:rPr lang="zh-CN" altLang="en-US" sz="1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门再选</a:t>
            </a:r>
            <a:endParaRPr lang="zh-CN" altLang="en-US" sz="1000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1486" name="文本框 53"/>
          <p:cNvSpPr txBox="1"/>
          <p:nvPr/>
        </p:nvSpPr>
        <p:spPr>
          <a:xfrm>
            <a:off x="7124700" y="6165850"/>
            <a:ext cx="174117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成绩：满分</a:t>
            </a:r>
            <a:r>
              <a:rPr lang="en-US" altLang="zh-CN" sz="16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750</a:t>
            </a:r>
            <a:r>
              <a:rPr lang="zh-CN" altLang="en-US" sz="16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分</a:t>
            </a:r>
            <a:endParaRPr lang="zh-CN" altLang="en-US" sz="1600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cxnSp>
        <p:nvCxnSpPr>
          <p:cNvPr id="55" name="直接连接符 54"/>
          <p:cNvCxnSpPr>
            <a:stCxn id="61451" idx="1"/>
          </p:cNvCxnSpPr>
          <p:nvPr/>
        </p:nvCxnSpPr>
        <p:spPr>
          <a:xfrm flipH="1">
            <a:off x="8124825" y="3930650"/>
            <a:ext cx="9525" cy="376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圆角矩形 55"/>
          <p:cNvSpPr/>
          <p:nvPr/>
        </p:nvSpPr>
        <p:spPr>
          <a:xfrm>
            <a:off x="387350" y="1466850"/>
            <a:ext cx="2041525" cy="477838"/>
          </a:xfrm>
          <a:prstGeom prst="roundRect">
            <a:avLst/>
          </a:prstGeom>
          <a:solidFill>
            <a:srgbClr val="2E75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+mn-cs"/>
              </a:rPr>
              <a:t>一、考试方式</a:t>
            </a:r>
            <a:endParaRPr kumimoji="0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+mn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61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dur="5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61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dur="5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61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dur="5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61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61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61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61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61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3" presetClass="entr" presetSubtype="1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61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" presetClass="entr" presetSubtype="1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3" dur="500"/>
                                        <p:tgtEl>
                                          <p:spTgt spid="61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51" grpId="14"/>
      <p:bldP spid="61459" grpId="15"/>
      <p:bldP spid="61462" grpId="16"/>
      <p:bldP spid="61466" grpId="17"/>
      <p:bldP spid="61469" grpId="18"/>
      <p:bldP spid="61475" grpId="0"/>
      <p:bldP spid="61476" grpId="1"/>
      <p:bldP spid="61477" grpId="4"/>
      <p:bldP spid="61484" grpId="6"/>
      <p:bldP spid="61485" grpId="7"/>
      <p:bldP spid="61486" grpId="1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6561" name="组合 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3" name="燕尾形 2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4" name="燕尾形 3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5" name="燕尾形 4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66565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一、新高考之变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8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6567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0" name="矩形 9"/>
              <p:cNvSpPr/>
              <p:nvPr/>
            </p:nvSpPr>
            <p:spPr>
              <a:xfrm rot="2654847">
                <a:off x="2473" y="68"/>
                <a:ext cx="2240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1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7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9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66570" name="文本框 19"/>
          <p:cNvSpPr txBox="1"/>
          <p:nvPr/>
        </p:nvSpPr>
        <p:spPr>
          <a:xfrm>
            <a:off x="5334000" y="1304925"/>
            <a:ext cx="22764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Arial" pitchFamily="34" charset="0"/>
                <a:ea typeface="微软雅黑" panose="020b0503020204020204" pitchFamily="34" charset="-122"/>
              </a:rPr>
              <a:t>普通高考考试</a:t>
            </a:r>
            <a:endParaRPr lang="zh-CN" altLang="en-US" sz="2400" b="1">
              <a:solidFill>
                <a:srgbClr val="C0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446405" y="1095375"/>
            <a:ext cx="2041525" cy="477838"/>
          </a:xfrm>
          <a:prstGeom prst="roundRect">
            <a:avLst/>
          </a:prstGeom>
          <a:solidFill>
            <a:srgbClr val="2E75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+mn-cs"/>
              </a:rPr>
              <a:t>一、考试方式</a:t>
            </a:r>
            <a:endParaRPr kumimoji="0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+mn-cs"/>
            </a:endParaRPr>
          </a:p>
        </p:txBody>
      </p:sp>
      <p:grpSp>
        <p:nvGrpSpPr>
          <p:cNvPr id="66572" name="组合 17"/>
          <p:cNvGrpSpPr/>
          <p:nvPr/>
        </p:nvGrpSpPr>
        <p:grpSpPr>
          <a:xfrm>
            <a:off x="1700213" y="1970088"/>
            <a:ext cx="9766935" cy="2215197"/>
            <a:chOff x="2677" y="3882"/>
            <a:chExt cx="15381" cy="3489"/>
          </a:xfrm>
        </p:grpSpPr>
        <p:sp>
          <p:nvSpPr>
            <p:cNvPr id="6" name="圆角矩形 5"/>
            <p:cNvSpPr/>
            <p:nvPr/>
          </p:nvSpPr>
          <p:spPr>
            <a:xfrm>
              <a:off x="2677" y="4144"/>
              <a:ext cx="15381" cy="3226"/>
            </a:xfrm>
            <a:prstGeom prst="round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/>
            </a:p>
          </p:txBody>
        </p:sp>
        <p:sp>
          <p:nvSpPr>
            <p:cNvPr id="66574" name="文本框 8"/>
            <p:cNvSpPr txBox="1"/>
            <p:nvPr/>
          </p:nvSpPr>
          <p:spPr>
            <a:xfrm>
              <a:off x="2801" y="3882"/>
              <a:ext cx="3557" cy="34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altLang="zh-CN" sz="4400">
                  <a:latin typeface="Arial" pitchFamily="34" charset="0"/>
                  <a:ea typeface="微软雅黑" panose="020b0503020204020204" pitchFamily="34" charset="-122"/>
                </a:rPr>
                <a:t>3</a:t>
              </a:r>
              <a:endParaRPr lang="en-US" altLang="zh-CN"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600">
                  <a:latin typeface="Arial" pitchFamily="34" charset="0"/>
                  <a:ea typeface="微软雅黑" panose="020b0503020204020204" pitchFamily="34" charset="-122"/>
                </a:rPr>
                <a:t>必考科目</a:t>
              </a:r>
              <a:endParaRPr lang="zh-CN" altLang="en-US"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b="1">
                  <a:solidFill>
                    <a:srgbClr val="C00000"/>
                  </a:solidFill>
                  <a:latin typeface="Arial" pitchFamily="34" charset="0"/>
                  <a:ea typeface="微软雅黑" panose="020b0503020204020204" pitchFamily="34" charset="-122"/>
                </a:rPr>
                <a:t>语文  数学  外语</a:t>
              </a:r>
              <a:endParaRPr lang="zh-CN" altLang="en-US"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400">
                  <a:latin typeface="微软雅黑" panose="020b0503020204020204" pitchFamily="34" charset="-122"/>
                </a:rPr>
                <a:t>每科满分均为</a:t>
              </a:r>
              <a:r>
                <a:rPr lang="en-US" altLang="zh-CN" sz="1400">
                  <a:latin typeface="微软雅黑" panose="020b0503020204020204" pitchFamily="34" charset="-122"/>
                </a:rPr>
                <a:t>150</a:t>
              </a:r>
              <a:r>
                <a:rPr lang="zh-CN" altLang="en-US" sz="1400">
                  <a:latin typeface="微软雅黑" panose="020b0503020204020204" pitchFamily="34" charset="-122"/>
                </a:rPr>
                <a:t>分</a:t>
              </a:r>
              <a:endParaRPr lang="zh-CN" altLang="en-US" sz="1400">
                <a:latin typeface="微软雅黑" panose="020b0503020204020204" pitchFamily="34" charset="-122"/>
              </a:endParaRPr>
            </a:p>
          </p:txBody>
        </p:sp>
        <p:sp>
          <p:nvSpPr>
            <p:cNvPr id="66575" name="文本框 11"/>
            <p:cNvSpPr txBox="1"/>
            <p:nvPr/>
          </p:nvSpPr>
          <p:spPr>
            <a:xfrm>
              <a:off x="7442" y="3882"/>
              <a:ext cx="4058" cy="34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altLang="zh-CN" sz="4400">
                  <a:latin typeface="Arial" pitchFamily="34" charset="0"/>
                  <a:ea typeface="微软雅黑" panose="020b0503020204020204" pitchFamily="34" charset="-122"/>
                </a:rPr>
                <a:t>1</a:t>
              </a:r>
              <a:endParaRPr lang="en-US" altLang="zh-CN"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600">
                  <a:latin typeface="Arial" pitchFamily="34" charset="0"/>
                  <a:ea typeface="微软雅黑" panose="020b0503020204020204" pitchFamily="34" charset="-122"/>
                </a:rPr>
                <a:t>首选科目</a:t>
              </a:r>
              <a:endParaRPr lang="zh-CN" altLang="en-US"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b="1">
                  <a:solidFill>
                    <a:srgbClr val="C00000"/>
                  </a:solidFill>
                  <a:latin typeface="Arial" pitchFamily="34" charset="0"/>
                  <a:ea typeface="微软雅黑" panose="020b0503020204020204" pitchFamily="34" charset="-122"/>
                </a:rPr>
                <a:t>物理、历史</a:t>
              </a:r>
              <a:r>
                <a:rPr lang="zh-CN" altLang="en-US" sz="1400">
                  <a:latin typeface="Arial" pitchFamily="34" charset="0"/>
                  <a:ea typeface="微软雅黑" panose="020b0503020204020204" pitchFamily="34" charset="-122"/>
                </a:rPr>
                <a:t>（二选一）</a:t>
              </a:r>
              <a:endParaRPr lang="zh-CN" altLang="en-US"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400">
                  <a:latin typeface="微软雅黑" panose="020b0503020204020204" pitchFamily="34" charset="-122"/>
                </a:rPr>
                <a:t>每科满分均为</a:t>
              </a:r>
              <a:r>
                <a:rPr lang="en-US" altLang="zh-CN" sz="1400">
                  <a:latin typeface="微软雅黑" panose="020b0503020204020204" pitchFamily="34" charset="-122"/>
                </a:rPr>
                <a:t>100</a:t>
              </a:r>
              <a:r>
                <a:rPr lang="zh-CN" altLang="en-US" sz="1400">
                  <a:latin typeface="微软雅黑" panose="020b0503020204020204" pitchFamily="34" charset="-122"/>
                </a:rPr>
                <a:t>分</a:t>
              </a:r>
              <a:endParaRPr lang="zh-CN" altLang="en-US" sz="1400">
                <a:latin typeface="微软雅黑" panose="020b0503020204020204" pitchFamily="34" charset="-122"/>
              </a:endParaRPr>
            </a:p>
          </p:txBody>
        </p:sp>
        <p:sp>
          <p:nvSpPr>
            <p:cNvPr id="66576" name="文本框 12"/>
            <p:cNvSpPr txBox="1"/>
            <p:nvPr/>
          </p:nvSpPr>
          <p:spPr>
            <a:xfrm>
              <a:off x="12690" y="3882"/>
              <a:ext cx="5093" cy="348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altLang="zh-CN" sz="4400">
                  <a:latin typeface="Arial" pitchFamily="34" charset="0"/>
                  <a:ea typeface="微软雅黑" panose="020b0503020204020204" pitchFamily="34" charset="-122"/>
                </a:rPr>
                <a:t>2</a:t>
              </a:r>
              <a:endParaRPr lang="en-US" altLang="zh-CN"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600">
                  <a:latin typeface="Arial" pitchFamily="34" charset="0"/>
                  <a:ea typeface="微软雅黑" panose="020b0503020204020204" pitchFamily="34" charset="-122"/>
                </a:rPr>
                <a:t>次选科目</a:t>
              </a:r>
              <a:endParaRPr lang="zh-CN" altLang="en-US"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b="1">
                  <a:solidFill>
                    <a:srgbClr val="C00000"/>
                  </a:solidFill>
                  <a:latin typeface="Arial" pitchFamily="34" charset="0"/>
                  <a:ea typeface="微软雅黑" panose="020b0503020204020204" pitchFamily="34" charset="-122"/>
                </a:rPr>
                <a:t>政治 地理 化学 生物</a:t>
              </a:r>
              <a:r>
                <a:rPr lang="zh-CN" altLang="en-US" sz="1400">
                  <a:latin typeface="Arial" pitchFamily="34" charset="0"/>
                  <a:ea typeface="微软雅黑" panose="020b0503020204020204" pitchFamily="34" charset="-122"/>
                </a:rPr>
                <a:t>（四选二）</a:t>
              </a:r>
              <a:endParaRPr lang="zh-CN" altLang="en-US"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400">
                  <a:latin typeface="微软雅黑" panose="020b0503020204020204" pitchFamily="34" charset="-122"/>
                </a:rPr>
                <a:t>每科满分均为</a:t>
              </a:r>
              <a:r>
                <a:rPr lang="en-US" altLang="zh-CN" sz="1400">
                  <a:latin typeface="微软雅黑" panose="020b0503020204020204" pitchFamily="34" charset="-122"/>
                </a:rPr>
                <a:t>100</a:t>
              </a:r>
              <a:r>
                <a:rPr lang="zh-CN" altLang="en-US" sz="1400">
                  <a:latin typeface="微软雅黑" panose="020b0503020204020204" pitchFamily="34" charset="-122"/>
                </a:rPr>
                <a:t>分</a:t>
              </a:r>
              <a:r>
                <a:rPr lang="en-US" altLang="zh-CN" sz="1400">
                  <a:latin typeface="微软雅黑" panose="020b0503020204020204" pitchFamily="34" charset="-122"/>
                </a:rPr>
                <a:t>-</a:t>
              </a:r>
              <a:r>
                <a:rPr lang="zh-CN" altLang="en-US" sz="1400">
                  <a:latin typeface="微软雅黑" panose="020b0503020204020204" pitchFamily="34" charset="-122"/>
                </a:rPr>
                <a:t>等级分</a:t>
              </a:r>
              <a:endParaRPr lang="zh-CN" altLang="en-US" sz="1400">
                <a:latin typeface="微软雅黑" panose="020b0503020204020204" pitchFamily="34" charset="-122"/>
              </a:endParaRPr>
            </a:p>
          </p:txBody>
        </p:sp>
        <p:sp>
          <p:nvSpPr>
            <p:cNvPr id="14" name="加号 13"/>
            <p:cNvSpPr/>
            <p:nvPr/>
          </p:nvSpPr>
          <p:spPr>
            <a:xfrm>
              <a:off x="6361" y="5299"/>
              <a:ext cx="1081" cy="1188"/>
            </a:xfrm>
            <a:prstGeom prst="mathPlus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/>
            </a:p>
          </p:txBody>
        </p:sp>
        <p:sp>
          <p:nvSpPr>
            <p:cNvPr id="15" name="加号 14"/>
            <p:cNvSpPr/>
            <p:nvPr/>
          </p:nvSpPr>
          <p:spPr>
            <a:xfrm>
              <a:off x="11500" y="5299"/>
              <a:ext cx="1081" cy="1188"/>
            </a:xfrm>
            <a:prstGeom prst="mathPlus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/>
            </a:p>
          </p:txBody>
        </p:sp>
      </p:grpSp>
      <p:sp>
        <p:nvSpPr>
          <p:cNvPr id="16" name="圆角矩形 15"/>
          <p:cNvSpPr/>
          <p:nvPr/>
        </p:nvSpPr>
        <p:spPr>
          <a:xfrm>
            <a:off x="1627188" y="5202238"/>
            <a:ext cx="2066925" cy="125571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物理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化学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生物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物理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化学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地理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物理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化学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政治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0" name="圆角矩形 19"/>
          <p:cNvSpPr/>
          <p:nvPr/>
        </p:nvSpPr>
        <p:spPr>
          <a:xfrm>
            <a:off x="4265613" y="5202238"/>
            <a:ext cx="2066925" cy="125571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物理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生物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地理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物理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生物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政治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物理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地理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政治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1" name="圆角矩形 20"/>
          <p:cNvSpPr/>
          <p:nvPr/>
        </p:nvSpPr>
        <p:spPr>
          <a:xfrm>
            <a:off x="6767513" y="5202238"/>
            <a:ext cx="2068513" cy="125571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历史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化学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生物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历史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化学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地理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历史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化学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政治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2" name="圆角矩形 21"/>
          <p:cNvSpPr/>
          <p:nvPr/>
        </p:nvSpPr>
        <p:spPr>
          <a:xfrm>
            <a:off x="9221788" y="5202238"/>
            <a:ext cx="2068513" cy="125571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历史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生物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地理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历史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生物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政治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 fontAlgn="base">
              <a:lnSpc>
                <a:spcPct val="150000"/>
              </a:lnSpc>
            </a:pPr>
            <a:r>
              <a:rPr lang="zh-CN" altLang="en-US" sz="1600" b="1" strike="noStrike" noProof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历史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政治</a:t>
            </a:r>
            <a:r>
              <a:rPr lang="en-US" altLang="zh-CN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+</a:t>
            </a:r>
            <a:r>
              <a:rPr lang="zh-CN" altLang="en-US" sz="1600" strike="noStrike" noProof="1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地理</a:t>
            </a:r>
            <a:endParaRPr lang="zh-CN" altLang="en-US" sz="1600" strike="noStrike" noProof="1">
              <a:solidFill>
                <a:schemeClr val="bg2">
                  <a:lumMod val="1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63511" name="文本框 22"/>
          <p:cNvSpPr txBox="1"/>
          <p:nvPr/>
        </p:nvSpPr>
        <p:spPr>
          <a:xfrm>
            <a:off x="5540375" y="4560888"/>
            <a:ext cx="196088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</a:rPr>
              <a:t>十二种选科组合</a:t>
            </a:r>
            <a:endParaRPr lang="zh-CN" altLang="en-US" sz="2000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3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1"/>
      <p:bldP spid="20" grpId="2"/>
      <p:bldP spid="21" grpId="3"/>
      <p:bldP spid="22" grpId="4"/>
      <p:bldP spid="635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09" name="文本框 2"/>
          <p:cNvSpPr txBox="1"/>
          <p:nvPr/>
        </p:nvSpPr>
        <p:spPr>
          <a:xfrm>
            <a:off x="2976563" y="2987675"/>
            <a:ext cx="38036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3</a:t>
            </a:r>
            <a:endParaRPr lang="en-US" altLang="zh-CN" sz="28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37833" y="2682875"/>
          <a:ext cx="10946765" cy="1754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4700"/>
                <a:gridCol w="1676400"/>
                <a:gridCol w="1722755"/>
                <a:gridCol w="1686560"/>
                <a:gridCol w="1686560"/>
                <a:gridCol w="2129790"/>
              </a:tblGrid>
              <a:tr h="5067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>
                          <a:latin typeface="+mn-ea"/>
                        </a:rPr>
                        <a:t>等级</a:t>
                      </a:r>
                      <a:endParaRPr lang="zh-CN" altLang="en-US" sz="1600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A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B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C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D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E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51371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>
                          <a:latin typeface="+mn-ea"/>
                        </a:rPr>
                        <a:t>人数比例</a:t>
                      </a:r>
                      <a:endParaRPr lang="zh-CN" altLang="en-US" sz="1600" b="1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17%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33%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33%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15%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2%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3406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>
                          <a:latin typeface="+mn-ea"/>
                        </a:rPr>
                        <a:t>等级成绩</a:t>
                      </a:r>
                      <a:endParaRPr lang="zh-CN" altLang="en-US" sz="1600" b="1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100-83</a:t>
                      </a:r>
                      <a:endParaRPr lang="zh-CN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rgbClr val="E2F0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82-71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70-59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58-41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40-30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68640" name="组合 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9" name="燕尾形 8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0" name="燕尾形 9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1" name="燕尾形 10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68644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一、新高考之变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13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8646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5" name="矩形 14"/>
              <p:cNvSpPr/>
              <p:nvPr/>
            </p:nvSpPr>
            <p:spPr>
              <a:xfrm rot="2654847">
                <a:off x="2473" y="68"/>
                <a:ext cx="2272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6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7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8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65577" name="文本框 2"/>
          <p:cNvSpPr txBox="1"/>
          <p:nvPr/>
        </p:nvSpPr>
        <p:spPr>
          <a:xfrm>
            <a:off x="3384550" y="4889500"/>
            <a:ext cx="31546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原始分数区间最高分</a:t>
            </a:r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—</a:t>
            </a:r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原始分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  <a:p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—————————————</a:t>
            </a:r>
            <a:endParaRPr lang="en-US" altLang="zh-CN">
              <a:latin typeface="Arial" pitchFamily="34" charset="0"/>
              <a:ea typeface="微软雅黑" panose="020b0503020204020204" pitchFamily="34" charset="-122"/>
            </a:endParaRPr>
          </a:p>
          <a:p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原始分</a:t>
            </a:r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—</a:t>
            </a:r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原始分数区间最低分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" name="等于号 5"/>
          <p:cNvSpPr/>
          <p:nvPr/>
        </p:nvSpPr>
        <p:spPr>
          <a:xfrm>
            <a:off x="6610350" y="5176838"/>
            <a:ext cx="588963" cy="347663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solidFill>
                <a:schemeClr val="tx1"/>
              </a:solidFill>
            </a:endParaRPr>
          </a:p>
        </p:txBody>
      </p:sp>
      <p:sp>
        <p:nvSpPr>
          <p:cNvPr id="65579" name="文本框 7"/>
          <p:cNvSpPr txBox="1"/>
          <p:nvPr/>
        </p:nvSpPr>
        <p:spPr>
          <a:xfrm>
            <a:off x="7316788" y="4889500"/>
            <a:ext cx="31546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赋分区间最高分</a:t>
            </a:r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—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赋分成绩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  <a:p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—————————————</a:t>
            </a:r>
            <a:endParaRPr lang="en-US" altLang="zh-CN">
              <a:latin typeface="Arial" pitchFamily="34" charset="0"/>
              <a:ea typeface="微软雅黑" panose="020b0503020204020204" pitchFamily="34" charset="-122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赋分成绩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</a:t>
            </a:r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—</a:t>
            </a:r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赋分区间最低分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6" name="圆角矩形 55"/>
          <p:cNvSpPr/>
          <p:nvPr/>
        </p:nvSpPr>
        <p:spPr>
          <a:xfrm>
            <a:off x="446405" y="1160145"/>
            <a:ext cx="2041525" cy="477838"/>
          </a:xfrm>
          <a:prstGeom prst="roundRect">
            <a:avLst/>
          </a:prstGeom>
          <a:solidFill>
            <a:srgbClr val="2E75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+mn-cs"/>
              </a:rPr>
              <a:t>二、计分方式</a:t>
            </a:r>
            <a:endParaRPr kumimoji="0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+mn-cs"/>
            </a:endParaRPr>
          </a:p>
        </p:txBody>
      </p:sp>
      <p:sp>
        <p:nvSpPr>
          <p:cNvPr id="68653" name="文本框 1"/>
          <p:cNvSpPr txBox="1"/>
          <p:nvPr/>
        </p:nvSpPr>
        <p:spPr>
          <a:xfrm>
            <a:off x="4137025" y="1638300"/>
            <a:ext cx="3754755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</a:rPr>
              <a:t>新高考再选科目等级赋分表</a:t>
            </a:r>
            <a:endParaRPr lang="zh-CN" altLang="en-US" sz="2000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5582" name="文本框 2"/>
          <p:cNvSpPr txBox="1"/>
          <p:nvPr/>
        </p:nvSpPr>
        <p:spPr>
          <a:xfrm>
            <a:off x="1103313" y="5156200"/>
            <a:ext cx="1747837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赋分成绩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公式：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5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5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5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77" grpId="0"/>
      <p:bldP spid="6" grpId="1"/>
      <p:bldP spid="65579" grpId="2"/>
      <p:bldP spid="65582" grpId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7" name="文本框 2"/>
          <p:cNvSpPr txBox="1"/>
          <p:nvPr/>
        </p:nvSpPr>
        <p:spPr>
          <a:xfrm>
            <a:off x="2976563" y="2987675"/>
            <a:ext cx="38036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3</a:t>
            </a:r>
            <a:endParaRPr lang="en-US" altLang="zh-CN" sz="28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grpSp>
        <p:nvGrpSpPr>
          <p:cNvPr id="70688" name="组合 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9" name="燕尾形 8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0" name="燕尾形 9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1" name="燕尾形 10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70692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一、新高考之变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13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0694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5" name="矩形 14"/>
              <p:cNvSpPr/>
              <p:nvPr/>
            </p:nvSpPr>
            <p:spPr>
              <a:xfrm rot="2654847">
                <a:off x="2473" y="68"/>
                <a:ext cx="2272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6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7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8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67625" name="文本框 2"/>
          <p:cNvSpPr txBox="1"/>
          <p:nvPr/>
        </p:nvSpPr>
        <p:spPr>
          <a:xfrm>
            <a:off x="2269967" y="4956175"/>
            <a:ext cx="31546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99 — 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88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  <a:p>
            <a:pPr algn="ctr"/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—————————————</a:t>
            </a:r>
            <a:endParaRPr lang="en-US" altLang="zh-CN">
              <a:latin typeface="Arial" pitchFamily="34" charset="0"/>
              <a:ea typeface="微软雅黑" panose="020b0503020204020204" pitchFamily="34" charset="-122"/>
            </a:endParaRPr>
          </a:p>
          <a:p>
            <a:pPr algn="ctr"/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88 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— 81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" name="等于号 5"/>
          <p:cNvSpPr/>
          <p:nvPr/>
        </p:nvSpPr>
        <p:spPr>
          <a:xfrm>
            <a:off x="5495925" y="5243513"/>
            <a:ext cx="588963" cy="347663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solidFill>
                <a:schemeClr val="tx1"/>
              </a:solidFill>
            </a:endParaRPr>
          </a:p>
        </p:txBody>
      </p:sp>
      <p:sp>
        <p:nvSpPr>
          <p:cNvPr id="67627" name="文本框 7"/>
          <p:cNvSpPr txBox="1"/>
          <p:nvPr/>
        </p:nvSpPr>
        <p:spPr>
          <a:xfrm>
            <a:off x="6202204" y="4956175"/>
            <a:ext cx="31546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100 —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赋分成绩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  <a:p>
            <a:pPr algn="ctr"/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—————————————</a:t>
            </a:r>
            <a:endParaRPr lang="en-US" altLang="zh-CN">
              <a:latin typeface="Arial" pitchFamily="34" charset="0"/>
              <a:ea typeface="微软雅黑" panose="020b0503020204020204" pitchFamily="34" charset="-122"/>
            </a:endParaRPr>
          </a:p>
          <a:p>
            <a:pPr algn="ctr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赋分成绩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 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— 83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70700" name="文本框 1"/>
          <p:cNvSpPr txBox="1"/>
          <p:nvPr/>
        </p:nvSpPr>
        <p:spPr>
          <a:xfrm>
            <a:off x="423545" y="3851275"/>
            <a:ext cx="10916285" cy="1014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</a:rPr>
              <a:t>假设某同学化学高考成绩原始分</a:t>
            </a:r>
            <a:r>
              <a:rPr lang="en-US" altLang="zh-CN" sz="2000" b="1">
                <a:latin typeface="微软雅黑" panose="020b0503020204020204" pitchFamily="34" charset="-122"/>
              </a:rPr>
              <a:t>88</a:t>
            </a:r>
            <a:r>
              <a:rPr lang="zh-CN" altLang="en-US" sz="2000" b="1">
                <a:latin typeface="微软雅黑" panose="020b0503020204020204" pitchFamily="34" charset="-122"/>
              </a:rPr>
              <a:t>分</a:t>
            </a:r>
            <a:r>
              <a:rPr lang="zh-CN" altLang="en-US" sz="2000">
                <a:latin typeface="微软雅黑" panose="020b0503020204020204" pitchFamily="34" charset="-122"/>
              </a:rPr>
              <a:t>，位于当年学生排位的前</a:t>
            </a:r>
            <a:r>
              <a:rPr lang="en-US" altLang="zh-CN" sz="2000" b="1">
                <a:latin typeface="微软雅黑" panose="020b0503020204020204" pitchFamily="34" charset="-122"/>
              </a:rPr>
              <a:t>12.5%</a:t>
            </a:r>
            <a:r>
              <a:rPr lang="zh-CN" altLang="en-US" sz="2000">
                <a:latin typeface="微软雅黑" panose="020b0503020204020204" pitchFamily="34" charset="-122"/>
              </a:rPr>
              <a:t>；根据等级表格，该等级属于</a:t>
            </a:r>
            <a:r>
              <a:rPr lang="en-US" altLang="zh-CN" sz="2000">
                <a:latin typeface="微软雅黑" panose="020b0503020204020204" pitchFamily="34" charset="-122"/>
              </a:rPr>
              <a:t>A</a:t>
            </a:r>
            <a:r>
              <a:rPr lang="zh-CN" altLang="en-US" sz="2000">
                <a:latin typeface="微软雅黑" panose="020b0503020204020204" pitchFamily="34" charset="-122"/>
              </a:rPr>
              <a:t>等，当年该区间原始分数区间为</a:t>
            </a:r>
            <a:r>
              <a:rPr lang="en-US" altLang="zh-CN" sz="2000" b="1">
                <a:latin typeface="微软雅黑" panose="020b0503020204020204" pitchFamily="34" charset="-122"/>
              </a:rPr>
              <a:t>99-81</a:t>
            </a:r>
            <a:r>
              <a:rPr lang="zh-CN" altLang="en-US" sz="2000" b="1">
                <a:latin typeface="微软雅黑" panose="020b0503020204020204" pitchFamily="34" charset="-122"/>
              </a:rPr>
              <a:t>分</a:t>
            </a:r>
            <a:r>
              <a:rPr lang="zh-CN" altLang="en-US" sz="2000">
                <a:latin typeface="微软雅黑" panose="020b0503020204020204" pitchFamily="34" charset="-122"/>
              </a:rPr>
              <a:t>，则该同学最后的赋分成绩</a:t>
            </a:r>
            <a:r>
              <a:rPr lang="en-US" altLang="zh-CN" sz="2000">
                <a:latin typeface="微软雅黑" panose="020b0503020204020204" pitchFamily="34" charset="-122"/>
              </a:rPr>
              <a:t>X</a:t>
            </a:r>
            <a:r>
              <a:rPr lang="zh-CN" altLang="en-US" sz="2000">
                <a:latin typeface="微软雅黑" panose="020b0503020204020204" pitchFamily="34" charset="-122"/>
              </a:rPr>
              <a:t>为：</a:t>
            </a:r>
            <a:endParaRPr lang="zh-CN" altLang="en-US" sz="2000">
              <a:latin typeface="微软雅黑" panose="020b0503020204020204" pitchFamily="34" charset="-122"/>
            </a:endParaRPr>
          </a:p>
        </p:txBody>
      </p:sp>
      <p:sp>
        <p:nvSpPr>
          <p:cNvPr id="67629" name="文本框 4"/>
          <p:cNvSpPr txBox="1"/>
          <p:nvPr/>
        </p:nvSpPr>
        <p:spPr>
          <a:xfrm>
            <a:off x="4351338" y="6200775"/>
            <a:ext cx="258826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赋分成绩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 = 89.61 ≈ 90 </a:t>
            </a:r>
            <a:endParaRPr lang="en-US" altLang="zh-CN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6" name="圆角矩形 55"/>
          <p:cNvSpPr/>
          <p:nvPr/>
        </p:nvSpPr>
        <p:spPr>
          <a:xfrm>
            <a:off x="446405" y="1138555"/>
            <a:ext cx="2041525" cy="479425"/>
          </a:xfrm>
          <a:prstGeom prst="roundRect">
            <a:avLst/>
          </a:prstGeom>
          <a:solidFill>
            <a:srgbClr val="2E75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+mn-cs"/>
              </a:rPr>
              <a:t>二、计分方式</a:t>
            </a:r>
            <a:endParaRPr kumimoji="0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+mn-cs"/>
            </a:endParaRPr>
          </a:p>
        </p:txBody>
      </p:sp>
      <p:sp>
        <p:nvSpPr>
          <p:cNvPr id="70703" name="文本框 1"/>
          <p:cNvSpPr txBox="1"/>
          <p:nvPr/>
        </p:nvSpPr>
        <p:spPr>
          <a:xfrm>
            <a:off x="4137025" y="1219200"/>
            <a:ext cx="4352925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</a:rPr>
              <a:t>新高考再选科目等级赋分表</a:t>
            </a:r>
            <a:endParaRPr lang="zh-CN" altLang="en-US" sz="2000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23228" y="1985645"/>
          <a:ext cx="10916285" cy="1754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2940"/>
                <a:gridCol w="1676400"/>
                <a:gridCol w="1722755"/>
                <a:gridCol w="1686560"/>
                <a:gridCol w="1686560"/>
                <a:gridCol w="2211070"/>
              </a:tblGrid>
              <a:tr h="5067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>
                          <a:latin typeface="+mn-ea"/>
                        </a:rPr>
                        <a:t>等级</a:t>
                      </a:r>
                      <a:endParaRPr lang="zh-CN" altLang="en-US" sz="1600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A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B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C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D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E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51371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>
                          <a:latin typeface="+mn-ea"/>
                        </a:rPr>
                        <a:t>人数比例</a:t>
                      </a:r>
                      <a:endParaRPr lang="zh-CN" altLang="en-US" sz="1600" b="1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17%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33%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33%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15%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b="1">
                          <a:solidFill>
                            <a:srgbClr val="C00000"/>
                          </a:solidFill>
                          <a:latin typeface="+mn-ea"/>
                        </a:rPr>
                        <a:t>2%</a:t>
                      </a:r>
                      <a:endParaRPr lang="en-US" altLang="zh-CN" b="1">
                        <a:solidFill>
                          <a:srgbClr val="C00000"/>
                        </a:solidFill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3406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b="1">
                          <a:latin typeface="+mn-ea"/>
                        </a:rPr>
                        <a:t>等级成绩</a:t>
                      </a:r>
                      <a:endParaRPr lang="zh-CN" altLang="en-US" sz="1600" b="1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100-83</a:t>
                      </a:r>
                      <a:endParaRPr lang="zh-CN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rgbClr val="E2F0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82-71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70-59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58-41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+mn-ea"/>
                        </a:rPr>
                        <a:t>40-30</a:t>
                      </a:r>
                      <a:endParaRPr lang="en-US" altLang="zh-CN">
                        <a:latin typeface="+mn-ea"/>
                      </a:endParaRPr>
                    </a:p>
                  </a:txBody>
                  <a:tcPr marL="121906" marR="121906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7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7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25" grpId="0"/>
      <p:bldP spid="6" grpId="1"/>
      <p:bldP spid="67627" grpId="2"/>
      <p:bldP spid="67629" grpId="6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圆角矩形 28"/>
          <p:cNvSpPr/>
          <p:nvPr/>
        </p:nvSpPr>
        <p:spPr>
          <a:xfrm>
            <a:off x="4903788" y="1865313"/>
            <a:ext cx="6840538" cy="371951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69634" name="文本框 2"/>
          <p:cNvSpPr txBox="1"/>
          <p:nvPr/>
        </p:nvSpPr>
        <p:spPr>
          <a:xfrm>
            <a:off x="2595563" y="2987675"/>
            <a:ext cx="38036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3</a:t>
            </a:r>
            <a:endParaRPr lang="en-US" altLang="zh-CN" sz="28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grpSp>
        <p:nvGrpSpPr>
          <p:cNvPr id="72707" name="组合 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9" name="燕尾形 8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0" name="燕尾形 9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1" name="燕尾形 10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72711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一、新高考之变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13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2713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5" name="矩形 14"/>
              <p:cNvSpPr/>
              <p:nvPr/>
            </p:nvSpPr>
            <p:spPr>
              <a:xfrm rot="2654847">
                <a:off x="2473" y="68"/>
                <a:ext cx="2272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6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7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8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7" name="圆角矩形 6"/>
          <p:cNvSpPr/>
          <p:nvPr/>
        </p:nvSpPr>
        <p:spPr>
          <a:xfrm>
            <a:off x="676275" y="1379538"/>
            <a:ext cx="2214563" cy="557213"/>
          </a:xfrm>
          <a:prstGeom prst="roundRect">
            <a:avLst/>
          </a:prstGeom>
          <a:solidFill>
            <a:srgbClr val="2E75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+mn-cs"/>
              </a:rPr>
              <a:t>三、志愿填报</a:t>
            </a:r>
            <a:endParaRPr kumimoji="0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+mn-cs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784225" y="3143250"/>
            <a:ext cx="1447800" cy="1428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zh-CN" altLang="en-US" b="1" strike="noStrike" noProof="1"/>
              <a:t>院校</a:t>
            </a:r>
            <a:endParaRPr lang="zh-CN" altLang="en-US" b="1" strike="noStrike" noProof="1"/>
          </a:p>
        </p:txBody>
      </p:sp>
      <p:sp>
        <p:nvSpPr>
          <p:cNvPr id="5" name="椭圆 4"/>
          <p:cNvSpPr/>
          <p:nvPr/>
        </p:nvSpPr>
        <p:spPr>
          <a:xfrm>
            <a:off x="3065463" y="3143250"/>
            <a:ext cx="1449388" cy="1428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>
              <a:lnSpc>
                <a:spcPct val="150000"/>
              </a:lnSpc>
            </a:pPr>
            <a:r>
              <a:rPr lang="zh-CN" altLang="en-US" b="1" strike="noStrike" noProof="1"/>
              <a:t>院校</a:t>
            </a:r>
            <a:endParaRPr lang="zh-CN" altLang="en-US" b="1" strike="noStrike" noProof="1"/>
          </a:p>
          <a:p>
            <a:pPr algn="ctr" fontAlgn="base">
              <a:lnSpc>
                <a:spcPct val="150000"/>
              </a:lnSpc>
            </a:pPr>
            <a:r>
              <a:rPr lang="zh-CN" altLang="en-US" b="1" strike="noStrike" noProof="1"/>
              <a:t>专业组</a:t>
            </a:r>
            <a:endParaRPr lang="zh-CN" altLang="en-US" b="1" strike="noStrike" noProof="1"/>
          </a:p>
        </p:txBody>
      </p:sp>
      <p:sp>
        <p:nvSpPr>
          <p:cNvPr id="12" name="右箭头 11"/>
          <p:cNvSpPr/>
          <p:nvPr/>
        </p:nvSpPr>
        <p:spPr>
          <a:xfrm>
            <a:off x="2506663" y="3732213"/>
            <a:ext cx="290513" cy="2127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69648" name="文本框 13"/>
          <p:cNvSpPr txBox="1"/>
          <p:nvPr/>
        </p:nvSpPr>
        <p:spPr>
          <a:xfrm>
            <a:off x="7523163" y="2322513"/>
            <a:ext cx="170688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1F4E79"/>
                </a:solidFill>
                <a:latin typeface="Arial" pitchFamily="34" charset="0"/>
                <a:ea typeface="微软雅黑" panose="020b0503020204020204" pitchFamily="34" charset="-122"/>
              </a:rPr>
              <a:t>某考生志愿表</a:t>
            </a:r>
            <a:endParaRPr lang="zh-CN" altLang="en-US" sz="2000" b="1">
              <a:solidFill>
                <a:srgbClr val="1F4E79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5578475" y="3300413"/>
            <a:ext cx="550863" cy="501650"/>
          </a:xfrm>
          <a:prstGeom prst="ellipse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en-US" altLang="zh-CN" b="1" strike="noStrike" noProof="1"/>
              <a:t>1</a:t>
            </a:r>
            <a:endParaRPr lang="en-US" altLang="zh-CN" b="1" strike="noStrike" noProof="1"/>
          </a:p>
        </p:txBody>
      </p:sp>
      <p:sp>
        <p:nvSpPr>
          <p:cNvPr id="69650" name="文本框 19"/>
          <p:cNvSpPr txBox="1"/>
          <p:nvPr/>
        </p:nvSpPr>
        <p:spPr>
          <a:xfrm>
            <a:off x="5275263" y="3927475"/>
            <a:ext cx="115728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</a:rPr>
              <a:t>A</a:t>
            </a:r>
            <a:r>
              <a:rPr lang="zh-CN" altLang="en-US" sz="1600" b="1">
                <a:latin typeface="微软雅黑" panose="020b0503020204020204" pitchFamily="34" charset="-122"/>
              </a:rPr>
              <a:t>院校</a:t>
            </a:r>
            <a:endParaRPr lang="zh-CN" altLang="en-US" sz="1600" b="1">
              <a:latin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</a:rPr>
              <a:t>Ⅰ</a:t>
            </a:r>
            <a:r>
              <a:rPr lang="zh-CN" altLang="en-US" sz="1600" b="1">
                <a:latin typeface="微软雅黑" panose="020b0503020204020204" pitchFamily="34" charset="-122"/>
              </a:rPr>
              <a:t>专业组</a:t>
            </a:r>
            <a:endParaRPr lang="zh-CN" altLang="en-US" sz="1600" b="1">
              <a:latin typeface="微软雅黑" panose="020b0503020204020204" pitchFamily="34" charset="-122"/>
            </a:endParaRPr>
          </a:p>
        </p:txBody>
      </p:sp>
      <p:sp>
        <p:nvSpPr>
          <p:cNvPr id="21" name="椭圆 20"/>
          <p:cNvSpPr/>
          <p:nvPr/>
        </p:nvSpPr>
        <p:spPr>
          <a:xfrm>
            <a:off x="6821488" y="3300413"/>
            <a:ext cx="550863" cy="50165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en-US" altLang="zh-CN" b="1" strike="noStrike" noProof="1"/>
              <a:t>2</a:t>
            </a:r>
            <a:endParaRPr lang="en-US" altLang="zh-CN" b="1" strike="noStrike" noProof="1"/>
          </a:p>
        </p:txBody>
      </p:sp>
      <p:sp>
        <p:nvSpPr>
          <p:cNvPr id="69652" name="文本框 21"/>
          <p:cNvSpPr txBox="1"/>
          <p:nvPr/>
        </p:nvSpPr>
        <p:spPr>
          <a:xfrm>
            <a:off x="6518275" y="3944938"/>
            <a:ext cx="1157288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</a:rPr>
              <a:t>A</a:t>
            </a:r>
            <a:r>
              <a:rPr lang="zh-CN" altLang="en-US" sz="1600" b="1">
                <a:latin typeface="微软雅黑" panose="020b0503020204020204" pitchFamily="34" charset="-122"/>
              </a:rPr>
              <a:t>院校</a:t>
            </a:r>
            <a:endParaRPr lang="zh-CN" altLang="en-US" sz="1600" b="1">
              <a:latin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</a:rPr>
              <a:t>Ⅱ</a:t>
            </a:r>
            <a:r>
              <a:rPr lang="zh-CN" altLang="en-US" sz="1600" b="1">
                <a:latin typeface="微软雅黑" panose="020b0503020204020204" pitchFamily="34" charset="-122"/>
              </a:rPr>
              <a:t>专业组</a:t>
            </a:r>
            <a:endParaRPr lang="zh-CN" altLang="en-US" sz="1600" b="1">
              <a:latin typeface="微软雅黑" panose="020b0503020204020204" pitchFamily="34" charset="-122"/>
            </a:endParaRPr>
          </a:p>
        </p:txBody>
      </p:sp>
      <p:sp>
        <p:nvSpPr>
          <p:cNvPr id="23" name="椭圆 22"/>
          <p:cNvSpPr/>
          <p:nvPr/>
        </p:nvSpPr>
        <p:spPr>
          <a:xfrm>
            <a:off x="8059738" y="3297238"/>
            <a:ext cx="550863" cy="501650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en-US" altLang="zh-CN" b="1" strike="noStrike" noProof="1"/>
              <a:t>3</a:t>
            </a:r>
            <a:endParaRPr lang="en-US" altLang="zh-CN" b="1" strike="noStrike" noProof="1"/>
          </a:p>
        </p:txBody>
      </p:sp>
      <p:sp>
        <p:nvSpPr>
          <p:cNvPr id="69654" name="文本框 23"/>
          <p:cNvSpPr txBox="1"/>
          <p:nvPr/>
        </p:nvSpPr>
        <p:spPr>
          <a:xfrm>
            <a:off x="7756525" y="3941763"/>
            <a:ext cx="1157288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</a:rPr>
              <a:t>B</a:t>
            </a:r>
            <a:r>
              <a:rPr lang="zh-CN" altLang="en-US" sz="1600" b="1">
                <a:latin typeface="微软雅黑" panose="020b0503020204020204" pitchFamily="34" charset="-122"/>
              </a:rPr>
              <a:t>院校</a:t>
            </a:r>
            <a:endParaRPr lang="zh-CN" altLang="en-US" sz="1600" b="1">
              <a:latin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</a:rPr>
              <a:t>Ⅰ</a:t>
            </a:r>
            <a:r>
              <a:rPr lang="zh-CN" altLang="en-US" sz="1600" b="1">
                <a:latin typeface="微软雅黑" panose="020b0503020204020204" pitchFamily="34" charset="-122"/>
              </a:rPr>
              <a:t>专业组</a:t>
            </a:r>
            <a:endParaRPr lang="zh-CN" altLang="en-US" sz="1600" b="1">
              <a:latin typeface="微软雅黑" panose="020b0503020204020204" pitchFamily="34" charset="-122"/>
            </a:endParaRPr>
          </a:p>
        </p:txBody>
      </p:sp>
      <p:sp>
        <p:nvSpPr>
          <p:cNvPr id="25" name="椭圆 24"/>
          <p:cNvSpPr/>
          <p:nvPr/>
        </p:nvSpPr>
        <p:spPr>
          <a:xfrm>
            <a:off x="9229725" y="3297238"/>
            <a:ext cx="550863" cy="5016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en-US" altLang="zh-CN" b="1" strike="noStrike" noProof="1"/>
              <a:t>4</a:t>
            </a:r>
            <a:endParaRPr lang="en-US" altLang="zh-CN" b="1" strike="noStrike" noProof="1"/>
          </a:p>
        </p:txBody>
      </p:sp>
      <p:sp>
        <p:nvSpPr>
          <p:cNvPr id="69656" name="文本框 25"/>
          <p:cNvSpPr txBox="1"/>
          <p:nvPr/>
        </p:nvSpPr>
        <p:spPr>
          <a:xfrm>
            <a:off x="8926513" y="3941763"/>
            <a:ext cx="115728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</a:rPr>
              <a:t>C</a:t>
            </a:r>
            <a:r>
              <a:rPr lang="zh-CN" altLang="en-US" sz="1600" b="1">
                <a:latin typeface="微软雅黑" panose="020b0503020204020204" pitchFamily="34" charset="-122"/>
              </a:rPr>
              <a:t>院校</a:t>
            </a:r>
            <a:endParaRPr lang="zh-CN" altLang="en-US" sz="1600" b="1">
              <a:latin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sym typeface="微软雅黑" panose="020b0503020204020204" pitchFamily="34" charset="-122"/>
              </a:rPr>
              <a:t>Ⅰ</a:t>
            </a:r>
            <a:r>
              <a:rPr lang="zh-CN" altLang="en-US" sz="1600" b="1">
                <a:latin typeface="微软雅黑" panose="020b0503020204020204" pitchFamily="34" charset="-122"/>
              </a:rPr>
              <a:t>专业组</a:t>
            </a:r>
            <a:endParaRPr lang="zh-CN" altLang="en-US" sz="1600" b="1">
              <a:latin typeface="微软雅黑" panose="020b0503020204020204" pitchFamily="34" charset="-122"/>
            </a:endParaRPr>
          </a:p>
        </p:txBody>
      </p:sp>
      <p:sp>
        <p:nvSpPr>
          <p:cNvPr id="27" name="椭圆 26"/>
          <p:cNvSpPr/>
          <p:nvPr/>
        </p:nvSpPr>
        <p:spPr>
          <a:xfrm>
            <a:off x="10517188" y="3300413"/>
            <a:ext cx="550863" cy="501650"/>
          </a:xfrm>
          <a:prstGeom prst="ellipse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en-US" altLang="zh-CN" b="1" strike="noStrike" noProof="1"/>
              <a:t>5</a:t>
            </a:r>
            <a:endParaRPr lang="en-US" altLang="zh-CN" b="1" strike="noStrike" noProof="1"/>
          </a:p>
        </p:txBody>
      </p:sp>
      <p:sp>
        <p:nvSpPr>
          <p:cNvPr id="69658" name="文本框 27"/>
          <p:cNvSpPr txBox="1"/>
          <p:nvPr/>
        </p:nvSpPr>
        <p:spPr>
          <a:xfrm>
            <a:off x="10213975" y="3927475"/>
            <a:ext cx="1157288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</a:rPr>
              <a:t>A</a:t>
            </a:r>
            <a:r>
              <a:rPr lang="zh-CN" altLang="en-US" sz="1600" b="1">
                <a:latin typeface="微软雅黑" panose="020b0503020204020204" pitchFamily="34" charset="-122"/>
              </a:rPr>
              <a:t>院校</a:t>
            </a:r>
            <a:endParaRPr lang="zh-CN" altLang="en-US" sz="1600" b="1">
              <a:latin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</a:rPr>
              <a:t>Ⅲ</a:t>
            </a:r>
            <a:r>
              <a:rPr lang="zh-CN" altLang="en-US" sz="1600" b="1">
                <a:latin typeface="微软雅黑" panose="020b0503020204020204" pitchFamily="34" charset="-122"/>
              </a:rPr>
              <a:t>专业组</a:t>
            </a:r>
            <a:endParaRPr lang="zh-CN" altLang="en-US" sz="1600" b="1">
              <a:latin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9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9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9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dur="5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69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dur="5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9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dur="5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dur="5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69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dur="5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dur="5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69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9"/>
      <p:bldP spid="69634" grpId="0"/>
      <p:bldP spid="2" grpId="1"/>
      <p:bldP spid="5" grpId="2"/>
      <p:bldP spid="12" grpId="3"/>
      <p:bldP spid="69648" grpId="10"/>
      <p:bldP spid="19" grpId="11"/>
      <p:bldP spid="69650" grpId="12"/>
      <p:bldP spid="21" grpId="13"/>
      <p:bldP spid="69652" grpId="14"/>
      <p:bldP spid="23" grpId="15"/>
      <p:bldP spid="69654" grpId="16"/>
      <p:bldP spid="25" grpId="17"/>
      <p:bldP spid="69656" grpId="18"/>
      <p:bldP spid="27" grpId="19"/>
      <p:bldP spid="69658" grpId="2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6801" name="组合 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9" name="燕尾形 8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0" name="燕尾形 9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1" name="燕尾形 10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76805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一、新高考之变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13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6807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5" name="矩形 14"/>
              <p:cNvSpPr/>
              <p:nvPr/>
            </p:nvSpPr>
            <p:spPr>
              <a:xfrm rot="2654847">
                <a:off x="2473" y="68"/>
                <a:ext cx="2272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6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7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8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2" name="圆角矩形 1"/>
          <p:cNvSpPr/>
          <p:nvPr/>
        </p:nvSpPr>
        <p:spPr>
          <a:xfrm>
            <a:off x="676275" y="1379538"/>
            <a:ext cx="2214563" cy="557213"/>
          </a:xfrm>
          <a:prstGeom prst="roundRect">
            <a:avLst/>
          </a:prstGeom>
          <a:solidFill>
            <a:srgbClr val="2E75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+mn-cs"/>
              </a:rPr>
              <a:t>四、投档录取</a:t>
            </a:r>
            <a:endParaRPr kumimoji="0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+mn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418523" y="2511425"/>
            <a:ext cx="2635250" cy="3219450"/>
            <a:chOff x="5325" y="3955"/>
            <a:chExt cx="4150" cy="5070"/>
          </a:xfrm>
        </p:grpSpPr>
        <p:sp>
          <p:nvSpPr>
            <p:cNvPr id="76812" name="文本框 92"/>
            <p:cNvSpPr txBox="1"/>
            <p:nvPr/>
          </p:nvSpPr>
          <p:spPr>
            <a:xfrm>
              <a:off x="6340" y="3955"/>
              <a:ext cx="2240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2E75B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录取方式</a:t>
              </a:r>
              <a:endParaRPr lang="zh-CN" altLang="en-US" sz="2400" b="1">
                <a:solidFill>
                  <a:srgbClr val="2E75B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9" name="圆角矩形 18"/>
            <p:cNvSpPr/>
            <p:nvPr/>
          </p:nvSpPr>
          <p:spPr>
            <a:xfrm>
              <a:off x="5325" y="6950"/>
              <a:ext cx="4150" cy="2075"/>
            </a:xfrm>
            <a:prstGeom prst="roundRect">
              <a:avLst/>
            </a:prstGeom>
            <a:ln>
              <a:solidFill>
                <a:schemeClr val="accent3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按照</a:t>
              </a: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物理、历史</a:t>
              </a: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分列计划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  <a:p>
              <a:pPr marL="0" marR="0" lvl="0" indent="0" algn="ctr" defTabSz="914400" rtl="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分开投档录取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下箭头 20"/>
            <p:cNvSpPr/>
            <p:nvPr/>
          </p:nvSpPr>
          <p:spPr>
            <a:xfrm>
              <a:off x="7143" y="5008"/>
              <a:ext cx="552" cy="1360"/>
            </a:xfrm>
            <a:prstGeom prst="downArrow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6264275" y="2511425"/>
            <a:ext cx="2635250" cy="3219450"/>
            <a:chOff x="9845" y="4015"/>
            <a:chExt cx="4150" cy="5070"/>
          </a:xfrm>
        </p:grpSpPr>
        <p:sp>
          <p:nvSpPr>
            <p:cNvPr id="76816" name="文本框 92"/>
            <p:cNvSpPr txBox="1"/>
            <p:nvPr/>
          </p:nvSpPr>
          <p:spPr>
            <a:xfrm>
              <a:off x="10860" y="4015"/>
              <a:ext cx="2242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2E75B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录取批次</a:t>
              </a:r>
              <a:endParaRPr lang="zh-CN" altLang="en-US" sz="2400" b="1">
                <a:solidFill>
                  <a:srgbClr val="2E75B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5" name="圆角矩形 4"/>
            <p:cNvSpPr/>
            <p:nvPr/>
          </p:nvSpPr>
          <p:spPr>
            <a:xfrm>
              <a:off x="9845" y="7010"/>
              <a:ext cx="4150" cy="2075"/>
            </a:xfrm>
            <a:prstGeom prst="roundRect">
              <a:avLst/>
            </a:prstGeom>
            <a:ln>
              <a:solidFill>
                <a:schemeClr val="accent3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合并录取批次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  <a:p>
              <a:pPr marL="0" marR="0" lvl="0" indent="0" algn="ctr" defTabSz="914400" rtl="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招生高校不分批次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下箭头 5"/>
            <p:cNvSpPr/>
            <p:nvPr/>
          </p:nvSpPr>
          <p:spPr>
            <a:xfrm>
              <a:off x="11665" y="5083"/>
              <a:ext cx="552" cy="1360"/>
            </a:xfrm>
            <a:prstGeom prst="downArrow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9118600" y="2511425"/>
            <a:ext cx="2635250" cy="3219450"/>
            <a:chOff x="14362" y="4015"/>
            <a:chExt cx="4150" cy="5070"/>
          </a:xfrm>
        </p:grpSpPr>
        <p:sp>
          <p:nvSpPr>
            <p:cNvPr id="76820" name="文本框 92"/>
            <p:cNvSpPr txBox="1"/>
            <p:nvPr/>
          </p:nvSpPr>
          <p:spPr>
            <a:xfrm>
              <a:off x="15299" y="4015"/>
              <a:ext cx="2242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2E75B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高校限科</a:t>
              </a:r>
              <a:endParaRPr lang="zh-CN" altLang="en-US" sz="2400" b="1">
                <a:solidFill>
                  <a:srgbClr val="2E75B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3" name="圆角矩形 22"/>
            <p:cNvSpPr/>
            <p:nvPr/>
          </p:nvSpPr>
          <p:spPr>
            <a:xfrm>
              <a:off x="14362" y="7010"/>
              <a:ext cx="4150" cy="2075"/>
            </a:xfrm>
            <a:prstGeom prst="roundRect">
              <a:avLst/>
            </a:prstGeom>
            <a:ln>
              <a:solidFill>
                <a:schemeClr val="accent3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首选对物理、历史限科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  <a:p>
              <a:pPr marL="0" marR="0" lvl="0" indent="0" algn="ctr" defTabSz="914400" rtl="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再选科目提出</a:t>
              </a:r>
              <a:r>
                <a:rPr kumimoji="0" lang="en-US" altLang="zh-CN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0-2</a:t>
              </a: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门限科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4" name="下箭头 23"/>
            <p:cNvSpPr/>
            <p:nvPr/>
          </p:nvSpPr>
          <p:spPr>
            <a:xfrm>
              <a:off x="16160" y="5083"/>
              <a:ext cx="552" cy="1360"/>
            </a:xfrm>
            <a:prstGeom prst="downArrow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562610" y="2511425"/>
            <a:ext cx="2635250" cy="3219450"/>
            <a:chOff x="870" y="3955"/>
            <a:chExt cx="4150" cy="5070"/>
          </a:xfrm>
        </p:grpSpPr>
        <p:sp>
          <p:nvSpPr>
            <p:cNvPr id="76824" name="文本框 92"/>
            <p:cNvSpPr txBox="1"/>
            <p:nvPr/>
          </p:nvSpPr>
          <p:spPr>
            <a:xfrm>
              <a:off x="1885" y="3955"/>
              <a:ext cx="2240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2E75B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录取原则</a:t>
              </a:r>
              <a:endParaRPr lang="zh-CN" altLang="en-US" sz="2400" b="1">
                <a:solidFill>
                  <a:srgbClr val="2E75B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2" name="圆角矩形 11"/>
            <p:cNvSpPr/>
            <p:nvPr/>
          </p:nvSpPr>
          <p:spPr>
            <a:xfrm>
              <a:off x="870" y="6950"/>
              <a:ext cx="4150" cy="2075"/>
            </a:xfrm>
            <a:prstGeom prst="roundRect">
              <a:avLst/>
            </a:prstGeom>
            <a:ln>
              <a:solidFill>
                <a:schemeClr val="accent3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两依据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  <a:p>
              <a:pPr marL="0" marR="0" lvl="0" indent="0" algn="ctr" defTabSz="914400" rtl="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1200" cap="none" spc="0" normalizeH="0" baseline="0" noProof="1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一参考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0" name="下箭头 19"/>
            <p:cNvSpPr/>
            <p:nvPr/>
          </p:nvSpPr>
          <p:spPr>
            <a:xfrm>
              <a:off x="2673" y="5053"/>
              <a:ext cx="552" cy="1360"/>
            </a:xfrm>
            <a:prstGeom prst="downArrow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4" name="文本框 13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290638" y="1574800"/>
            <a:ext cx="9371013" cy="4616450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4" name="矩形 3"/>
          <p:cNvSpPr/>
          <p:nvPr/>
        </p:nvSpPr>
        <p:spPr>
          <a:xfrm>
            <a:off x="1354138" y="1625600"/>
            <a:ext cx="9244013" cy="4514850"/>
          </a:xfrm>
          <a:prstGeom prst="rect">
            <a:avLst/>
          </a:prstGeom>
          <a:noFill/>
          <a:ln w="76200">
            <a:solidFill>
              <a:schemeClr val="tx2">
                <a:lumMod val="20000"/>
                <a:lumOff val="8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6" name="圆角矩形 5"/>
          <p:cNvSpPr/>
          <p:nvPr/>
        </p:nvSpPr>
        <p:spPr>
          <a:xfrm>
            <a:off x="3662363" y="1301750"/>
            <a:ext cx="3976688" cy="604838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zh-CN" altLang="en-US" sz="2000" b="1" strike="noStrike" noProof="1"/>
              <a:t>新高考变化带来的改变</a:t>
            </a:r>
            <a:endParaRPr lang="zh-CN" altLang="en-US" sz="2000" b="1" strike="noStrike" noProof="1"/>
          </a:p>
        </p:txBody>
      </p:sp>
      <p:sp>
        <p:nvSpPr>
          <p:cNvPr id="78852" name="文本框 7"/>
          <p:cNvSpPr txBox="1"/>
          <p:nvPr/>
        </p:nvSpPr>
        <p:spPr>
          <a:xfrm>
            <a:off x="1693863" y="2640013"/>
            <a:ext cx="570357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文理科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“</a:t>
            </a:r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固定组合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”</a:t>
            </a:r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，变为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“</a:t>
            </a:r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多元组合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”——</a:t>
            </a:r>
            <a:r>
              <a:rPr lang="zh-CN" altLang="en-US" sz="1600" b="1">
                <a:solidFill>
                  <a:srgbClr val="C00000"/>
                </a:solidFill>
                <a:latin typeface="微软雅黑" panose="020b0503020204020204" pitchFamily="34" charset="-122"/>
              </a:rPr>
              <a:t>自己搭配组合；</a:t>
            </a:r>
            <a:endParaRPr lang="zh-CN" altLang="en-US" sz="1600" b="1">
              <a:solidFill>
                <a:srgbClr val="C00000"/>
              </a:solidFill>
              <a:latin typeface="微软雅黑" panose="020b0503020204020204" pitchFamily="34" charset="-122"/>
            </a:endParaRPr>
          </a:p>
        </p:txBody>
      </p:sp>
      <p:sp>
        <p:nvSpPr>
          <p:cNvPr id="78853" name="文本框 8"/>
          <p:cNvSpPr txBox="1"/>
          <p:nvPr/>
        </p:nvSpPr>
        <p:spPr>
          <a:xfrm>
            <a:off x="1693863" y="3195638"/>
            <a:ext cx="590804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不再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“</a:t>
            </a:r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唯分数论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”</a:t>
            </a:r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，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“</a:t>
            </a:r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两依据一参考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”</a:t>
            </a:r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录取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——</a:t>
            </a:r>
            <a:r>
              <a:rPr lang="zh-CN" altLang="en-US" sz="1600" b="1">
                <a:solidFill>
                  <a:srgbClr val="C00000"/>
                </a:solidFill>
                <a:latin typeface="微软雅黑" panose="020b0503020204020204" pitchFamily="34" charset="-122"/>
              </a:rPr>
              <a:t>重视综合素质；</a:t>
            </a:r>
            <a:endParaRPr lang="zh-CN" altLang="en-US" sz="1600" b="1">
              <a:solidFill>
                <a:srgbClr val="C00000"/>
              </a:solidFill>
              <a:latin typeface="微软雅黑" panose="020b0503020204020204" pitchFamily="34" charset="-122"/>
            </a:endParaRPr>
          </a:p>
        </p:txBody>
      </p:sp>
      <p:sp>
        <p:nvSpPr>
          <p:cNvPr id="78854" name="文本框 10"/>
          <p:cNvSpPr txBox="1"/>
          <p:nvPr/>
        </p:nvSpPr>
        <p:spPr>
          <a:xfrm>
            <a:off x="1693863" y="3751263"/>
            <a:ext cx="529463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志愿填报改为院校专业组，选什么大学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——</a:t>
            </a:r>
            <a:r>
              <a:rPr lang="zh-CN" altLang="en-US" sz="1600" b="1">
                <a:solidFill>
                  <a:srgbClr val="C00000"/>
                </a:solidFill>
                <a:latin typeface="微软雅黑" panose="020b0503020204020204" pitchFamily="34" charset="-122"/>
              </a:rPr>
              <a:t>我们自己选；</a:t>
            </a:r>
            <a:endParaRPr lang="zh-CN" altLang="en-US" sz="1600" b="1">
              <a:solidFill>
                <a:srgbClr val="C00000"/>
              </a:solidFill>
              <a:latin typeface="微软雅黑" panose="020b0503020204020204" pitchFamily="34" charset="-122"/>
            </a:endParaRPr>
          </a:p>
        </p:txBody>
      </p:sp>
      <p:sp>
        <p:nvSpPr>
          <p:cNvPr id="78855" name="文本框 11"/>
          <p:cNvSpPr txBox="1"/>
          <p:nvPr/>
        </p:nvSpPr>
        <p:spPr>
          <a:xfrm>
            <a:off x="1693863" y="4337050"/>
            <a:ext cx="509016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1F4E79"/>
                </a:solidFill>
                <a:latin typeface="微软雅黑" panose="020b0503020204020204" pitchFamily="34" charset="-122"/>
              </a:rPr>
              <a:t>高校的每个专业都有限科，填报专业</a:t>
            </a:r>
            <a:r>
              <a:rPr lang="en-US" altLang="zh-CN" sz="1600" b="1">
                <a:solidFill>
                  <a:srgbClr val="1F4E79"/>
                </a:solidFill>
                <a:latin typeface="微软雅黑" panose="020b0503020204020204" pitchFamily="34" charset="-122"/>
              </a:rPr>
              <a:t>——</a:t>
            </a:r>
            <a:r>
              <a:rPr lang="zh-CN" altLang="en-US" sz="1600" b="1">
                <a:solidFill>
                  <a:srgbClr val="C00000"/>
                </a:solidFill>
                <a:latin typeface="微软雅黑" panose="020b0503020204020204" pitchFamily="34" charset="-122"/>
              </a:rPr>
              <a:t>我们自己选！</a:t>
            </a:r>
            <a:endParaRPr lang="zh-CN" altLang="en-US" sz="1600" b="1">
              <a:solidFill>
                <a:srgbClr val="C00000"/>
              </a:solidFill>
              <a:latin typeface="微软雅黑" panose="020b0503020204020204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607503" y="4956493"/>
            <a:ext cx="479171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自主性</a:t>
            </a:r>
            <a:r>
              <a:rPr lang="en-US" altLang="zh-CN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选择性</a:t>
            </a:r>
            <a:r>
              <a:rPr lang="en-US" altLang="zh-CN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”——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新高考的关键词</a:t>
            </a:r>
            <a:endParaRPr lang="zh-CN" altLang="en-US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8857" name="图片 14" descr="timg (7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3680" y="2668905"/>
            <a:ext cx="2554288" cy="25019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78858" name="组合 6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23" name="燕尾形 22"/>
            <p:cNvSpPr/>
            <p:nvPr/>
          </p:nvSpPr>
          <p:spPr>
            <a:xfrm>
              <a:off x="870" y="693"/>
              <a:ext cx="340" cy="340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accent2"/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24" name="燕尾形 23"/>
            <p:cNvSpPr/>
            <p:nvPr/>
          </p:nvSpPr>
          <p:spPr>
            <a:xfrm>
              <a:off x="1169" y="693"/>
              <a:ext cx="340" cy="340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accent2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25" name="燕尾形 24"/>
            <p:cNvSpPr/>
            <p:nvPr/>
          </p:nvSpPr>
          <p:spPr>
            <a:xfrm>
              <a:off x="1482" y="693"/>
              <a:ext cx="340" cy="340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78862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/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一、新高考之变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8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8864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31" name="矩形 30"/>
              <p:cNvSpPr/>
              <p:nvPr/>
            </p:nvSpPr>
            <p:spPr>
              <a:xfrm rot="2654847">
                <a:off x="2473" y="72"/>
                <a:ext cx="2136" cy="2136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32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35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41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3" name="文本框 2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/>
          <p:cNvSpPr/>
          <p:nvPr/>
        </p:nvSpPr>
        <p:spPr>
          <a:xfrm>
            <a:off x="534988" y="2292350"/>
            <a:ext cx="3849688" cy="33813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696913" y="2911475"/>
            <a:ext cx="1425575" cy="738188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职 业</a:t>
            </a:r>
            <a:endParaRPr kumimoji="0" lang="zh-CN" altLang="en-US" sz="2000" b="0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圆角矩形 23"/>
          <p:cNvSpPr/>
          <p:nvPr/>
        </p:nvSpPr>
        <p:spPr>
          <a:xfrm>
            <a:off x="2868613" y="2933700"/>
            <a:ext cx="1425575" cy="739775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专 业</a:t>
            </a:r>
            <a:endParaRPr kumimoji="0" lang="zh-CN" altLang="en-US" sz="2000" b="0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6" name="圆角矩形 25"/>
          <p:cNvSpPr/>
          <p:nvPr/>
        </p:nvSpPr>
        <p:spPr>
          <a:xfrm>
            <a:off x="5156200" y="2911475"/>
            <a:ext cx="1425575" cy="738188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大 学</a:t>
            </a:r>
            <a:endParaRPr kumimoji="0" lang="zh-CN" altLang="en-US" sz="2000" b="0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" name="圆角矩形 26"/>
          <p:cNvSpPr/>
          <p:nvPr/>
        </p:nvSpPr>
        <p:spPr>
          <a:xfrm>
            <a:off x="7553325" y="3411538"/>
            <a:ext cx="1536700" cy="739775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限定科目</a:t>
            </a:r>
            <a:endParaRPr kumimoji="0" lang="zh-CN" altLang="en-US" sz="2000" b="0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圆角矩形 27"/>
          <p:cNvSpPr/>
          <p:nvPr/>
        </p:nvSpPr>
        <p:spPr>
          <a:xfrm>
            <a:off x="7561263" y="2541588"/>
            <a:ext cx="1528763" cy="738188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优势科目</a:t>
            </a:r>
            <a:endParaRPr kumimoji="0" lang="zh-CN" altLang="en-US" sz="2000" b="0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9" name="圆角矩形 28"/>
          <p:cNvSpPr/>
          <p:nvPr/>
        </p:nvSpPr>
        <p:spPr>
          <a:xfrm>
            <a:off x="9866313" y="2865438"/>
            <a:ext cx="1425575" cy="738188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选 课</a:t>
            </a:r>
            <a:endParaRPr kumimoji="0" lang="en-US" altLang="zh-CN" sz="2000" b="0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选 科</a:t>
            </a:r>
            <a:endParaRPr kumimoji="0" lang="zh-CN" altLang="en-US" sz="2000" b="0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左箭头 6"/>
          <p:cNvSpPr/>
          <p:nvPr/>
        </p:nvSpPr>
        <p:spPr>
          <a:xfrm>
            <a:off x="9210675" y="2933700"/>
            <a:ext cx="511175" cy="263525"/>
          </a:xfrm>
          <a:prstGeom prst="leftArrow">
            <a:avLst/>
          </a:prstGeom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左箭头 30"/>
          <p:cNvSpPr/>
          <p:nvPr/>
        </p:nvSpPr>
        <p:spPr>
          <a:xfrm>
            <a:off x="6848475" y="2987675"/>
            <a:ext cx="511175" cy="261938"/>
          </a:xfrm>
          <a:prstGeom prst="leftArrow">
            <a:avLst/>
          </a:prstGeom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左箭头 31"/>
          <p:cNvSpPr/>
          <p:nvPr/>
        </p:nvSpPr>
        <p:spPr>
          <a:xfrm>
            <a:off x="4410075" y="2978150"/>
            <a:ext cx="509588" cy="261938"/>
          </a:xfrm>
          <a:prstGeom prst="leftArrow">
            <a:avLst/>
          </a:prstGeom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3" name="左箭头 32"/>
          <p:cNvSpPr/>
          <p:nvPr/>
        </p:nvSpPr>
        <p:spPr>
          <a:xfrm>
            <a:off x="2244725" y="2971800"/>
            <a:ext cx="511175" cy="263525"/>
          </a:xfrm>
          <a:prstGeom prst="leftArrow">
            <a:avLst/>
          </a:prstGeom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右箭头 9"/>
          <p:cNvSpPr/>
          <p:nvPr/>
        </p:nvSpPr>
        <p:spPr>
          <a:xfrm>
            <a:off x="2244725" y="3411538"/>
            <a:ext cx="511175" cy="238125"/>
          </a:xfrm>
          <a:prstGeom prst="rightArrow">
            <a:avLst/>
          </a:prstGeom>
          <a:solidFill>
            <a:srgbClr val="FF0000"/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右箭头 33"/>
          <p:cNvSpPr/>
          <p:nvPr/>
        </p:nvSpPr>
        <p:spPr>
          <a:xfrm>
            <a:off x="9585325" y="5353050"/>
            <a:ext cx="511175" cy="239713"/>
          </a:xfrm>
          <a:prstGeom prst="rightArrow">
            <a:avLst/>
          </a:prstGeom>
          <a:solidFill>
            <a:srgbClr val="FF0000"/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5" name="右箭头 34"/>
          <p:cNvSpPr/>
          <p:nvPr/>
        </p:nvSpPr>
        <p:spPr>
          <a:xfrm>
            <a:off x="6848475" y="3403600"/>
            <a:ext cx="509588" cy="239713"/>
          </a:xfrm>
          <a:prstGeom prst="rightArrow">
            <a:avLst/>
          </a:prstGeom>
          <a:solidFill>
            <a:srgbClr val="FF0000"/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6" name="右箭头 35"/>
          <p:cNvSpPr/>
          <p:nvPr/>
        </p:nvSpPr>
        <p:spPr>
          <a:xfrm>
            <a:off x="9210675" y="3325813"/>
            <a:ext cx="511175" cy="238125"/>
          </a:xfrm>
          <a:prstGeom prst="rightArrow">
            <a:avLst/>
          </a:prstGeom>
          <a:solidFill>
            <a:srgbClr val="FF0000"/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7" name="左箭头 36"/>
          <p:cNvSpPr/>
          <p:nvPr/>
        </p:nvSpPr>
        <p:spPr>
          <a:xfrm>
            <a:off x="9548813" y="4860925"/>
            <a:ext cx="511175" cy="261938"/>
          </a:xfrm>
          <a:prstGeom prst="leftArrow">
            <a:avLst/>
          </a:prstGeom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0913" name="TextBox 37"/>
          <p:cNvSpPr txBox="1"/>
          <p:nvPr/>
        </p:nvSpPr>
        <p:spPr>
          <a:xfrm>
            <a:off x="10188575" y="4827588"/>
            <a:ext cx="716280" cy="30670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400" b="1">
                <a:latin typeface="Arial" pitchFamily="34" charset="0"/>
                <a:ea typeface="微软雅黑" panose="020b0503020204020204" pitchFamily="34" charset="-122"/>
              </a:rPr>
              <a:t>老高考</a:t>
            </a:r>
            <a:endParaRPr lang="zh-CN" altLang="en-US" sz="14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0199688" y="5308600"/>
            <a:ext cx="716280" cy="30670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400" b="1">
                <a:latin typeface="Arial" pitchFamily="34" charset="0"/>
                <a:ea typeface="微软雅黑" panose="020b0503020204020204" pitchFamily="34" charset="-122"/>
              </a:rPr>
              <a:t>新高考</a:t>
            </a:r>
            <a:endParaRPr lang="zh-CN" altLang="en-US" sz="14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0" name="右箭头 39"/>
          <p:cNvSpPr/>
          <p:nvPr/>
        </p:nvSpPr>
        <p:spPr>
          <a:xfrm>
            <a:off x="4410075" y="3419475"/>
            <a:ext cx="509588" cy="238125"/>
          </a:xfrm>
          <a:prstGeom prst="rightArrow">
            <a:avLst/>
          </a:prstGeom>
          <a:solidFill>
            <a:srgbClr val="FF0000"/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4205288" y="1292225"/>
            <a:ext cx="3355975" cy="566738"/>
          </a:xfrm>
          <a:prstGeom prst="roundRect">
            <a:avLst>
              <a:gd name="adj" fmla="val 27417"/>
            </a:avLst>
          </a:prstGeom>
          <a:solidFill>
            <a:schemeClr val="accent1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新高考带来的选科变化</a:t>
            </a:r>
            <a:endParaRPr kumimoji="0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84313" y="4213225"/>
            <a:ext cx="1951037" cy="4603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生 涯 规 划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46113" y="5016500"/>
            <a:ext cx="3559175" cy="33718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 b="1">
                <a:latin typeface="微软雅黑" panose="020b0503020204020204" pitchFamily="34" charset="-122"/>
              </a:rPr>
              <a:t>（学业规划、职业规划、人生规划等）</a:t>
            </a:r>
            <a:endParaRPr lang="zh-CN" altLang="en-US" sz="1600" b="1">
              <a:latin typeface="微软雅黑" panose="020b0503020204020204" pitchFamily="34" charset="-122"/>
            </a:endParaRPr>
          </a:p>
        </p:txBody>
      </p:sp>
      <p:grpSp>
        <p:nvGrpSpPr>
          <p:cNvPr id="80919" name="组合 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23" name="燕尾形 22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9" name="燕尾形 8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25" name="燕尾形 24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80923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一、新高考之变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12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0925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3" name="矩形 12"/>
              <p:cNvSpPr/>
              <p:nvPr/>
            </p:nvSpPr>
            <p:spPr>
              <a:xfrm rot="2654847">
                <a:off x="2473" y="68"/>
                <a:ext cx="2224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4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5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41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7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grpId="4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grpId="5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grpId="6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dur="5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2"/>
      <p:bldP spid="34" grpId="3"/>
      <p:bldP spid="35" grpId="4"/>
      <p:bldP spid="36" grpId="5"/>
      <p:bldP spid="39" grpId="6"/>
      <p:bldP spid="40" grpId="7"/>
      <p:bldP spid="4" grpId="8"/>
      <p:bldP spid="8" grpId="1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2945" name="组合 8"/>
          <p:cNvGrpSpPr/>
          <p:nvPr/>
        </p:nvGrpSpPr>
        <p:grpSpPr>
          <a:xfrm>
            <a:off x="50800" y="2371725"/>
            <a:ext cx="12096750" cy="2114550"/>
            <a:chOff x="-1261" y="3556"/>
            <a:chExt cx="17990" cy="3330"/>
          </a:xfrm>
        </p:grpSpPr>
        <p:sp>
          <p:nvSpPr>
            <p:cNvPr id="25" name="矩形 24"/>
            <p:cNvSpPr/>
            <p:nvPr/>
          </p:nvSpPr>
          <p:spPr>
            <a:xfrm>
              <a:off x="-1261" y="3556"/>
              <a:ext cx="17990" cy="3330"/>
            </a:xfrm>
            <a:prstGeom prst="rect">
              <a:avLst/>
            </a:prstGeom>
            <a:solidFill>
              <a:srgbClr val="FFA219">
                <a:alpha val="1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>
              <a:off x="-1261" y="3751"/>
              <a:ext cx="17990" cy="283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82948" name="组合 7"/>
            <p:cNvGrpSpPr/>
            <p:nvPr/>
          </p:nvGrpSpPr>
          <p:grpSpPr>
            <a:xfrm>
              <a:off x="2872" y="4217"/>
              <a:ext cx="10728" cy="1125"/>
              <a:chOff x="3275" y="4217"/>
              <a:chExt cx="10728" cy="1125"/>
            </a:xfrm>
          </p:grpSpPr>
          <p:grpSp>
            <p:nvGrpSpPr>
              <p:cNvPr id="82949" name="淘宝网Chenying0907出品 1"/>
              <p:cNvGrpSpPr/>
              <p:nvPr/>
            </p:nvGrpSpPr>
            <p:grpSpPr>
              <a:xfrm>
                <a:off x="3275" y="4217"/>
                <a:ext cx="1270" cy="1125"/>
                <a:chOff x="3295850" y="2263222"/>
                <a:chExt cx="2643765" cy="2343151"/>
              </a:xfrm>
            </p:grpSpPr>
            <p:sp>
              <p:nvSpPr>
                <p:cNvPr id="4" name="淘宝网Chenying0907出品 5"/>
                <p:cNvSpPr/>
                <p:nvPr/>
              </p:nvSpPr>
              <p:spPr bwMode="auto">
                <a:xfrm rot="10800000">
                  <a:off x="3295850" y="2263222"/>
                  <a:ext cx="2643765" cy="2343151"/>
                </a:xfrm>
                <a:custGeom>
                  <a:gdLst>
                    <a:gd name="T0" fmla="*/ 407 w 1375"/>
                    <a:gd name="T1" fmla="*/ 1218 h 1218"/>
                    <a:gd name="T2" fmla="*/ 299 w 1375"/>
                    <a:gd name="T3" fmla="*/ 1156 h 1218"/>
                    <a:gd name="T4" fmla="*/ 19 w 1375"/>
                    <a:gd name="T5" fmla="*/ 671 h 1218"/>
                    <a:gd name="T6" fmla="*/ 19 w 1375"/>
                    <a:gd name="T7" fmla="*/ 547 h 1218"/>
                    <a:gd name="T8" fmla="*/ 299 w 1375"/>
                    <a:gd name="T9" fmla="*/ 62 h 1218"/>
                    <a:gd name="T10" fmla="*/ 407 w 1375"/>
                    <a:gd name="T11" fmla="*/ 0 h 1218"/>
                    <a:gd name="T12" fmla="*/ 967 w 1375"/>
                    <a:gd name="T13" fmla="*/ 0 h 1218"/>
                    <a:gd name="T14" fmla="*/ 1075 w 1375"/>
                    <a:gd name="T15" fmla="*/ 62 h 1218"/>
                    <a:gd name="T16" fmla="*/ 1355 w 1375"/>
                    <a:gd name="T17" fmla="*/ 547 h 1218"/>
                    <a:gd name="T18" fmla="*/ 1355 w 1375"/>
                    <a:gd name="T19" fmla="*/ 671 h 1218"/>
                    <a:gd name="T20" fmla="*/ 1075 w 1375"/>
                    <a:gd name="T21" fmla="*/ 1156 h 1218"/>
                    <a:gd name="T22" fmla="*/ 967 w 1375"/>
                    <a:gd name="T23" fmla="*/ 1218 h 1218"/>
                    <a:gd name="T24" fmla="*/ 407 w 1375"/>
                    <a:gd name="T25" fmla="*/ 1218 h 121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75" h="1218">
                      <a:moveTo>
                        <a:pt x="407" y="1218"/>
                      </a:moveTo>
                      <a:cubicBezTo>
                        <a:pt x="368" y="1218"/>
                        <a:pt x="319" y="1190"/>
                        <a:pt x="299" y="1156"/>
                      </a:cubicBezTo>
                      <a:cubicBezTo>
                        <a:pt x="19" y="671"/>
                        <a:pt x="19" y="671"/>
                        <a:pt x="19" y="671"/>
                      </a:cubicBezTo>
                      <a:cubicBezTo>
                        <a:pt x="0" y="637"/>
                        <a:pt x="0" y="581"/>
                        <a:pt x="19" y="547"/>
                      </a:cubicBezTo>
                      <a:cubicBezTo>
                        <a:pt x="299" y="62"/>
                        <a:pt x="299" y="62"/>
                        <a:pt x="299" y="62"/>
                      </a:cubicBezTo>
                      <a:cubicBezTo>
                        <a:pt x="319" y="28"/>
                        <a:pt x="368" y="0"/>
                        <a:pt x="407" y="0"/>
                      </a:cubicBezTo>
                      <a:cubicBezTo>
                        <a:pt x="967" y="0"/>
                        <a:pt x="967" y="0"/>
                        <a:pt x="967" y="0"/>
                      </a:cubicBezTo>
                      <a:cubicBezTo>
                        <a:pt x="1007" y="0"/>
                        <a:pt x="1055" y="28"/>
                        <a:pt x="1075" y="62"/>
                      </a:cubicBezTo>
                      <a:cubicBezTo>
                        <a:pt x="1355" y="547"/>
                        <a:pt x="1355" y="547"/>
                        <a:pt x="1355" y="547"/>
                      </a:cubicBezTo>
                      <a:cubicBezTo>
                        <a:pt x="1375" y="581"/>
                        <a:pt x="1375" y="637"/>
                        <a:pt x="1355" y="671"/>
                      </a:cubicBezTo>
                      <a:cubicBezTo>
                        <a:pt x="1075" y="1156"/>
                        <a:pt x="1075" y="1156"/>
                        <a:pt x="1075" y="1156"/>
                      </a:cubicBezTo>
                      <a:cubicBezTo>
                        <a:pt x="1055" y="1190"/>
                        <a:pt x="1007" y="1218"/>
                        <a:pt x="967" y="1218"/>
                      </a:cubicBezTo>
                      <a:lnTo>
                        <a:pt x="407" y="1218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chemeClr val="bg1"/>
                    </a:gs>
                    <a:gs pos="73000">
                      <a:srgbClr val="ECECEC"/>
                    </a:gs>
                    <a:gs pos="100000">
                      <a:srgbClr val="D9D9D9"/>
                    </a:gs>
                  </a:gsLst>
                  <a:lin ang="2700000" scaled="1"/>
                </a:gradFill>
                <a:ln w="25400">
                  <a:gradFill flip="none" rotWithShape="1">
                    <a:gsLst>
                      <a:gs pos="29000">
                        <a:srgbClr val="E0E0E0"/>
                      </a:gs>
                      <a:gs pos="0">
                        <a:srgbClr val="999999"/>
                      </a:gs>
                      <a:gs pos="83000">
                        <a:schemeClr val="bg1"/>
                      </a:gs>
                    </a:gsLst>
                    <a:lin ang="2700000" scaled="1"/>
                  </a:gradFill>
                </a:ln>
                <a:effectLst>
                  <a:outerShdw blurRad="355600" dist="88900" dir="2700000" algn="tl" rotWithShape="0">
                    <a:prstClr val="black">
                      <a:alpha val="28000"/>
                    </a:prstClr>
                  </a:outerShdw>
                </a:effectLst>
              </p:spPr>
              <p:txBody>
                <a:bodyPr lIns="68562" tIns="34281" rIns="68562" bIns="34281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00" b="0" i="0" u="none" strike="noStrike" kern="1200" cap="none" spc="0" normalizeH="0" baseline="0" noProof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6" name="淘宝网Chenying0907出品 5"/>
                <p:cNvSpPr/>
                <p:nvPr/>
              </p:nvSpPr>
              <p:spPr bwMode="auto">
                <a:xfrm rot="10800000">
                  <a:off x="3592653" y="2521489"/>
                  <a:ext cx="2054337" cy="1822451"/>
                </a:xfrm>
                <a:custGeom>
                  <a:gdLst>
                    <a:gd name="T0" fmla="*/ 407 w 1375"/>
                    <a:gd name="T1" fmla="*/ 1218 h 1218"/>
                    <a:gd name="T2" fmla="*/ 299 w 1375"/>
                    <a:gd name="T3" fmla="*/ 1156 h 1218"/>
                    <a:gd name="T4" fmla="*/ 19 w 1375"/>
                    <a:gd name="T5" fmla="*/ 671 h 1218"/>
                    <a:gd name="T6" fmla="*/ 19 w 1375"/>
                    <a:gd name="T7" fmla="*/ 547 h 1218"/>
                    <a:gd name="T8" fmla="*/ 299 w 1375"/>
                    <a:gd name="T9" fmla="*/ 62 h 1218"/>
                    <a:gd name="T10" fmla="*/ 407 w 1375"/>
                    <a:gd name="T11" fmla="*/ 0 h 1218"/>
                    <a:gd name="T12" fmla="*/ 967 w 1375"/>
                    <a:gd name="T13" fmla="*/ 0 h 1218"/>
                    <a:gd name="T14" fmla="*/ 1075 w 1375"/>
                    <a:gd name="T15" fmla="*/ 62 h 1218"/>
                    <a:gd name="T16" fmla="*/ 1355 w 1375"/>
                    <a:gd name="T17" fmla="*/ 547 h 1218"/>
                    <a:gd name="T18" fmla="*/ 1355 w 1375"/>
                    <a:gd name="T19" fmla="*/ 671 h 1218"/>
                    <a:gd name="T20" fmla="*/ 1075 w 1375"/>
                    <a:gd name="T21" fmla="*/ 1156 h 1218"/>
                    <a:gd name="T22" fmla="*/ 967 w 1375"/>
                    <a:gd name="T23" fmla="*/ 1218 h 1218"/>
                    <a:gd name="T24" fmla="*/ 407 w 1375"/>
                    <a:gd name="T25" fmla="*/ 1218 h 121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75" h="1218">
                      <a:moveTo>
                        <a:pt x="407" y="1218"/>
                      </a:moveTo>
                      <a:cubicBezTo>
                        <a:pt x="368" y="1218"/>
                        <a:pt x="319" y="1190"/>
                        <a:pt x="299" y="1156"/>
                      </a:cubicBezTo>
                      <a:cubicBezTo>
                        <a:pt x="19" y="671"/>
                        <a:pt x="19" y="671"/>
                        <a:pt x="19" y="671"/>
                      </a:cubicBezTo>
                      <a:cubicBezTo>
                        <a:pt x="0" y="637"/>
                        <a:pt x="0" y="581"/>
                        <a:pt x="19" y="547"/>
                      </a:cubicBezTo>
                      <a:cubicBezTo>
                        <a:pt x="299" y="62"/>
                        <a:pt x="299" y="62"/>
                        <a:pt x="299" y="62"/>
                      </a:cubicBezTo>
                      <a:cubicBezTo>
                        <a:pt x="319" y="28"/>
                        <a:pt x="368" y="0"/>
                        <a:pt x="407" y="0"/>
                      </a:cubicBezTo>
                      <a:cubicBezTo>
                        <a:pt x="967" y="0"/>
                        <a:pt x="967" y="0"/>
                        <a:pt x="967" y="0"/>
                      </a:cubicBezTo>
                      <a:cubicBezTo>
                        <a:pt x="1007" y="0"/>
                        <a:pt x="1055" y="28"/>
                        <a:pt x="1075" y="62"/>
                      </a:cubicBezTo>
                      <a:cubicBezTo>
                        <a:pt x="1355" y="547"/>
                        <a:pt x="1355" y="547"/>
                        <a:pt x="1355" y="547"/>
                      </a:cubicBezTo>
                      <a:cubicBezTo>
                        <a:pt x="1375" y="581"/>
                        <a:pt x="1375" y="637"/>
                        <a:pt x="1355" y="671"/>
                      </a:cubicBezTo>
                      <a:cubicBezTo>
                        <a:pt x="1075" y="1156"/>
                        <a:pt x="1075" y="1156"/>
                        <a:pt x="1075" y="1156"/>
                      </a:cubicBezTo>
                      <a:cubicBezTo>
                        <a:pt x="1055" y="1190"/>
                        <a:pt x="1007" y="1218"/>
                        <a:pt x="967" y="1218"/>
                      </a:cubicBezTo>
                      <a:lnTo>
                        <a:pt x="407" y="121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lIns="68562" tIns="34281" rIns="68562" bIns="34281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00" b="0" i="0" u="none" strike="noStrike" kern="1200" cap="none" spc="0" normalizeH="0" baseline="0" noProof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17" name="淘宝网Chenying0907出品 40"/>
              <p:cNvSpPr txBox="1"/>
              <p:nvPr/>
            </p:nvSpPr>
            <p:spPr>
              <a:xfrm>
                <a:off x="5193" y="4444"/>
                <a:ext cx="8811" cy="82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1270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lvl="1" indent="-28575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lvl="5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lvl="6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lvl="7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lvl="8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1270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ts val="1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1">
                    <a:ln>
                      <a:noFill/>
                    </a:ln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二、</a:t>
                </a:r>
                <a:r>
                  <a:rPr kumimoji="0" lang="zh-CN" altLang="zh-CN" sz="2800" b="1" i="0" u="none" strike="noStrike" kern="1200" cap="none" spc="0" normalizeH="0" baseline="0" noProof="1">
                    <a:ln>
                      <a:noFill/>
                    </a:ln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uLnTx/>
                    <a:uFillTx/>
                    <a:latin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高中生涯规划实践探索</a:t>
                </a:r>
                <a:endParaRPr kumimoji="0" lang="zh-CN" altLang="zh-CN" sz="2800" b="1" i="0" u="none" strike="noStrike" kern="1200" cap="none" spc="0" normalizeH="0" baseline="0" noProof="1">
                  <a:ln>
                    <a:noFill/>
                  </a:ln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微软雅黑" panose="020b0503020204020204" pitchFamily="34" charset="-122"/>
                  <a:cs typeface="微软雅黑" panose="020b0503020204020204" pitchFamily="34" charset="-122"/>
                  <a:sym typeface="+mn-ea"/>
                </a:endParaRPr>
              </a:p>
            </p:txBody>
          </p:sp>
          <p:sp>
            <p:nvSpPr>
              <p:cNvPr id="30" name="KSO_Shape"/>
              <p:cNvSpPr/>
              <p:nvPr/>
            </p:nvSpPr>
            <p:spPr bwMode="auto">
              <a:xfrm>
                <a:off x="3656" y="4601"/>
                <a:ext cx="517" cy="355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0" b="0" i="0" u="none" strike="noStrike" kern="1200" cap="none" spc="0" normalizeH="0" baseline="0" noProof="1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</p:txBody>
          </p:sp>
        </p:grpSp>
      </p:grpSp>
      <p:sp>
        <p:nvSpPr>
          <p:cNvPr id="2" name="文本框 1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041" name="组合 1"/>
          <p:cNvGrpSpPr/>
          <p:nvPr/>
        </p:nvGrpSpPr>
        <p:grpSpPr>
          <a:xfrm>
            <a:off x="1122363" y="1301750"/>
            <a:ext cx="10029825" cy="5105400"/>
            <a:chOff x="-61" y="2495"/>
            <a:chExt cx="14197" cy="7925"/>
          </a:xfrm>
        </p:grpSpPr>
        <p:sp>
          <p:nvSpPr>
            <p:cNvPr id="10" name="任意多边形 3"/>
            <p:cNvSpPr/>
            <p:nvPr/>
          </p:nvSpPr>
          <p:spPr>
            <a:xfrm>
              <a:off x="7662" y="2495"/>
              <a:ext cx="6474" cy="7925"/>
            </a:xfrm>
            <a:custGeom>
              <a:gdLst>
                <a:gd name="connsiteX0" fmla="*/ 0 w 5500914"/>
                <a:gd name="connsiteY0" fmla="*/ 3556000 h 6850743"/>
                <a:gd name="connsiteX1" fmla="*/ 0 w 5500914"/>
                <a:gd name="connsiteY1" fmla="*/ 0 h 6850743"/>
                <a:gd name="connsiteX2" fmla="*/ 5500914 w 5500914"/>
                <a:gd name="connsiteY2" fmla="*/ 0 h 6850743"/>
                <a:gd name="connsiteX3" fmla="*/ 5500914 w 5500914"/>
                <a:gd name="connsiteY3" fmla="*/ 6850743 h 6850743"/>
                <a:gd name="connsiteX4" fmla="*/ 0 w 5500914"/>
                <a:gd name="connsiteY4" fmla="*/ 3556000 h 6850743"/>
                <a:gd name="connsiteX0-1" fmla="*/ 0 w 5529942"/>
                <a:gd name="connsiteY0-2" fmla="*/ 4673600 h 6850743"/>
                <a:gd name="connsiteX1-3" fmla="*/ 29028 w 5529942"/>
                <a:gd name="connsiteY1-4" fmla="*/ 0 h 6850743"/>
                <a:gd name="connsiteX2-5" fmla="*/ 5529942 w 5529942"/>
                <a:gd name="connsiteY2-6" fmla="*/ 0 h 6850743"/>
                <a:gd name="connsiteX3-7" fmla="*/ 5529942 w 5529942"/>
                <a:gd name="connsiteY3-8" fmla="*/ 6850743 h 6850743"/>
                <a:gd name="connsiteX4-9" fmla="*/ 0 w 5529942"/>
                <a:gd name="connsiteY4-10" fmla="*/ 4673600 h 6850743"/>
                <a:gd name="connsiteX0-11" fmla="*/ 0 w 5542642"/>
                <a:gd name="connsiteY0-12" fmla="*/ 4635500 h 6850743"/>
                <a:gd name="connsiteX1-13" fmla="*/ 41728 w 5542642"/>
                <a:gd name="connsiteY1-14" fmla="*/ 0 h 6850743"/>
                <a:gd name="connsiteX2-15" fmla="*/ 5542642 w 5542642"/>
                <a:gd name="connsiteY2-16" fmla="*/ 0 h 6850743"/>
                <a:gd name="connsiteX3-17" fmla="*/ 5542642 w 5542642"/>
                <a:gd name="connsiteY3-18" fmla="*/ 6850743 h 6850743"/>
                <a:gd name="connsiteX4-19" fmla="*/ 0 w 5542642"/>
                <a:gd name="connsiteY4-20" fmla="*/ 4635500 h 6850743"/>
                <a:gd name="connsiteX0-21" fmla="*/ 0 w 5542642"/>
                <a:gd name="connsiteY0-22" fmla="*/ 4749800 h 6850743"/>
                <a:gd name="connsiteX1-23" fmla="*/ 41728 w 5542642"/>
                <a:gd name="connsiteY1-24" fmla="*/ 0 h 6850743"/>
                <a:gd name="connsiteX2-25" fmla="*/ 5542642 w 5542642"/>
                <a:gd name="connsiteY2-26" fmla="*/ 0 h 6850743"/>
                <a:gd name="connsiteX3-27" fmla="*/ 5542642 w 5542642"/>
                <a:gd name="connsiteY3-28" fmla="*/ 6850743 h 6850743"/>
                <a:gd name="connsiteX4-29" fmla="*/ 0 w 5542642"/>
                <a:gd name="connsiteY4-30" fmla="*/ 4749800 h 6850743"/>
                <a:gd name="connsiteX0-31" fmla="*/ 0 w 5656942"/>
                <a:gd name="connsiteY0-32" fmla="*/ 4749800 h 6850743"/>
                <a:gd name="connsiteX1-33" fmla="*/ 41728 w 5656942"/>
                <a:gd name="connsiteY1-34" fmla="*/ 0 h 6850743"/>
                <a:gd name="connsiteX2-35" fmla="*/ 5656942 w 5656942"/>
                <a:gd name="connsiteY2-36" fmla="*/ 0 h 6850743"/>
                <a:gd name="connsiteX3-37" fmla="*/ 5542642 w 5656942"/>
                <a:gd name="connsiteY3-38" fmla="*/ 6850743 h 6850743"/>
                <a:gd name="connsiteX4-39" fmla="*/ 0 w 5656942"/>
                <a:gd name="connsiteY4-40" fmla="*/ 4749800 h 6850743"/>
                <a:gd name="connsiteX0-41" fmla="*/ 0 w 5675992"/>
                <a:gd name="connsiteY0-42" fmla="*/ 4749800 h 7136493"/>
                <a:gd name="connsiteX1-43" fmla="*/ 41728 w 5675992"/>
                <a:gd name="connsiteY1-44" fmla="*/ 0 h 7136493"/>
                <a:gd name="connsiteX2-45" fmla="*/ 5656942 w 5675992"/>
                <a:gd name="connsiteY2-46" fmla="*/ 0 h 7136493"/>
                <a:gd name="connsiteX3-47" fmla="*/ 5675992 w 5675992"/>
                <a:gd name="connsiteY3-48" fmla="*/ 7136493 h 7136493"/>
                <a:gd name="connsiteX4-49" fmla="*/ 0 w 5675992"/>
                <a:gd name="connsiteY4-50" fmla="*/ 4749800 h 713649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675992" h="7136492">
                  <a:moveTo>
                    <a:pt x="0" y="4749800"/>
                  </a:moveTo>
                  <a:lnTo>
                    <a:pt x="41728" y="0"/>
                  </a:lnTo>
                  <a:lnTo>
                    <a:pt x="5656942" y="0"/>
                  </a:lnTo>
                  <a:lnTo>
                    <a:pt x="5675992" y="7136493"/>
                  </a:lnTo>
                  <a:lnTo>
                    <a:pt x="0" y="474980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任意多边形 1"/>
            <p:cNvSpPr/>
            <p:nvPr/>
          </p:nvSpPr>
          <p:spPr>
            <a:xfrm>
              <a:off x="-61" y="7497"/>
              <a:ext cx="14163" cy="2923"/>
            </a:xfrm>
            <a:custGeom>
              <a:gdLst>
                <a:gd name="connsiteX0" fmla="*/ 0 w 12177485"/>
                <a:gd name="connsiteY0" fmla="*/ 3309257 h 3309257"/>
                <a:gd name="connsiteX1" fmla="*/ 6705600 w 12177485"/>
                <a:gd name="connsiteY1" fmla="*/ 0 h 3309257"/>
                <a:gd name="connsiteX2" fmla="*/ 12177485 w 12177485"/>
                <a:gd name="connsiteY2" fmla="*/ 3294743 h 3309257"/>
                <a:gd name="connsiteX0-1" fmla="*/ 0 w 12177485"/>
                <a:gd name="connsiteY0-2" fmla="*/ 2206172 h 2206172"/>
                <a:gd name="connsiteX1-3" fmla="*/ 6633029 w 12177485"/>
                <a:gd name="connsiteY1-4" fmla="*/ 0 h 2206172"/>
                <a:gd name="connsiteX2-5" fmla="*/ 12177485 w 12177485"/>
                <a:gd name="connsiteY2-6" fmla="*/ 2191658 h 2206172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177485" h="2206172">
                  <a:moveTo>
                    <a:pt x="0" y="2206172"/>
                  </a:moveTo>
                  <a:lnTo>
                    <a:pt x="6633029" y="0"/>
                  </a:lnTo>
                  <a:lnTo>
                    <a:pt x="12177485" y="2191658"/>
                  </a:lnTo>
                </a:path>
              </a:pathLst>
            </a:cu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87044" name="组合 3"/>
            <p:cNvGrpSpPr/>
            <p:nvPr/>
          </p:nvGrpSpPr>
          <p:grpSpPr>
            <a:xfrm>
              <a:off x="5771" y="7151"/>
              <a:ext cx="1813" cy="1235"/>
              <a:chOff x="3724275" y="2822919"/>
              <a:chExt cx="2726188" cy="2178588"/>
            </a:xfrm>
          </p:grpSpPr>
          <p:sp>
            <p:nvSpPr>
              <p:cNvPr id="12" name="任意多边形 6"/>
              <p:cNvSpPr/>
              <p:nvPr/>
            </p:nvSpPr>
            <p:spPr>
              <a:xfrm>
                <a:off x="5807779" y="2821071"/>
                <a:ext cx="625095" cy="743339"/>
              </a:xfrm>
              <a:custGeom>
                <a:gdLst>
                  <a:gd name="connsiteX0" fmla="*/ 1897454 w 3783741"/>
                  <a:gd name="connsiteY0" fmla="*/ 69 h 3709388"/>
                  <a:gd name="connsiteX1" fmla="*/ 2494682 w 3783741"/>
                  <a:gd name="connsiteY1" fmla="*/ 102697 h 3709388"/>
                  <a:gd name="connsiteX2" fmla="*/ 3099452 w 3783741"/>
                  <a:gd name="connsiteY2" fmla="*/ 533014 h 3709388"/>
                  <a:gd name="connsiteX3" fmla="*/ 3140158 w 3783741"/>
                  <a:gd name="connsiteY3" fmla="*/ 364376 h 3709388"/>
                  <a:gd name="connsiteX4" fmla="*/ 3285937 w 3783741"/>
                  <a:gd name="connsiteY4" fmla="*/ 609011 h 3709388"/>
                  <a:gd name="connsiteX5" fmla="*/ 3527163 w 3783741"/>
                  <a:gd name="connsiteY5" fmla="*/ 512761 h 3709388"/>
                  <a:gd name="connsiteX6" fmla="*/ 3454173 w 3783741"/>
                  <a:gd name="connsiteY6" fmla="*/ 788878 h 3709388"/>
                  <a:gd name="connsiteX7" fmla="*/ 3779819 w 3783741"/>
                  <a:gd name="connsiteY7" fmla="*/ 1445984 h 3709388"/>
                  <a:gd name="connsiteX8" fmla="*/ 3640256 w 3783741"/>
                  <a:gd name="connsiteY8" fmla="*/ 1445984 h 3709388"/>
                  <a:gd name="connsiteX9" fmla="*/ 3733298 w 3783741"/>
                  <a:gd name="connsiteY9" fmla="*/ 1696033 h 3709388"/>
                  <a:gd name="connsiteX10" fmla="*/ 3494879 w 3783741"/>
                  <a:gd name="connsiteY10" fmla="*/ 2638078 h 3709388"/>
                  <a:gd name="connsiteX11" fmla="*/ 3428006 w 3783741"/>
                  <a:gd name="connsiteY11" fmla="*/ 2647846 h 3709388"/>
                  <a:gd name="connsiteX12" fmla="*/ 3402506 w 3783741"/>
                  <a:gd name="connsiteY12" fmla="*/ 2620076 h 3709388"/>
                  <a:gd name="connsiteX13" fmla="*/ 3401553 w 3783741"/>
                  <a:gd name="connsiteY13" fmla="*/ 2626539 h 3709388"/>
                  <a:gd name="connsiteX14" fmla="*/ 3376907 w 3783741"/>
                  <a:gd name="connsiteY14" fmla="*/ 2693321 h 3709388"/>
                  <a:gd name="connsiteX15" fmla="*/ 3144303 w 3783741"/>
                  <a:gd name="connsiteY15" fmla="*/ 2911388 h 3709388"/>
                  <a:gd name="connsiteX16" fmla="*/ 3078315 w 3783741"/>
                  <a:gd name="connsiteY16" fmla="*/ 2926721 h 3709388"/>
                  <a:gd name="connsiteX17" fmla="*/ 3016345 w 3783741"/>
                  <a:gd name="connsiteY17" fmla="*/ 2925199 h 3709388"/>
                  <a:gd name="connsiteX18" fmla="*/ 2949713 w 3783741"/>
                  <a:gd name="connsiteY18" fmla="*/ 3071667 h 3709388"/>
                  <a:gd name="connsiteX19" fmla="*/ 2762177 w 3783741"/>
                  <a:gd name="connsiteY19" fmla="*/ 3347521 h 3709388"/>
                  <a:gd name="connsiteX20" fmla="*/ 2081810 w 3783741"/>
                  <a:gd name="connsiteY20" fmla="*/ 3696425 h 3709388"/>
                  <a:gd name="connsiteX21" fmla="*/ 1168840 w 3783741"/>
                  <a:gd name="connsiteY21" fmla="*/ 3556863 h 3709388"/>
                  <a:gd name="connsiteX22" fmla="*/ 642489 w 3783741"/>
                  <a:gd name="connsiteY22" fmla="*/ 2950253 h 3709388"/>
                  <a:gd name="connsiteX23" fmla="*/ 628201 w 3783741"/>
                  <a:gd name="connsiteY23" fmla="*/ 2918793 h 3709388"/>
                  <a:gd name="connsiteX24" fmla="*/ 576500 w 3783741"/>
                  <a:gd name="connsiteY24" fmla="*/ 2925017 h 3709388"/>
                  <a:gd name="connsiteX25" fmla="*/ 441117 w 3783741"/>
                  <a:gd name="connsiteY25" fmla="*/ 2911388 h 3709388"/>
                  <a:gd name="connsiteX26" fmla="*/ 208514 w 3783741"/>
                  <a:gd name="connsiteY26" fmla="*/ 2693321 h 3709388"/>
                  <a:gd name="connsiteX27" fmla="*/ 172737 w 3783741"/>
                  <a:gd name="connsiteY27" fmla="*/ 2484796 h 3709388"/>
                  <a:gd name="connsiteX28" fmla="*/ 173781 w 3783741"/>
                  <a:gd name="connsiteY28" fmla="*/ 2476514 h 3709388"/>
                  <a:gd name="connsiteX29" fmla="*/ 157014 w 3783741"/>
                  <a:gd name="connsiteY29" fmla="*/ 2434550 h 3709388"/>
                  <a:gd name="connsiteX30" fmla="*/ 6 w 3783741"/>
                  <a:gd name="connsiteY30" fmla="*/ 1696033 h 3709388"/>
                  <a:gd name="connsiteX31" fmla="*/ 151198 w 3783741"/>
                  <a:gd name="connsiteY31" fmla="*/ 1114523 h 3709388"/>
                  <a:gd name="connsiteX32" fmla="*/ 308206 w 3783741"/>
                  <a:gd name="connsiteY32" fmla="*/ 835399 h 3709388"/>
                  <a:gd name="connsiteX33" fmla="*/ 162829 w 3783741"/>
                  <a:gd name="connsiteY33" fmla="*/ 660946 h 3709388"/>
                  <a:gd name="connsiteX34" fmla="*/ 354727 w 3783741"/>
                  <a:gd name="connsiteY34" fmla="*/ 608610 h 3709388"/>
                  <a:gd name="connsiteX35" fmla="*/ 584060 w 3783741"/>
                  <a:gd name="connsiteY35" fmla="*/ 453056 h 3709388"/>
                  <a:gd name="connsiteX36" fmla="*/ 586517 w 3783741"/>
                  <a:gd name="connsiteY36" fmla="*/ 451430 h 3709388"/>
                  <a:gd name="connsiteX37" fmla="*/ 587713 w 3783741"/>
                  <a:gd name="connsiteY37" fmla="*/ 445872 h 3709388"/>
                  <a:gd name="connsiteX38" fmla="*/ 594679 w 3783741"/>
                  <a:gd name="connsiteY38" fmla="*/ 420641 h 3709388"/>
                  <a:gd name="connsiteX39" fmla="*/ 680404 w 3783741"/>
                  <a:gd name="connsiteY39" fmla="*/ 363491 h 3709388"/>
                  <a:gd name="connsiteX40" fmla="*/ 710639 w 3783741"/>
                  <a:gd name="connsiteY40" fmla="*/ 369252 h 3709388"/>
                  <a:gd name="connsiteX41" fmla="*/ 729119 w 3783741"/>
                  <a:gd name="connsiteY41" fmla="*/ 357016 h 3709388"/>
                  <a:gd name="connsiteX42" fmla="*/ 889716 w 3783741"/>
                  <a:gd name="connsiteY42" fmla="*/ 271335 h 3709388"/>
                  <a:gd name="connsiteX43" fmla="*/ 1692199 w 3783741"/>
                  <a:gd name="connsiteY43" fmla="*/ 9655 h 3709388"/>
                  <a:gd name="connsiteX44" fmla="*/ 1897454 w 3783741"/>
                  <a:gd name="connsiteY44" fmla="*/ 69 h 37093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</a:cxnLst>
                <a:rect l="l" t="t" r="r" b="b"/>
                <a:pathLst>
                  <a:path w="3783741" h="3709388">
                    <a:moveTo>
                      <a:pt x="1897454" y="69"/>
                    </a:moveTo>
                    <a:cubicBezTo>
                      <a:pt x="2105798" y="1841"/>
                      <a:pt x="2318775" y="37277"/>
                      <a:pt x="2494682" y="102697"/>
                    </a:cubicBezTo>
                    <a:cubicBezTo>
                      <a:pt x="2729224" y="189923"/>
                      <a:pt x="2991873" y="489400"/>
                      <a:pt x="3099452" y="533014"/>
                    </a:cubicBezTo>
                    <a:cubicBezTo>
                      <a:pt x="3207032" y="576627"/>
                      <a:pt x="3109077" y="351710"/>
                      <a:pt x="3140158" y="364376"/>
                    </a:cubicBezTo>
                    <a:cubicBezTo>
                      <a:pt x="3171239" y="377043"/>
                      <a:pt x="3221436" y="584280"/>
                      <a:pt x="3285937" y="609011"/>
                    </a:cubicBezTo>
                    <a:cubicBezTo>
                      <a:pt x="3350438" y="633741"/>
                      <a:pt x="3499123" y="482783"/>
                      <a:pt x="3527163" y="512761"/>
                    </a:cubicBezTo>
                    <a:cubicBezTo>
                      <a:pt x="3555202" y="542738"/>
                      <a:pt x="3412064" y="633341"/>
                      <a:pt x="3454173" y="788878"/>
                    </a:cubicBezTo>
                    <a:cubicBezTo>
                      <a:pt x="3496282" y="944415"/>
                      <a:pt x="3748805" y="1336466"/>
                      <a:pt x="3779819" y="1445984"/>
                    </a:cubicBezTo>
                    <a:cubicBezTo>
                      <a:pt x="3810832" y="1555501"/>
                      <a:pt x="3648010" y="1404309"/>
                      <a:pt x="3640256" y="1445984"/>
                    </a:cubicBezTo>
                    <a:cubicBezTo>
                      <a:pt x="3671270" y="1529334"/>
                      <a:pt x="3713914" y="1537087"/>
                      <a:pt x="3733298" y="1696033"/>
                    </a:cubicBezTo>
                    <a:cubicBezTo>
                      <a:pt x="3709068" y="1894715"/>
                      <a:pt x="3579198" y="2520807"/>
                      <a:pt x="3494879" y="2638078"/>
                    </a:cubicBezTo>
                    <a:cubicBezTo>
                      <a:pt x="3473799" y="2667396"/>
                      <a:pt x="3451205" y="2666063"/>
                      <a:pt x="3428006" y="2647846"/>
                    </a:cubicBezTo>
                    <a:lnTo>
                      <a:pt x="3402506" y="2620076"/>
                    </a:lnTo>
                    <a:lnTo>
                      <a:pt x="3401553" y="2626539"/>
                    </a:lnTo>
                    <a:cubicBezTo>
                      <a:pt x="3395836" y="2650465"/>
                      <a:pt x="3387810" y="2673332"/>
                      <a:pt x="3376907" y="2693321"/>
                    </a:cubicBezTo>
                    <a:cubicBezTo>
                      <a:pt x="3333294" y="2773279"/>
                      <a:pt x="3229107" y="2875043"/>
                      <a:pt x="3144303" y="2911388"/>
                    </a:cubicBezTo>
                    <a:cubicBezTo>
                      <a:pt x="3123102" y="2920474"/>
                      <a:pt x="3100993" y="2925017"/>
                      <a:pt x="3078315" y="2926721"/>
                    </a:cubicBezTo>
                    <a:lnTo>
                      <a:pt x="3016345" y="2925199"/>
                    </a:lnTo>
                    <a:lnTo>
                      <a:pt x="2949713" y="3071667"/>
                    </a:lnTo>
                    <a:cubicBezTo>
                      <a:pt x="2896893" y="3175006"/>
                      <a:pt x="2835835" y="3268532"/>
                      <a:pt x="2762177" y="3347521"/>
                    </a:cubicBezTo>
                    <a:cubicBezTo>
                      <a:pt x="2614861" y="3505497"/>
                      <a:pt x="2347366" y="3661535"/>
                      <a:pt x="2081810" y="3696425"/>
                    </a:cubicBezTo>
                    <a:cubicBezTo>
                      <a:pt x="1816254" y="3731316"/>
                      <a:pt x="1416951" y="3699333"/>
                      <a:pt x="1168840" y="3556863"/>
                    </a:cubicBezTo>
                    <a:cubicBezTo>
                      <a:pt x="951744" y="3432202"/>
                      <a:pt x="766554" y="3201430"/>
                      <a:pt x="642489" y="2950253"/>
                    </a:cubicBezTo>
                    <a:lnTo>
                      <a:pt x="628201" y="2918793"/>
                    </a:lnTo>
                    <a:lnTo>
                      <a:pt x="576500" y="2925017"/>
                    </a:lnTo>
                    <a:cubicBezTo>
                      <a:pt x="529555" y="2929560"/>
                      <a:pt x="483519" y="2929560"/>
                      <a:pt x="441117" y="2911388"/>
                    </a:cubicBezTo>
                    <a:cubicBezTo>
                      <a:pt x="356314" y="2875043"/>
                      <a:pt x="252127" y="2773279"/>
                      <a:pt x="208514" y="2693321"/>
                    </a:cubicBezTo>
                    <a:cubicBezTo>
                      <a:pt x="175804" y="2633353"/>
                      <a:pt x="168989" y="2547489"/>
                      <a:pt x="172737" y="2484796"/>
                    </a:cubicBezTo>
                    <a:lnTo>
                      <a:pt x="173781" y="2476514"/>
                    </a:lnTo>
                    <a:lnTo>
                      <a:pt x="157014" y="2434550"/>
                    </a:lnTo>
                    <a:cubicBezTo>
                      <a:pt x="100801" y="2273666"/>
                      <a:pt x="975" y="1916037"/>
                      <a:pt x="6" y="1696033"/>
                    </a:cubicBezTo>
                    <a:cubicBezTo>
                      <a:pt x="-963" y="1476029"/>
                      <a:pt x="99832" y="1257962"/>
                      <a:pt x="151198" y="1114523"/>
                    </a:cubicBezTo>
                    <a:cubicBezTo>
                      <a:pt x="202565" y="971084"/>
                      <a:pt x="306268" y="910995"/>
                      <a:pt x="308206" y="835399"/>
                    </a:cubicBezTo>
                    <a:cubicBezTo>
                      <a:pt x="310145" y="759802"/>
                      <a:pt x="155075" y="698744"/>
                      <a:pt x="162829" y="660946"/>
                    </a:cubicBezTo>
                    <a:cubicBezTo>
                      <a:pt x="170582" y="623148"/>
                      <a:pt x="233579" y="673545"/>
                      <a:pt x="354727" y="608610"/>
                    </a:cubicBezTo>
                    <a:cubicBezTo>
                      <a:pt x="415301" y="576142"/>
                      <a:pt x="493320" y="516780"/>
                      <a:pt x="584060" y="453056"/>
                    </a:cubicBezTo>
                    <a:lnTo>
                      <a:pt x="586517" y="451430"/>
                    </a:lnTo>
                    <a:lnTo>
                      <a:pt x="587713" y="445872"/>
                    </a:lnTo>
                    <a:cubicBezTo>
                      <a:pt x="590372" y="434936"/>
                      <a:pt x="592790" y="426310"/>
                      <a:pt x="594679" y="420641"/>
                    </a:cubicBezTo>
                    <a:cubicBezTo>
                      <a:pt x="605539" y="388060"/>
                      <a:pt x="651829" y="382541"/>
                      <a:pt x="680404" y="363491"/>
                    </a:cubicBezTo>
                    <a:lnTo>
                      <a:pt x="710639" y="369252"/>
                    </a:lnTo>
                    <a:lnTo>
                      <a:pt x="729119" y="357016"/>
                    </a:lnTo>
                    <a:cubicBezTo>
                      <a:pt x="780259" y="325790"/>
                      <a:pt x="833988" y="296291"/>
                      <a:pt x="889716" y="271335"/>
                    </a:cubicBezTo>
                    <a:cubicBezTo>
                      <a:pt x="1112628" y="171509"/>
                      <a:pt x="1424704" y="37761"/>
                      <a:pt x="1692199" y="9655"/>
                    </a:cubicBezTo>
                    <a:cubicBezTo>
                      <a:pt x="1759073" y="2629"/>
                      <a:pt x="1828006" y="-521"/>
                      <a:pt x="1897454" y="69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87046" name="Freeform 383"/>
              <p:cNvSpPr/>
              <p:nvPr/>
            </p:nvSpPr>
            <p:spPr>
              <a:xfrm>
                <a:off x="5936074" y="3195001"/>
                <a:ext cx="514389" cy="1806506"/>
              </a:xfrm>
              <a:custGeom>
                <a:cxnLst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  <a:cxn ang="0">
                    <a:pos x="2147483647" y="2147483647"/>
                  </a:cxn>
                </a:cxnLst>
                <a:rect l="0" t="0" r="0" b="0"/>
                <a:pathLst>
                  <a:path w="120" h="417">
                    <a:moveTo>
                      <a:pt x="115" y="101"/>
                    </a:moveTo>
                    <a:cubicBezTo>
                      <a:pt x="82" y="27"/>
                      <a:pt x="82" y="27"/>
                      <a:pt x="82" y="27"/>
                    </a:cubicBezTo>
                    <a:cubicBezTo>
                      <a:pt x="81" y="25"/>
                      <a:pt x="80" y="23"/>
                      <a:pt x="78" y="22"/>
                    </a:cubicBezTo>
                    <a:cubicBezTo>
                      <a:pt x="68" y="8"/>
                      <a:pt x="51" y="0"/>
                      <a:pt x="31" y="6"/>
                    </a:cubicBezTo>
                    <a:cubicBezTo>
                      <a:pt x="11" y="13"/>
                      <a:pt x="0" y="25"/>
                      <a:pt x="1" y="65"/>
                    </a:cubicBezTo>
                    <a:cubicBezTo>
                      <a:pt x="7" y="201"/>
                      <a:pt x="7" y="201"/>
                      <a:pt x="7" y="201"/>
                    </a:cubicBezTo>
                    <a:cubicBezTo>
                      <a:pt x="28" y="397"/>
                      <a:pt x="28" y="397"/>
                      <a:pt x="28" y="397"/>
                    </a:cubicBezTo>
                    <a:cubicBezTo>
                      <a:pt x="28" y="408"/>
                      <a:pt x="36" y="417"/>
                      <a:pt x="47" y="417"/>
                    </a:cubicBezTo>
                    <a:cubicBezTo>
                      <a:pt x="58" y="417"/>
                      <a:pt x="67" y="408"/>
                      <a:pt x="67" y="397"/>
                    </a:cubicBezTo>
                    <a:cubicBezTo>
                      <a:pt x="78" y="206"/>
                      <a:pt x="78" y="206"/>
                      <a:pt x="78" y="206"/>
                    </a:cubicBezTo>
                    <a:cubicBezTo>
                      <a:pt x="79" y="196"/>
                      <a:pt x="81" y="162"/>
                      <a:pt x="83" y="128"/>
                    </a:cubicBezTo>
                    <a:cubicBezTo>
                      <a:pt x="89" y="133"/>
                      <a:pt x="98" y="134"/>
                      <a:pt x="106" y="130"/>
                    </a:cubicBezTo>
                    <a:cubicBezTo>
                      <a:pt x="116" y="125"/>
                      <a:pt x="121" y="112"/>
                      <a:pt x="115" y="101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87047" name="组合 6"/>
              <p:cNvGrpSpPr/>
              <p:nvPr/>
            </p:nvGrpSpPr>
            <p:grpSpPr>
              <a:xfrm>
                <a:off x="3724275" y="3170143"/>
                <a:ext cx="2475687" cy="1491815"/>
                <a:chOff x="4978472" y="4160491"/>
                <a:chExt cx="1116715" cy="672917"/>
              </a:xfrm>
            </p:grpSpPr>
            <p:sp>
              <p:nvSpPr>
                <p:cNvPr id="87048" name="Freeform 383"/>
                <p:cNvSpPr/>
                <p:nvPr/>
              </p:nvSpPr>
              <p:spPr>
                <a:xfrm rot="-3449030">
                  <a:off x="5480844" y="4219065"/>
                  <a:ext cx="275773" cy="952895"/>
                </a:xfrm>
                <a:custGeom>
                  <a:cxnLst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</a:cxnLst>
                  <a:rect l="0" t="0" r="0" b="0"/>
                  <a:pathLst>
                    <a:path w="120" h="417">
                      <a:moveTo>
                        <a:pt x="115" y="101"/>
                      </a:moveTo>
                      <a:cubicBezTo>
                        <a:pt x="82" y="27"/>
                        <a:pt x="82" y="27"/>
                        <a:pt x="82" y="27"/>
                      </a:cubicBezTo>
                      <a:cubicBezTo>
                        <a:pt x="81" y="25"/>
                        <a:pt x="80" y="23"/>
                        <a:pt x="78" y="22"/>
                      </a:cubicBezTo>
                      <a:cubicBezTo>
                        <a:pt x="68" y="8"/>
                        <a:pt x="51" y="0"/>
                        <a:pt x="31" y="6"/>
                      </a:cubicBezTo>
                      <a:cubicBezTo>
                        <a:pt x="11" y="13"/>
                        <a:pt x="0" y="25"/>
                        <a:pt x="1" y="65"/>
                      </a:cubicBezTo>
                      <a:cubicBezTo>
                        <a:pt x="7" y="201"/>
                        <a:pt x="7" y="201"/>
                        <a:pt x="7" y="201"/>
                      </a:cubicBezTo>
                      <a:cubicBezTo>
                        <a:pt x="28" y="397"/>
                        <a:pt x="28" y="397"/>
                        <a:pt x="28" y="397"/>
                      </a:cubicBezTo>
                      <a:cubicBezTo>
                        <a:pt x="28" y="408"/>
                        <a:pt x="36" y="417"/>
                        <a:pt x="47" y="417"/>
                      </a:cubicBezTo>
                      <a:cubicBezTo>
                        <a:pt x="58" y="417"/>
                        <a:pt x="67" y="408"/>
                        <a:pt x="67" y="397"/>
                      </a:cubicBezTo>
                      <a:cubicBezTo>
                        <a:pt x="78" y="206"/>
                        <a:pt x="78" y="206"/>
                        <a:pt x="78" y="206"/>
                      </a:cubicBezTo>
                      <a:cubicBezTo>
                        <a:pt x="79" y="196"/>
                        <a:pt x="81" y="162"/>
                        <a:pt x="83" y="128"/>
                      </a:cubicBezTo>
                      <a:cubicBezTo>
                        <a:pt x="89" y="133"/>
                        <a:pt x="98" y="134"/>
                        <a:pt x="106" y="130"/>
                      </a:cubicBezTo>
                      <a:cubicBezTo>
                        <a:pt x="116" y="125"/>
                        <a:pt x="121" y="112"/>
                        <a:pt x="115" y="101"/>
                      </a:cubicBezTo>
                      <a:close/>
                    </a:path>
                  </a:pathLst>
                </a:custGeom>
                <a:solidFill>
                  <a:schemeClr val="tx1">
                    <a:alpha val="34901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3" name="任意多边形 9"/>
                <p:cNvSpPr/>
                <p:nvPr/>
              </p:nvSpPr>
              <p:spPr>
                <a:xfrm rot="19072449">
                  <a:off x="4977896" y="4159899"/>
                  <a:ext cx="323115" cy="317653"/>
                </a:xfrm>
                <a:custGeom>
                  <a:gdLst>
                    <a:gd name="connsiteX0" fmla="*/ 1897454 w 3783741"/>
                    <a:gd name="connsiteY0" fmla="*/ 69 h 3709388"/>
                    <a:gd name="connsiteX1" fmla="*/ 2494682 w 3783741"/>
                    <a:gd name="connsiteY1" fmla="*/ 102697 h 3709388"/>
                    <a:gd name="connsiteX2" fmla="*/ 3099452 w 3783741"/>
                    <a:gd name="connsiteY2" fmla="*/ 533014 h 3709388"/>
                    <a:gd name="connsiteX3" fmla="*/ 3140158 w 3783741"/>
                    <a:gd name="connsiteY3" fmla="*/ 364376 h 3709388"/>
                    <a:gd name="connsiteX4" fmla="*/ 3285937 w 3783741"/>
                    <a:gd name="connsiteY4" fmla="*/ 609011 h 3709388"/>
                    <a:gd name="connsiteX5" fmla="*/ 3527163 w 3783741"/>
                    <a:gd name="connsiteY5" fmla="*/ 512761 h 3709388"/>
                    <a:gd name="connsiteX6" fmla="*/ 3454173 w 3783741"/>
                    <a:gd name="connsiteY6" fmla="*/ 788878 h 3709388"/>
                    <a:gd name="connsiteX7" fmla="*/ 3779819 w 3783741"/>
                    <a:gd name="connsiteY7" fmla="*/ 1445984 h 3709388"/>
                    <a:gd name="connsiteX8" fmla="*/ 3640256 w 3783741"/>
                    <a:gd name="connsiteY8" fmla="*/ 1445984 h 3709388"/>
                    <a:gd name="connsiteX9" fmla="*/ 3733298 w 3783741"/>
                    <a:gd name="connsiteY9" fmla="*/ 1696033 h 3709388"/>
                    <a:gd name="connsiteX10" fmla="*/ 3494879 w 3783741"/>
                    <a:gd name="connsiteY10" fmla="*/ 2638078 h 3709388"/>
                    <a:gd name="connsiteX11" fmla="*/ 3428006 w 3783741"/>
                    <a:gd name="connsiteY11" fmla="*/ 2647846 h 3709388"/>
                    <a:gd name="connsiteX12" fmla="*/ 3402506 w 3783741"/>
                    <a:gd name="connsiteY12" fmla="*/ 2620076 h 3709388"/>
                    <a:gd name="connsiteX13" fmla="*/ 3401553 w 3783741"/>
                    <a:gd name="connsiteY13" fmla="*/ 2626539 h 3709388"/>
                    <a:gd name="connsiteX14" fmla="*/ 3376907 w 3783741"/>
                    <a:gd name="connsiteY14" fmla="*/ 2693321 h 3709388"/>
                    <a:gd name="connsiteX15" fmla="*/ 3144303 w 3783741"/>
                    <a:gd name="connsiteY15" fmla="*/ 2911388 h 3709388"/>
                    <a:gd name="connsiteX16" fmla="*/ 3078315 w 3783741"/>
                    <a:gd name="connsiteY16" fmla="*/ 2926721 h 3709388"/>
                    <a:gd name="connsiteX17" fmla="*/ 3016345 w 3783741"/>
                    <a:gd name="connsiteY17" fmla="*/ 2925199 h 3709388"/>
                    <a:gd name="connsiteX18" fmla="*/ 2949713 w 3783741"/>
                    <a:gd name="connsiteY18" fmla="*/ 3071667 h 3709388"/>
                    <a:gd name="connsiteX19" fmla="*/ 2762177 w 3783741"/>
                    <a:gd name="connsiteY19" fmla="*/ 3347521 h 3709388"/>
                    <a:gd name="connsiteX20" fmla="*/ 2081810 w 3783741"/>
                    <a:gd name="connsiteY20" fmla="*/ 3696425 h 3709388"/>
                    <a:gd name="connsiteX21" fmla="*/ 1168840 w 3783741"/>
                    <a:gd name="connsiteY21" fmla="*/ 3556863 h 3709388"/>
                    <a:gd name="connsiteX22" fmla="*/ 642489 w 3783741"/>
                    <a:gd name="connsiteY22" fmla="*/ 2950253 h 3709388"/>
                    <a:gd name="connsiteX23" fmla="*/ 628201 w 3783741"/>
                    <a:gd name="connsiteY23" fmla="*/ 2918793 h 3709388"/>
                    <a:gd name="connsiteX24" fmla="*/ 576500 w 3783741"/>
                    <a:gd name="connsiteY24" fmla="*/ 2925017 h 3709388"/>
                    <a:gd name="connsiteX25" fmla="*/ 441117 w 3783741"/>
                    <a:gd name="connsiteY25" fmla="*/ 2911388 h 3709388"/>
                    <a:gd name="connsiteX26" fmla="*/ 208514 w 3783741"/>
                    <a:gd name="connsiteY26" fmla="*/ 2693321 h 3709388"/>
                    <a:gd name="connsiteX27" fmla="*/ 172737 w 3783741"/>
                    <a:gd name="connsiteY27" fmla="*/ 2484796 h 3709388"/>
                    <a:gd name="connsiteX28" fmla="*/ 173781 w 3783741"/>
                    <a:gd name="connsiteY28" fmla="*/ 2476514 h 3709388"/>
                    <a:gd name="connsiteX29" fmla="*/ 157014 w 3783741"/>
                    <a:gd name="connsiteY29" fmla="*/ 2434550 h 3709388"/>
                    <a:gd name="connsiteX30" fmla="*/ 6 w 3783741"/>
                    <a:gd name="connsiteY30" fmla="*/ 1696033 h 3709388"/>
                    <a:gd name="connsiteX31" fmla="*/ 151198 w 3783741"/>
                    <a:gd name="connsiteY31" fmla="*/ 1114523 h 3709388"/>
                    <a:gd name="connsiteX32" fmla="*/ 308206 w 3783741"/>
                    <a:gd name="connsiteY32" fmla="*/ 835399 h 3709388"/>
                    <a:gd name="connsiteX33" fmla="*/ 162829 w 3783741"/>
                    <a:gd name="connsiteY33" fmla="*/ 660946 h 3709388"/>
                    <a:gd name="connsiteX34" fmla="*/ 354727 w 3783741"/>
                    <a:gd name="connsiteY34" fmla="*/ 608610 h 3709388"/>
                    <a:gd name="connsiteX35" fmla="*/ 584060 w 3783741"/>
                    <a:gd name="connsiteY35" fmla="*/ 453056 h 3709388"/>
                    <a:gd name="connsiteX36" fmla="*/ 586517 w 3783741"/>
                    <a:gd name="connsiteY36" fmla="*/ 451430 h 3709388"/>
                    <a:gd name="connsiteX37" fmla="*/ 587713 w 3783741"/>
                    <a:gd name="connsiteY37" fmla="*/ 445872 h 3709388"/>
                    <a:gd name="connsiteX38" fmla="*/ 594679 w 3783741"/>
                    <a:gd name="connsiteY38" fmla="*/ 420641 h 3709388"/>
                    <a:gd name="connsiteX39" fmla="*/ 680404 w 3783741"/>
                    <a:gd name="connsiteY39" fmla="*/ 363491 h 3709388"/>
                    <a:gd name="connsiteX40" fmla="*/ 710639 w 3783741"/>
                    <a:gd name="connsiteY40" fmla="*/ 369252 h 3709388"/>
                    <a:gd name="connsiteX41" fmla="*/ 729119 w 3783741"/>
                    <a:gd name="connsiteY41" fmla="*/ 357016 h 3709388"/>
                    <a:gd name="connsiteX42" fmla="*/ 889716 w 3783741"/>
                    <a:gd name="connsiteY42" fmla="*/ 271335 h 3709388"/>
                    <a:gd name="connsiteX43" fmla="*/ 1692199 w 3783741"/>
                    <a:gd name="connsiteY43" fmla="*/ 9655 h 3709388"/>
                    <a:gd name="connsiteX44" fmla="*/ 1897454 w 3783741"/>
                    <a:gd name="connsiteY44" fmla="*/ 69 h 370938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</a:cxnLst>
                  <a:rect l="l" t="t" r="r" b="b"/>
                  <a:pathLst>
                    <a:path w="3783741" h="3709388">
                      <a:moveTo>
                        <a:pt x="1897454" y="69"/>
                      </a:moveTo>
                      <a:cubicBezTo>
                        <a:pt x="2105798" y="1841"/>
                        <a:pt x="2318775" y="37277"/>
                        <a:pt x="2494682" y="102697"/>
                      </a:cubicBezTo>
                      <a:cubicBezTo>
                        <a:pt x="2729224" y="189923"/>
                        <a:pt x="2991873" y="489400"/>
                        <a:pt x="3099452" y="533014"/>
                      </a:cubicBezTo>
                      <a:cubicBezTo>
                        <a:pt x="3207032" y="576627"/>
                        <a:pt x="3109077" y="351710"/>
                        <a:pt x="3140158" y="364376"/>
                      </a:cubicBezTo>
                      <a:cubicBezTo>
                        <a:pt x="3171239" y="377043"/>
                        <a:pt x="3221436" y="584280"/>
                        <a:pt x="3285937" y="609011"/>
                      </a:cubicBezTo>
                      <a:cubicBezTo>
                        <a:pt x="3350438" y="633741"/>
                        <a:pt x="3499123" y="482783"/>
                        <a:pt x="3527163" y="512761"/>
                      </a:cubicBezTo>
                      <a:cubicBezTo>
                        <a:pt x="3555202" y="542738"/>
                        <a:pt x="3412064" y="633341"/>
                        <a:pt x="3454173" y="788878"/>
                      </a:cubicBezTo>
                      <a:cubicBezTo>
                        <a:pt x="3496282" y="944415"/>
                        <a:pt x="3748805" y="1336466"/>
                        <a:pt x="3779819" y="1445984"/>
                      </a:cubicBezTo>
                      <a:cubicBezTo>
                        <a:pt x="3810832" y="1555501"/>
                        <a:pt x="3648010" y="1404309"/>
                        <a:pt x="3640256" y="1445984"/>
                      </a:cubicBezTo>
                      <a:cubicBezTo>
                        <a:pt x="3671270" y="1529334"/>
                        <a:pt x="3713914" y="1537087"/>
                        <a:pt x="3733298" y="1696033"/>
                      </a:cubicBezTo>
                      <a:cubicBezTo>
                        <a:pt x="3709068" y="1894715"/>
                        <a:pt x="3579198" y="2520807"/>
                        <a:pt x="3494879" y="2638078"/>
                      </a:cubicBezTo>
                      <a:cubicBezTo>
                        <a:pt x="3473799" y="2667396"/>
                        <a:pt x="3451205" y="2666063"/>
                        <a:pt x="3428006" y="2647846"/>
                      </a:cubicBezTo>
                      <a:lnTo>
                        <a:pt x="3402506" y="2620076"/>
                      </a:lnTo>
                      <a:lnTo>
                        <a:pt x="3401553" y="2626539"/>
                      </a:lnTo>
                      <a:cubicBezTo>
                        <a:pt x="3395836" y="2650465"/>
                        <a:pt x="3387810" y="2673332"/>
                        <a:pt x="3376907" y="2693321"/>
                      </a:cubicBezTo>
                      <a:cubicBezTo>
                        <a:pt x="3333294" y="2773279"/>
                        <a:pt x="3229107" y="2875043"/>
                        <a:pt x="3144303" y="2911388"/>
                      </a:cubicBezTo>
                      <a:cubicBezTo>
                        <a:pt x="3123102" y="2920474"/>
                        <a:pt x="3100993" y="2925017"/>
                        <a:pt x="3078315" y="2926721"/>
                      </a:cubicBezTo>
                      <a:lnTo>
                        <a:pt x="3016345" y="2925199"/>
                      </a:lnTo>
                      <a:lnTo>
                        <a:pt x="2949713" y="3071667"/>
                      </a:lnTo>
                      <a:cubicBezTo>
                        <a:pt x="2896893" y="3175006"/>
                        <a:pt x="2835835" y="3268532"/>
                        <a:pt x="2762177" y="3347521"/>
                      </a:cubicBezTo>
                      <a:cubicBezTo>
                        <a:pt x="2614861" y="3505497"/>
                        <a:pt x="2347366" y="3661535"/>
                        <a:pt x="2081810" y="3696425"/>
                      </a:cubicBezTo>
                      <a:cubicBezTo>
                        <a:pt x="1816254" y="3731316"/>
                        <a:pt x="1416951" y="3699333"/>
                        <a:pt x="1168840" y="3556863"/>
                      </a:cubicBezTo>
                      <a:cubicBezTo>
                        <a:pt x="951744" y="3432202"/>
                        <a:pt x="766554" y="3201430"/>
                        <a:pt x="642489" y="2950253"/>
                      </a:cubicBezTo>
                      <a:lnTo>
                        <a:pt x="628201" y="2918793"/>
                      </a:lnTo>
                      <a:lnTo>
                        <a:pt x="576500" y="2925017"/>
                      </a:lnTo>
                      <a:cubicBezTo>
                        <a:pt x="529555" y="2929560"/>
                        <a:pt x="483519" y="2929560"/>
                        <a:pt x="441117" y="2911388"/>
                      </a:cubicBezTo>
                      <a:cubicBezTo>
                        <a:pt x="356314" y="2875043"/>
                        <a:pt x="252127" y="2773279"/>
                        <a:pt x="208514" y="2693321"/>
                      </a:cubicBezTo>
                      <a:cubicBezTo>
                        <a:pt x="175804" y="2633353"/>
                        <a:pt x="168989" y="2547489"/>
                        <a:pt x="172737" y="2484796"/>
                      </a:cubicBezTo>
                      <a:lnTo>
                        <a:pt x="173781" y="2476514"/>
                      </a:lnTo>
                      <a:lnTo>
                        <a:pt x="157014" y="2434550"/>
                      </a:lnTo>
                      <a:cubicBezTo>
                        <a:pt x="100801" y="2273666"/>
                        <a:pt x="975" y="1916037"/>
                        <a:pt x="6" y="1696033"/>
                      </a:cubicBezTo>
                      <a:cubicBezTo>
                        <a:pt x="-963" y="1476029"/>
                        <a:pt x="99832" y="1257962"/>
                        <a:pt x="151198" y="1114523"/>
                      </a:cubicBezTo>
                      <a:cubicBezTo>
                        <a:pt x="202565" y="971084"/>
                        <a:pt x="306268" y="910995"/>
                        <a:pt x="308206" y="835399"/>
                      </a:cubicBezTo>
                      <a:cubicBezTo>
                        <a:pt x="310145" y="759802"/>
                        <a:pt x="155075" y="698744"/>
                        <a:pt x="162829" y="660946"/>
                      </a:cubicBezTo>
                      <a:cubicBezTo>
                        <a:pt x="170582" y="623148"/>
                        <a:pt x="233579" y="673545"/>
                        <a:pt x="354727" y="608610"/>
                      </a:cubicBezTo>
                      <a:cubicBezTo>
                        <a:pt x="415301" y="576142"/>
                        <a:pt x="493320" y="516780"/>
                        <a:pt x="584060" y="453056"/>
                      </a:cubicBezTo>
                      <a:lnTo>
                        <a:pt x="586517" y="451430"/>
                      </a:lnTo>
                      <a:lnTo>
                        <a:pt x="587713" y="445872"/>
                      </a:lnTo>
                      <a:cubicBezTo>
                        <a:pt x="590372" y="434936"/>
                        <a:pt x="592790" y="426310"/>
                        <a:pt x="594679" y="420641"/>
                      </a:cubicBezTo>
                      <a:cubicBezTo>
                        <a:pt x="605539" y="388060"/>
                        <a:pt x="651829" y="382541"/>
                        <a:pt x="680404" y="363491"/>
                      </a:cubicBezTo>
                      <a:lnTo>
                        <a:pt x="710639" y="369252"/>
                      </a:lnTo>
                      <a:lnTo>
                        <a:pt x="729119" y="357016"/>
                      </a:lnTo>
                      <a:cubicBezTo>
                        <a:pt x="780259" y="325790"/>
                        <a:pt x="833988" y="296291"/>
                        <a:pt x="889716" y="271335"/>
                      </a:cubicBezTo>
                      <a:cubicBezTo>
                        <a:pt x="1112628" y="171509"/>
                        <a:pt x="1424704" y="37761"/>
                        <a:pt x="1692199" y="9655"/>
                      </a:cubicBezTo>
                      <a:cubicBezTo>
                        <a:pt x="1759073" y="2629"/>
                        <a:pt x="1828006" y="-521"/>
                        <a:pt x="1897454" y="69"/>
                      </a:cubicBezTo>
                      <a:close/>
                    </a:path>
                  </a:pathLst>
                </a:custGeom>
                <a:solidFill>
                  <a:schemeClr val="tx1">
                    <a:alpha val="43000"/>
                  </a:schemeClr>
                </a:solidFill>
                <a:ln w="12700"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lt1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sp>
          <p:nvSpPr>
            <p:cNvPr id="87050" name="文本框 16"/>
            <p:cNvSpPr txBox="1"/>
            <p:nvPr/>
          </p:nvSpPr>
          <p:spPr>
            <a:xfrm>
              <a:off x="4544" y="6035"/>
              <a:ext cx="1588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我是谁？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51" name="文本框 17"/>
            <p:cNvSpPr txBox="1"/>
            <p:nvPr/>
          </p:nvSpPr>
          <p:spPr>
            <a:xfrm>
              <a:off x="1275" y="6192"/>
              <a:ext cx="2431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我在哪里？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52" name="文本框 18"/>
            <p:cNvSpPr txBox="1"/>
            <p:nvPr/>
          </p:nvSpPr>
          <p:spPr>
            <a:xfrm>
              <a:off x="1536" y="3452"/>
              <a:ext cx="3144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我是怎样的一个人？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53" name="文本框 19"/>
            <p:cNvSpPr txBox="1"/>
            <p:nvPr/>
          </p:nvSpPr>
          <p:spPr>
            <a:xfrm>
              <a:off x="9756" y="3452"/>
              <a:ext cx="3580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我想去往何处？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54" name="文本框 20"/>
            <p:cNvSpPr txBox="1"/>
            <p:nvPr/>
          </p:nvSpPr>
          <p:spPr>
            <a:xfrm>
              <a:off x="1656" y="7434"/>
              <a:ext cx="2903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我拥有什么条件？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55" name="文本框 21"/>
            <p:cNvSpPr txBox="1"/>
            <p:nvPr/>
          </p:nvSpPr>
          <p:spPr>
            <a:xfrm>
              <a:off x="8297" y="4758"/>
              <a:ext cx="3898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我怎么才能到达那里？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56" name="文本框 22"/>
            <p:cNvSpPr txBox="1"/>
            <p:nvPr/>
          </p:nvSpPr>
          <p:spPr>
            <a:xfrm>
              <a:off x="10253" y="6035"/>
              <a:ext cx="3651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我真的能去那里吗？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57" name="文本框 23"/>
            <p:cNvSpPr txBox="1"/>
            <p:nvPr/>
          </p:nvSpPr>
          <p:spPr>
            <a:xfrm>
              <a:off x="4169" y="4227"/>
              <a:ext cx="2546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我擅长什么？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58" name="文本框 24"/>
            <p:cNvSpPr txBox="1"/>
            <p:nvPr/>
          </p:nvSpPr>
          <p:spPr>
            <a:xfrm>
              <a:off x="1656" y="5210"/>
              <a:ext cx="3390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什么对我来说很重要？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59" name="文本框 25"/>
            <p:cNvSpPr txBox="1"/>
            <p:nvPr/>
          </p:nvSpPr>
          <p:spPr>
            <a:xfrm>
              <a:off x="7662" y="8434"/>
              <a:ext cx="1185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1600" b="1">
                  <a:solidFill>
                    <a:schemeClr val="bg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WHO</a:t>
              </a:r>
              <a:endParaRPr lang="en-US" altLang="zh-CN" sz="16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60" name="文本框 26"/>
            <p:cNvSpPr txBox="1"/>
            <p:nvPr/>
          </p:nvSpPr>
          <p:spPr>
            <a:xfrm>
              <a:off x="3706" y="9407"/>
              <a:ext cx="1847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1600" b="1">
                  <a:solidFill>
                    <a:schemeClr val="bg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WHERE</a:t>
              </a:r>
              <a:endParaRPr lang="en-US" altLang="zh-CN" sz="16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61" name="文本框 27"/>
            <p:cNvSpPr txBox="1"/>
            <p:nvPr/>
          </p:nvSpPr>
          <p:spPr>
            <a:xfrm>
              <a:off x="5452" y="8750"/>
              <a:ext cx="1344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1600" b="1">
                  <a:solidFill>
                    <a:schemeClr val="bg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WHAT</a:t>
              </a:r>
              <a:endParaRPr lang="en-US" altLang="zh-CN" sz="16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62" name="文本框 28"/>
            <p:cNvSpPr txBox="1"/>
            <p:nvPr/>
          </p:nvSpPr>
          <p:spPr>
            <a:xfrm>
              <a:off x="8389" y="9407"/>
              <a:ext cx="1631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1600" b="1">
                  <a:solidFill>
                    <a:schemeClr val="bg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WHEN</a:t>
              </a:r>
              <a:endParaRPr lang="en-US" altLang="zh-CN" sz="16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63" name="文本框 29"/>
            <p:cNvSpPr txBox="1"/>
            <p:nvPr/>
          </p:nvSpPr>
          <p:spPr>
            <a:xfrm>
              <a:off x="5648" y="9802"/>
              <a:ext cx="1593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1600" b="1">
                  <a:solidFill>
                    <a:schemeClr val="bg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WHICH</a:t>
              </a:r>
              <a:endParaRPr lang="en-US" altLang="zh-CN" sz="16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064" name="文本框 30"/>
            <p:cNvSpPr txBox="1"/>
            <p:nvPr/>
          </p:nvSpPr>
          <p:spPr>
            <a:xfrm>
              <a:off x="10533" y="9711"/>
              <a:ext cx="1189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1600" b="1">
                  <a:solidFill>
                    <a:schemeClr val="bg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HOW</a:t>
              </a:r>
              <a:endParaRPr lang="en-US" altLang="zh-CN" sz="16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3" name="泪滴形 32"/>
            <p:cNvSpPr/>
            <p:nvPr/>
          </p:nvSpPr>
          <p:spPr>
            <a:xfrm rot="10800000" flipV="1">
              <a:off x="12720" y="8670"/>
              <a:ext cx="1184" cy="1166"/>
            </a:xfrm>
            <a:prstGeom prst="teardrop">
              <a:avLst/>
            </a:prstGeom>
            <a:solidFill>
              <a:srgbClr val="0070C0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外界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7066" name="文本框 34"/>
            <p:cNvSpPr txBox="1"/>
            <p:nvPr/>
          </p:nvSpPr>
          <p:spPr>
            <a:xfrm>
              <a:off x="10410" y="6903"/>
              <a:ext cx="3151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1600">
                  <a:latin typeface="微软雅黑" panose="020b0503020204020204" pitchFamily="34" charset="-122"/>
                </a:rPr>
                <a:t>………</a:t>
              </a:r>
              <a:endParaRPr lang="en-US" altLang="zh-CN" sz="1600">
                <a:latin typeface="微软雅黑" panose="020b0503020204020204" pitchFamily="34" charset="-122"/>
              </a:endParaRPr>
            </a:p>
          </p:txBody>
        </p:sp>
      </p:grpSp>
      <p:sp>
        <p:nvSpPr>
          <p:cNvPr id="14" name="泪滴形 13"/>
          <p:cNvSpPr/>
          <p:nvPr/>
        </p:nvSpPr>
        <p:spPr>
          <a:xfrm rot="10800000" flipH="1" flipV="1">
            <a:off x="1265238" y="5240338"/>
            <a:ext cx="890588" cy="790575"/>
          </a:xfrm>
          <a:prstGeom prst="teardrop">
            <a:avLst/>
          </a:prstGeom>
          <a:solidFill>
            <a:srgbClr val="0070C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自身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87068" name="组合 3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5" name="燕尾形 4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6" name="燕尾形 5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7" name="燕尾形 6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87072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9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7074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5" name="矩形 14"/>
              <p:cNvSpPr/>
              <p:nvPr/>
            </p:nvSpPr>
            <p:spPr>
              <a:xfrm rot="2654847">
                <a:off x="2473" y="68"/>
                <a:ext cx="2224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6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7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8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1112838" y="2443163"/>
            <a:ext cx="2528888" cy="137001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性格、兴趣</a:t>
            </a:r>
            <a:endParaRPr kumimoji="0" lang="zh-CN" altLang="en-US" sz="1600" b="0" i="0" u="none" strike="noStrike" kern="1200" cap="none" spc="0" normalizeH="0" baseline="0" noProof="1">
              <a:ln>
                <a:noFill/>
              </a:ln>
              <a:solidFill>
                <a:schemeClr val="accent5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多元智能、职业价值观</a:t>
            </a:r>
            <a:endParaRPr kumimoji="0" lang="zh-CN" altLang="en-US" sz="1600" b="0" i="0" u="none" strike="noStrike" kern="1200" cap="none" spc="0" normalizeH="0" baseline="0" noProof="1">
              <a:ln>
                <a:noFill/>
              </a:ln>
              <a:solidFill>
                <a:schemeClr val="accent5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1787525" y="1654175"/>
            <a:ext cx="1198880" cy="39878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defRPr/>
            </a:pPr>
            <a:r>
              <a:rPr kumimoji="0" lang="zh-CN" altLang="en-US" sz="2000" b="1" kern="1200" cap="none" spc="0" normalizeH="0" baseline="0" noProof="1">
                <a:solidFill>
                  <a:schemeClr val="accent5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rPr>
              <a:t>认识自己</a:t>
            </a:r>
            <a:endParaRPr kumimoji="0" lang="zh-CN" altLang="en-US" sz="2000" b="1" kern="1200" cap="none" spc="0" normalizeH="0" baseline="0" noProof="1">
              <a:solidFill>
                <a:schemeClr val="accent5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下箭头 2"/>
          <p:cNvSpPr/>
          <p:nvPr/>
        </p:nvSpPr>
        <p:spPr>
          <a:xfrm>
            <a:off x="2246313" y="2130425"/>
            <a:ext cx="279400" cy="246063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1112838" y="4108450"/>
            <a:ext cx="2528888" cy="137001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专业认知、职业体验</a:t>
            </a:r>
            <a:endParaRPr kumimoji="0" lang="zh-CN" altLang="en-US" sz="1600" b="0" i="0" u="none" strike="noStrike" kern="1200" cap="none" spc="0" normalizeH="0" baseline="0" noProof="1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实践活动</a:t>
            </a:r>
            <a:endParaRPr kumimoji="0" lang="zh-CN" altLang="en-US" sz="1600" b="0" i="0" u="none" strike="noStrike" kern="1200" cap="none" spc="0" normalizeH="0" baseline="0" noProof="1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787525" y="5848350"/>
            <a:ext cx="1198880" cy="39878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defRPr/>
            </a:pPr>
            <a:r>
              <a:rPr kumimoji="0" lang="zh-CN" altLang="en-US" sz="2000" b="1" kern="1200" cap="none" spc="0" normalizeH="0" baseline="0" noProof="1">
                <a:solidFill>
                  <a:schemeClr val="accent5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rPr>
              <a:t>认识外界</a:t>
            </a:r>
            <a:endParaRPr kumimoji="0" lang="zh-CN" altLang="en-US" sz="2000" b="1" kern="1200" cap="none" spc="0" normalizeH="0" baseline="0" noProof="1">
              <a:solidFill>
                <a:schemeClr val="accent5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上箭头 5"/>
          <p:cNvSpPr/>
          <p:nvPr/>
        </p:nvSpPr>
        <p:spPr>
          <a:xfrm>
            <a:off x="2246313" y="5530850"/>
            <a:ext cx="261938" cy="211138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右箭头 6"/>
          <p:cNvSpPr/>
          <p:nvPr/>
        </p:nvSpPr>
        <p:spPr>
          <a:xfrm>
            <a:off x="4081463" y="3695700"/>
            <a:ext cx="617538" cy="41275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4960938" y="3217863"/>
            <a:ext cx="2528888" cy="137001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职业 </a:t>
            </a:r>
            <a:r>
              <a:rPr kumimoji="0" lang="en-US" altLang="zh-CN" sz="1600" b="1" i="0" u="none" strike="noStrike" kern="1200" cap="none" spc="0" normalizeH="0" baseline="0" noProof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→ </a:t>
            </a: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专业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8632825" y="3216275"/>
            <a:ext cx="2528888" cy="1370013"/>
          </a:xfrm>
          <a:prstGeom prst="roundRect">
            <a:avLst/>
          </a:prstGeom>
          <a:solidFill>
            <a:srgbClr val="01ACBD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选课科目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学业规划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人生规划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右箭头 9"/>
          <p:cNvSpPr/>
          <p:nvPr/>
        </p:nvSpPr>
        <p:spPr>
          <a:xfrm>
            <a:off x="7753350" y="3627438"/>
            <a:ext cx="615950" cy="414338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89099" name="组合 10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12" name="燕尾形 11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3" name="燕尾形 12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7" name="燕尾形 16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89103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19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105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21" name="矩形 20"/>
              <p:cNvSpPr/>
              <p:nvPr/>
            </p:nvSpPr>
            <p:spPr>
              <a:xfrm rot="2654847">
                <a:off x="2473" y="68"/>
                <a:ext cx="2224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22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32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33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11" name="文本框 10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4395788" y="3783013"/>
            <a:ext cx="1938338" cy="873125"/>
          </a:xfrm>
          <a:prstGeom prst="ellipse">
            <a:avLst/>
          </a:prstGeom>
          <a:noFill/>
          <a:ln>
            <a:solidFill>
              <a:srgbClr val="698ED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5754688" y="3775075"/>
            <a:ext cx="2005013" cy="881063"/>
          </a:xfrm>
          <a:prstGeom prst="ellipse">
            <a:avLst/>
          </a:prstGeom>
          <a:noFill/>
          <a:ln>
            <a:solidFill>
              <a:srgbClr val="34BDCB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椭圆 4"/>
          <p:cNvSpPr/>
          <p:nvPr/>
        </p:nvSpPr>
        <p:spPr>
          <a:xfrm rot="5400000">
            <a:off x="5137944" y="4393406"/>
            <a:ext cx="1806575" cy="896938"/>
          </a:xfrm>
          <a:prstGeom prst="ellipse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椭圆 5"/>
          <p:cNvSpPr/>
          <p:nvPr/>
        </p:nvSpPr>
        <p:spPr>
          <a:xfrm rot="5400000">
            <a:off x="5114925" y="3130550"/>
            <a:ext cx="1871663" cy="896938"/>
          </a:xfrm>
          <a:prstGeom prst="ellipse">
            <a:avLst/>
          </a:prstGeom>
          <a:noFill/>
          <a:ln>
            <a:solidFill>
              <a:srgbClr val="F5596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5730875" y="3905250"/>
            <a:ext cx="627063" cy="636588"/>
          </a:xfrm>
          <a:prstGeom prst="ellipse">
            <a:avLst/>
          </a:prstGeom>
          <a:solidFill>
            <a:srgbClr val="FF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1142" name="文本框 7"/>
          <p:cNvSpPr txBox="1"/>
          <p:nvPr/>
        </p:nvSpPr>
        <p:spPr>
          <a:xfrm>
            <a:off x="5768817" y="3149600"/>
            <a:ext cx="58928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1600">
                <a:latin typeface="Arial" pitchFamily="34" charset="0"/>
                <a:ea typeface="微软雅黑" panose="020b0503020204020204" pitchFamily="34" charset="-122"/>
              </a:rPr>
              <a:t>兴趣</a:t>
            </a:r>
            <a:endParaRPr lang="zh-CN" altLang="en-US" sz="160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91143" name="文本框 8"/>
          <p:cNvSpPr txBox="1"/>
          <p:nvPr/>
        </p:nvSpPr>
        <p:spPr>
          <a:xfrm>
            <a:off x="4851242" y="4054475"/>
            <a:ext cx="58928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1600">
                <a:latin typeface="Arial" pitchFamily="34" charset="0"/>
                <a:ea typeface="微软雅黑" panose="020b0503020204020204" pitchFamily="34" charset="-122"/>
              </a:rPr>
              <a:t>性格</a:t>
            </a:r>
            <a:endParaRPr lang="zh-CN" altLang="en-US" sz="160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91144" name="文本框 9"/>
          <p:cNvSpPr txBox="1"/>
          <p:nvPr/>
        </p:nvSpPr>
        <p:spPr>
          <a:xfrm>
            <a:off x="5771992" y="4816475"/>
            <a:ext cx="5892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latin typeface="Arial" pitchFamily="34" charset="0"/>
                <a:ea typeface="微软雅黑" panose="020b0503020204020204" pitchFamily="34" charset="-122"/>
              </a:rPr>
              <a:t>能力</a:t>
            </a:r>
            <a:endParaRPr lang="zh-CN" altLang="en-US" sz="160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91145" name="文本框 10"/>
          <p:cNvSpPr txBox="1"/>
          <p:nvPr/>
        </p:nvSpPr>
        <p:spPr>
          <a:xfrm>
            <a:off x="6621304" y="3917950"/>
            <a:ext cx="7924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latin typeface="Arial" pitchFamily="34" charset="0"/>
                <a:ea typeface="微软雅黑" panose="020b0503020204020204" pitchFamily="34" charset="-122"/>
              </a:rPr>
              <a:t>价值观</a:t>
            </a:r>
            <a:endParaRPr lang="zh-CN" altLang="en-US" sz="160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5113338" y="1960563"/>
            <a:ext cx="1985963" cy="603250"/>
          </a:xfrm>
          <a:prstGeom prst="roundRect">
            <a:avLst/>
          </a:prstGeom>
          <a:solidFill>
            <a:srgbClr val="F55961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择己所爱</a:t>
            </a:r>
            <a:endParaRPr kumimoji="0" lang="en-US" altLang="zh-CN" sz="16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喜欢做什么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圆角矩形 14"/>
          <p:cNvSpPr/>
          <p:nvPr/>
        </p:nvSpPr>
        <p:spPr>
          <a:xfrm>
            <a:off x="2608263" y="3862388"/>
            <a:ext cx="1717675" cy="696913"/>
          </a:xfrm>
          <a:prstGeom prst="roundRect">
            <a:avLst/>
          </a:prstGeom>
          <a:solidFill>
            <a:srgbClr val="698ED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择己所适</a:t>
            </a:r>
            <a:endParaRPr kumimoji="0" lang="en-US" altLang="zh-CN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适合做什么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5091113" y="5811838"/>
            <a:ext cx="1901825" cy="60325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择己所长</a:t>
            </a:r>
            <a:endParaRPr kumimoji="0" lang="en-US" altLang="zh-CN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擅长做什么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7853363" y="3862388"/>
            <a:ext cx="1804988" cy="636588"/>
          </a:xfrm>
          <a:prstGeom prst="roundRect">
            <a:avLst/>
          </a:prstGeom>
          <a:solidFill>
            <a:srgbClr val="34BD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择己所求</a:t>
            </a:r>
            <a:endParaRPr kumimoji="0" lang="en-US" altLang="zh-CN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追求是什么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3742" name="文本框 17"/>
          <p:cNvSpPr txBox="1"/>
          <p:nvPr/>
        </p:nvSpPr>
        <p:spPr>
          <a:xfrm>
            <a:off x="5786438" y="3954463"/>
            <a:ext cx="538480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专业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方向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8" name="平行四边形 7"/>
          <p:cNvSpPr/>
          <p:nvPr/>
        </p:nvSpPr>
        <p:spPr>
          <a:xfrm>
            <a:off x="695960" y="1080135"/>
            <a:ext cx="3720465" cy="593090"/>
          </a:xfrm>
          <a:prstGeom prst="parallelogram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  <a:sym typeface="+mn-ea"/>
              </a:rPr>
              <a:t>01.</a:t>
            </a:r>
            <a:r>
              <a:rPr kumimoji="1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  <a:sym typeface="+mn-ea"/>
              </a:rPr>
              <a:t>认识自己</a:t>
            </a:r>
            <a:endParaRPr kumimoji="1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  <a:sym typeface="+mn-ea"/>
            </a:endParaRPr>
          </a:p>
        </p:txBody>
      </p:sp>
      <p:grpSp>
        <p:nvGrpSpPr>
          <p:cNvPr id="91152" name="组合 10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27" name="燕尾形 26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28" name="燕尾形 27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29" name="燕尾形 28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91156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31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1158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35" name="矩形 34"/>
              <p:cNvSpPr/>
              <p:nvPr/>
            </p:nvSpPr>
            <p:spPr>
              <a:xfrm rot="2654847">
                <a:off x="2473" y="68"/>
                <a:ext cx="2240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36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37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38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3" name="文本框 2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1"/>
      <p:bldP spid="16" grpId="2"/>
      <p:bldP spid="17" grpId="3"/>
      <p:bldP spid="73742" grpId="4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3185" name="组合 1"/>
          <p:cNvGrpSpPr/>
          <p:nvPr/>
        </p:nvGrpSpPr>
        <p:grpSpPr>
          <a:xfrm>
            <a:off x="4740275" y="2478088"/>
            <a:ext cx="3213100" cy="3138487"/>
            <a:chOff x="4064428" y="1919752"/>
            <a:chExt cx="3936437" cy="3936437"/>
          </a:xfrm>
        </p:grpSpPr>
        <p:sp>
          <p:nvSpPr>
            <p:cNvPr id="5" name="椭圆 4"/>
            <p:cNvSpPr/>
            <p:nvPr/>
          </p:nvSpPr>
          <p:spPr>
            <a:xfrm>
              <a:off x="4064428" y="2996945"/>
              <a:ext cx="3936437" cy="1782050"/>
            </a:xfrm>
            <a:prstGeom prst="ellipse">
              <a:avLst/>
            </a:prstGeom>
            <a:noFill/>
            <a:ln w="19050" cap="rnd">
              <a:solidFill>
                <a:srgbClr val="181715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121856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5400000">
              <a:off x="4059562" y="2996238"/>
              <a:ext cx="3936437" cy="1783454"/>
            </a:xfrm>
            <a:prstGeom prst="ellipse">
              <a:avLst/>
            </a:prstGeom>
            <a:noFill/>
            <a:ln w="19050" cap="rnd">
              <a:solidFill>
                <a:srgbClr val="181715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121856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3188" name="组合 7"/>
            <p:cNvGrpSpPr/>
            <p:nvPr/>
          </p:nvGrpSpPr>
          <p:grpSpPr>
            <a:xfrm>
              <a:off x="4545674" y="2411912"/>
              <a:ext cx="1359557" cy="1359557"/>
              <a:chOff x="4545674" y="2411912"/>
              <a:chExt cx="1359557" cy="1359557"/>
            </a:xfrm>
          </p:grpSpPr>
          <p:sp>
            <p:nvSpPr>
              <p:cNvPr id="23" name="椭圆 22"/>
              <p:cNvSpPr/>
              <p:nvPr/>
            </p:nvSpPr>
            <p:spPr>
              <a:xfrm>
                <a:off x="4544814" y="2411557"/>
                <a:ext cx="1359470" cy="1359933"/>
              </a:xfrm>
              <a:prstGeom prst="ellipse">
                <a:avLst/>
              </a:prstGeom>
              <a:solidFill>
                <a:srgbClr val="EB475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1218565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93190" name="矩形 34"/>
              <p:cNvSpPr/>
              <p:nvPr/>
            </p:nvSpPr>
            <p:spPr>
              <a:xfrm>
                <a:off x="4951040" y="2551683"/>
                <a:ext cx="548139" cy="107907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defTabSz="1219200"/>
                <a:r>
                  <a:rPr lang="en-US" altLang="zh-CN" sz="50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1</a:t>
                </a:r>
                <a:endParaRPr lang="en-US" altLang="zh-CN" sz="5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93191" name="组合 10"/>
            <p:cNvGrpSpPr/>
            <p:nvPr/>
          </p:nvGrpSpPr>
          <p:grpSpPr>
            <a:xfrm>
              <a:off x="6223066" y="2411912"/>
              <a:ext cx="1359557" cy="1359557"/>
              <a:chOff x="6223066" y="2411912"/>
              <a:chExt cx="1359557" cy="1359557"/>
            </a:xfrm>
          </p:grpSpPr>
          <p:sp>
            <p:nvSpPr>
              <p:cNvPr id="24" name="椭圆 23"/>
              <p:cNvSpPr/>
              <p:nvPr/>
            </p:nvSpPr>
            <p:spPr>
              <a:xfrm>
                <a:off x="6223245" y="2411557"/>
                <a:ext cx="1359471" cy="1359933"/>
              </a:xfrm>
              <a:prstGeom prst="ellipse">
                <a:avLst/>
              </a:prstGeom>
              <a:solidFill>
                <a:srgbClr val="00AA8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1218565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93193" name="矩形 11"/>
              <p:cNvSpPr/>
              <p:nvPr/>
            </p:nvSpPr>
            <p:spPr>
              <a:xfrm>
                <a:off x="6532402" y="2551820"/>
                <a:ext cx="765829" cy="107907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defTabSz="1219200"/>
                <a:r>
                  <a:rPr lang="en-US" altLang="zh-CN" sz="50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2</a:t>
                </a:r>
                <a:endParaRPr lang="zh-CN" altLang="en-US" sz="5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93194" name="组合 13"/>
            <p:cNvGrpSpPr/>
            <p:nvPr/>
          </p:nvGrpSpPr>
          <p:grpSpPr>
            <a:xfrm>
              <a:off x="4545674" y="4046374"/>
              <a:ext cx="1359557" cy="1359557"/>
              <a:chOff x="4545674" y="4046374"/>
              <a:chExt cx="1359557" cy="1359557"/>
            </a:xfrm>
          </p:grpSpPr>
          <p:sp>
            <p:nvSpPr>
              <p:cNvPr id="26" name="椭圆 25"/>
              <p:cNvSpPr/>
              <p:nvPr/>
            </p:nvSpPr>
            <p:spPr>
              <a:xfrm>
                <a:off x="4544814" y="4046265"/>
                <a:ext cx="1359470" cy="1359932"/>
              </a:xfrm>
              <a:prstGeom prst="ellipse">
                <a:avLst/>
              </a:prstGeom>
              <a:solidFill>
                <a:srgbClr val="8EC83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1218565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93196" name="矩形 36"/>
              <p:cNvSpPr/>
              <p:nvPr/>
            </p:nvSpPr>
            <p:spPr>
              <a:xfrm>
                <a:off x="4873281" y="4186104"/>
                <a:ext cx="702461" cy="107907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defTabSz="1219200"/>
                <a:r>
                  <a:rPr lang="en-US" altLang="zh-CN" sz="50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3</a:t>
                </a:r>
                <a:endParaRPr lang="zh-CN" altLang="en-US" sz="5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93197" name="组合 14"/>
            <p:cNvGrpSpPr/>
            <p:nvPr/>
          </p:nvGrpSpPr>
          <p:grpSpPr>
            <a:xfrm>
              <a:off x="6223066" y="4032418"/>
              <a:ext cx="1359557" cy="1359557"/>
              <a:chOff x="6223066" y="4032418"/>
              <a:chExt cx="1359557" cy="1359557"/>
            </a:xfrm>
          </p:grpSpPr>
          <p:sp>
            <p:nvSpPr>
              <p:cNvPr id="25" name="椭圆 24"/>
              <p:cNvSpPr/>
              <p:nvPr/>
            </p:nvSpPr>
            <p:spPr>
              <a:xfrm>
                <a:off x="6223245" y="4032326"/>
                <a:ext cx="1359471" cy="1359933"/>
              </a:xfrm>
              <a:prstGeom prst="ellipse">
                <a:avLst/>
              </a:prstGeom>
              <a:solidFill>
                <a:srgbClr val="30B9E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1218565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93199" name="矩形 37"/>
              <p:cNvSpPr/>
              <p:nvPr/>
            </p:nvSpPr>
            <p:spPr>
              <a:xfrm>
                <a:off x="6662416" y="4172567"/>
                <a:ext cx="506480" cy="107907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defTabSz="1219200"/>
                <a:r>
                  <a:rPr lang="en-US" altLang="zh-CN" sz="50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4</a:t>
                </a:r>
                <a:endParaRPr lang="zh-CN" altLang="en-US" sz="5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93200" name="文本框 15"/>
          <p:cNvSpPr txBox="1"/>
          <p:nvPr/>
        </p:nvSpPr>
        <p:spPr>
          <a:xfrm>
            <a:off x="3566954" y="2635250"/>
            <a:ext cx="1402080" cy="110680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ts val="1200"/>
              </a:spcAft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精力获得途径</a:t>
            </a:r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ctr"/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  外向（</a:t>
            </a:r>
            <a:r>
              <a:rPr lang="en-US" altLang="zh-CN" sz="1600" b="1">
                <a:latin typeface="Arial" pitchFamily="34" charset="0"/>
                <a:ea typeface="微软雅黑" panose="020b0503020204020204" pitchFamily="34" charset="-122"/>
              </a:rPr>
              <a:t>E</a:t>
            </a:r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sz="1600" b="1">
              <a:latin typeface="Arial" pitchFamily="34" charset="0"/>
              <a:ea typeface="微软雅黑" panose="020b0503020204020204" pitchFamily="34" charset="-122"/>
            </a:endParaRPr>
          </a:p>
          <a:p>
            <a:pPr algn="ctr"/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内向（</a:t>
            </a:r>
            <a:r>
              <a:rPr lang="en-US" altLang="zh-CN" sz="1600" b="1">
                <a:latin typeface="Arial" pitchFamily="34" charset="0"/>
                <a:ea typeface="微软雅黑" panose="020b0503020204020204" pitchFamily="34" charset="-122"/>
              </a:rPr>
              <a:t>I</a:t>
            </a:r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sz="16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93201" name="文本框 16"/>
          <p:cNvSpPr txBox="1"/>
          <p:nvPr/>
        </p:nvSpPr>
        <p:spPr>
          <a:xfrm>
            <a:off x="7830185" y="2798763"/>
            <a:ext cx="1402080" cy="98361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获取信息方式</a:t>
            </a:r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ctr"/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实感（</a:t>
            </a:r>
            <a:r>
              <a:rPr lang="en-US" altLang="zh-CN" sz="1600" b="1">
                <a:latin typeface="Arial" pitchFamily="34" charset="0"/>
                <a:ea typeface="微软雅黑" panose="020b0503020204020204" pitchFamily="34" charset="-122"/>
              </a:rPr>
              <a:t>S</a:t>
            </a:r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sz="1600" b="1">
              <a:latin typeface="Arial" pitchFamily="34" charset="0"/>
              <a:ea typeface="微软雅黑" panose="020b0503020204020204" pitchFamily="34" charset="-122"/>
            </a:endParaRPr>
          </a:p>
          <a:p>
            <a:pPr algn="ctr"/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直觉（</a:t>
            </a:r>
            <a:r>
              <a:rPr lang="en-US" altLang="zh-CN" sz="1600" b="1">
                <a:latin typeface="Arial" pitchFamily="34" charset="0"/>
                <a:ea typeface="微软雅黑" panose="020b0503020204020204" pitchFamily="34" charset="-122"/>
              </a:rPr>
              <a:t>N</a:t>
            </a:r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sz="16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93202" name="文本框 17"/>
          <p:cNvSpPr txBox="1"/>
          <p:nvPr/>
        </p:nvSpPr>
        <p:spPr>
          <a:xfrm>
            <a:off x="3566954" y="4375150"/>
            <a:ext cx="1402080" cy="98361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决策判断方式</a:t>
            </a:r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ctr"/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情感（</a:t>
            </a:r>
            <a:r>
              <a:rPr lang="en-US" altLang="zh-CN" sz="1600" b="1">
                <a:latin typeface="Arial" pitchFamily="34" charset="0"/>
                <a:ea typeface="微软雅黑" panose="020b0503020204020204" pitchFamily="34" charset="-122"/>
              </a:rPr>
              <a:t>F</a:t>
            </a:r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sz="1600" b="1">
              <a:latin typeface="Arial" pitchFamily="34" charset="0"/>
              <a:ea typeface="微软雅黑" panose="020b0503020204020204" pitchFamily="34" charset="-122"/>
            </a:endParaRPr>
          </a:p>
          <a:p>
            <a:pPr algn="ctr"/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思考（</a:t>
            </a:r>
            <a:r>
              <a:rPr lang="en-US" altLang="zh-CN" sz="1600" b="1">
                <a:latin typeface="Arial" pitchFamily="34" charset="0"/>
                <a:ea typeface="微软雅黑" panose="020b0503020204020204" pitchFamily="34" charset="-122"/>
              </a:rPr>
              <a:t>T</a:t>
            </a:r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sz="16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93203" name="文本框 18"/>
          <p:cNvSpPr txBox="1"/>
          <p:nvPr/>
        </p:nvSpPr>
        <p:spPr>
          <a:xfrm>
            <a:off x="7953217" y="4375150"/>
            <a:ext cx="1402080" cy="98361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生活行动方式</a:t>
            </a:r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ctr"/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计划（</a:t>
            </a:r>
            <a:r>
              <a:rPr lang="en-US" altLang="zh-CN" sz="1600" b="1">
                <a:latin typeface="Arial" pitchFamily="34" charset="0"/>
                <a:ea typeface="微软雅黑" panose="020b0503020204020204" pitchFamily="34" charset="-122"/>
              </a:rPr>
              <a:t>J</a:t>
            </a:r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sz="1600" b="1">
              <a:latin typeface="Arial" pitchFamily="34" charset="0"/>
              <a:ea typeface="微软雅黑" panose="020b0503020204020204" pitchFamily="34" charset="-122"/>
            </a:endParaRPr>
          </a:p>
          <a:p>
            <a:pPr algn="ctr"/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随性（</a:t>
            </a:r>
            <a:r>
              <a:rPr lang="en-US" altLang="zh-CN" sz="1600" b="1">
                <a:latin typeface="Arial" pitchFamily="34" charset="0"/>
                <a:ea typeface="微软雅黑" panose="020b0503020204020204" pitchFamily="34" charset="-122"/>
              </a:rPr>
              <a:t>P</a:t>
            </a:r>
            <a:r>
              <a:rPr lang="zh-CN" altLang="en-US" sz="1600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sz="16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7" name="圆角矩形 26"/>
          <p:cNvSpPr/>
          <p:nvPr/>
        </p:nvSpPr>
        <p:spPr>
          <a:xfrm>
            <a:off x="4740275" y="1277938"/>
            <a:ext cx="3011488" cy="533400"/>
          </a:xfrm>
          <a:prstGeom prst="roundRect">
            <a:avLst/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择己所适：性格</a:t>
            </a:r>
            <a:endParaRPr kumimoji="0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93205" name="组合 3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6" name="燕尾形 5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9" name="燕尾形 8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0" name="燕尾形 9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93209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1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3211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28" name="矩形 27"/>
              <p:cNvSpPr/>
              <p:nvPr/>
            </p:nvSpPr>
            <p:spPr>
              <a:xfrm rot="2654847">
                <a:off x="2473" y="68"/>
                <a:ext cx="2224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29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30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36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6801" name="组合 3"/>
          <p:cNvGrpSpPr/>
          <p:nvPr/>
        </p:nvGrpSpPr>
        <p:grpSpPr>
          <a:xfrm>
            <a:off x="2682875" y="781050"/>
            <a:ext cx="7553325" cy="5521325"/>
            <a:chOff x="3076" y="279"/>
            <a:chExt cx="13175" cy="9801"/>
          </a:xfrm>
        </p:grpSpPr>
        <p:grpSp>
          <p:nvGrpSpPr>
            <p:cNvPr id="76802" name="组合 1"/>
            <p:cNvGrpSpPr/>
            <p:nvPr/>
          </p:nvGrpSpPr>
          <p:grpSpPr>
            <a:xfrm>
              <a:off x="3076" y="2991"/>
              <a:ext cx="13175" cy="7089"/>
              <a:chOff x="3076" y="2991"/>
              <a:chExt cx="13175" cy="7089"/>
            </a:xfrm>
          </p:grpSpPr>
          <p:cxnSp>
            <p:nvCxnSpPr>
              <p:cNvPr id="27" name="直接箭头连接符 26"/>
              <p:cNvCxnSpPr/>
              <p:nvPr/>
            </p:nvCxnSpPr>
            <p:spPr>
              <a:xfrm>
                <a:off x="7414" y="3734"/>
                <a:ext cx="4398" cy="5790"/>
              </a:xfrm>
              <a:prstGeom prst="straightConnector1">
                <a:avLst/>
              </a:prstGeom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箭头连接符 27"/>
              <p:cNvCxnSpPr/>
              <p:nvPr/>
            </p:nvCxnSpPr>
            <p:spPr>
              <a:xfrm flipV="1">
                <a:off x="7414" y="3746"/>
                <a:ext cx="4527" cy="5778"/>
              </a:xfrm>
              <a:prstGeom prst="straightConnector1">
                <a:avLst/>
              </a:prstGeom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圆角矩形 28"/>
              <p:cNvSpPr/>
              <p:nvPr/>
            </p:nvSpPr>
            <p:spPr>
              <a:xfrm>
                <a:off x="4349" y="3088"/>
                <a:ext cx="2657" cy="1175"/>
              </a:xfrm>
              <a:prstGeom prst="roundRect">
                <a:avLst/>
              </a:prstGeom>
              <a:solidFill>
                <a:srgbClr val="F4787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fontAlgn="base">
                  <a:lnSpc>
                    <a:spcPct val="150000"/>
                  </a:lnSpc>
                </a:pPr>
                <a:r>
                  <a:rPr lang="en-US" altLang="zh-CN" sz="1400" b="1" strike="noStrike" noProof="1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R</a:t>
                </a:r>
                <a:r>
                  <a:rPr lang="zh-CN" altLang="en-US" sz="1400" b="1" strike="noStrike" noProof="1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：现实型</a:t>
                </a:r>
                <a:endParaRPr lang="en-US" altLang="zh-CN" sz="1400" b="1" strike="noStrike" noProof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  <a:p>
                <a:pPr algn="ctr" fontAlgn="base">
                  <a:lnSpc>
                    <a:spcPct val="150000"/>
                  </a:lnSpc>
                </a:pPr>
                <a:r>
                  <a:rPr lang="zh-CN" altLang="en-US" sz="1400" b="1" strike="noStrike" noProof="1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动手操作</a:t>
                </a:r>
                <a:endParaRPr lang="zh-CN" altLang="en-US" sz="1400" b="1" strike="noStrike" noProof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endParaRPr>
              </a:p>
            </p:txBody>
          </p:sp>
          <p:sp>
            <p:nvSpPr>
              <p:cNvPr id="30" name="圆角矩形 29"/>
              <p:cNvSpPr/>
              <p:nvPr/>
            </p:nvSpPr>
            <p:spPr>
              <a:xfrm>
                <a:off x="12275" y="2991"/>
                <a:ext cx="2657" cy="1216"/>
              </a:xfrm>
              <a:prstGeom prst="roundRect">
                <a:avLst/>
              </a:prstGeom>
              <a:solidFill>
                <a:srgbClr val="5891C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fontAlgn="base">
                  <a:lnSpc>
                    <a:spcPct val="150000"/>
                  </a:lnSpc>
                </a:pPr>
                <a:r>
                  <a:rPr lang="en-US" altLang="zh-CN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I</a:t>
                </a: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：研究型</a:t>
                </a:r>
                <a:endParaRPr lang="zh-CN" altLang="en-US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endParaRPr>
              </a:p>
              <a:p>
                <a:pPr algn="ctr" fontAlgn="base">
                  <a:lnSpc>
                    <a:spcPct val="150000"/>
                  </a:lnSpc>
                </a:pP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研究开发</a:t>
                </a:r>
                <a:endParaRPr lang="zh-CN" altLang="en-US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endParaRPr>
              </a:p>
            </p:txBody>
          </p:sp>
          <p:sp>
            <p:nvSpPr>
              <p:cNvPr id="31" name="圆角矩形 30"/>
              <p:cNvSpPr/>
              <p:nvPr/>
            </p:nvSpPr>
            <p:spPr>
              <a:xfrm>
                <a:off x="13594" y="6071"/>
                <a:ext cx="2657" cy="1185"/>
              </a:xfrm>
              <a:prstGeom prst="roundRect">
                <a:avLst/>
              </a:prstGeom>
              <a:solidFill>
                <a:srgbClr val="D04B42"/>
              </a:solidFill>
              <a:ln>
                <a:noFill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fontAlgn="base">
                  <a:lnSpc>
                    <a:spcPct val="150000"/>
                  </a:lnSpc>
                </a:pPr>
                <a:r>
                  <a:rPr lang="en-US" altLang="zh-CN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A</a:t>
                </a: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：艺术型</a:t>
                </a:r>
                <a:endParaRPr lang="zh-CN" altLang="en-US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  <a:p>
                <a:pPr algn="ctr" fontAlgn="base">
                  <a:lnSpc>
                    <a:spcPct val="150000"/>
                  </a:lnSpc>
                </a:pP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创造创新</a:t>
                </a:r>
                <a:endParaRPr lang="zh-CN" altLang="en-US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endParaRPr>
              </a:p>
            </p:txBody>
          </p:sp>
          <p:sp>
            <p:nvSpPr>
              <p:cNvPr id="32" name="圆角矩形 31"/>
              <p:cNvSpPr/>
              <p:nvPr/>
            </p:nvSpPr>
            <p:spPr>
              <a:xfrm>
                <a:off x="12474" y="8858"/>
                <a:ext cx="2657" cy="1184"/>
              </a:xfrm>
              <a:prstGeom prst="roundRect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fontAlgn="base">
                  <a:lnSpc>
                    <a:spcPct val="150000"/>
                  </a:lnSpc>
                </a:pPr>
                <a:r>
                  <a:rPr lang="en-US" altLang="zh-CN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S</a:t>
                </a: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：社会型</a:t>
                </a:r>
                <a:endParaRPr lang="en-US" altLang="zh-CN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  <a:p>
                <a:pPr algn="ctr" fontAlgn="base">
                  <a:lnSpc>
                    <a:spcPct val="150000"/>
                  </a:lnSpc>
                </a:pP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服务助人</a:t>
                </a:r>
                <a:endParaRPr lang="zh-CN" altLang="en-US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endParaRPr>
              </a:p>
            </p:txBody>
          </p:sp>
          <p:sp>
            <p:nvSpPr>
              <p:cNvPr id="33" name="圆角矩形 32"/>
              <p:cNvSpPr/>
              <p:nvPr/>
            </p:nvSpPr>
            <p:spPr>
              <a:xfrm>
                <a:off x="4207" y="8906"/>
                <a:ext cx="2657" cy="1174"/>
              </a:xfrm>
              <a:prstGeom prst="roundRect">
                <a:avLst/>
              </a:prstGeom>
              <a:solidFill>
                <a:srgbClr val="465D75"/>
              </a:solidFill>
              <a:ln>
                <a:noFill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fontAlgn="base">
                  <a:lnSpc>
                    <a:spcPct val="150000"/>
                  </a:lnSpc>
                </a:pPr>
                <a:r>
                  <a:rPr lang="en-US" altLang="zh-CN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E</a:t>
                </a: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：事业型</a:t>
                </a:r>
                <a:endParaRPr lang="en-US" altLang="zh-CN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  <a:p>
                <a:pPr algn="ctr" fontAlgn="base">
                  <a:lnSpc>
                    <a:spcPct val="150000"/>
                  </a:lnSpc>
                </a:pP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管理经营</a:t>
                </a:r>
                <a:endParaRPr lang="zh-CN" altLang="en-US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endParaRPr>
              </a:p>
            </p:txBody>
          </p:sp>
          <p:sp>
            <p:nvSpPr>
              <p:cNvPr id="35" name="圆角矩形 34"/>
              <p:cNvSpPr/>
              <p:nvPr/>
            </p:nvSpPr>
            <p:spPr>
              <a:xfrm>
                <a:off x="3076" y="6094"/>
                <a:ext cx="2657" cy="1236"/>
              </a:xfrm>
              <a:prstGeom prst="roundRect">
                <a:avLst/>
              </a:prstGeom>
              <a:solidFill>
                <a:srgbClr val="38A55D"/>
              </a:solidFill>
              <a:ln>
                <a:noFill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fontAlgn="base">
                  <a:lnSpc>
                    <a:spcPct val="150000"/>
                  </a:lnSpc>
                </a:pPr>
                <a:r>
                  <a:rPr lang="en-US" altLang="zh-CN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C</a:t>
                </a: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：常规型</a:t>
                </a:r>
                <a:endParaRPr lang="en-US" altLang="zh-CN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  <a:p>
                <a:pPr algn="ctr" fontAlgn="base">
                  <a:lnSpc>
                    <a:spcPct val="150000"/>
                  </a:lnSpc>
                </a:pPr>
                <a:r>
                  <a:rPr lang="zh-CN" altLang="en-US" sz="1400" b="1" strike="noStrike" noProof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中规中矩</a:t>
                </a:r>
                <a:endParaRPr lang="zh-CN" altLang="en-US" sz="1400" b="1" strike="noStrike" noProof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endParaRPr>
              </a:p>
            </p:txBody>
          </p:sp>
          <p:sp>
            <p:nvSpPr>
              <p:cNvPr id="76811" name="TextBox 35"/>
              <p:cNvSpPr txBox="1"/>
              <p:nvPr/>
            </p:nvSpPr>
            <p:spPr>
              <a:xfrm>
                <a:off x="9289" y="4480"/>
                <a:ext cx="776" cy="70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en-US" sz="2000">
                    <a:latin typeface="Arial" pitchFamily="34" charset="0"/>
                    <a:ea typeface="微软雅黑" panose="020b0503020204020204" pitchFamily="34" charset="-122"/>
                  </a:rPr>
                  <a:t>物</a:t>
                </a:r>
                <a:endParaRPr lang="zh-CN" altLang="en-US" sz="200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76812" name="TextBox 36"/>
              <p:cNvSpPr txBox="1"/>
              <p:nvPr/>
            </p:nvSpPr>
            <p:spPr>
              <a:xfrm>
                <a:off x="9180" y="8247"/>
                <a:ext cx="776" cy="70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en-US" sz="2000">
                    <a:latin typeface="Arial" pitchFamily="34" charset="0"/>
                    <a:ea typeface="微软雅黑" panose="020b0503020204020204" pitchFamily="34" charset="-122"/>
                  </a:rPr>
                  <a:t>人</a:t>
                </a:r>
                <a:endParaRPr lang="zh-CN" altLang="en-US" sz="200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76813" name="TextBox 37"/>
              <p:cNvSpPr txBox="1"/>
              <p:nvPr/>
            </p:nvSpPr>
            <p:spPr>
              <a:xfrm>
                <a:off x="7105" y="6265"/>
                <a:ext cx="1260" cy="70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en-US" sz="2000">
                    <a:latin typeface="Arial" pitchFamily="34" charset="0"/>
                    <a:ea typeface="微软雅黑" panose="020b0503020204020204" pitchFamily="34" charset="-122"/>
                  </a:rPr>
                  <a:t>数据</a:t>
                </a:r>
                <a:endParaRPr lang="zh-CN" altLang="en-US" sz="200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76814" name="TextBox 38"/>
              <p:cNvSpPr txBox="1"/>
              <p:nvPr/>
            </p:nvSpPr>
            <p:spPr>
              <a:xfrm>
                <a:off x="11093" y="6243"/>
                <a:ext cx="1260" cy="70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en-US" sz="2000">
                    <a:latin typeface="Arial" pitchFamily="34" charset="0"/>
                    <a:ea typeface="微软雅黑" panose="020b0503020204020204" pitchFamily="34" charset="-122"/>
                  </a:rPr>
                  <a:t>想法</a:t>
                </a:r>
                <a:endParaRPr lang="zh-CN" altLang="en-US" sz="200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76815" name="组合 46"/>
            <p:cNvGrpSpPr/>
            <p:nvPr/>
          </p:nvGrpSpPr>
          <p:grpSpPr>
            <a:xfrm>
              <a:off x="5829" y="279"/>
              <a:ext cx="7670" cy="9400"/>
              <a:chOff x="4318" y="1069"/>
              <a:chExt cx="5605" cy="4782"/>
            </a:xfrm>
          </p:grpSpPr>
          <p:grpSp>
            <p:nvGrpSpPr>
              <p:cNvPr id="76816" name="Group 7"/>
              <p:cNvGrpSpPr/>
              <p:nvPr/>
            </p:nvGrpSpPr>
            <p:grpSpPr>
              <a:xfrm>
                <a:off x="5714" y="1069"/>
                <a:ext cx="3845" cy="4755"/>
                <a:chOff x="1567" y="198"/>
                <a:chExt cx="2424" cy="2536"/>
              </a:xfrm>
            </p:grpSpPr>
            <p:sp>
              <p:nvSpPr>
                <p:cNvPr id="50" name="Text Box 22"/>
                <p:cNvSpPr txBox="1"/>
                <p:nvPr/>
              </p:nvSpPr>
              <p:spPr>
                <a:xfrm rot="5400000">
                  <a:off x="1807" y="2432"/>
                  <a:ext cx="60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51" name="Text Box 36"/>
                <p:cNvSpPr txBox="1"/>
                <p:nvPr/>
              </p:nvSpPr>
              <p:spPr>
                <a:xfrm rot="5400000">
                  <a:off x="1996" y="1132"/>
                  <a:ext cx="59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52" name="Text Box 39"/>
                <p:cNvSpPr txBox="1"/>
                <p:nvPr/>
              </p:nvSpPr>
              <p:spPr>
                <a:xfrm rot="5400000">
                  <a:off x="1955" y="354"/>
                  <a:ext cx="59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53" name="Text Box 42"/>
                <p:cNvSpPr txBox="1"/>
                <p:nvPr/>
              </p:nvSpPr>
              <p:spPr>
                <a:xfrm rot="5400000">
                  <a:off x="2270" y="192"/>
                  <a:ext cx="59" cy="6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54" name="Text Box 58"/>
                <p:cNvSpPr txBox="1"/>
                <p:nvPr/>
              </p:nvSpPr>
              <p:spPr>
                <a:xfrm rot="5400000">
                  <a:off x="3928" y="2272"/>
                  <a:ext cx="59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55" name="Text Box 62"/>
                <p:cNvSpPr txBox="1"/>
                <p:nvPr/>
              </p:nvSpPr>
              <p:spPr>
                <a:xfrm rot="5400000">
                  <a:off x="3735" y="581"/>
                  <a:ext cx="60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56" name="Text Box 83"/>
                <p:cNvSpPr txBox="1"/>
                <p:nvPr/>
              </p:nvSpPr>
              <p:spPr>
                <a:xfrm rot="5400000">
                  <a:off x="3722" y="555"/>
                  <a:ext cx="59" cy="6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57" name="Text Box 87"/>
                <p:cNvSpPr txBox="1"/>
                <p:nvPr/>
              </p:nvSpPr>
              <p:spPr>
                <a:xfrm rot="5400000">
                  <a:off x="3170" y="2376"/>
                  <a:ext cx="59" cy="6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58" name="Text Box 91"/>
                <p:cNvSpPr txBox="1"/>
                <p:nvPr/>
              </p:nvSpPr>
              <p:spPr>
                <a:xfrm rot="5400000">
                  <a:off x="1567" y="2669"/>
                  <a:ext cx="59" cy="6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59" name="Text Box 95"/>
                <p:cNvSpPr txBox="1"/>
                <p:nvPr/>
              </p:nvSpPr>
              <p:spPr>
                <a:xfrm rot="5400000">
                  <a:off x="2397" y="2327"/>
                  <a:ext cx="59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60" name="Text Box 119"/>
                <p:cNvSpPr txBox="1"/>
                <p:nvPr/>
              </p:nvSpPr>
              <p:spPr>
                <a:xfrm rot="5400000">
                  <a:off x="3372" y="1523"/>
                  <a:ext cx="59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61" name="Text Box 123"/>
                <p:cNvSpPr txBox="1"/>
                <p:nvPr/>
              </p:nvSpPr>
              <p:spPr>
                <a:xfrm rot="5400000">
                  <a:off x="3413" y="2644"/>
                  <a:ext cx="59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62" name="Text Box 139"/>
                <p:cNvSpPr txBox="1"/>
                <p:nvPr/>
              </p:nvSpPr>
              <p:spPr>
                <a:xfrm rot="5400000">
                  <a:off x="2862" y="1374"/>
                  <a:ext cx="59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63" name="Text Box 154"/>
                <p:cNvSpPr txBox="1"/>
                <p:nvPr/>
              </p:nvSpPr>
              <p:spPr>
                <a:xfrm rot="5400000">
                  <a:off x="1955" y="1594"/>
                  <a:ext cx="59" cy="6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100" noProof="1">
                    <a:ln w="19050">
                      <a:solidFill>
                        <a:schemeClr val="tx1"/>
                      </a:solidFill>
                    </a:ln>
                    <a:solidFill>
                      <a:srgbClr val="464646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49" name="流程图: 准备 48"/>
              <p:cNvSpPr/>
              <p:nvPr/>
            </p:nvSpPr>
            <p:spPr>
              <a:xfrm>
                <a:off x="4318" y="2771"/>
                <a:ext cx="5605" cy="3080"/>
              </a:xfrm>
              <a:prstGeom prst="flowChartPreparation">
                <a:avLst/>
              </a:prstGeom>
              <a:noFill/>
              <a:ln w="12700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fontAlgn="base"/>
                <a:endParaRPr lang="zh-CN" altLang="en-US" sz="100" strike="noStrike" noProof="1">
                  <a:ln w="19050">
                    <a:solidFill>
                      <a:sysClr val="windowText" lastClr="000000"/>
                    </a:solidFill>
                  </a:ln>
                </a:endParaRPr>
              </a:p>
            </p:txBody>
          </p:sp>
        </p:grpSp>
      </p:grpSp>
      <p:sp>
        <p:nvSpPr>
          <p:cNvPr id="2" name="圆角矩形 1"/>
          <p:cNvSpPr/>
          <p:nvPr/>
        </p:nvSpPr>
        <p:spPr>
          <a:xfrm>
            <a:off x="4740275" y="1277938"/>
            <a:ext cx="3011488" cy="533400"/>
          </a:xfrm>
          <a:prstGeom prst="roundRect">
            <a:avLst/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zh-CN" altLang="en-US" sz="2000" b="1" strike="noStrike" noProof="1"/>
              <a:t>择己所爱：兴趣</a:t>
            </a:r>
            <a:endParaRPr lang="zh-CN" altLang="en-US" sz="2000" b="1" strike="noStrike" noProof="1"/>
          </a:p>
        </p:txBody>
      </p:sp>
      <p:grpSp>
        <p:nvGrpSpPr>
          <p:cNvPr id="76833" name="组合 3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5" name="燕尾形 4"/>
            <p:cNvSpPr/>
            <p:nvPr/>
          </p:nvSpPr>
          <p:spPr>
            <a:xfrm>
              <a:off x="870" y="693"/>
              <a:ext cx="340" cy="340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accent2"/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6" name="燕尾形 5"/>
            <p:cNvSpPr/>
            <p:nvPr/>
          </p:nvSpPr>
          <p:spPr>
            <a:xfrm>
              <a:off x="1169" y="693"/>
              <a:ext cx="340" cy="340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accent2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7" name="燕尾形 6"/>
            <p:cNvSpPr/>
            <p:nvPr/>
          </p:nvSpPr>
          <p:spPr>
            <a:xfrm>
              <a:off x="1482" y="693"/>
              <a:ext cx="340" cy="340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76837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fontAlgn="base"/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9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6839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1" name="矩形 10"/>
              <p:cNvSpPr/>
              <p:nvPr/>
            </p:nvSpPr>
            <p:spPr>
              <a:xfrm rot="2654847">
                <a:off x="2473" y="72"/>
                <a:ext cx="2136" cy="2136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2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3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4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3" name="文本框 2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7" name="Picture 1" descr="多元智能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9335" y="1210944"/>
            <a:ext cx="5278119" cy="5306060"/>
          </a:xfrm>
          <a:prstGeom prst="ellipse">
            <a:avLst/>
          </a:prstGeom>
          <a:noFill/>
          <a:ln w="9525">
            <a:noFill/>
          </a:ln>
        </p:spPr>
      </p:pic>
      <p:pic>
        <p:nvPicPr>
          <p:cNvPr id="80898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3638" y="1385888"/>
            <a:ext cx="2992437" cy="30114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0899" name="文本框 4"/>
          <p:cNvSpPr txBox="1"/>
          <p:nvPr/>
        </p:nvSpPr>
        <p:spPr>
          <a:xfrm>
            <a:off x="677863" y="4619625"/>
            <a:ext cx="3783012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rgbClr val="000000"/>
                </a:solidFill>
                <a:latin typeface="微软雅黑" panose="020b0503020204020204" pitchFamily="34" charset="-122"/>
                <a:sym typeface="Arial" pitchFamily="34" charset="0"/>
              </a:rPr>
              <a:t>在某种社会和文化的价值标准下，个体用以</a:t>
            </a:r>
            <a:r>
              <a:rPr lang="zh-CN" altLang="en-US" sz="1600" b="1">
                <a:solidFill>
                  <a:srgbClr val="C00000"/>
                </a:solidFill>
                <a:latin typeface="微软雅黑" panose="020b0503020204020204" pitchFamily="34" charset="-122"/>
                <a:sym typeface="Arial" pitchFamily="34" charset="0"/>
              </a:rPr>
              <a:t>解决</a:t>
            </a:r>
            <a:r>
              <a:rPr lang="zh-CN" altLang="en-US" sz="1600" b="1">
                <a:solidFill>
                  <a:srgbClr val="000000"/>
                </a:solidFill>
                <a:latin typeface="微软雅黑" panose="020b0503020204020204" pitchFamily="34" charset="-122"/>
                <a:sym typeface="Arial" pitchFamily="34" charset="0"/>
              </a:rPr>
              <a:t>自己遇到真正</a:t>
            </a:r>
            <a:r>
              <a:rPr lang="zh-CN" altLang="en-US" sz="1600" b="1">
                <a:solidFill>
                  <a:srgbClr val="C00000"/>
                </a:solidFill>
                <a:latin typeface="微软雅黑" panose="020b0503020204020204" pitchFamily="34" charset="-122"/>
                <a:sym typeface="Arial" pitchFamily="34" charset="0"/>
              </a:rPr>
              <a:t>难题或</a:t>
            </a:r>
            <a:r>
              <a:rPr lang="zh-CN" altLang="en-US" sz="1600" b="1">
                <a:solidFill>
                  <a:srgbClr val="000000"/>
                </a:solidFill>
                <a:latin typeface="微软雅黑" panose="020b0503020204020204" pitchFamily="34" charset="-122"/>
                <a:sym typeface="Arial" pitchFamily="34" charset="0"/>
              </a:rPr>
              <a:t>生产及</a:t>
            </a:r>
            <a:r>
              <a:rPr lang="zh-CN" altLang="en-US" sz="1600" b="1">
                <a:solidFill>
                  <a:srgbClr val="C00000"/>
                </a:solidFill>
                <a:latin typeface="微软雅黑" panose="020b0503020204020204" pitchFamily="34" charset="-122"/>
                <a:sym typeface="Arial" pitchFamily="34" charset="0"/>
              </a:rPr>
              <a:t>创造</a:t>
            </a:r>
            <a:r>
              <a:rPr lang="zh-CN" altLang="en-US" sz="1600" b="1">
                <a:solidFill>
                  <a:srgbClr val="000000"/>
                </a:solidFill>
                <a:latin typeface="微软雅黑" panose="020b0503020204020204" pitchFamily="34" charset="-122"/>
                <a:sym typeface="Arial" pitchFamily="34" charset="0"/>
              </a:rPr>
              <a:t>出有效</a:t>
            </a:r>
            <a:r>
              <a:rPr lang="zh-CN" altLang="en-US" sz="1600" b="1">
                <a:solidFill>
                  <a:srgbClr val="C00000"/>
                </a:solidFill>
                <a:latin typeface="微软雅黑" panose="020b0503020204020204" pitchFamily="34" charset="-122"/>
                <a:sym typeface="Arial" pitchFamily="34" charset="0"/>
              </a:rPr>
              <a:t>产品</a:t>
            </a:r>
            <a:r>
              <a:rPr lang="zh-CN" altLang="en-US" sz="1600" b="1">
                <a:solidFill>
                  <a:srgbClr val="000000"/>
                </a:solidFill>
                <a:latin typeface="微软雅黑" panose="020b0503020204020204" pitchFamily="34" charset="-122"/>
                <a:sym typeface="Arial" pitchFamily="34" charset="0"/>
              </a:rPr>
              <a:t>所需</a:t>
            </a:r>
            <a:r>
              <a:rPr lang="zh-CN" altLang="en-US" sz="1600" b="1">
                <a:solidFill>
                  <a:srgbClr val="C00000"/>
                </a:solidFill>
                <a:latin typeface="微软雅黑" panose="020b0503020204020204" pitchFamily="34" charset="-122"/>
                <a:sym typeface="Arial" pitchFamily="34" charset="0"/>
              </a:rPr>
              <a:t>的能力</a:t>
            </a:r>
            <a:r>
              <a:rPr lang="zh-CN" altLang="en-US" sz="1600" b="1">
                <a:solidFill>
                  <a:srgbClr val="000000"/>
                </a:solidFill>
                <a:latin typeface="微软雅黑" panose="020b0503020204020204" pitchFamily="34" charset="-122"/>
                <a:sym typeface="Arial" pitchFamily="34" charset="0"/>
              </a:rPr>
              <a:t>。</a:t>
            </a:r>
            <a:endParaRPr lang="zh-CN" altLang="en-US" sz="1600" b="1">
              <a:solidFill>
                <a:srgbClr val="000000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80900" name="文本框 14"/>
          <p:cNvSpPr txBox="1"/>
          <p:nvPr/>
        </p:nvSpPr>
        <p:spPr>
          <a:xfrm>
            <a:off x="758825" y="6057900"/>
            <a:ext cx="3622040" cy="30670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1400" b="1">
                <a:latin typeface="Arial" pitchFamily="34" charset="0"/>
                <a:sym typeface="微软雅黑" panose="020b0503020204020204" pitchFamily="34" charset="-122"/>
              </a:rPr>
              <a:t>——</a:t>
            </a:r>
            <a:r>
              <a:rPr lang="zh-CN" altLang="en-US" sz="1400" b="1">
                <a:latin typeface="Arial" pitchFamily="34" charset="0"/>
                <a:sym typeface="微软雅黑" panose="020b0503020204020204" pitchFamily="34" charset="-122"/>
              </a:rPr>
              <a:t>霍华德 </a:t>
            </a:r>
            <a:r>
              <a:rPr lang="en-US" altLang="zh-CN" sz="1400" b="1">
                <a:latin typeface="Arial" pitchFamily="34" charset="0"/>
                <a:sym typeface="微软雅黑" panose="020b0503020204020204" pitchFamily="34" charset="-122"/>
              </a:rPr>
              <a:t>· </a:t>
            </a:r>
            <a:r>
              <a:rPr lang="zh-CN" altLang="en-US" sz="1400" b="1">
                <a:latin typeface="Arial" pitchFamily="34" charset="0"/>
                <a:sym typeface="微软雅黑" panose="020b0503020204020204" pitchFamily="34" charset="-122"/>
              </a:rPr>
              <a:t>加德纳（ </a:t>
            </a:r>
            <a:r>
              <a:rPr lang="en-US" altLang="zh-CN" sz="1400" b="1">
                <a:latin typeface="Arial" pitchFamily="34" charset="0"/>
                <a:sym typeface="微软雅黑" panose="020b0503020204020204" pitchFamily="34" charset="-122"/>
              </a:rPr>
              <a:t>Howard Gardner </a:t>
            </a:r>
            <a:r>
              <a:rPr lang="zh-CN" altLang="en-US" sz="1400" b="1">
                <a:latin typeface="Arial" pitchFamily="34" charset="0"/>
                <a:sym typeface="微软雅黑" panose="020b0503020204020204" pitchFamily="34" charset="-122"/>
              </a:rPr>
              <a:t>）</a:t>
            </a:r>
            <a:endParaRPr lang="zh-CN" altLang="en-US" sz="1400" b="1">
              <a:latin typeface="Arial" pitchFamily="34" charset="0"/>
              <a:sym typeface="微软雅黑" panose="020b0503020204020204" pitchFamily="34" charset="-122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3706813" y="1211263"/>
            <a:ext cx="3011488" cy="533400"/>
          </a:xfrm>
          <a:prstGeom prst="roundRect">
            <a:avLst/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zh-CN" altLang="en-US" sz="2000" b="1" strike="noStrike" noProof="1"/>
              <a:t>择己所长：能力</a:t>
            </a:r>
            <a:endParaRPr lang="zh-CN" altLang="en-US" sz="2000" b="1" strike="noStrike" noProof="1"/>
          </a:p>
        </p:txBody>
      </p:sp>
      <p:grpSp>
        <p:nvGrpSpPr>
          <p:cNvPr id="80902" name="组合 3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5" name="燕尾形 4"/>
            <p:cNvSpPr/>
            <p:nvPr/>
          </p:nvSpPr>
          <p:spPr>
            <a:xfrm>
              <a:off x="870" y="693"/>
              <a:ext cx="340" cy="340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accent2"/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6" name="燕尾形 5"/>
            <p:cNvSpPr/>
            <p:nvPr/>
          </p:nvSpPr>
          <p:spPr>
            <a:xfrm>
              <a:off x="1169" y="693"/>
              <a:ext cx="340" cy="340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accent2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7" name="燕尾形 6"/>
            <p:cNvSpPr/>
            <p:nvPr/>
          </p:nvSpPr>
          <p:spPr>
            <a:xfrm>
              <a:off x="1482" y="693"/>
              <a:ext cx="340" cy="340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80906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fontAlgn="base"/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9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0908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1" name="矩形 10"/>
              <p:cNvSpPr/>
              <p:nvPr/>
            </p:nvSpPr>
            <p:spPr>
              <a:xfrm rot="2654847">
                <a:off x="2473" y="72"/>
                <a:ext cx="2136" cy="2136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2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3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4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3" name="文本框 2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45" name="文本框 50"/>
          <p:cNvSpPr txBox="1"/>
          <p:nvPr/>
        </p:nvSpPr>
        <p:spPr>
          <a:xfrm>
            <a:off x="625475" y="4692650"/>
            <a:ext cx="340360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 b="1">
                <a:latin typeface="微软雅黑" panose="020b0503020204020204" pitchFamily="34" charset="-122"/>
                <a:sym typeface="微软雅黑" panose="020b0503020204020204" pitchFamily="34" charset="-122"/>
              </a:rPr>
              <a:t>职业价值观，指人生目标和人生态度在</a:t>
            </a:r>
            <a:r>
              <a:rPr lang="zh-CN" altLang="en-US" sz="1400" b="1">
                <a:solidFill>
                  <a:srgbClr val="C00000"/>
                </a:solidFill>
                <a:latin typeface="微软雅黑" panose="020b0503020204020204" pitchFamily="34" charset="-122"/>
                <a:sym typeface="微软雅黑" panose="020b0503020204020204" pitchFamily="34" charset="-122"/>
              </a:rPr>
              <a:t>职业选择</a:t>
            </a:r>
            <a:r>
              <a:rPr lang="zh-CN" altLang="en-US" sz="1400" b="1">
                <a:latin typeface="微软雅黑" panose="020b0503020204020204" pitchFamily="34" charset="-122"/>
                <a:sym typeface="微软雅黑" panose="020b0503020204020204" pitchFamily="34" charset="-122"/>
              </a:rPr>
              <a:t>方面的具体表现，即一个人对职业的认识和态度以及他对职业目标的</a:t>
            </a:r>
            <a:r>
              <a:rPr lang="zh-CN" altLang="en-US" sz="1400" b="1">
                <a:solidFill>
                  <a:srgbClr val="C00000"/>
                </a:solidFill>
                <a:latin typeface="微软雅黑" panose="020b0503020204020204" pitchFamily="34" charset="-122"/>
                <a:sym typeface="微软雅黑" panose="020b0503020204020204" pitchFamily="34" charset="-122"/>
              </a:rPr>
              <a:t>追求和向往</a:t>
            </a:r>
            <a:r>
              <a:rPr lang="zh-CN" altLang="en-US" sz="1400" b="1">
                <a:latin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zh-CN" altLang="en-US" sz="1400" b="1">
              <a:latin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2946" name="文本框 2"/>
          <p:cNvSpPr txBox="1"/>
          <p:nvPr/>
        </p:nvSpPr>
        <p:spPr>
          <a:xfrm>
            <a:off x="871538" y="6075363"/>
            <a:ext cx="2974975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1600" b="1">
                <a:latin typeface="Arial" pitchFamily="34" charset="0"/>
                <a:sym typeface="微软雅黑" panose="020b0503020204020204" pitchFamily="34" charset="-122"/>
              </a:rPr>
              <a:t>——</a:t>
            </a:r>
            <a:r>
              <a:rPr lang="zh-CN" altLang="en-US" sz="1600" b="1">
                <a:latin typeface="Arial" pitchFamily="34" charset="0"/>
                <a:sym typeface="微软雅黑" panose="020b0503020204020204" pitchFamily="34" charset="-122"/>
              </a:rPr>
              <a:t>舒伯（</a:t>
            </a:r>
            <a:r>
              <a:rPr lang="zh-CN" altLang="zh-CN" sz="1600" b="1">
                <a:latin typeface="Arial" pitchFamily="34" charset="0"/>
                <a:sym typeface="微软雅黑" panose="020b0503020204020204" pitchFamily="34" charset="-122"/>
              </a:rPr>
              <a:t>Donald E.Super</a:t>
            </a:r>
            <a:r>
              <a:rPr lang="en-US" altLang="zh-CN" sz="1600" b="1">
                <a:latin typeface="Arial" pitchFamily="34" charset="0"/>
                <a:sym typeface="微软雅黑" panose="020b0503020204020204" pitchFamily="34" charset="-122"/>
              </a:rPr>
              <a:t> </a:t>
            </a:r>
            <a:r>
              <a:rPr lang="zh-CN" altLang="en-US" sz="1600" b="1">
                <a:latin typeface="Arial" pitchFamily="34" charset="0"/>
                <a:sym typeface="微软雅黑" panose="020b0503020204020204" pitchFamily="34" charset="-122"/>
              </a:rPr>
              <a:t>）</a:t>
            </a:r>
            <a:endParaRPr lang="zh-CN" altLang="en-US" sz="1600" b="1">
              <a:latin typeface="Arial" pitchFamily="34" charset="0"/>
              <a:sym typeface="微软雅黑" panose="020b0503020204020204" pitchFamily="34" charset="-122"/>
            </a:endParaRPr>
          </a:p>
        </p:txBody>
      </p:sp>
      <p:pic>
        <p:nvPicPr>
          <p:cNvPr id="82947" name="图片 4" descr="timg (18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350" y="2054225"/>
            <a:ext cx="1938338" cy="25765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948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2513" y="2262188"/>
            <a:ext cx="5576887" cy="42687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圆角矩形 1"/>
          <p:cNvSpPr/>
          <p:nvPr/>
        </p:nvSpPr>
        <p:spPr>
          <a:xfrm>
            <a:off x="4424680" y="1274128"/>
            <a:ext cx="3629025" cy="533400"/>
          </a:xfrm>
          <a:prstGeom prst="roundRect">
            <a:avLst/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base"/>
            <a:r>
              <a:rPr lang="zh-CN" altLang="en-US" sz="2000" b="1" strike="noStrike" noProof="1"/>
              <a:t>择己所求：职业价值观</a:t>
            </a:r>
            <a:endParaRPr lang="zh-CN" altLang="en-US" sz="2000" b="1" strike="noStrike" noProof="1"/>
          </a:p>
        </p:txBody>
      </p:sp>
      <p:grpSp>
        <p:nvGrpSpPr>
          <p:cNvPr id="82950" name="组合 3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5" name="燕尾形 4"/>
            <p:cNvSpPr/>
            <p:nvPr/>
          </p:nvSpPr>
          <p:spPr>
            <a:xfrm>
              <a:off x="870" y="693"/>
              <a:ext cx="340" cy="340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accent2"/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6" name="燕尾形 5"/>
            <p:cNvSpPr/>
            <p:nvPr/>
          </p:nvSpPr>
          <p:spPr>
            <a:xfrm>
              <a:off x="1169" y="693"/>
              <a:ext cx="340" cy="340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accent2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7" name="燕尾形 6"/>
            <p:cNvSpPr/>
            <p:nvPr/>
          </p:nvSpPr>
          <p:spPr>
            <a:xfrm>
              <a:off x="1482" y="693"/>
              <a:ext cx="340" cy="340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sz="100" strike="noStrike" noProof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82954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fontAlgn="base"/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9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2956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1" name="矩形 10"/>
              <p:cNvSpPr/>
              <p:nvPr/>
            </p:nvSpPr>
            <p:spPr>
              <a:xfrm rot="2654847">
                <a:off x="2473" y="72"/>
                <a:ext cx="2136" cy="2136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12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13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14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3" name="文本框 2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矩形 21"/>
          <p:cNvSpPr/>
          <p:nvPr/>
        </p:nvSpPr>
        <p:spPr>
          <a:xfrm>
            <a:off x="5236244" y="3422900"/>
            <a:ext cx="1719580" cy="616947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30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5363" name="矩形 22"/>
          <p:cNvSpPr/>
          <p:nvPr/>
        </p:nvSpPr>
        <p:spPr>
          <a:xfrm>
            <a:off x="5236244" y="4498753"/>
            <a:ext cx="1719580" cy="616947"/>
          </a:xfrm>
          <a:prstGeom prst="rect">
            <a:avLst/>
          </a:prstGeom>
          <a:solidFill>
            <a:srgbClr val="4F80BD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30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5365" name="矩形 22"/>
          <p:cNvSpPr/>
          <p:nvPr/>
        </p:nvSpPr>
        <p:spPr>
          <a:xfrm>
            <a:off x="5236244" y="5560651"/>
            <a:ext cx="1719580" cy="616947"/>
          </a:xfrm>
          <a:prstGeom prst="rect">
            <a:avLst/>
          </a:prstGeom>
          <a:solidFill>
            <a:srgbClr val="985CB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30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1380" name="文本框 22"/>
          <p:cNvSpPr txBox="1"/>
          <p:nvPr/>
        </p:nvSpPr>
        <p:spPr>
          <a:xfrm>
            <a:off x="5533390" y="3523933"/>
            <a:ext cx="119888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探索兴趣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1381" name="文本框 23"/>
          <p:cNvSpPr txBox="1"/>
          <p:nvPr/>
        </p:nvSpPr>
        <p:spPr>
          <a:xfrm>
            <a:off x="5504815" y="4598670"/>
            <a:ext cx="119888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探索能力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1382" name="文本框 24"/>
          <p:cNvSpPr txBox="1"/>
          <p:nvPr/>
        </p:nvSpPr>
        <p:spPr>
          <a:xfrm>
            <a:off x="5376228" y="5667058"/>
            <a:ext cx="145288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探索价值观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677785" y="3500438"/>
            <a:ext cx="2316163" cy="4603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喜欢做（</a:t>
            </a:r>
            <a:r>
              <a:rPr kumimoji="0" lang="zh-CN" altLang="en-US" sz="2400" b="0" i="0" u="none" strike="noStrike" kern="1200" cap="none" spc="0" normalizeH="0" baseline="0" noProof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快乐</a:t>
            </a:r>
            <a:r>
              <a:rPr kumimoji="0" lang="zh-CN" altLang="en-US" sz="2400" b="0" i="0" u="none" strike="noStrike" kern="1200" cap="none" spc="0" normalizeH="0" baseline="0" noProof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 ）</a:t>
            </a:r>
            <a:endParaRPr kumimoji="0" lang="zh-CN" altLang="en-US" sz="2400" b="0" i="0" u="none" strike="noStrike" kern="1200" cap="none" spc="0" normalizeH="0" baseline="0" noProof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7540625" y="4575810"/>
            <a:ext cx="2533650" cy="4603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擅长做（</a:t>
            </a:r>
            <a:r>
              <a:rPr kumimoji="0" lang="zh-CN" altLang="en-US" sz="2400" b="0" i="0" u="none" strike="noStrike" kern="1200" cap="none" spc="0" normalizeH="0" baseline="0" noProof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胜任</a:t>
            </a:r>
            <a:r>
              <a:rPr kumimoji="0" lang="zh-CN" altLang="en-US" sz="2400" b="0" i="0" u="none" strike="noStrike" kern="1200" cap="none" spc="0" normalizeH="0" baseline="0" noProof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）</a:t>
            </a:r>
            <a:endParaRPr kumimoji="0" lang="zh-CN" altLang="en-US" sz="2400" b="0" i="0" u="none" strike="noStrike" kern="1200" cap="none" spc="0" normalizeH="0" baseline="0" noProof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7677627" y="5621338"/>
            <a:ext cx="2316480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追求做（</a:t>
            </a:r>
            <a:r>
              <a:rPr kumimoji="0" lang="zh-CN" altLang="en-US" sz="2400" b="0" i="0" u="none" strike="noStrike" kern="1200" cap="none" spc="0" normalizeH="0" baseline="0" noProof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满足</a:t>
            </a:r>
            <a:r>
              <a:rPr kumimoji="0" lang="zh-CN" altLang="en-US" sz="2400" b="0" i="0" u="none" strike="noStrike" kern="1200" cap="none" spc="0" normalizeH="0" baseline="0" noProof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）</a:t>
            </a:r>
            <a:endParaRPr kumimoji="0" lang="zh-CN" altLang="en-US" sz="2400" b="0" i="0" u="none" strike="noStrike" kern="1200" cap="none" spc="0" normalizeH="0" baseline="0" noProof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1386" name="文本框 8"/>
          <p:cNvSpPr txBox="1"/>
          <p:nvPr/>
        </p:nvSpPr>
        <p:spPr>
          <a:xfrm>
            <a:off x="2121535" y="3513138"/>
            <a:ext cx="160528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latin typeface="Arial" pitchFamily="34" charset="0"/>
                <a:ea typeface="微软雅黑" panose="020b0503020204020204" pitchFamily="34" charset="-122"/>
              </a:rPr>
              <a:t>霍兰德兴趣测试</a:t>
            </a:r>
            <a:endParaRPr lang="zh-CN" altLang="en-US" sz="160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1387" name="文本框 10"/>
          <p:cNvSpPr txBox="1"/>
          <p:nvPr/>
        </p:nvSpPr>
        <p:spPr>
          <a:xfrm>
            <a:off x="2265998" y="4637088"/>
            <a:ext cx="140208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latin typeface="Arial" pitchFamily="34" charset="0"/>
                <a:ea typeface="微软雅黑" panose="020b0503020204020204" pitchFamily="34" charset="-122"/>
              </a:rPr>
              <a:t>多元智能测试</a:t>
            </a:r>
            <a:endParaRPr lang="zh-CN" altLang="en-US" sz="160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1388" name="文本框 12"/>
          <p:cNvSpPr txBox="1"/>
          <p:nvPr/>
        </p:nvSpPr>
        <p:spPr>
          <a:xfrm>
            <a:off x="2123123" y="5651500"/>
            <a:ext cx="1605280" cy="33718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latin typeface="Arial" pitchFamily="34" charset="0"/>
                <a:ea typeface="微软雅黑" panose="020b0503020204020204" pitchFamily="34" charset="-122"/>
              </a:rPr>
              <a:t>工作价值观测试</a:t>
            </a:r>
            <a:endParaRPr lang="zh-CN" altLang="en-US" sz="160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35" name=" 135"/>
          <p:cNvSpPr/>
          <p:nvPr/>
        </p:nvSpPr>
        <p:spPr>
          <a:xfrm>
            <a:off x="4010660" y="4449763"/>
            <a:ext cx="685800" cy="685800"/>
          </a:xfrm>
          <a:custGeom>
            <a:gdLst>
              <a:gd name="connsiteX0" fmla="*/ 4381875 w 6516714"/>
              <a:gd name="connsiteY0" fmla="*/ 0 h 2476413"/>
              <a:gd name="connsiteX1" fmla="*/ 6516714 w 6516714"/>
              <a:gd name="connsiteY1" fmla="*/ 1238208 h 2476413"/>
              <a:gd name="connsiteX2" fmla="*/ 4381875 w 6516714"/>
              <a:gd name="connsiteY2" fmla="*/ 2476413 h 2476413"/>
              <a:gd name="connsiteX3" fmla="*/ 4381875 w 6516714"/>
              <a:gd name="connsiteY3" fmla="*/ 2456682 h 2476413"/>
              <a:gd name="connsiteX4" fmla="*/ 4855462 w 6516714"/>
              <a:gd name="connsiteY4" fmla="*/ 1644997 h 2476413"/>
              <a:gd name="connsiteX5" fmla="*/ 0 w 6516714"/>
              <a:gd name="connsiteY5" fmla="*/ 1238206 h 2476413"/>
              <a:gd name="connsiteX6" fmla="*/ 4855461 w 6516714"/>
              <a:gd name="connsiteY6" fmla="*/ 831415 h 2476413"/>
              <a:gd name="connsiteX7" fmla="*/ 4381875 w 6516714"/>
              <a:gd name="connsiteY7" fmla="*/ 19731 h 24764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16714" h="2476413">
                <a:moveTo>
                  <a:pt x="4381875" y="0"/>
                </a:moveTo>
                <a:lnTo>
                  <a:pt x="6516714" y="1238208"/>
                </a:lnTo>
                <a:lnTo>
                  <a:pt x="4381875" y="2476413"/>
                </a:lnTo>
                <a:lnTo>
                  <a:pt x="4381875" y="2456682"/>
                </a:lnTo>
                <a:lnTo>
                  <a:pt x="4855462" y="1644997"/>
                </a:lnTo>
                <a:lnTo>
                  <a:pt x="0" y="1238206"/>
                </a:lnTo>
                <a:lnTo>
                  <a:pt x="4855461" y="831415"/>
                </a:lnTo>
                <a:lnTo>
                  <a:pt x="4381875" y="197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 14"/>
          <p:cNvSpPr/>
          <p:nvPr/>
        </p:nvSpPr>
        <p:spPr>
          <a:xfrm>
            <a:off x="3997960" y="3340100"/>
            <a:ext cx="685800" cy="685800"/>
          </a:xfrm>
          <a:custGeom>
            <a:gdLst>
              <a:gd name="connsiteX0" fmla="*/ 4381875 w 6516714"/>
              <a:gd name="connsiteY0" fmla="*/ 0 h 2476413"/>
              <a:gd name="connsiteX1" fmla="*/ 6516714 w 6516714"/>
              <a:gd name="connsiteY1" fmla="*/ 1238208 h 2476413"/>
              <a:gd name="connsiteX2" fmla="*/ 4381875 w 6516714"/>
              <a:gd name="connsiteY2" fmla="*/ 2476413 h 2476413"/>
              <a:gd name="connsiteX3" fmla="*/ 4381875 w 6516714"/>
              <a:gd name="connsiteY3" fmla="*/ 2456682 h 2476413"/>
              <a:gd name="connsiteX4" fmla="*/ 4855462 w 6516714"/>
              <a:gd name="connsiteY4" fmla="*/ 1644997 h 2476413"/>
              <a:gd name="connsiteX5" fmla="*/ 0 w 6516714"/>
              <a:gd name="connsiteY5" fmla="*/ 1238206 h 2476413"/>
              <a:gd name="connsiteX6" fmla="*/ 4855461 w 6516714"/>
              <a:gd name="connsiteY6" fmla="*/ 831415 h 2476413"/>
              <a:gd name="connsiteX7" fmla="*/ 4381875 w 6516714"/>
              <a:gd name="connsiteY7" fmla="*/ 19731 h 24764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16714" h="2476413">
                <a:moveTo>
                  <a:pt x="4381875" y="0"/>
                </a:moveTo>
                <a:lnTo>
                  <a:pt x="6516714" y="1238208"/>
                </a:lnTo>
                <a:lnTo>
                  <a:pt x="4381875" y="2476413"/>
                </a:lnTo>
                <a:lnTo>
                  <a:pt x="4381875" y="2456682"/>
                </a:lnTo>
                <a:lnTo>
                  <a:pt x="4855462" y="1644997"/>
                </a:lnTo>
                <a:lnTo>
                  <a:pt x="0" y="1238206"/>
                </a:lnTo>
                <a:lnTo>
                  <a:pt x="4855461" y="831415"/>
                </a:lnTo>
                <a:lnTo>
                  <a:pt x="4381875" y="197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01391" name="组合 1"/>
          <p:cNvGrpSpPr/>
          <p:nvPr/>
        </p:nvGrpSpPr>
        <p:grpSpPr>
          <a:xfrm>
            <a:off x="2181225" y="2347913"/>
            <a:ext cx="7754303" cy="685800"/>
            <a:chOff x="3252" y="871"/>
            <a:chExt cx="12212" cy="1080"/>
          </a:xfrm>
        </p:grpSpPr>
        <p:sp>
          <p:nvSpPr>
            <p:cNvPr id="15361" name="矩形 20"/>
            <p:cNvSpPr/>
            <p:nvPr/>
          </p:nvSpPr>
          <p:spPr>
            <a:xfrm>
              <a:off x="8048" y="956"/>
              <a:ext cx="2708" cy="9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  <a:softEdge rad="127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30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101393" name="文本框 21"/>
            <p:cNvSpPr txBox="1"/>
            <p:nvPr/>
          </p:nvSpPr>
          <p:spPr>
            <a:xfrm>
              <a:off x="8462" y="1075"/>
              <a:ext cx="1905" cy="63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探索性格</a:t>
              </a:r>
              <a:endPara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11816" y="1048"/>
              <a:ext cx="3648" cy="72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0" i="0" u="none" strike="noStrike" kern="1200" cap="none" spc="0" normalizeH="0" baseline="0" noProof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适合做（</a:t>
              </a:r>
              <a:r>
                <a:rPr kumimoji="0" lang="zh-CN" altLang="en-US" sz="2400" b="0" i="0" u="none" strike="noStrike" kern="1200" cap="none" spc="0" normalizeH="0" baseline="0" noProof="0">
                  <a:ln w="0"/>
                  <a:solidFill>
                    <a:srgbClr val="FF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轻松</a:t>
              </a:r>
              <a:r>
                <a:rPr kumimoji="0" lang="zh-CN" altLang="en-US" sz="2400" b="0" i="0" u="none" strike="noStrike" kern="1200" cap="none" spc="0" normalizeH="0" baseline="0" noProof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）</a:t>
              </a:r>
              <a:endParaRPr kumimoji="0" lang="zh-CN" altLang="en-US" sz="2400" b="0" i="0" u="none" strike="noStrike" kern="1200" cap="none" spc="0" normalizeH="0" baseline="0" noProof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01395" name="文本框 9"/>
            <p:cNvSpPr txBox="1"/>
            <p:nvPr/>
          </p:nvSpPr>
          <p:spPr>
            <a:xfrm>
              <a:off x="3252" y="1145"/>
              <a:ext cx="2365" cy="53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MBTI</a:t>
              </a: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性格测试</a:t>
              </a:r>
              <a:endPara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5" name=" 135"/>
            <p:cNvSpPr/>
            <p:nvPr/>
          </p:nvSpPr>
          <p:spPr>
            <a:xfrm>
              <a:off x="6011" y="871"/>
              <a:ext cx="1080" cy="1080"/>
            </a:xfrm>
            <a:custGeom>
              <a:gdLst>
                <a:gd name="connsiteX0" fmla="*/ 4381875 w 6516714"/>
                <a:gd name="connsiteY0" fmla="*/ 0 h 2476413"/>
                <a:gd name="connsiteX1" fmla="*/ 6516714 w 6516714"/>
                <a:gd name="connsiteY1" fmla="*/ 1238208 h 2476413"/>
                <a:gd name="connsiteX2" fmla="*/ 4381875 w 6516714"/>
                <a:gd name="connsiteY2" fmla="*/ 2476413 h 2476413"/>
                <a:gd name="connsiteX3" fmla="*/ 4381875 w 6516714"/>
                <a:gd name="connsiteY3" fmla="*/ 2456682 h 2476413"/>
                <a:gd name="connsiteX4" fmla="*/ 4855462 w 6516714"/>
                <a:gd name="connsiteY4" fmla="*/ 1644997 h 2476413"/>
                <a:gd name="connsiteX5" fmla="*/ 0 w 6516714"/>
                <a:gd name="connsiteY5" fmla="*/ 1238206 h 2476413"/>
                <a:gd name="connsiteX6" fmla="*/ 4855461 w 6516714"/>
                <a:gd name="connsiteY6" fmla="*/ 831415 h 2476413"/>
                <a:gd name="connsiteX7" fmla="*/ 4381875 w 6516714"/>
                <a:gd name="connsiteY7" fmla="*/ 19731 h 2476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16714" h="2476413">
                  <a:moveTo>
                    <a:pt x="4381875" y="0"/>
                  </a:moveTo>
                  <a:lnTo>
                    <a:pt x="6516714" y="1238208"/>
                  </a:lnTo>
                  <a:lnTo>
                    <a:pt x="4381875" y="2476413"/>
                  </a:lnTo>
                  <a:lnTo>
                    <a:pt x="4381875" y="2456682"/>
                  </a:lnTo>
                  <a:lnTo>
                    <a:pt x="4855462" y="1644997"/>
                  </a:lnTo>
                  <a:lnTo>
                    <a:pt x="0" y="1238206"/>
                  </a:lnTo>
                  <a:lnTo>
                    <a:pt x="4855461" y="831415"/>
                  </a:lnTo>
                  <a:lnTo>
                    <a:pt x="4381875" y="1973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6" name=" 135"/>
          <p:cNvSpPr/>
          <p:nvPr/>
        </p:nvSpPr>
        <p:spPr>
          <a:xfrm>
            <a:off x="3964623" y="5478463"/>
            <a:ext cx="685800" cy="685800"/>
          </a:xfrm>
          <a:custGeom>
            <a:gdLst>
              <a:gd name="connsiteX0" fmla="*/ 4381875 w 6516714"/>
              <a:gd name="connsiteY0" fmla="*/ 0 h 2476413"/>
              <a:gd name="connsiteX1" fmla="*/ 6516714 w 6516714"/>
              <a:gd name="connsiteY1" fmla="*/ 1238208 h 2476413"/>
              <a:gd name="connsiteX2" fmla="*/ 4381875 w 6516714"/>
              <a:gd name="connsiteY2" fmla="*/ 2476413 h 2476413"/>
              <a:gd name="connsiteX3" fmla="*/ 4381875 w 6516714"/>
              <a:gd name="connsiteY3" fmla="*/ 2456682 h 2476413"/>
              <a:gd name="connsiteX4" fmla="*/ 4855462 w 6516714"/>
              <a:gd name="connsiteY4" fmla="*/ 1644997 h 2476413"/>
              <a:gd name="connsiteX5" fmla="*/ 0 w 6516714"/>
              <a:gd name="connsiteY5" fmla="*/ 1238206 h 2476413"/>
              <a:gd name="connsiteX6" fmla="*/ 4855461 w 6516714"/>
              <a:gd name="connsiteY6" fmla="*/ 831415 h 2476413"/>
              <a:gd name="connsiteX7" fmla="*/ 4381875 w 6516714"/>
              <a:gd name="connsiteY7" fmla="*/ 19731 h 24764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16714" h="2476413">
                <a:moveTo>
                  <a:pt x="4381875" y="0"/>
                </a:moveTo>
                <a:lnTo>
                  <a:pt x="6516714" y="1238208"/>
                </a:lnTo>
                <a:lnTo>
                  <a:pt x="4381875" y="2476413"/>
                </a:lnTo>
                <a:lnTo>
                  <a:pt x="4381875" y="2456682"/>
                </a:lnTo>
                <a:lnTo>
                  <a:pt x="4855462" y="1644997"/>
                </a:lnTo>
                <a:lnTo>
                  <a:pt x="0" y="1238206"/>
                </a:lnTo>
                <a:lnTo>
                  <a:pt x="4855461" y="831415"/>
                </a:lnTo>
                <a:lnTo>
                  <a:pt x="4381875" y="197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01398" name="组合 10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30" name="燕尾形 29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31" name="燕尾形 30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32" name="燕尾形 31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01402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35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1404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40" name="矩形 39"/>
              <p:cNvSpPr/>
              <p:nvPr/>
            </p:nvSpPr>
            <p:spPr>
              <a:xfrm rot="2654847">
                <a:off x="2473" y="68"/>
                <a:ext cx="2240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41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42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43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45" name="文本框 35"/>
          <p:cNvSpPr txBox="1"/>
          <p:nvPr/>
        </p:nvSpPr>
        <p:spPr>
          <a:xfrm>
            <a:off x="4011613" y="1223963"/>
            <a:ext cx="3840480" cy="58356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defRPr/>
            </a:pPr>
            <a:r>
              <a:rPr kumimoji="0" lang="zh-CN" altLang="en-US" sz="3200" b="1" kern="1200" cap="none" spc="0" normalizeH="0" baseline="0" noProof="1">
                <a:solidFill>
                  <a:schemeClr val="accent5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rPr>
              <a:t>认识自己的四个方面</a:t>
            </a:r>
            <a:endParaRPr kumimoji="0" lang="zh-CN" altLang="en-US" sz="3200" b="1" kern="1200" cap="none" spc="0" normalizeH="0" baseline="0" noProof="1">
              <a:solidFill>
                <a:schemeClr val="accent5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平行四边形 32"/>
          <p:cNvSpPr/>
          <p:nvPr/>
        </p:nvSpPr>
        <p:spPr>
          <a:xfrm>
            <a:off x="704216" y="1142999"/>
            <a:ext cx="3573382" cy="542925"/>
          </a:xfrm>
          <a:prstGeom prst="parallelogram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2</a:t>
            </a: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、认识外界</a:t>
            </a:r>
            <a:endParaRPr kumimoji="1" lang="zh-CN" altLang="en-US" sz="24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ea"/>
              <a:ea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474" name="Freeform 174"/>
          <p:cNvSpPr/>
          <p:nvPr/>
        </p:nvSpPr>
        <p:spPr>
          <a:xfrm>
            <a:off x="1958023" y="2284095"/>
            <a:ext cx="1065212" cy="1057275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0" t="0" r="0" b="0"/>
            <a:pathLst>
              <a:path w="125" h="124">
                <a:moveTo>
                  <a:pt x="119" y="24"/>
                </a:moveTo>
                <a:cubicBezTo>
                  <a:pt x="117" y="27"/>
                  <a:pt x="113" y="30"/>
                  <a:pt x="108" y="34"/>
                </a:cubicBezTo>
                <a:cubicBezTo>
                  <a:pt x="103" y="39"/>
                  <a:pt x="96" y="39"/>
                  <a:pt x="91" y="34"/>
                </a:cubicBezTo>
                <a:cubicBezTo>
                  <a:pt x="86" y="29"/>
                  <a:pt x="86" y="22"/>
                  <a:pt x="91" y="17"/>
                </a:cubicBezTo>
                <a:cubicBezTo>
                  <a:pt x="96" y="12"/>
                  <a:pt x="101" y="6"/>
                  <a:pt x="101" y="6"/>
                </a:cubicBezTo>
                <a:cubicBezTo>
                  <a:pt x="87" y="0"/>
                  <a:pt x="70" y="3"/>
                  <a:pt x="59" y="14"/>
                </a:cubicBezTo>
                <a:cubicBezTo>
                  <a:pt x="49" y="24"/>
                  <a:pt x="46" y="39"/>
                  <a:pt x="50" y="52"/>
                </a:cubicBezTo>
                <a:cubicBezTo>
                  <a:pt x="7" y="95"/>
                  <a:pt x="7" y="95"/>
                  <a:pt x="7" y="95"/>
                </a:cubicBezTo>
                <a:cubicBezTo>
                  <a:pt x="0" y="101"/>
                  <a:pt x="0" y="112"/>
                  <a:pt x="7" y="118"/>
                </a:cubicBezTo>
                <a:cubicBezTo>
                  <a:pt x="13" y="124"/>
                  <a:pt x="24" y="124"/>
                  <a:pt x="30" y="118"/>
                </a:cubicBezTo>
                <a:cubicBezTo>
                  <a:pt x="73" y="75"/>
                  <a:pt x="73" y="75"/>
                  <a:pt x="73" y="75"/>
                </a:cubicBezTo>
                <a:cubicBezTo>
                  <a:pt x="86" y="79"/>
                  <a:pt x="101" y="76"/>
                  <a:pt x="111" y="66"/>
                </a:cubicBezTo>
                <a:cubicBezTo>
                  <a:pt x="123" y="55"/>
                  <a:pt x="125" y="38"/>
                  <a:pt x="119" y="24"/>
                </a:cubicBezTo>
                <a:close/>
              </a:path>
            </a:pathLst>
          </a:custGeom>
          <a:solidFill>
            <a:schemeClr val="bg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5475" name="组合 26"/>
          <p:cNvGrpSpPr/>
          <p:nvPr/>
        </p:nvGrpSpPr>
        <p:grpSpPr>
          <a:xfrm>
            <a:off x="532448" y="2163445"/>
            <a:ext cx="3916362" cy="4387850"/>
            <a:chOff x="6549775" y="2045278"/>
            <a:chExt cx="3916680" cy="4387215"/>
          </a:xfrm>
        </p:grpSpPr>
        <p:sp>
          <p:nvSpPr>
            <p:cNvPr id="28" name="矩形 27"/>
            <p:cNvSpPr/>
            <p:nvPr/>
          </p:nvSpPr>
          <p:spPr>
            <a:xfrm>
              <a:off x="6549775" y="2045278"/>
              <a:ext cx="3916680" cy="4387215"/>
            </a:xfrm>
            <a:prstGeom prst="rect">
              <a:avLst/>
            </a:prstGeom>
            <a:solidFill>
              <a:srgbClr val="8EC83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5477" name="文本框 21"/>
            <p:cNvSpPr txBox="1"/>
            <p:nvPr/>
          </p:nvSpPr>
          <p:spPr>
            <a:xfrm>
              <a:off x="6634435" y="3352237"/>
              <a:ext cx="3779653" cy="55300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校内（请进来）</a:t>
              </a:r>
              <a:endParaRPr lang="zh-CN" altLang="en-US" sz="30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cxnSp>
          <p:nvCxnSpPr>
            <p:cNvPr id="30" name="直接连接符 29"/>
            <p:cNvCxnSpPr/>
            <p:nvPr/>
          </p:nvCxnSpPr>
          <p:spPr>
            <a:xfrm>
              <a:off x="7262620" y="3984922"/>
              <a:ext cx="251004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5479" name="矩形 6"/>
            <p:cNvSpPr/>
            <p:nvPr/>
          </p:nvSpPr>
          <p:spPr>
            <a:xfrm>
              <a:off x="6938345" y="3982452"/>
              <a:ext cx="3137854" cy="230695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生涯社团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生涯设计大赛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大学专业</a:t>
              </a:r>
              <a:r>
                <a:rPr lang="en-US" altLang="zh-CN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/</a:t>
              </a:r>
              <a:r>
                <a:rPr lang="zh-CN" altLang="zh-CN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院校</a:t>
              </a: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嘉年华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真人图书馆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高考志愿填报咨询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等等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5480" name="Freeform 219"/>
            <p:cNvSpPr>
              <a:spLocks noEditPoints="1"/>
            </p:cNvSpPr>
            <p:nvPr/>
          </p:nvSpPr>
          <p:spPr>
            <a:xfrm>
              <a:off x="7999130" y="2349485"/>
              <a:ext cx="1017788" cy="920586"/>
            </a:xfrm>
            <a:custGeom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0"/>
                </a:cxn>
                <a:cxn ang="0">
                  <a:pos x="0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0" t="0" r="0" b="0"/>
              <a:pathLst>
                <a:path w="128" h="128">
                  <a:moveTo>
                    <a:pt x="32" y="40"/>
                  </a:moveTo>
                  <a:cubicBezTo>
                    <a:pt x="36" y="40"/>
                    <a:pt x="40" y="36"/>
                    <a:pt x="40" y="32"/>
                  </a:cubicBezTo>
                  <a:cubicBezTo>
                    <a:pt x="40" y="28"/>
                    <a:pt x="36" y="24"/>
                    <a:pt x="32" y="24"/>
                  </a:cubicBezTo>
                  <a:cubicBezTo>
                    <a:pt x="28" y="24"/>
                    <a:pt x="24" y="28"/>
                    <a:pt x="24" y="32"/>
                  </a:cubicBezTo>
                  <a:cubicBezTo>
                    <a:pt x="24" y="36"/>
                    <a:pt x="28" y="40"/>
                    <a:pt x="32" y="40"/>
                  </a:cubicBezTo>
                  <a:close/>
                  <a:moveTo>
                    <a:pt x="112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121"/>
                    <a:pt x="7" y="128"/>
                    <a:pt x="16" y="128"/>
                  </a:cubicBezTo>
                  <a:cubicBezTo>
                    <a:pt x="112" y="128"/>
                    <a:pt x="112" y="128"/>
                    <a:pt x="112" y="128"/>
                  </a:cubicBezTo>
                  <a:cubicBezTo>
                    <a:pt x="121" y="128"/>
                    <a:pt x="128" y="121"/>
                    <a:pt x="128" y="112"/>
                  </a:cubicBezTo>
                  <a:cubicBezTo>
                    <a:pt x="128" y="16"/>
                    <a:pt x="128" y="16"/>
                    <a:pt x="128" y="16"/>
                  </a:cubicBezTo>
                  <a:cubicBezTo>
                    <a:pt x="128" y="7"/>
                    <a:pt x="121" y="0"/>
                    <a:pt x="112" y="0"/>
                  </a:cubicBezTo>
                  <a:close/>
                  <a:moveTo>
                    <a:pt x="32" y="16"/>
                  </a:moveTo>
                  <a:cubicBezTo>
                    <a:pt x="41" y="16"/>
                    <a:pt x="48" y="23"/>
                    <a:pt x="48" y="32"/>
                  </a:cubicBezTo>
                  <a:cubicBezTo>
                    <a:pt x="48" y="41"/>
                    <a:pt x="41" y="48"/>
                    <a:pt x="32" y="48"/>
                  </a:cubicBezTo>
                  <a:cubicBezTo>
                    <a:pt x="23" y="48"/>
                    <a:pt x="16" y="41"/>
                    <a:pt x="16" y="32"/>
                  </a:cubicBezTo>
                  <a:cubicBezTo>
                    <a:pt x="16" y="23"/>
                    <a:pt x="23" y="16"/>
                    <a:pt x="32" y="16"/>
                  </a:cubicBezTo>
                  <a:close/>
                  <a:moveTo>
                    <a:pt x="16" y="120"/>
                  </a:moveTo>
                  <a:cubicBezTo>
                    <a:pt x="12" y="120"/>
                    <a:pt x="8" y="116"/>
                    <a:pt x="8" y="112"/>
                  </a:cubicBezTo>
                  <a:cubicBezTo>
                    <a:pt x="8" y="108"/>
                    <a:pt x="8" y="108"/>
                    <a:pt x="8" y="108"/>
                  </a:cubicBezTo>
                  <a:cubicBezTo>
                    <a:pt x="40" y="80"/>
                    <a:pt x="40" y="80"/>
                    <a:pt x="40" y="80"/>
                  </a:cubicBezTo>
                  <a:cubicBezTo>
                    <a:pt x="80" y="120"/>
                    <a:pt x="80" y="120"/>
                    <a:pt x="80" y="120"/>
                  </a:cubicBezTo>
                  <a:lnTo>
                    <a:pt x="16" y="120"/>
                  </a:lnTo>
                  <a:close/>
                  <a:moveTo>
                    <a:pt x="120" y="112"/>
                  </a:moveTo>
                  <a:cubicBezTo>
                    <a:pt x="120" y="116"/>
                    <a:pt x="116" y="120"/>
                    <a:pt x="112" y="120"/>
                  </a:cubicBezTo>
                  <a:cubicBezTo>
                    <a:pt x="91" y="120"/>
                    <a:pt x="91" y="120"/>
                    <a:pt x="91" y="120"/>
                  </a:cubicBezTo>
                  <a:cubicBezTo>
                    <a:pt x="62" y="90"/>
                    <a:pt x="62" y="90"/>
                    <a:pt x="62" y="90"/>
                  </a:cubicBezTo>
                  <a:cubicBezTo>
                    <a:pt x="96" y="56"/>
                    <a:pt x="96" y="56"/>
                    <a:pt x="96" y="56"/>
                  </a:cubicBezTo>
                  <a:cubicBezTo>
                    <a:pt x="120" y="80"/>
                    <a:pt x="120" y="80"/>
                    <a:pt x="120" y="80"/>
                  </a:cubicBezTo>
                  <a:lnTo>
                    <a:pt x="120" y="112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5481" name="组合 34"/>
          <p:cNvGrpSpPr/>
          <p:nvPr/>
        </p:nvGrpSpPr>
        <p:grpSpPr>
          <a:xfrm>
            <a:off x="7565073" y="2163445"/>
            <a:ext cx="3916362" cy="4387850"/>
            <a:chOff x="1727314" y="2045278"/>
            <a:chExt cx="3916680" cy="4387215"/>
          </a:xfrm>
        </p:grpSpPr>
        <p:sp>
          <p:nvSpPr>
            <p:cNvPr id="36" name="矩形 35"/>
            <p:cNvSpPr/>
            <p:nvPr/>
          </p:nvSpPr>
          <p:spPr>
            <a:xfrm>
              <a:off x="1727314" y="2045278"/>
              <a:ext cx="3916680" cy="4387215"/>
            </a:xfrm>
            <a:prstGeom prst="rect">
              <a:avLst/>
            </a:prstGeom>
            <a:solidFill>
              <a:srgbClr val="30B9E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5483" name="文本框 16"/>
            <p:cNvSpPr txBox="1"/>
            <p:nvPr/>
          </p:nvSpPr>
          <p:spPr>
            <a:xfrm>
              <a:off x="1864161" y="3352237"/>
              <a:ext cx="3779653" cy="55300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校外（走出去）</a:t>
              </a:r>
              <a:endParaRPr lang="zh-CN" altLang="en-US" sz="30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cxnSp>
          <p:nvCxnSpPr>
            <p:cNvPr id="38" name="直接连接符 37"/>
            <p:cNvCxnSpPr/>
            <p:nvPr/>
          </p:nvCxnSpPr>
          <p:spPr>
            <a:xfrm>
              <a:off x="2492551" y="3984922"/>
              <a:ext cx="2510041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5485" name="矩形 6"/>
            <p:cNvSpPr/>
            <p:nvPr/>
          </p:nvSpPr>
          <p:spPr>
            <a:xfrm>
              <a:off x="2116636" y="4020684"/>
              <a:ext cx="3137854" cy="137096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研学活动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3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生涯人物访谈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3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单位实习实践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3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等等</a:t>
              </a:r>
              <a:endPara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5486" name="Freeform 174"/>
            <p:cNvSpPr/>
            <p:nvPr/>
          </p:nvSpPr>
          <p:spPr>
            <a:xfrm>
              <a:off x="3215179" y="2213537"/>
              <a:ext cx="1064124" cy="1056534"/>
            </a:xfrm>
            <a:custGeom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0" t="0" r="0" b="0"/>
              <a:pathLst>
                <a:path w="125" h="124">
                  <a:moveTo>
                    <a:pt x="119" y="24"/>
                  </a:moveTo>
                  <a:cubicBezTo>
                    <a:pt x="117" y="27"/>
                    <a:pt x="113" y="30"/>
                    <a:pt x="108" y="34"/>
                  </a:cubicBezTo>
                  <a:cubicBezTo>
                    <a:pt x="103" y="39"/>
                    <a:pt x="96" y="39"/>
                    <a:pt x="91" y="34"/>
                  </a:cubicBezTo>
                  <a:cubicBezTo>
                    <a:pt x="86" y="29"/>
                    <a:pt x="86" y="22"/>
                    <a:pt x="91" y="17"/>
                  </a:cubicBezTo>
                  <a:cubicBezTo>
                    <a:pt x="96" y="12"/>
                    <a:pt x="101" y="6"/>
                    <a:pt x="101" y="6"/>
                  </a:cubicBezTo>
                  <a:cubicBezTo>
                    <a:pt x="87" y="0"/>
                    <a:pt x="70" y="3"/>
                    <a:pt x="59" y="14"/>
                  </a:cubicBezTo>
                  <a:cubicBezTo>
                    <a:pt x="49" y="24"/>
                    <a:pt x="46" y="39"/>
                    <a:pt x="50" y="52"/>
                  </a:cubicBezTo>
                  <a:cubicBezTo>
                    <a:pt x="7" y="95"/>
                    <a:pt x="7" y="95"/>
                    <a:pt x="7" y="95"/>
                  </a:cubicBezTo>
                  <a:cubicBezTo>
                    <a:pt x="0" y="101"/>
                    <a:pt x="0" y="112"/>
                    <a:pt x="7" y="118"/>
                  </a:cubicBezTo>
                  <a:cubicBezTo>
                    <a:pt x="13" y="124"/>
                    <a:pt x="24" y="124"/>
                    <a:pt x="30" y="118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86" y="79"/>
                    <a:pt x="101" y="76"/>
                    <a:pt x="111" y="66"/>
                  </a:cubicBezTo>
                  <a:cubicBezTo>
                    <a:pt x="123" y="55"/>
                    <a:pt x="125" y="38"/>
                    <a:pt x="119" y="2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5487" name="组合 1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13" name="燕尾形 12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4" name="燕尾形 13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5" name="燕尾形 14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05491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17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5493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19" name="矩形 18"/>
              <p:cNvSpPr/>
              <p:nvPr/>
            </p:nvSpPr>
            <p:spPr>
              <a:xfrm rot="2654847">
                <a:off x="2473" y="68"/>
                <a:ext cx="2224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20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21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22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平行四边形 42"/>
          <p:cNvSpPr/>
          <p:nvPr/>
        </p:nvSpPr>
        <p:spPr>
          <a:xfrm>
            <a:off x="4745349" y="1272533"/>
            <a:ext cx="3295986" cy="501015"/>
          </a:xfrm>
          <a:prstGeom prst="parallelogram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ea"/>
                <a:ea typeface="+mn-ea"/>
                <a:cs typeface="+mn-ea"/>
                <a:sym typeface="+mn-ea"/>
              </a:rPr>
              <a:t>高中生涯社团活动</a:t>
            </a:r>
            <a:endParaRPr kumimoji="1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ea"/>
              <a:ea typeface="+mn-ea"/>
              <a:cs typeface="+mn-ea"/>
              <a:sym typeface="+mn-ea"/>
            </a:endParaRPr>
          </a:p>
        </p:txBody>
      </p:sp>
      <p:pic>
        <p:nvPicPr>
          <p:cNvPr id="107522" name="图片 3" descr="timg (2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500" y="2309813"/>
            <a:ext cx="5229225" cy="35671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7523" name="图片 4" descr="timg (7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3338" y="2311400"/>
            <a:ext cx="4910137" cy="35655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07524" name="组合 1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17" name="燕尾形 16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8" name="燕尾形 17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9" name="燕尾形 18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07528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1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7530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23" name="矩形 22"/>
              <p:cNvSpPr/>
              <p:nvPr/>
            </p:nvSpPr>
            <p:spPr>
              <a:xfrm rot="2654847">
                <a:off x="2473" y="68"/>
                <a:ext cx="2224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24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25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26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平行四边形 42"/>
          <p:cNvSpPr/>
          <p:nvPr/>
        </p:nvSpPr>
        <p:spPr>
          <a:xfrm>
            <a:off x="4745349" y="1272533"/>
            <a:ext cx="3295986" cy="501015"/>
          </a:xfrm>
          <a:prstGeom prst="parallelogram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ea"/>
                <a:ea typeface="+mn-ea"/>
                <a:cs typeface="+mn-ea"/>
                <a:sym typeface="+mn-ea"/>
              </a:rPr>
              <a:t>高中生涯设计大赛</a:t>
            </a:r>
            <a:endParaRPr kumimoji="1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ea"/>
              <a:ea typeface="+mn-ea"/>
              <a:cs typeface="+mn-ea"/>
              <a:sym typeface="+mn-ea"/>
            </a:endParaRPr>
          </a:p>
        </p:txBody>
      </p:sp>
      <p:pic>
        <p:nvPicPr>
          <p:cNvPr id="109570" name="图片 2" descr="timg (10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325" y="2386013"/>
            <a:ext cx="5448300" cy="36337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9571" name="图片 4" descr="timg (11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500" y="2386013"/>
            <a:ext cx="5026025" cy="3633787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09572" name="组合 1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17" name="燕尾形 16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8" name="燕尾形 17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9" name="燕尾形 18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09576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1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9578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23" name="矩形 22"/>
              <p:cNvSpPr/>
              <p:nvPr/>
            </p:nvSpPr>
            <p:spPr>
              <a:xfrm rot="2654847">
                <a:off x="2473" y="68"/>
                <a:ext cx="2224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24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25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26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平行四边形 42"/>
          <p:cNvSpPr/>
          <p:nvPr/>
        </p:nvSpPr>
        <p:spPr>
          <a:xfrm>
            <a:off x="4745349" y="1272533"/>
            <a:ext cx="3295986" cy="501015"/>
          </a:xfrm>
          <a:prstGeom prst="parallelogram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0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ea"/>
                <a:ea typeface="+mn-ea"/>
                <a:cs typeface="+mn-ea"/>
                <a:sym typeface="+mn-ea"/>
              </a:rPr>
              <a:t>高中真人图书馆</a:t>
            </a:r>
            <a:endParaRPr kumimoji="1" lang="zh-CN" altLang="en-US" sz="20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ea"/>
              <a:ea typeface="+mn-ea"/>
              <a:cs typeface="+mn-ea"/>
              <a:sym typeface="+mn-ea"/>
            </a:endParaRPr>
          </a:p>
        </p:txBody>
      </p:sp>
      <p:pic>
        <p:nvPicPr>
          <p:cNvPr id="111618" name="图片 1" descr="timg (12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288" y="2387600"/>
            <a:ext cx="5159375" cy="35861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1619" name="图片 3" descr="timg (16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663" y="2379663"/>
            <a:ext cx="5410200" cy="35941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11620" name="组合 11"/>
          <p:cNvGrpSpPr/>
          <p:nvPr/>
        </p:nvGrpSpPr>
        <p:grpSpPr>
          <a:xfrm>
            <a:off x="446088" y="398463"/>
            <a:ext cx="9420225" cy="490537"/>
            <a:chOff x="685" y="404"/>
            <a:chExt cx="19779" cy="1028"/>
          </a:xfrm>
        </p:grpSpPr>
        <p:sp>
          <p:nvSpPr>
            <p:cNvPr id="17" name="燕尾形 16"/>
            <p:cNvSpPr/>
            <p:nvPr/>
          </p:nvSpPr>
          <p:spPr>
            <a:xfrm>
              <a:off x="872" y="693"/>
              <a:ext cx="340" cy="339"/>
            </a:xfrm>
            <a:prstGeom prst="chevron">
              <a:avLst/>
            </a:prstGeom>
            <a:solidFill>
              <a:srgbClr val="FF8A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8" name="燕尾形 17"/>
            <p:cNvSpPr/>
            <p:nvPr/>
          </p:nvSpPr>
          <p:spPr>
            <a:xfrm>
              <a:off x="1168" y="693"/>
              <a:ext cx="340" cy="339"/>
            </a:xfrm>
            <a:prstGeom prst="chevron">
              <a:avLst/>
            </a:prstGeom>
            <a:solidFill>
              <a:srgbClr val="FFA219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9" name="燕尾形 18"/>
            <p:cNvSpPr/>
            <p:nvPr/>
          </p:nvSpPr>
          <p:spPr>
            <a:xfrm>
              <a:off x="1482" y="693"/>
              <a:ext cx="340" cy="339"/>
            </a:xfrm>
            <a:prstGeom prst="chevron">
              <a:avLst/>
            </a:prstGeom>
            <a:solidFill>
              <a:srgbClr val="FFA219">
                <a:alpha val="3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endParaRPr>
            </a:p>
          </p:txBody>
        </p:sp>
        <p:sp>
          <p:nvSpPr>
            <p:cNvPr id="111624" name="文本框 9"/>
            <p:cNvSpPr txBox="1"/>
            <p:nvPr/>
          </p:nvSpPr>
          <p:spPr>
            <a:xfrm>
              <a:off x="3035" y="404"/>
              <a:ext cx="9176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51421" tIns="25710" rIns="51421" bIns="2571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1" indent="0" algn="l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二、高中生涯规划实践探索</a:t>
              </a:r>
              <a:endPara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1" name="淘宝网Chenying0907出品 12"/>
            <p:cNvCxnSpPr/>
            <p:nvPr/>
          </p:nvCxnSpPr>
          <p:spPr>
            <a:xfrm flipV="1">
              <a:off x="685" y="1412"/>
              <a:ext cx="19779" cy="2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1626" name="组合 36"/>
            <p:cNvGrpSpPr/>
            <p:nvPr/>
          </p:nvGrpSpPr>
          <p:grpSpPr>
            <a:xfrm>
              <a:off x="2285" y="631"/>
              <a:ext cx="445" cy="451"/>
              <a:chOff x="2473" y="72"/>
              <a:chExt cx="2136" cy="2136"/>
            </a:xfrm>
          </p:grpSpPr>
          <p:sp>
            <p:nvSpPr>
              <p:cNvPr id="23" name="矩形 22"/>
              <p:cNvSpPr/>
              <p:nvPr/>
            </p:nvSpPr>
            <p:spPr>
              <a:xfrm rot="2654847">
                <a:off x="2473" y="68"/>
                <a:ext cx="2224" cy="2143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+mn-ea"/>
                  <a:cs typeface="微软雅黑" panose="020b0503020204020204" pitchFamily="34" charset="-122"/>
                </a:endParaRPr>
              </a:p>
            </p:txBody>
          </p:sp>
          <p:grpSp>
            <p:nvGrpSpPr>
              <p:cNvPr id="24" name="组合 14"/>
              <p:cNvGrpSpPr/>
              <p:nvPr/>
            </p:nvGrpSpPr>
            <p:grpSpPr>
              <a:xfrm>
                <a:off x="3041" y="824"/>
                <a:ext cx="940" cy="940"/>
                <a:chOff x="5438775" y="2660650"/>
                <a:chExt cx="596900" cy="596900"/>
              </a:xfrm>
              <a:solidFill>
                <a:schemeClr val="bg1"/>
              </a:solidFill>
            </p:grpSpPr>
            <p:sp>
              <p:nvSpPr>
                <p:cNvPr id="25" name="Freeform 185"/>
                <p:cNvSpPr/>
                <p:nvPr/>
              </p:nvSpPr>
              <p:spPr bwMode="auto">
                <a:xfrm>
                  <a:off x="5438775" y="2660650"/>
                  <a:ext cx="165100" cy="165100"/>
                </a:xfrm>
                <a:custGeom>
                  <a:cxnLst>
                    <a:cxn ang="0">
                      <a:pos x="18" y="18"/>
                    </a:cxn>
                    <a:cxn ang="0">
                      <a:pos x="18" y="18"/>
                    </a:cxn>
                    <a:cxn ang="0">
                      <a:pos x="10" y="28"/>
                    </a:cxn>
                    <a:cxn ang="0">
                      <a:pos x="6" y="38"/>
                    </a:cxn>
                    <a:cxn ang="0">
                      <a:pos x="2" y="50"/>
                    </a:cxn>
                    <a:cxn ang="0">
                      <a:pos x="0" y="60"/>
                    </a:cxn>
                    <a:cxn ang="0">
                      <a:pos x="2" y="72"/>
                    </a:cxn>
                    <a:cxn ang="0">
                      <a:pos x="6" y="84"/>
                    </a:cxn>
                    <a:cxn ang="0">
                      <a:pos x="10" y="94"/>
                    </a:cxn>
                    <a:cxn ang="0">
                      <a:pos x="18" y="104"/>
                    </a:cxn>
                    <a:cxn ang="0">
                      <a:pos x="104" y="18"/>
                    </a:cxn>
                    <a:cxn ang="0">
                      <a:pos x="104" y="18"/>
                    </a:cxn>
                    <a:cxn ang="0">
                      <a:pos x="96" y="10"/>
                    </a:cxn>
                    <a:cxn ang="0">
                      <a:pos x="84" y="4"/>
                    </a:cxn>
                    <a:cxn ang="0">
                      <a:pos x="74" y="2"/>
                    </a:cxn>
                    <a:cxn ang="0">
                      <a:pos x="62" y="0"/>
                    </a:cxn>
                    <a:cxn ang="0">
                      <a:pos x="50" y="2"/>
                    </a:cxn>
                    <a:cxn ang="0">
                      <a:pos x="38" y="4"/>
                    </a:cxn>
                    <a:cxn ang="0">
                      <a:pos x="28" y="10"/>
                    </a:cxn>
                    <a:cxn ang="0">
                      <a:pos x="18" y="18"/>
                    </a:cxn>
                    <a:cxn ang="0">
                      <a:pos x="18" y="18"/>
                    </a:cxn>
                  </a:cxnLst>
                  <a:rect l="0" t="0" r="r" b="b"/>
                  <a:pathLst>
                    <a:path w="104" h="104">
                      <a:moveTo>
                        <a:pt x="18" y="18"/>
                      </a:moveTo>
                      <a:lnTo>
                        <a:pt x="18" y="18"/>
                      </a:lnTo>
                      <a:lnTo>
                        <a:pt x="10" y="28"/>
                      </a:lnTo>
                      <a:lnTo>
                        <a:pt x="6" y="38"/>
                      </a:lnTo>
                      <a:lnTo>
                        <a:pt x="2" y="50"/>
                      </a:lnTo>
                      <a:lnTo>
                        <a:pt x="0" y="60"/>
                      </a:lnTo>
                      <a:lnTo>
                        <a:pt x="2" y="72"/>
                      </a:lnTo>
                      <a:lnTo>
                        <a:pt x="6" y="84"/>
                      </a:lnTo>
                      <a:lnTo>
                        <a:pt x="10" y="94"/>
                      </a:lnTo>
                      <a:lnTo>
                        <a:pt x="18" y="104"/>
                      </a:lnTo>
                      <a:lnTo>
                        <a:pt x="104" y="18"/>
                      </a:lnTo>
                      <a:lnTo>
                        <a:pt x="104" y="18"/>
                      </a:lnTo>
                      <a:lnTo>
                        <a:pt x="96" y="10"/>
                      </a:lnTo>
                      <a:lnTo>
                        <a:pt x="84" y="4"/>
                      </a:lnTo>
                      <a:lnTo>
                        <a:pt x="74" y="2"/>
                      </a:lnTo>
                      <a:lnTo>
                        <a:pt x="62" y="0"/>
                      </a:lnTo>
                      <a:lnTo>
                        <a:pt x="50" y="2"/>
                      </a:lnTo>
                      <a:lnTo>
                        <a:pt x="38" y="4"/>
                      </a:lnTo>
                      <a:lnTo>
                        <a:pt x="28" y="10"/>
                      </a:lnTo>
                      <a:lnTo>
                        <a:pt x="18" y="18"/>
                      </a:lnTo>
                      <a:lnTo>
                        <a:pt x="18" y="18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  <p:sp>
              <p:nvSpPr>
                <p:cNvPr id="26" name="Freeform 186"/>
                <p:cNvSpPr>
                  <a:spLocks noEditPoints="1"/>
                </p:cNvSpPr>
                <p:nvPr/>
              </p:nvSpPr>
              <p:spPr bwMode="auto">
                <a:xfrm>
                  <a:off x="5505450" y="2727325"/>
                  <a:ext cx="530225" cy="530225"/>
                </a:xfrm>
                <a:custGeom>
                  <a:cxnLst>
                    <a:cxn ang="0">
                      <a:pos x="188" y="274"/>
                    </a:cxn>
                    <a:cxn ang="0">
                      <a:pos x="334" y="334"/>
                    </a:cxn>
                    <a:cxn ang="0">
                      <a:pos x="274" y="186"/>
                    </a:cxn>
                    <a:cxn ang="0">
                      <a:pos x="86" y="0"/>
                    </a:cxn>
                    <a:cxn ang="0">
                      <a:pos x="0" y="86"/>
                    </a:cxn>
                    <a:cxn ang="0">
                      <a:pos x="188" y="274"/>
                    </a:cxn>
                    <a:cxn ang="0">
                      <a:pos x="208" y="234"/>
                    </a:cxn>
                    <a:cxn ang="0">
                      <a:pos x="208" y="234"/>
                    </a:cxn>
                    <a:cxn ang="0">
                      <a:pos x="214" y="230"/>
                    </a:cxn>
                    <a:cxn ang="0">
                      <a:pos x="222" y="230"/>
                    </a:cxn>
                    <a:cxn ang="0">
                      <a:pos x="228" y="230"/>
                    </a:cxn>
                    <a:cxn ang="0">
                      <a:pos x="234" y="232"/>
                    </a:cxn>
                    <a:cxn ang="0">
                      <a:pos x="234" y="232"/>
                    </a:cxn>
                    <a:cxn ang="0">
                      <a:pos x="230" y="228"/>
                    </a:cxn>
                    <a:cxn ang="0">
                      <a:pos x="230" y="222"/>
                    </a:cxn>
                    <a:cxn ang="0">
                      <a:pos x="232" y="214"/>
                    </a:cxn>
                    <a:cxn ang="0">
                      <a:pos x="236" y="206"/>
                    </a:cxn>
                    <a:cxn ang="0">
                      <a:pos x="236" y="206"/>
                    </a:cxn>
                    <a:cxn ang="0">
                      <a:pos x="242" y="202"/>
                    </a:cxn>
                    <a:cxn ang="0">
                      <a:pos x="250" y="198"/>
                    </a:cxn>
                    <a:cxn ang="0">
                      <a:pos x="258" y="196"/>
                    </a:cxn>
                    <a:cxn ang="0">
                      <a:pos x="294" y="280"/>
                    </a:cxn>
                    <a:cxn ang="0">
                      <a:pos x="282" y="294"/>
                    </a:cxn>
                    <a:cxn ang="0">
                      <a:pos x="196" y="258"/>
                    </a:cxn>
                    <a:cxn ang="0">
                      <a:pos x="196" y="258"/>
                    </a:cxn>
                    <a:cxn ang="0">
                      <a:pos x="198" y="250"/>
                    </a:cxn>
                    <a:cxn ang="0">
                      <a:pos x="202" y="242"/>
                    </a:cxn>
                    <a:cxn ang="0">
                      <a:pos x="208" y="234"/>
                    </a:cxn>
                    <a:cxn ang="0">
                      <a:pos x="208" y="234"/>
                    </a:cxn>
                  </a:cxnLst>
                  <a:rect l="0" t="0" r="r" b="b"/>
                  <a:pathLst>
                    <a:path w="334" h="334">
                      <a:moveTo>
                        <a:pt x="188" y="274"/>
                      </a:moveTo>
                      <a:lnTo>
                        <a:pt x="334" y="334"/>
                      </a:lnTo>
                      <a:lnTo>
                        <a:pt x="274" y="186"/>
                      </a:lnTo>
                      <a:lnTo>
                        <a:pt x="86" y="0"/>
                      </a:lnTo>
                      <a:lnTo>
                        <a:pt x="0" y="86"/>
                      </a:lnTo>
                      <a:lnTo>
                        <a:pt x="188" y="274"/>
                      </a:lnTo>
                      <a:close/>
                      <a:moveTo>
                        <a:pt x="208" y="234"/>
                      </a:moveTo>
                      <a:lnTo>
                        <a:pt x="208" y="234"/>
                      </a:lnTo>
                      <a:lnTo>
                        <a:pt x="214" y="230"/>
                      </a:lnTo>
                      <a:lnTo>
                        <a:pt x="222" y="230"/>
                      </a:lnTo>
                      <a:lnTo>
                        <a:pt x="228" y="230"/>
                      </a:lnTo>
                      <a:lnTo>
                        <a:pt x="234" y="232"/>
                      </a:lnTo>
                      <a:lnTo>
                        <a:pt x="234" y="232"/>
                      </a:lnTo>
                      <a:lnTo>
                        <a:pt x="230" y="228"/>
                      </a:lnTo>
                      <a:lnTo>
                        <a:pt x="230" y="222"/>
                      </a:lnTo>
                      <a:lnTo>
                        <a:pt x="232" y="214"/>
                      </a:lnTo>
                      <a:lnTo>
                        <a:pt x="236" y="206"/>
                      </a:lnTo>
                      <a:lnTo>
                        <a:pt x="236" y="206"/>
                      </a:lnTo>
                      <a:lnTo>
                        <a:pt x="242" y="202"/>
                      </a:lnTo>
                      <a:lnTo>
                        <a:pt x="250" y="198"/>
                      </a:lnTo>
                      <a:lnTo>
                        <a:pt x="258" y="196"/>
                      </a:lnTo>
                      <a:lnTo>
                        <a:pt x="294" y="280"/>
                      </a:lnTo>
                      <a:lnTo>
                        <a:pt x="282" y="294"/>
                      </a:lnTo>
                      <a:lnTo>
                        <a:pt x="196" y="258"/>
                      </a:lnTo>
                      <a:lnTo>
                        <a:pt x="196" y="258"/>
                      </a:lnTo>
                      <a:lnTo>
                        <a:pt x="198" y="250"/>
                      </a:lnTo>
                      <a:lnTo>
                        <a:pt x="202" y="242"/>
                      </a:lnTo>
                      <a:lnTo>
                        <a:pt x="208" y="234"/>
                      </a:lnTo>
                      <a:lnTo>
                        <a:pt x="208" y="234"/>
                      </a:lnTo>
                      <a:close/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1">
                  <a:schemeClr val="lt1"/>
                </a:fillRef>
                <a:effectRef idx="0">
                  <a:schemeClr val="accent4"/>
                </a:effectRef>
                <a:fontRef idx="minor">
                  <a:schemeClr val="dk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000000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35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+mn-ea"/>
                    <a:cs typeface="微软雅黑" panose="020b0503020204020204" pitchFamily="34" charset="-122"/>
                  </a:endParaRPr>
                </a:p>
              </p:txBody>
            </p:sp>
          </p:grpSp>
        </p:grpSp>
      </p:grpSp>
      <p:sp>
        <p:nvSpPr>
          <p:cNvPr id="2" name="文本框 1"/>
          <p:cNvSpPr txBox="1"/>
          <p:nvPr/>
        </p:nvSpPr>
        <p:spPr>
          <a:xfrm>
            <a:off x="127000" y="635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7000" y="6718300"/>
            <a:ext cx="11938000" cy="10772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（教学提纲）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2020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年新高考</a:t>
            </a:r>
            <a:r>
              <a:rPr lang="en-US" altLang="zh-CN" sz="100">
                <a:solidFill>
                  <a:srgbClr val="FFFFFF"/>
                </a:solidFill>
                <a:latin typeface="仿宋" panose="02010609060101010101" pitchFamily="49" charset="-122"/>
              </a:rPr>
              <a:t>3+1+2</a:t>
            </a:r>
            <a:r>
              <a:rPr lang="zh-CN" altLang="en-US" sz="100">
                <a:solidFill>
                  <a:srgbClr val="FFFFFF"/>
                </a:solidFill>
                <a:latin typeface="仿宋" panose="02010609060101010101" pitchFamily="49" charset="-122"/>
              </a:rPr>
              <a:t>模式选科指导（超全版）（免费下载）</a:t>
            </a:r>
            <a:endParaRPr lang="zh-CN" altLang="en-US" sz="100">
              <a:solidFill>
                <a:srgbClr val="FFFFFF"/>
              </a:solidFill>
              <a:latin typeface="仿宋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https://d.book118.com/038043004077006024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4.xml><?xml version="1.0" encoding="utf-8"?>
<p:tagLst xmlns:p="http://schemas.openxmlformats.org/presentationml/2006/main">
  <p:tag name="REFSHAPE" val="-2009877916"/>
</p:tagLst>
</file>

<file path=ppt/tags/tag5.xml><?xml version="1.0" encoding="utf-8"?>
<p:tagLst xmlns:p="http://schemas.openxmlformats.org/presentationml/2006/main">
  <p:tag name="KSO_WM_UNIT_TABLE_BEAUTIFY" val="smartTable{7ad6726b-14fe-4d2e-8886-2a7d7bb34370}"/>
</p:tagLst>
</file>

<file path=ppt/tags/tag6.xml><?xml version="1.0" encoding="utf-8"?>
<p:tagLst xmlns:p="http://schemas.openxmlformats.org/presentationml/2006/main">
  <p:tag name="KSO_WM_UNIT_TABLE_BEAUTIFY" val="smartTable{c1333b1e-0432-471f-9f34-9b2501474b05}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1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微软雅黑"/>
        <a:ea typeface="Arial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微软雅黑"/>
        <a:ea typeface="Arial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312</Paragraphs>
  <Slides>26</Slides>
  <Notes>25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3">
      <vt:lpstr>Arial</vt:lpstr>
      <vt:lpstr>Calibri</vt:lpstr>
      <vt:lpstr>微软雅黑</vt:lpstr>
      <vt:lpstr>黑体</vt:lpstr>
      <vt:lpstr>宋体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2024-08-31T20:01:08.189</cp:lastPrinted>
  <dcterms:created xsi:type="dcterms:W3CDTF">2024-08-31T12:01:08Z</dcterms:created>
  <dcterms:modified xsi:type="dcterms:W3CDTF">2024-08-31T12:01:11Z</dcterms:modified>
</cp:coreProperties>
</file>