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144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5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18.xml" /><Relationship Id="rId11" Type="http://schemas.openxmlformats.org/officeDocument/2006/relationships/tags" Target="../tags/tag19.xml" /><Relationship Id="rId12" Type="http://schemas.openxmlformats.org/officeDocument/2006/relationships/tags" Target="../tags/tag20.xml" /><Relationship Id="rId13" Type="http://schemas.openxmlformats.org/officeDocument/2006/relationships/tags" Target="../tags/tag21.xml" /><Relationship Id="rId14" Type="http://schemas.openxmlformats.org/officeDocument/2006/relationships/tags" Target="../tags/tag22.xml" /><Relationship Id="rId15" Type="http://schemas.openxmlformats.org/officeDocument/2006/relationships/tags" Target="../tags/tag23.xml" /><Relationship Id="rId16" Type="http://schemas.openxmlformats.org/officeDocument/2006/relationships/tags" Target="../tags/tag24.xml" /><Relationship Id="rId17" Type="http://schemas.openxmlformats.org/officeDocument/2006/relationships/tags" Target="../tags/tag25.xml" /><Relationship Id="rId18" Type="http://schemas.openxmlformats.org/officeDocument/2006/relationships/tags" Target="../tags/tag2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tags" Target="../tags/tag13.xml" /><Relationship Id="rId6" Type="http://schemas.openxmlformats.org/officeDocument/2006/relationships/tags" Target="../tags/tag14.xml" /><Relationship Id="rId7" Type="http://schemas.openxmlformats.org/officeDocument/2006/relationships/tags" Target="../tags/tag15.xml" /><Relationship Id="rId8" Type="http://schemas.openxmlformats.org/officeDocument/2006/relationships/tags" Target="../tags/tag16.xml" /><Relationship Id="rId9" Type="http://schemas.openxmlformats.org/officeDocument/2006/relationships/tags" Target="../tags/tag1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34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tags" Target="../tags/tag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image" Target="../media/image1.png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6AE12A-9408-4D71-860F-6A87B2D40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981FC-9E91-436A-A50E-AA236DC08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C33D5C-2A9E-486A-8309-45A95290C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B0348F-E0B4-4973-90E4-AE7560262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93581F-3042-4781-85E9-CDBE9F878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9ACE39-444B-47C1-8F5D-3F5AA4B6C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40277E-3704-4BA6-9A04-DB6017605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49EF4F-3E46-4F46-9D53-142FB9A37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89CD2E-CDA2-4395-AB58-AAED94B54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D956D7-EFB3-4742-A282-B67F8FA31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9DA6B8-B7C0-4226-98A8-FB6F6CF0E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noProof="1"/>
              <a:t>单击此处编辑母版副标题样式</a:t>
            </a:r>
          </a:p>
        </p:txBody>
      </p:sp>
    </p:spTree>
    <p:extLst>
      <p:ext uri="{BB962C8B-B14F-4D97-AF65-F5344CB8AC3E}">
        <p14:creationId xmlns:p14="http://schemas.microsoft.com/office/powerpoint/2010/main" val="3610204541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28650" y="1825625"/>
            <a:ext cx="3886200" cy="435133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4629150" y="1825625"/>
            <a:ext cx="3886200" cy="435133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8562CE8F-003D-4DA8-8252-C120BA29394D}" type="datetimeFigureOut">
              <a:rPr lang="zh-CN" altLang="en-US" smtClean="0"/>
              <a:t>2022/1/17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C492C4AD-A7F1-494C-9B6F-5A5F776317E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11658133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8562CE8F-003D-4DA8-8252-C120BA29394D}" type="datetimeFigureOut">
              <a:rPr lang="zh-CN" altLang="en-US" smtClean="0"/>
              <a:t>2022/1/17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C492C4AD-A7F1-494C-9B6F-5A5F776317E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29589330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" name="图片 1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1357993" y="1810657"/>
            <a:ext cx="5143500" cy="3236686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 flipH="1">
            <a:off x="5358493" y="1810657"/>
            <a:ext cx="5143500" cy="3236686"/>
          </a:xfrm>
          <a:prstGeom prst="rect">
            <a:avLst/>
          </a:prstGeom>
        </p:spPr>
      </p:pic>
      <p:sp>
        <p:nvSpPr>
          <p:cNvPr id="9" name="矩形 8"/>
          <p:cNvSpPr/>
          <p:nvPr>
            <p:custDataLst>
              <p:tags r:id="rId4"/>
            </p:custDataLst>
          </p:nvPr>
        </p:nvSpPr>
        <p:spPr>
          <a:xfrm>
            <a:off x="2664278" y="1823125"/>
            <a:ext cx="3815444" cy="2892890"/>
          </a:xfrm>
          <a:prstGeom prst="rect">
            <a:avLst/>
          </a:prstGeom>
          <a:noFill/>
          <a:ln w="38100">
            <a:solidFill>
              <a:schemeClr val="accent2">
                <a:alpha val="37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00"/>
          </a:p>
        </p:txBody>
      </p:sp>
      <p:grpSp>
        <p:nvGrpSpPr>
          <p:cNvPr id="10" name="组合 9"/>
          <p:cNvGrpSpPr/>
          <p:nvPr>
            <p:custDataLst>
              <p:tags r:id="rId5"/>
            </p:custDataLst>
          </p:nvPr>
        </p:nvGrpSpPr>
        <p:grpSpPr>
          <a:xfrm>
            <a:off x="2664278" y="1805851"/>
            <a:ext cx="848597" cy="1131462"/>
            <a:chOff x="4492171" y="2097770"/>
            <a:chExt cx="950686" cy="950686"/>
          </a:xfrm>
        </p:grpSpPr>
        <p:cxnSp>
          <p:nvCxnSpPr>
            <p:cNvPr id="11" name="直接连接符 10"/>
            <p:cNvCxnSpPr/>
            <p:nvPr>
              <p:custDataLst>
                <p:tags r:id="rId6"/>
              </p:custDataLst>
            </p:nvPr>
          </p:nvCxnSpPr>
          <p:spPr>
            <a:xfrm>
              <a:off x="4492171" y="2112284"/>
              <a:ext cx="950686" cy="0"/>
            </a:xfrm>
            <a:prstGeom prst="line">
              <a:avLst/>
            </a:prstGeom>
            <a:ln w="381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直接连接符 11"/>
            <p:cNvCxnSpPr/>
            <p:nvPr>
              <p:custDataLst>
                <p:tags r:id="rId7"/>
              </p:custDataLst>
            </p:nvPr>
          </p:nvCxnSpPr>
          <p:spPr>
            <a:xfrm rot="16200000">
              <a:off x="4016828" y="2573113"/>
              <a:ext cx="950686" cy="0"/>
            </a:xfrm>
            <a:prstGeom prst="line">
              <a:avLst/>
            </a:prstGeom>
            <a:ln w="381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" name="组合 12"/>
          <p:cNvGrpSpPr/>
          <p:nvPr>
            <p:custDataLst>
              <p:tags r:id="rId8"/>
            </p:custDataLst>
          </p:nvPr>
        </p:nvGrpSpPr>
        <p:grpSpPr>
          <a:xfrm flipH="1" flipV="1">
            <a:off x="5631125" y="3601827"/>
            <a:ext cx="848597" cy="1131462"/>
            <a:chOff x="4492171" y="2097770"/>
            <a:chExt cx="950686" cy="950686"/>
          </a:xfrm>
        </p:grpSpPr>
        <p:cxnSp>
          <p:nvCxnSpPr>
            <p:cNvPr id="14" name="直接连接符 13"/>
            <p:cNvCxnSpPr/>
            <p:nvPr>
              <p:custDataLst>
                <p:tags r:id="rId9"/>
              </p:custDataLst>
            </p:nvPr>
          </p:nvCxnSpPr>
          <p:spPr>
            <a:xfrm>
              <a:off x="4492171" y="2112284"/>
              <a:ext cx="950686" cy="0"/>
            </a:xfrm>
            <a:prstGeom prst="line">
              <a:avLst/>
            </a:prstGeom>
            <a:ln w="381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直接连接符 14"/>
            <p:cNvCxnSpPr/>
            <p:nvPr>
              <p:custDataLst>
                <p:tags r:id="rId10"/>
              </p:custDataLst>
            </p:nvPr>
          </p:nvCxnSpPr>
          <p:spPr>
            <a:xfrm rot="16200000">
              <a:off x="4016828" y="2573113"/>
              <a:ext cx="950686" cy="0"/>
            </a:xfrm>
            <a:prstGeom prst="line">
              <a:avLst/>
            </a:prstGeom>
            <a:ln w="381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1"/>
            </p:custDataLst>
          </p:nvPr>
        </p:nvSpPr>
        <p:spPr>
          <a:xfrm>
            <a:off x="2664278" y="2181542"/>
            <a:ext cx="3815444" cy="864449"/>
          </a:xfrm>
        </p:spPr>
        <p:txBody>
          <a:bodyPr lIns="90000" tIns="46800" rIns="90000" bIns="46800" anchor="b">
            <a:normAutofit/>
          </a:bodyPr>
          <a:lstStyle>
            <a:lvl1pPr algn="ctr">
              <a:defRPr sz="3300">
                <a:solidFill>
                  <a:schemeClr val="tx2"/>
                </a:solidFill>
              </a:defRPr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12"/>
            </p:custDataLst>
          </p:nvPr>
        </p:nvSpPr>
        <p:spPr>
          <a:xfrm>
            <a:off x="2664278" y="3710505"/>
            <a:ext cx="3815444" cy="647242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buNone/>
              <a:defRPr sz="1350">
                <a:solidFill>
                  <a:schemeClr val="tx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8562CE8F-003D-4DA8-8252-C120BA29394D}" type="datetimeFigureOut">
              <a:rPr lang="zh-CN" altLang="en-US" smtClean="0"/>
              <a:t>2022/1/17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C492C4AD-A7F1-494C-9B6F-5A5F776317E3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7" name="矩形 16"/>
          <p:cNvSpPr/>
          <p:nvPr>
            <p:custDataLst>
              <p:tags r:id="rId16"/>
            </p:custDataLst>
          </p:nvPr>
        </p:nvSpPr>
        <p:spPr>
          <a:xfrm>
            <a:off x="3024455" y="3201127"/>
            <a:ext cx="3096038" cy="369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00"/>
          </a:p>
        </p:txBody>
      </p:sp>
      <p:sp>
        <p:nvSpPr>
          <p:cNvPr id="21" name="文本占位符 20"/>
          <p:cNvSpPr>
            <a:spLocks noGrp="1"/>
          </p:cNvSpPr>
          <p:nvPr>
            <p:ph type="body" sz="quarter" idx="13" hasCustomPrompt="1"/>
            <p:custDataLst>
              <p:tags r:id="rId17"/>
            </p:custDataLst>
          </p:nvPr>
        </p:nvSpPr>
        <p:spPr>
          <a:xfrm>
            <a:off x="3024455" y="3206305"/>
            <a:ext cx="1409972" cy="358976"/>
          </a:xfrm>
        </p:spPr>
        <p:txBody>
          <a:bodyPr>
            <a:noAutofit/>
          </a:bodyPr>
          <a:lstStyle>
            <a:lvl1pPr marL="0" indent="0" algn="ctr">
              <a:buNone/>
              <a:defRPr sz="1350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编辑文本</a:t>
            </a:r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4" hasCustomPrompt="1"/>
            <p:custDataLst>
              <p:tags r:id="rId18"/>
            </p:custDataLst>
          </p:nvPr>
        </p:nvSpPr>
        <p:spPr>
          <a:xfrm>
            <a:off x="4446245" y="3206305"/>
            <a:ext cx="1674248" cy="358976"/>
          </a:xfrm>
        </p:spPr>
        <p:txBody>
          <a:bodyPr>
            <a:normAutofit/>
          </a:bodyPr>
          <a:lstStyle>
            <a:lvl1pPr marL="0" indent="0" algn="ctr">
              <a:buNone/>
              <a:defRPr sz="1350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编辑文本</a:t>
            </a:r>
          </a:p>
        </p:txBody>
      </p:sp>
    </p:spTree>
    <p:extLst>
      <p:ext uri="{BB962C8B-B14F-4D97-AF65-F5344CB8AC3E}">
        <p14:creationId xmlns:p14="http://schemas.microsoft.com/office/powerpoint/2010/main" val="2174055893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8562CE8F-003D-4DA8-8252-C120BA29394D}" type="datetimeFigureOut">
              <a:rPr lang="zh-CN" altLang="en-US" smtClean="0"/>
              <a:t>2022/1/17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C492C4AD-A7F1-494C-9B6F-5A5F776317E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29548841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 flipH="1">
            <a:off x="7558768" y="4744357"/>
            <a:ext cx="742950" cy="3236686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842282" y="4744357"/>
            <a:ext cx="742950" cy="3236686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04363" y="-686416"/>
            <a:ext cx="819150" cy="24650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 flipH="1">
            <a:off x="7810038" y="-686416"/>
            <a:ext cx="819150" cy="2465032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2022/1/17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0"/>
            </p:custDataLst>
          </p:nvPr>
        </p:nvSpPr>
        <p:spPr>
          <a:xfrm>
            <a:off x="628650" y="551543"/>
            <a:ext cx="7886700" cy="5558971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012984" y="1666240"/>
            <a:ext cx="7118033" cy="1470660"/>
          </a:xfrm>
        </p:spPr>
        <p:txBody>
          <a:bodyPr anchor="b">
            <a:noAutofit/>
          </a:bodyPr>
          <a:lstStyle>
            <a:lvl1pPr algn="ctr">
              <a:defRPr sz="4950">
                <a:solidFill>
                  <a:schemeClr val="tx2"/>
                </a:solidFill>
              </a:defRPr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8562CE8F-003D-4DA8-8252-C120BA29394D}" type="datetimeFigureOut">
              <a:rPr lang="zh-CN" altLang="en-US" smtClean="0"/>
              <a:t>2022/1/17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C492C4AD-A7F1-494C-9B6F-5A5F776317E3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1357993" y="1810657"/>
            <a:ext cx="5143500" cy="3236686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 flipH="1">
            <a:off x="5358493" y="1810657"/>
            <a:ext cx="5143500" cy="3236686"/>
          </a:xfrm>
          <a:prstGeom prst="rect">
            <a:avLst/>
          </a:prstGeom>
        </p:spPr>
      </p:pic>
      <p:sp>
        <p:nvSpPr>
          <p:cNvPr id="9" name="文本占位符 8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1012984" y="3314700"/>
            <a:ext cx="7118033" cy="1666875"/>
          </a:xfrm>
        </p:spPr>
        <p:txBody>
          <a:bodyPr>
            <a:normAutofit/>
          </a:bodyPr>
          <a:lstStyle>
            <a:lvl1pPr marL="0" indent="0" algn="ctr">
              <a:buNone/>
              <a:defRPr sz="2100">
                <a:solidFill>
                  <a:schemeClr val="tx2"/>
                </a:solidFill>
              </a:defRPr>
            </a:lvl1pPr>
          </a:lstStyle>
          <a:p>
            <a:pPr lvl="0"/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image" Target="../media/image4.png" /><Relationship Id="rId9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blipFill dpi="0" rotWithShape="0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>
            <a:extLst>
              <a:ext uri="{FF2B5EF4-FFF2-40B4-BE49-F238E27FC236}">
                <a16:creationId xmlns:a16="http://schemas.microsoft.com/office/drawing/2014/main" id="{4E996899-0C7A-4CF2-A403-46D0553F4E10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28650" y="365126"/>
            <a:ext cx="78867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27" name="文本占位符 2">
            <a:extLst>
              <a:ext uri="{FF2B5EF4-FFF2-40B4-BE49-F238E27FC236}">
                <a16:creationId xmlns:a16="http://schemas.microsoft.com/office/drawing/2014/main" id="{3088AE1D-1C82-4164-84EC-E997D7BCFE7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31990757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9" r:id="rId2"/>
    <p:sldLayoutId id="2147483670" r:id="rId3"/>
    <p:sldLayoutId id="2147483671" r:id="rId4"/>
    <p:sldLayoutId id="2147483672" r:id="rId5"/>
    <p:sldLayoutId id="2147483673" r:id="rId6"/>
    <p:sldLayoutId id="2147483674" r:id="rId7"/>
  </p:sldLayoutIdLst>
  <p:transition/>
  <p:timing/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2pPr>
      <a:lvl3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3pPr>
      <a:lvl4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4pPr>
      <a:lvl5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5pPr>
      <a:lvl6pPr marL="3429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6pPr>
      <a:lvl7pPr marL="6858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7pPr>
      <a:lvl8pPr marL="10287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8pPr>
      <a:lvl9pPr marL="13716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9pPr>
    </p:titleStyle>
    <p:bodyStyle>
      <a:lvl1pPr marL="171450" indent="-171450" algn="l" rtl="0" eaLnBrk="1" fontAlgn="base" hangingPunct="1">
        <a:lnSpc>
          <a:spcPct val="90000"/>
        </a:lnSpc>
        <a:spcBef>
          <a:spcPts val="750"/>
        </a:spcBef>
        <a:spcAft>
          <a:spcPct val="0"/>
        </a:spcAft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audio" Target="NULL" /><Relationship Id="rId4" Type="http://schemas.microsoft.com/office/2007/relationships/media" Target="file:///F:\My%20Music\&#26032;&#30086;&#22937;&#38901;(2)\07%20&#26354;&#30446;%207.wma" TargetMode="External" /><Relationship Id="rId5" Type="http://schemas.openxmlformats.org/officeDocument/2006/relationships/image" Target="../media/image6.jpeg" /><Relationship Id="rId6" Type="http://schemas.openxmlformats.org/officeDocument/2006/relationships/tags" Target="../tags/tag4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tags" Target="../tags/tag4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tags" Target="../tags/tag4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tags" Target="../tags/tag4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6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tags" Target="../tags/tag4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6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tags" Target="../tags/tag4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tags" Target="../tags/tag4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tags" Target="../tags/tag4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tags" Target="../tags/tag5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tags" Target="../tags/tag5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tags" Target="../tags/tag5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tags" Target="../tags/tag5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5211307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标题 8199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ctr"/>
          <a:lstStyle/>
          <a:p>
            <a:pPr eaLnBrk="1" hangingPunct="1"/>
            <a:endParaRPr lang="zh-CN" altLang="zh-CN"/>
          </a:p>
        </p:txBody>
      </p:sp>
      <p:pic>
        <p:nvPicPr>
          <p:cNvPr id="8196" name="07 曲目 7.wma">
            <a:hlinkClick action="ppaction://media"/>
          </p:cNvPr>
          <p:cNvPicPr>
            <a:picLocks noGrp="1" noRot="1" noChangeAspect="1"/>
          </p:cNvPicPr>
          <p:nvPr>
            <p:ph sz="half" idx="1"/>
            <a:audioFile r:link="rId3"/>
            <p:extLst>
              <p:ext uri="{DAA4B4D4-6D71-4841-9C94-3DE7FCFB9230}">
                <p14:media xmlns:p14="http://schemas.microsoft.com/office/powerpoint/2010/main" r:link="rId4"/>
              </p:ext>
            </p:extLst>
          </p:nvPr>
        </p:nvPicPr>
        <p:blipFill>
          <a:blip r:embed="rId2"/>
          <a:stretch>
            <a:fillRect/>
          </a:stretch>
        </p:blipFill>
        <p:spPr>
          <a:xfrm>
            <a:off x="2324100" y="3709988"/>
            <a:ext cx="304800" cy="304800"/>
          </a:xfrm>
          <a:prstGeom prst="rect">
            <a:avLst/>
          </a:prstGeom>
        </p:spPr>
      </p:pic>
      <p:pic>
        <p:nvPicPr>
          <p:cNvPr id="20484" name="内容占位符 8198" descr="国画三峡3"/>
          <p:cNvPicPr>
            <a:picLocks noGrp="1" noChangeAspect="1"/>
          </p:cNvPicPr>
          <p:nvPr>
            <p:ph sz="half" idx="2"/>
          </p:nvPr>
        </p:nvPicPr>
        <p:blipFill>
          <a:blip r:embed="rId5"/>
          <a:stretch>
            <a:fillRect/>
          </a:stretch>
        </p:blipFill>
        <p:spPr>
          <a:xfrm>
            <a:off x="179705" y="170815"/>
            <a:ext cx="9144000" cy="6858000"/>
          </a:xfrm>
        </p:spPr>
      </p:pic>
      <p:sp>
        <p:nvSpPr>
          <p:cNvPr id="20485" name="文本框 8202"/>
          <p:cNvSpPr txBox="1"/>
          <p:nvPr/>
        </p:nvSpPr>
        <p:spPr>
          <a:xfrm>
            <a:off x="179388" y="260350"/>
            <a:ext cx="5616575" cy="768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400" b="1">
                <a:solidFill>
                  <a:srgbClr val="F0FB0F"/>
                </a:solidFill>
                <a:latin typeface="Arial" pitchFamily="34" charset="0"/>
                <a:ea typeface="华文隶书" panose="02010800040101010101" pitchFamily="2" charset="-122"/>
              </a:rPr>
              <a:t>、</a:t>
            </a:r>
          </a:p>
        </p:txBody>
      </p:sp>
      <p:sp>
        <p:nvSpPr>
          <p:cNvPr id="20486" name="矩形 8204"/>
          <p:cNvSpPr>
            <a:spLocks noTextEdit="1"/>
          </p:cNvSpPr>
          <p:nvPr/>
        </p:nvSpPr>
        <p:spPr>
          <a:xfrm>
            <a:off x="1767205" y="1350645"/>
            <a:ext cx="6121400" cy="3455988"/>
          </a:xfrm>
          <a:prstGeom prst="rect">
            <a:avLst/>
          </a:prstGeom>
        </p:spPr>
        <p:txBody>
          <a:bodyPr wrap="none" fromWordArt="1">
            <a:prstTxWarp prst="textDeflate">
              <a:avLst>
                <a:gd name="adj" fmla="val 12722"/>
              </a:avLst>
            </a:prstTxWarp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9600">
                <a:ln w="9525" cap="flat" cmpd="sng">
                  <a:solidFill>
                    <a:srgbClr val="00FF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FFFF"/>
                </a:solidFill>
                <a:latin typeface="华文新魏" panose="02010800040101010101" charset="-122"/>
                <a:ea typeface="华文新魏" panose="02010800040101010101" charset="-122"/>
              </a:rPr>
              <a:t>三峡</a:t>
            </a:r>
          </a:p>
        </p:txBody>
      </p:sp>
      <p:sp>
        <p:nvSpPr>
          <p:cNvPr id="20487" name="文本框 8205"/>
          <p:cNvSpPr txBox="1"/>
          <p:nvPr/>
        </p:nvSpPr>
        <p:spPr>
          <a:xfrm>
            <a:off x="2846388" y="5661025"/>
            <a:ext cx="6297612" cy="110680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6600" b="1">
                <a:solidFill>
                  <a:srgbClr val="0070C0"/>
                </a:solidFill>
                <a:latin typeface="Arial" pitchFamily="34" charset="0"/>
              </a:rPr>
              <a:t>郦道元</a:t>
            </a: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19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numSld="2" showWhenStopped="0">
                <p:cTn id="9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19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组合 49156"/>
          <p:cNvSpPr/>
          <p:nvPr/>
        </p:nvSpPr>
        <p:spPr>
          <a:xfrm>
            <a:off x="0" y="0"/>
            <a:ext cx="8964613" cy="1295400"/>
          </a:xfrm>
          <a:solidFill>
            <a:srgbClr val="FFFFFF"/>
          </a:solidFill>
          <a:ln w="9525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507" name="文本框 49170"/>
          <p:cNvSpPr txBox="1"/>
          <p:nvPr/>
        </p:nvSpPr>
        <p:spPr>
          <a:xfrm>
            <a:off x="0" y="981075"/>
            <a:ext cx="2771775" cy="762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400" b="1">
                <a:solidFill>
                  <a:srgbClr val="3728FC"/>
                </a:solidFill>
                <a:latin typeface="Arial" pitchFamily="34" charset="0"/>
                <a:ea typeface="华文隶书" panose="02010800040101010101" pitchFamily="2" charset="-122"/>
              </a:rPr>
              <a:t>复习要点</a:t>
            </a:r>
          </a:p>
        </p:txBody>
      </p:sp>
      <p:sp>
        <p:nvSpPr>
          <p:cNvPr id="49172" name="文本框 49171"/>
          <p:cNvSpPr txBox="1"/>
          <p:nvPr/>
        </p:nvSpPr>
        <p:spPr>
          <a:xfrm>
            <a:off x="1116013" y="1700213"/>
            <a:ext cx="6626225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600" b="1">
                <a:latin typeface="Arial" pitchFamily="34" charset="0"/>
              </a:rPr>
              <a:t>1</a:t>
            </a:r>
            <a:r>
              <a:rPr lang="zh-CN" altLang="en-US" sz="3600" b="1">
                <a:latin typeface="Arial" pitchFamily="34" charset="0"/>
              </a:rPr>
              <a:t>、复习掌握本文的重点字词。</a:t>
            </a:r>
          </a:p>
        </p:txBody>
      </p:sp>
      <p:sp>
        <p:nvSpPr>
          <p:cNvPr id="49174" name="文本框 49173"/>
          <p:cNvSpPr txBox="1"/>
          <p:nvPr/>
        </p:nvSpPr>
        <p:spPr>
          <a:xfrm>
            <a:off x="1116013" y="2565400"/>
            <a:ext cx="8027987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600" b="1">
                <a:latin typeface="Arial" pitchFamily="34" charset="0"/>
              </a:rPr>
              <a:t>2</a:t>
            </a:r>
            <a:r>
              <a:rPr lang="zh-CN" altLang="en-US" sz="3600" b="1">
                <a:latin typeface="Arial" pitchFamily="34" charset="0"/>
              </a:rPr>
              <a:t>、复习掌握本文的重点句子的翻译。</a:t>
            </a:r>
          </a:p>
        </p:txBody>
      </p:sp>
      <p:sp>
        <p:nvSpPr>
          <p:cNvPr id="49175" name="文本框 49174"/>
          <p:cNvSpPr txBox="1"/>
          <p:nvPr/>
        </p:nvSpPr>
        <p:spPr>
          <a:xfrm>
            <a:off x="1116013" y="3357563"/>
            <a:ext cx="6626225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600" b="1">
                <a:latin typeface="Arial" pitchFamily="34" charset="0"/>
              </a:rPr>
              <a:t>3</a:t>
            </a:r>
            <a:r>
              <a:rPr lang="zh-CN" altLang="en-US" sz="3600" b="1">
                <a:latin typeface="Arial" pitchFamily="34" charset="0"/>
              </a:rPr>
              <a:t>、复习理解本文的内容。</a:t>
            </a:r>
          </a:p>
        </p:txBody>
      </p:sp>
      <p:sp>
        <p:nvSpPr>
          <p:cNvPr id="49176" name="文本框 49175"/>
          <p:cNvSpPr txBox="1"/>
          <p:nvPr/>
        </p:nvSpPr>
        <p:spPr>
          <a:xfrm>
            <a:off x="1114425" y="4221163"/>
            <a:ext cx="6626225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600" b="1">
                <a:latin typeface="Arial" pitchFamily="34" charset="0"/>
              </a:rPr>
              <a:t>4</a:t>
            </a:r>
            <a:r>
              <a:rPr lang="zh-CN" altLang="en-US" sz="3600" b="1">
                <a:latin typeface="Arial" pitchFamily="34" charset="0"/>
              </a:rPr>
              <a:t>、复习背诵本文的重点句子。</a:t>
            </a:r>
          </a:p>
        </p:txBody>
      </p:sp>
      <p:sp>
        <p:nvSpPr>
          <p:cNvPr id="49177" name="文本框 49176"/>
          <p:cNvSpPr txBox="1"/>
          <p:nvPr/>
        </p:nvSpPr>
        <p:spPr>
          <a:xfrm>
            <a:off x="1116013" y="5084763"/>
            <a:ext cx="6626225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600" b="1">
                <a:latin typeface="Arial" pitchFamily="34" charset="0"/>
              </a:rPr>
              <a:t>5</a:t>
            </a:r>
            <a:r>
              <a:rPr lang="zh-CN" altLang="en-US" sz="3600" b="1">
                <a:latin typeface="Arial" pitchFamily="34" charset="0"/>
              </a:rPr>
              <a:t>、专项练习中考习题。</a:t>
            </a:r>
          </a:p>
        </p:txBody>
      </p:sp>
      <p:pic>
        <p:nvPicPr>
          <p:cNvPr id="10242" name="内容占位符 49157" descr="国画三峡3"/>
          <p:cNvPicPr>
            <a:picLocks noGrp="1"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79388" y="188913"/>
            <a:ext cx="7705725" cy="936625"/>
          </a:xfrm>
          <a:prstGeom prst="rect">
            <a:avLst/>
          </a:prstGeom>
          <a:noFill/>
          <a:ln>
            <a:noFill/>
          </a:ln>
          <a:effectLst>
            <a:outerShdw dist="107763" dir="18900000" algn="ctr" rotWithShape="0">
              <a:schemeClr val="bg2">
                <a:alpha val="50000"/>
              </a:schemeClr>
            </a:outerShdw>
          </a:effectLst>
        </p:spPr>
      </p:pic>
      <p:pic>
        <p:nvPicPr>
          <p:cNvPr id="10243" name="内容占位符 49158" descr="国画三峡"/>
          <p:cNvPicPr>
            <a:picLocks noGrp="1"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8170863" y="188913"/>
            <a:ext cx="804863" cy="1223963"/>
          </a:xfrm>
          <a:prstGeom prst="rect">
            <a:avLst/>
          </a:prstGeom>
          <a:noFill/>
          <a:ln>
            <a:noFill/>
          </a:ln>
          <a:effectLst>
            <a:outerShdw dist="107763" dir="18900000" algn="ctr" rotWithShape="0">
              <a:schemeClr val="bg2">
                <a:alpha val="50000"/>
              </a:schemeClr>
            </a:outerShdw>
          </a:effectLst>
        </p:spPr>
      </p:pic>
      <p:pic>
        <p:nvPicPr>
          <p:cNvPr id="10244" name="内容占位符 49159" descr="国画三峡2"/>
          <p:cNvPicPr>
            <a:picLocks noGrp="1"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8026400" y="333375"/>
            <a:ext cx="747713" cy="1150938"/>
          </a:xfrm>
          <a:prstGeom prst="rect">
            <a:avLst/>
          </a:prstGeom>
          <a:noFill/>
          <a:ln>
            <a:noFill/>
          </a:ln>
          <a:effectLst>
            <a:outerShdw dist="107763" dir="18900000" algn="ctr" rotWithShape="0">
              <a:schemeClr val="bg2">
                <a:alpha val="50000"/>
              </a:schemeClr>
            </a:outerShdw>
          </a:effectLst>
        </p:spPr>
      </p:pic>
    </p:spTree>
    <p:custDataLst>
      <p:tags r:id="rId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9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9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9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9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49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72" grpId="0"/>
      <p:bldP spid="49174" grpId="0"/>
      <p:bldP spid="49175" grpId="0"/>
      <p:bldP spid="49176" grpId="0"/>
      <p:bldP spid="4917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文本框 33795"/>
          <p:cNvSpPr txBox="1"/>
          <p:nvPr/>
        </p:nvSpPr>
        <p:spPr>
          <a:xfrm>
            <a:off x="539750" y="1125538"/>
            <a:ext cx="5040313" cy="762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400" b="1">
                <a:solidFill>
                  <a:srgbClr val="3728FC"/>
                </a:solidFill>
                <a:latin typeface="Arial" pitchFamily="34" charset="0"/>
                <a:ea typeface="华文隶书" panose="02010800040101010101" pitchFamily="2" charset="-122"/>
              </a:rPr>
              <a:t>文学常识回顾：</a:t>
            </a:r>
          </a:p>
        </p:txBody>
      </p:sp>
      <p:sp>
        <p:nvSpPr>
          <p:cNvPr id="22531" name="文本框 33796"/>
          <p:cNvSpPr txBox="1"/>
          <p:nvPr/>
        </p:nvSpPr>
        <p:spPr>
          <a:xfrm>
            <a:off x="395288" y="2060575"/>
            <a:ext cx="8497887" cy="42370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latin typeface="Arial" pitchFamily="34" charset="0"/>
              </a:rPr>
              <a:t>１</a:t>
            </a:r>
            <a:r>
              <a:rPr lang="en-US" altLang="zh-CN" sz="3200" b="1">
                <a:latin typeface="Arial" pitchFamily="34" charset="0"/>
              </a:rPr>
              <a:t>.</a:t>
            </a:r>
            <a:r>
              <a:rPr lang="zh-CN" altLang="en-US" sz="3200" b="1">
                <a:latin typeface="Arial" pitchFamily="34" charset="0"/>
              </a:rPr>
              <a:t>本文选自</a:t>
            </a:r>
            <a:r>
              <a:rPr lang="en-US" altLang="zh-CN" sz="3200" b="1">
                <a:latin typeface="Arial" pitchFamily="34" charset="0"/>
              </a:rPr>
              <a:t>《              》</a:t>
            </a:r>
            <a:r>
              <a:rPr lang="zh-CN" altLang="en-US" sz="3200" b="1">
                <a:latin typeface="Arial" pitchFamily="34" charset="0"/>
              </a:rPr>
              <a:t>，作者是＿＿＿，他是我国＿＿＿杰出的＿＿＿家、＿＿＿家，他所著的</a:t>
            </a:r>
            <a:r>
              <a:rPr lang="en-US" altLang="zh-CN" sz="3200" b="1">
                <a:latin typeface="Arial" pitchFamily="34" charset="0"/>
              </a:rPr>
              <a:t>《</a:t>
            </a:r>
            <a:r>
              <a:rPr lang="zh-CN" altLang="en-US" sz="3200" b="1">
                <a:latin typeface="Arial" pitchFamily="34" charset="0"/>
              </a:rPr>
              <a:t>＿＿＿＿</a:t>
            </a:r>
            <a:r>
              <a:rPr lang="en-US" altLang="zh-CN" sz="3200" b="1">
                <a:latin typeface="Arial" pitchFamily="34" charset="0"/>
              </a:rPr>
              <a:t>》</a:t>
            </a:r>
            <a:r>
              <a:rPr lang="zh-CN" altLang="en-US" sz="3200" b="1">
                <a:latin typeface="Arial" pitchFamily="34" charset="0"/>
              </a:rPr>
              <a:t>是我国古代最全面最系统的综合性地理著作，文笔绚烂，语言清丽。</a:t>
            </a:r>
          </a:p>
          <a:p>
            <a:pPr>
              <a:spcBef>
                <a:spcPct val="50000"/>
              </a:spcBef>
            </a:pPr>
            <a:r>
              <a:rPr lang="zh-CN" altLang="en-US" sz="3200" b="1">
                <a:latin typeface="Arial" pitchFamily="34" charset="0"/>
              </a:rPr>
              <a:t>２</a:t>
            </a:r>
            <a:r>
              <a:rPr lang="en-US" altLang="zh-CN" sz="3200" b="1">
                <a:latin typeface="Arial" pitchFamily="34" charset="0"/>
              </a:rPr>
              <a:t>.</a:t>
            </a:r>
            <a:r>
              <a:rPr lang="zh-CN" altLang="en-US" sz="3200" b="1">
                <a:latin typeface="Arial" pitchFamily="34" charset="0"/>
              </a:rPr>
              <a:t>三峡包括＿＿＿、＿＿＿＿、＿＿＿＿。</a:t>
            </a:r>
          </a:p>
          <a:p>
            <a:pPr>
              <a:spcBef>
                <a:spcPct val="50000"/>
              </a:spcBef>
            </a:pPr>
            <a:endParaRPr lang="zh-CN" altLang="en-US" sz="3200" b="1">
              <a:latin typeface="Arial" pitchFamily="34" charset="0"/>
            </a:endParaRPr>
          </a:p>
          <a:p>
            <a:pPr>
              <a:spcBef>
                <a:spcPct val="50000"/>
              </a:spcBef>
            </a:pPr>
            <a:endParaRPr lang="zh-CN" altLang="en-US" sz="3200" b="1">
              <a:latin typeface="Arial" pitchFamily="34" charset="0"/>
            </a:endParaRPr>
          </a:p>
        </p:txBody>
      </p:sp>
      <p:sp>
        <p:nvSpPr>
          <p:cNvPr id="22532" name="组合 33799"/>
          <p:cNvSpPr/>
          <p:nvPr/>
        </p:nvSpPr>
        <p:spPr>
          <a:xfrm>
            <a:off x="0" y="0"/>
            <a:ext cx="8964613" cy="1295400"/>
          </a:xfrm>
          <a:solidFill>
            <a:srgbClr val="FFFFFF"/>
          </a:solidFill>
          <a:ln w="9525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3807" name="文本框 33806"/>
          <p:cNvSpPr txBox="1"/>
          <p:nvPr/>
        </p:nvSpPr>
        <p:spPr>
          <a:xfrm>
            <a:off x="2987675" y="2060575"/>
            <a:ext cx="2447925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3300"/>
                </a:solidFill>
                <a:latin typeface="Arial" pitchFamily="34" charset="0"/>
              </a:rPr>
              <a:t>水经注疏</a:t>
            </a:r>
          </a:p>
        </p:txBody>
      </p:sp>
      <p:sp>
        <p:nvSpPr>
          <p:cNvPr id="33808" name="矩形 33807"/>
          <p:cNvSpPr/>
          <p:nvPr/>
        </p:nvSpPr>
        <p:spPr>
          <a:xfrm>
            <a:off x="6588125" y="2057400"/>
            <a:ext cx="2016125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FF3300"/>
                </a:solidFill>
                <a:latin typeface="Arial" pitchFamily="34" charset="0"/>
              </a:rPr>
              <a:t>郦道元</a:t>
            </a:r>
          </a:p>
        </p:txBody>
      </p:sp>
      <p:sp>
        <p:nvSpPr>
          <p:cNvPr id="33809" name="文本框 33808"/>
          <p:cNvSpPr txBox="1"/>
          <p:nvPr/>
        </p:nvSpPr>
        <p:spPr>
          <a:xfrm>
            <a:off x="1692275" y="2492375"/>
            <a:ext cx="2232025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FF3300"/>
                </a:solidFill>
                <a:latin typeface="Arial" pitchFamily="34" charset="0"/>
              </a:rPr>
              <a:t>北魏</a:t>
            </a:r>
          </a:p>
        </p:txBody>
      </p:sp>
      <p:sp>
        <p:nvSpPr>
          <p:cNvPr id="33810" name="文本框 33809"/>
          <p:cNvSpPr txBox="1"/>
          <p:nvPr/>
        </p:nvSpPr>
        <p:spPr>
          <a:xfrm>
            <a:off x="4140200" y="2565400"/>
            <a:ext cx="2519363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3300"/>
                </a:solidFill>
                <a:latin typeface="Arial" pitchFamily="34" charset="0"/>
              </a:rPr>
              <a:t>地理学</a:t>
            </a:r>
          </a:p>
        </p:txBody>
      </p:sp>
      <p:sp>
        <p:nvSpPr>
          <p:cNvPr id="33811" name="文本框 33810"/>
          <p:cNvSpPr txBox="1"/>
          <p:nvPr/>
        </p:nvSpPr>
        <p:spPr>
          <a:xfrm>
            <a:off x="6156325" y="2565400"/>
            <a:ext cx="1584325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</a:rPr>
              <a:t>散文学</a:t>
            </a:r>
          </a:p>
        </p:txBody>
      </p:sp>
      <p:sp>
        <p:nvSpPr>
          <p:cNvPr id="33812" name="文本框 33811"/>
          <p:cNvSpPr txBox="1"/>
          <p:nvPr/>
        </p:nvSpPr>
        <p:spPr>
          <a:xfrm>
            <a:off x="2195513" y="3054350"/>
            <a:ext cx="2376487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</a:rPr>
              <a:t>水经注</a:t>
            </a:r>
          </a:p>
        </p:txBody>
      </p:sp>
      <p:sp>
        <p:nvSpPr>
          <p:cNvPr id="33813" name="文本框 33812"/>
          <p:cNvSpPr txBox="1"/>
          <p:nvPr/>
        </p:nvSpPr>
        <p:spPr>
          <a:xfrm>
            <a:off x="2555875" y="4221163"/>
            <a:ext cx="5832475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FF3300"/>
                </a:solidFill>
                <a:latin typeface="Arial" pitchFamily="34" charset="0"/>
              </a:rPr>
              <a:t>瞿塘峡  　巫 峡       西陵峡</a:t>
            </a:r>
          </a:p>
        </p:txBody>
      </p:sp>
      <p:pic>
        <p:nvPicPr>
          <p:cNvPr id="11268" name="内容占位符 33800" descr="国画三峡3"/>
          <p:cNvPicPr>
            <a:picLocks noGrp="1"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79388" y="188913"/>
            <a:ext cx="7705725" cy="936625"/>
          </a:xfrm>
          <a:prstGeom prst="rect">
            <a:avLst/>
          </a:prstGeom>
          <a:noFill/>
          <a:ln>
            <a:noFill/>
          </a:ln>
          <a:effectLst>
            <a:outerShdw dist="107763" dir="18900000" algn="ctr" rotWithShape="0">
              <a:srgbClr val="808080">
                <a:alpha val="50000"/>
              </a:srgbClr>
            </a:outerShdw>
          </a:effectLst>
        </p:spPr>
      </p:pic>
      <p:pic>
        <p:nvPicPr>
          <p:cNvPr id="11269" name="内容占位符 33801" descr="国画三峡"/>
          <p:cNvPicPr>
            <a:picLocks noGrp="1"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8170863" y="188913"/>
            <a:ext cx="804863" cy="1223963"/>
          </a:xfrm>
          <a:prstGeom prst="rect">
            <a:avLst/>
          </a:prstGeom>
          <a:noFill/>
          <a:ln>
            <a:noFill/>
          </a:ln>
          <a:effectLst>
            <a:outerShdw dist="107763" dir="18900000" algn="ctr" rotWithShape="0">
              <a:srgbClr val="808080">
                <a:alpha val="50000"/>
              </a:srgbClr>
            </a:outerShdw>
          </a:effectLst>
        </p:spPr>
      </p:pic>
      <p:pic>
        <p:nvPicPr>
          <p:cNvPr id="11270" name="内容占位符 33802" descr="国画三峡2"/>
          <p:cNvPicPr>
            <a:picLocks noGrp="1"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8026400" y="333375"/>
            <a:ext cx="747713" cy="1150938"/>
          </a:xfrm>
          <a:prstGeom prst="rect">
            <a:avLst/>
          </a:prstGeom>
          <a:noFill/>
          <a:ln>
            <a:noFill/>
          </a:ln>
          <a:effectLst>
            <a:outerShdw dist="107763" dir="18900000" algn="ctr" rotWithShape="0">
              <a:srgbClr val="808080">
                <a:alpha val="50000"/>
              </a:srgbClr>
            </a:outerShdw>
          </a:effectLst>
        </p:spPr>
      </p:pic>
    </p:spTree>
    <p:custDataLst>
      <p:tags r:id="rId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38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38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38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38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38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38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38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807" grpId="0"/>
      <p:bldP spid="33808" grpId="0"/>
      <p:bldP spid="33809" grpId="0"/>
      <p:bldP spid="33810" grpId="0"/>
      <p:bldP spid="33811" grpId="0"/>
      <p:bldP spid="33812" grpId="0"/>
      <p:bldP spid="338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标题 7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副标题 8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0178" name="矩形 50177"/>
          <p:cNvSpPr/>
          <p:nvPr/>
        </p:nvSpPr>
        <p:spPr>
          <a:xfrm>
            <a:off x="431800" y="2492375"/>
            <a:ext cx="7993063" cy="396938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3600" b="1">
                <a:latin typeface="Arial" pitchFamily="34" charset="0"/>
              </a:rPr>
              <a:t>略无阙处     哀转久绝     曦月    飞漱</a:t>
            </a:r>
          </a:p>
          <a:p>
            <a:endParaRPr lang="zh-CN" altLang="en-US" sz="3600" b="1">
              <a:latin typeface="Arial" pitchFamily="34" charset="0"/>
            </a:endParaRPr>
          </a:p>
          <a:p>
            <a:r>
              <a:rPr lang="zh-CN" altLang="en-US" sz="3600" b="1">
                <a:latin typeface="Arial" pitchFamily="34" charset="0"/>
              </a:rPr>
              <a:t>重岩叠嶂     高猿长啸     沿溯     绝巘</a:t>
            </a:r>
          </a:p>
          <a:p>
            <a:endParaRPr lang="zh-CN" altLang="en-US" sz="3600" b="1">
              <a:latin typeface="Arial" pitchFamily="34" charset="0"/>
            </a:endParaRPr>
          </a:p>
          <a:p>
            <a:r>
              <a:rPr lang="zh-CN" altLang="en-US" sz="3600" b="1">
                <a:latin typeface="Arial" pitchFamily="34" charset="0"/>
              </a:rPr>
              <a:t>乘奔御风     隐天蔽日     襄陵     瀑布</a:t>
            </a:r>
          </a:p>
          <a:p>
            <a:endParaRPr lang="zh-CN" altLang="en-US" sz="3600" b="1">
              <a:latin typeface="Arial" pitchFamily="34" charset="0"/>
            </a:endParaRPr>
          </a:p>
          <a:p>
            <a:r>
              <a:rPr lang="zh-CN" altLang="en-US" sz="3600" b="1">
                <a:latin typeface="Arial" pitchFamily="34" charset="0"/>
              </a:rPr>
              <a:t>素湍绿潭     属引凄异     沾裳     峻茂</a:t>
            </a:r>
          </a:p>
        </p:txBody>
      </p:sp>
      <p:sp>
        <p:nvSpPr>
          <p:cNvPr id="23555" name="文本框 50178"/>
          <p:cNvSpPr txBox="1"/>
          <p:nvPr/>
        </p:nvSpPr>
        <p:spPr>
          <a:xfrm>
            <a:off x="539750" y="1052513"/>
            <a:ext cx="4213225" cy="70675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000" b="1">
                <a:solidFill>
                  <a:srgbClr val="3728FC"/>
                </a:solidFill>
                <a:latin typeface="Arial" pitchFamily="34" charset="0"/>
                <a:ea typeface="华文隶书" panose="02010800040101010101" pitchFamily="2" charset="-122"/>
              </a:rPr>
              <a:t>读准加点字：</a:t>
            </a:r>
          </a:p>
        </p:txBody>
      </p:sp>
      <p:sp>
        <p:nvSpPr>
          <p:cNvPr id="50180" name="椭圆 50179"/>
          <p:cNvSpPr/>
          <p:nvPr/>
        </p:nvSpPr>
        <p:spPr>
          <a:xfrm>
            <a:off x="7129463" y="5227638"/>
            <a:ext cx="144462" cy="142875"/>
          </a:xfrm>
          <a:prstGeom prst="ellipse">
            <a:avLst/>
          </a:prstGeom>
          <a:solidFill>
            <a:srgbClr val="FF3300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50181" name="椭圆 50180"/>
          <p:cNvSpPr/>
          <p:nvPr/>
        </p:nvSpPr>
        <p:spPr>
          <a:xfrm>
            <a:off x="7632700" y="4148138"/>
            <a:ext cx="144463" cy="142875"/>
          </a:xfrm>
          <a:prstGeom prst="ellipse">
            <a:avLst/>
          </a:prstGeom>
          <a:solidFill>
            <a:srgbClr val="FF3300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50182" name="椭圆 50181"/>
          <p:cNvSpPr/>
          <p:nvPr/>
        </p:nvSpPr>
        <p:spPr>
          <a:xfrm>
            <a:off x="7488238" y="3068638"/>
            <a:ext cx="144462" cy="142875"/>
          </a:xfrm>
          <a:prstGeom prst="ellipse">
            <a:avLst/>
          </a:prstGeom>
          <a:solidFill>
            <a:srgbClr val="FF3300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50183" name="椭圆 50182"/>
          <p:cNvSpPr/>
          <p:nvPr/>
        </p:nvSpPr>
        <p:spPr>
          <a:xfrm>
            <a:off x="3095625" y="6380163"/>
            <a:ext cx="144463" cy="142875"/>
          </a:xfrm>
          <a:prstGeom prst="ellipse">
            <a:avLst/>
          </a:prstGeom>
          <a:solidFill>
            <a:srgbClr val="FF3300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50184" name="椭圆 50183"/>
          <p:cNvSpPr/>
          <p:nvPr/>
        </p:nvSpPr>
        <p:spPr>
          <a:xfrm>
            <a:off x="4032250" y="5300663"/>
            <a:ext cx="144463" cy="142875"/>
          </a:xfrm>
          <a:prstGeom prst="ellipse">
            <a:avLst/>
          </a:prstGeom>
          <a:solidFill>
            <a:srgbClr val="FF3300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50185" name="椭圆 50184"/>
          <p:cNvSpPr/>
          <p:nvPr/>
        </p:nvSpPr>
        <p:spPr>
          <a:xfrm>
            <a:off x="1584325" y="5227638"/>
            <a:ext cx="144463" cy="142875"/>
          </a:xfrm>
          <a:prstGeom prst="ellipse">
            <a:avLst/>
          </a:prstGeom>
          <a:solidFill>
            <a:srgbClr val="FF3300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50186" name="椭圆 50185"/>
          <p:cNvSpPr/>
          <p:nvPr/>
        </p:nvSpPr>
        <p:spPr>
          <a:xfrm>
            <a:off x="1152525" y="5227638"/>
            <a:ext cx="144463" cy="142875"/>
          </a:xfrm>
          <a:prstGeom prst="ellipse">
            <a:avLst/>
          </a:prstGeom>
          <a:solidFill>
            <a:srgbClr val="FF3300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50187" name="椭圆 50186"/>
          <p:cNvSpPr/>
          <p:nvPr/>
        </p:nvSpPr>
        <p:spPr>
          <a:xfrm>
            <a:off x="2087563" y="4148138"/>
            <a:ext cx="144462" cy="142875"/>
          </a:xfrm>
          <a:prstGeom prst="ellipse">
            <a:avLst/>
          </a:prstGeom>
          <a:solidFill>
            <a:srgbClr val="FF3300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50188" name="椭圆 50187"/>
          <p:cNvSpPr/>
          <p:nvPr/>
        </p:nvSpPr>
        <p:spPr>
          <a:xfrm>
            <a:off x="4464050" y="4148138"/>
            <a:ext cx="144463" cy="142875"/>
          </a:xfrm>
          <a:prstGeom prst="ellipse">
            <a:avLst/>
          </a:prstGeom>
          <a:solidFill>
            <a:srgbClr val="FF3300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50189" name="椭圆 50188"/>
          <p:cNvSpPr/>
          <p:nvPr/>
        </p:nvSpPr>
        <p:spPr>
          <a:xfrm>
            <a:off x="6048375" y="4148138"/>
            <a:ext cx="144463" cy="142875"/>
          </a:xfrm>
          <a:prstGeom prst="ellipse">
            <a:avLst/>
          </a:prstGeom>
          <a:solidFill>
            <a:srgbClr val="FF3300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50190" name="椭圆 50189"/>
          <p:cNvSpPr/>
          <p:nvPr/>
        </p:nvSpPr>
        <p:spPr>
          <a:xfrm>
            <a:off x="5616575" y="3068638"/>
            <a:ext cx="144463" cy="142875"/>
          </a:xfrm>
          <a:prstGeom prst="ellipse">
            <a:avLst/>
          </a:prstGeom>
          <a:solidFill>
            <a:srgbClr val="FF3300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50191" name="椭圆 50190"/>
          <p:cNvSpPr/>
          <p:nvPr/>
        </p:nvSpPr>
        <p:spPr>
          <a:xfrm>
            <a:off x="3168650" y="3068638"/>
            <a:ext cx="144463" cy="142875"/>
          </a:xfrm>
          <a:prstGeom prst="ellipse">
            <a:avLst/>
          </a:prstGeom>
          <a:solidFill>
            <a:srgbClr val="FF3300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50192" name="椭圆 50191"/>
          <p:cNvSpPr/>
          <p:nvPr/>
        </p:nvSpPr>
        <p:spPr>
          <a:xfrm>
            <a:off x="1584325" y="3068638"/>
            <a:ext cx="144463" cy="142875"/>
          </a:xfrm>
          <a:prstGeom prst="ellipse">
            <a:avLst/>
          </a:prstGeom>
          <a:solidFill>
            <a:srgbClr val="FF3300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50193" name="椭圆 50192"/>
          <p:cNvSpPr/>
          <p:nvPr/>
        </p:nvSpPr>
        <p:spPr>
          <a:xfrm>
            <a:off x="1152525" y="6381750"/>
            <a:ext cx="144463" cy="142875"/>
          </a:xfrm>
          <a:prstGeom prst="ellipse">
            <a:avLst/>
          </a:prstGeom>
          <a:solidFill>
            <a:srgbClr val="FF3300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50194" name="椭圆 50193"/>
          <p:cNvSpPr/>
          <p:nvPr/>
        </p:nvSpPr>
        <p:spPr>
          <a:xfrm>
            <a:off x="6048375" y="6308725"/>
            <a:ext cx="144463" cy="142875"/>
          </a:xfrm>
          <a:prstGeom prst="ellipse">
            <a:avLst/>
          </a:prstGeom>
          <a:solidFill>
            <a:srgbClr val="FF3300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50195" name="椭圆 50194"/>
          <p:cNvSpPr/>
          <p:nvPr/>
        </p:nvSpPr>
        <p:spPr>
          <a:xfrm>
            <a:off x="7129463" y="6235700"/>
            <a:ext cx="144462" cy="142875"/>
          </a:xfrm>
          <a:prstGeom prst="ellipse">
            <a:avLst/>
          </a:prstGeom>
          <a:solidFill>
            <a:srgbClr val="FF3300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50196" name="椭圆 50195"/>
          <p:cNvSpPr/>
          <p:nvPr/>
        </p:nvSpPr>
        <p:spPr>
          <a:xfrm>
            <a:off x="5545138" y="5227638"/>
            <a:ext cx="144462" cy="142875"/>
          </a:xfrm>
          <a:prstGeom prst="ellipse">
            <a:avLst/>
          </a:prstGeom>
          <a:solidFill>
            <a:srgbClr val="FF3300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50197" name="椭圆 50196"/>
          <p:cNvSpPr/>
          <p:nvPr/>
        </p:nvSpPr>
        <p:spPr>
          <a:xfrm>
            <a:off x="1584325" y="4148138"/>
            <a:ext cx="144463" cy="142875"/>
          </a:xfrm>
          <a:prstGeom prst="ellipse">
            <a:avLst/>
          </a:prstGeom>
          <a:solidFill>
            <a:srgbClr val="FF3300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23574" name="文本框 50197"/>
          <p:cNvSpPr txBox="1"/>
          <p:nvPr/>
        </p:nvSpPr>
        <p:spPr>
          <a:xfrm>
            <a:off x="863600" y="2132013"/>
            <a:ext cx="7632700" cy="368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zh-CN">
              <a:latin typeface="Arial" pitchFamily="34" charset="0"/>
            </a:endParaRPr>
          </a:p>
        </p:txBody>
      </p:sp>
      <p:sp>
        <p:nvSpPr>
          <p:cNvPr id="50199" name="文本框 50198"/>
          <p:cNvSpPr txBox="1"/>
          <p:nvPr/>
        </p:nvSpPr>
        <p:spPr>
          <a:xfrm>
            <a:off x="1187450" y="1916113"/>
            <a:ext cx="7273925" cy="70675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4000" b="1">
                <a:solidFill>
                  <a:srgbClr val="3333FF"/>
                </a:solidFill>
                <a:latin typeface="Arial" pitchFamily="34" charset="0"/>
              </a:rPr>
              <a:t>quē      āi              xī       shù</a:t>
            </a:r>
            <a:endParaRPr lang="en-US" altLang="zh-CN" sz="4000" b="1">
              <a:solidFill>
                <a:srgbClr val="3333FF"/>
              </a:solidFill>
              <a:latin typeface="Arial" pitchFamily="34" charset="0"/>
              <a:ea typeface="Arial" pitchFamily="34" charset="0"/>
            </a:endParaRPr>
          </a:p>
        </p:txBody>
      </p:sp>
      <p:sp>
        <p:nvSpPr>
          <p:cNvPr id="50200" name="文本框 50199"/>
          <p:cNvSpPr txBox="1"/>
          <p:nvPr/>
        </p:nvSpPr>
        <p:spPr>
          <a:xfrm>
            <a:off x="647700" y="3074988"/>
            <a:ext cx="8748713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600" b="1">
                <a:solidFill>
                  <a:srgbClr val="3333FF"/>
                </a:solidFill>
                <a:latin typeface="Arial" pitchFamily="34" charset="0"/>
              </a:rPr>
              <a:t>   diézh</a:t>
            </a:r>
            <a:r>
              <a:rPr lang="en-US" altLang="zh-CN" sz="3600" b="1">
                <a:solidFill>
                  <a:srgbClr val="3333FF"/>
                </a:solidFill>
                <a:latin typeface="Arial" pitchFamily="34" charset="0"/>
                <a:ea typeface="Arial" pitchFamily="34" charset="0"/>
              </a:rPr>
              <a:t>à</a:t>
            </a:r>
            <a:r>
              <a:rPr lang="en-US" altLang="zh-CN" sz="3600" b="1">
                <a:solidFill>
                  <a:srgbClr val="3333FF"/>
                </a:solidFill>
                <a:latin typeface="Arial" pitchFamily="34" charset="0"/>
              </a:rPr>
              <a:t>ng        xi</a:t>
            </a:r>
            <a:r>
              <a:rPr lang="en-US" altLang="zh-CN" sz="3600" b="1">
                <a:solidFill>
                  <a:srgbClr val="3333FF"/>
                </a:solidFill>
                <a:latin typeface="Arial" pitchFamily="34" charset="0"/>
                <a:ea typeface="Arial" pitchFamily="34" charset="0"/>
              </a:rPr>
              <a:t>à</a:t>
            </a:r>
            <a:r>
              <a:rPr lang="en-US" altLang="zh-CN" sz="3600" b="1">
                <a:solidFill>
                  <a:srgbClr val="3333FF"/>
                </a:solidFill>
                <a:latin typeface="Arial" pitchFamily="34" charset="0"/>
              </a:rPr>
              <a:t>o      sù        yǎn </a:t>
            </a:r>
            <a:endParaRPr lang="en-US" altLang="zh-CN" sz="3600" b="1">
              <a:solidFill>
                <a:srgbClr val="3333FF"/>
              </a:solidFill>
              <a:latin typeface="Arial" pitchFamily="34" charset="0"/>
              <a:ea typeface="Arial" pitchFamily="34" charset="0"/>
            </a:endParaRPr>
          </a:p>
        </p:txBody>
      </p:sp>
      <p:sp>
        <p:nvSpPr>
          <p:cNvPr id="23577" name="文本框 50200"/>
          <p:cNvSpPr txBox="1"/>
          <p:nvPr/>
        </p:nvSpPr>
        <p:spPr>
          <a:xfrm>
            <a:off x="647700" y="4435475"/>
            <a:ext cx="7777163" cy="368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zh-CN">
              <a:latin typeface="Arial" pitchFamily="34" charset="0"/>
            </a:endParaRPr>
          </a:p>
        </p:txBody>
      </p:sp>
      <p:sp>
        <p:nvSpPr>
          <p:cNvPr id="50202" name="文本框 50201"/>
          <p:cNvSpPr txBox="1"/>
          <p:nvPr/>
        </p:nvSpPr>
        <p:spPr>
          <a:xfrm>
            <a:off x="503238" y="4219575"/>
            <a:ext cx="7705725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600" b="1">
                <a:solidFill>
                  <a:srgbClr val="3333FF"/>
                </a:solidFill>
                <a:latin typeface="Arial" pitchFamily="34" charset="0"/>
              </a:rPr>
              <a:t>bēn yù              bì        xiāng    pù</a:t>
            </a:r>
            <a:endParaRPr lang="en-US" altLang="zh-CN" sz="3600" b="1">
              <a:solidFill>
                <a:srgbClr val="3333FF"/>
              </a:solidFill>
              <a:latin typeface="Arial" pitchFamily="34" charset="0"/>
              <a:ea typeface="Arial" pitchFamily="34" charset="0"/>
            </a:endParaRPr>
          </a:p>
        </p:txBody>
      </p:sp>
      <p:sp>
        <p:nvSpPr>
          <p:cNvPr id="50203" name="文本框 50202"/>
          <p:cNvSpPr txBox="1"/>
          <p:nvPr/>
        </p:nvSpPr>
        <p:spPr>
          <a:xfrm>
            <a:off x="576263" y="5300663"/>
            <a:ext cx="7920037" cy="70675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600" b="1">
                <a:solidFill>
                  <a:srgbClr val="3333FF"/>
                </a:solidFill>
                <a:latin typeface="Arial" pitchFamily="34" charset="0"/>
              </a:rPr>
              <a:t> tuān        zh</a:t>
            </a:r>
            <a:r>
              <a:rPr lang="en-US" altLang="zh-CN" sz="4000" b="1">
                <a:solidFill>
                  <a:srgbClr val="3333FF"/>
                </a:solidFill>
                <a:latin typeface="Arial" pitchFamily="34" charset="0"/>
              </a:rPr>
              <a:t>ǔ            ch</a:t>
            </a:r>
            <a:r>
              <a:rPr lang="en-US" altLang="zh-CN" sz="3600" b="1">
                <a:solidFill>
                  <a:srgbClr val="3333FF"/>
                </a:solidFill>
                <a:latin typeface="Arial" pitchFamily="34" charset="0"/>
              </a:rPr>
              <a:t>áng  jùn</a:t>
            </a:r>
            <a:endParaRPr lang="en-US" altLang="zh-CN" sz="3600" b="1">
              <a:solidFill>
                <a:srgbClr val="3333FF"/>
              </a:solidFill>
              <a:latin typeface="Arial" pitchFamily="34" charset="0"/>
              <a:ea typeface="Arial" pitchFamily="34" charset="0"/>
            </a:endParaRPr>
          </a:p>
        </p:txBody>
      </p:sp>
      <p:sp>
        <p:nvSpPr>
          <p:cNvPr id="23580" name="组合 50203"/>
          <p:cNvSpPr/>
          <p:nvPr/>
        </p:nvSpPr>
        <p:spPr>
          <a:xfrm>
            <a:off x="71438" y="117475"/>
            <a:ext cx="8964612" cy="1295400"/>
          </a:xfrm>
          <a:solidFill>
            <a:srgbClr val="FFFFFF"/>
          </a:solidFill>
          <a:ln w="9525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2316" name="内容占位符 50204" descr="国画三峡3"/>
          <p:cNvPicPr>
            <a:picLocks noGrp="1"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79388" y="188913"/>
            <a:ext cx="7705725" cy="936625"/>
          </a:xfrm>
          <a:prstGeom prst="rect">
            <a:avLst/>
          </a:prstGeom>
          <a:noFill/>
          <a:ln>
            <a:noFill/>
          </a:ln>
          <a:effectLst>
            <a:outerShdw dist="107763" dir="18900000" algn="ctr" rotWithShape="0">
              <a:srgbClr val="808080">
                <a:alpha val="50000"/>
              </a:srgbClr>
            </a:outerShdw>
          </a:effectLst>
        </p:spPr>
      </p:pic>
      <p:pic>
        <p:nvPicPr>
          <p:cNvPr id="12317" name="内容占位符 50205" descr="国画三峡"/>
          <p:cNvPicPr>
            <a:picLocks noGrp="1"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8170863" y="188913"/>
            <a:ext cx="804863" cy="1223963"/>
          </a:xfrm>
          <a:prstGeom prst="rect">
            <a:avLst/>
          </a:prstGeom>
          <a:noFill/>
          <a:ln>
            <a:noFill/>
          </a:ln>
          <a:effectLst>
            <a:outerShdw dist="107763" dir="18900000" algn="ctr" rotWithShape="0">
              <a:srgbClr val="808080">
                <a:alpha val="50000"/>
              </a:srgbClr>
            </a:outerShdw>
          </a:effectLst>
        </p:spPr>
      </p:pic>
      <p:pic>
        <p:nvPicPr>
          <p:cNvPr id="12318" name="内容占位符 50206" descr="国画三峡2"/>
          <p:cNvPicPr>
            <a:picLocks noGrp="1"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8026400" y="333375"/>
            <a:ext cx="747713" cy="1150938"/>
          </a:xfrm>
          <a:prstGeom prst="rect">
            <a:avLst/>
          </a:prstGeom>
          <a:noFill/>
          <a:ln>
            <a:noFill/>
          </a:ln>
          <a:effectLst>
            <a:outerShdw dist="107763" dir="18900000" algn="ctr" rotWithShape="0">
              <a:srgbClr val="808080">
                <a:alpha val="50000"/>
              </a:srgbClr>
            </a:outerShdw>
          </a:effectLst>
        </p:spPr>
      </p:pic>
    </p:spTree>
    <p:custDataLst>
      <p:tags r:id="rId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01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0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0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02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02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02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02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0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0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02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02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02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501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501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2" presetClass="exit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501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501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2" presetClass="exit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501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501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2" presetClass="exit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501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501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2" presetClass="exit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501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501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2" presetClass="exit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501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501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2" presetClass="exit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501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501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2" presetClass="exit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501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501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" presetClass="exit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50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50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2" presetClass="exit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4" dur="500"/>
                                        <p:tgtEl>
                                          <p:spTgt spid="501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/>
                                        <p:tgtEl>
                                          <p:spTgt spid="501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2" presetClass="exit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8" dur="500"/>
                                        <p:tgtEl>
                                          <p:spTgt spid="501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50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2" presetClass="exit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501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501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2" presetClass="exit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50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50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2" presetClass="exit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501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50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2" presetClass="exit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50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50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2" presetClass="exit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8" dur="500"/>
                                        <p:tgtEl>
                                          <p:spTgt spid="50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/>
                                        <p:tgtEl>
                                          <p:spTgt spid="50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2" presetClass="exit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2" dur="500"/>
                                        <p:tgtEl>
                                          <p:spTgt spid="501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/>
                                        <p:tgtEl>
                                          <p:spTgt spid="501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2" presetClass="exit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6" dur="500"/>
                                        <p:tgtEl>
                                          <p:spTgt spid="501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501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2" presetClass="exit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0" dur="500"/>
                                        <p:tgtEl>
                                          <p:spTgt spid="501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/>
                                        <p:tgtEl>
                                          <p:spTgt spid="50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 nodeType="clickPar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0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9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C -0.37517 0.88508 -0.02552 0.75279 0.0908 0.66613 C 0.20747 0.57948 0.21649 0.50394 0.23177 0.40825 C 0.24705 0.31256 0.22118 0.15964 0.18264 0.09152 C 0.1441 0.02341 0.03802 0 0 0" pathEditMode="relative" ptsTypes="">
                                      <p:cBhvr>
                                        <p:cTn id="10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9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50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5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91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C -0.37517 0.88508 -0.02552 0.75279 0.0908 0.66613 C 0.20747 0.57948 0.21649 0.50394 0.23177 0.40825 C 0.24705 0.31256 0.22118 0.15964 0.18264 0.09152 C 0.1441 0.02341 0.03802 0 0 0" pathEditMode="relative" ptsTypes="">
                                      <p:cBhvr>
                                        <p:cTn id="1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9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50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5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1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90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C -0.37517 0.88508 -0.02552 0.75279 0.0908 0.66613 C 0.20747 0.57948 0.21649 0.50394 0.23177 0.40825 C 0.24705 0.31256 0.22118 0.15964 0.18264 0.09152 C 0.1441 0.02341 0.03802 0 0 0" pathEditMode="relative" ptsTypes="">
                                      <p:cBhvr>
                                        <p:cTn id="1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9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50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5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C -0.37517 0.88508 -0.02552 0.75279 0.0908 0.66613 C 0.20747 0.57948 0.21649 0.50394 0.23177 0.40825 C 0.24705 0.31256 0.22118 0.15964 0.18264 0.09152 C 0.1441 0.02341 0.03802 0 0 0" pathEditMode="relative" ptsTypes="">
                                      <p:cBhvr>
                                        <p:cTn id="1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50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5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1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C -0.37517 0.88508 -0.02552 0.75279 0.0908 0.66613 C 0.20747 0.57948 0.21649 0.50394 0.23177 0.40825 C 0.24705 0.31256 0.22118 0.15964 0.18264 0.09152 C 0.1441 0.02341 0.03802 0 0 0" pathEditMode="relative" ptsTypes="">
                                      <p:cBhvr>
                                        <p:cTn id="12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50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5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3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9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C -0.37517 0.88508 -0.02552 0.75279 0.0908 0.66613 C 0.20747 0.57948 0.21649 0.50394 0.23177 0.40825 C 0.24705 0.31256 0.22118 0.15964 0.18264 0.09152 C 0.1441 0.02341 0.03802 0 0 0" pathEditMode="relative" ptsTypes="">
                                      <p:cBhvr>
                                        <p:cTn id="13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34" dur="1000"/>
                                        <p:tgtEl>
                                          <p:spTgt spid="50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5" presetID="5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3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8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C -0.37517 0.88508 -0.02552 0.75279 0.0908 0.66613 C 0.20747 0.57948 0.21649 0.50394 0.23177 0.40825 C 0.24705 0.31256 0.22118 0.15964 0.18264 0.09152 C 0.1441 0.02341 0.03802 0 0 0" pathEditMode="relative" ptsTypes="">
                                      <p:cBhvr>
                                        <p:cTn id="13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39" dur="1000"/>
                                        <p:tgtEl>
                                          <p:spTgt spid="50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5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7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C -0.37517 0.88508 -0.02552 0.75279 0.0908 0.66613 C 0.20747 0.57948 0.21649 0.50394 0.23177 0.40825 C 0.24705 0.31256 0.22118 0.15964 0.18264 0.09152 C 0.1441 0.02341 0.03802 0 0 0" pathEditMode="relative" ptsTypes="">
                                      <p:cBhvr>
                                        <p:cTn id="14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4" dur="1000"/>
                                        <p:tgtEl>
                                          <p:spTgt spid="50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5" presetID="5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97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C -0.37517 0.88508 -0.02552 0.75279 0.0908 0.66613 C 0.20747 0.57948 0.21649 0.50394 0.23177 0.40825 C 0.24705 0.31256 0.22118 0.15964 0.18264 0.09152 C 0.1441 0.02341 0.03802 0 0 0" pathEditMode="relative" ptsTypes="">
                                      <p:cBhvr>
                                        <p:cTn id="14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9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9" dur="1000"/>
                                        <p:tgtEl>
                                          <p:spTgt spid="50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0" presetID="5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5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C -0.37517 0.88508 -0.02552 0.75279 0.0908 0.66613 C 0.20747 0.57948 0.21649 0.50394 0.23177 0.40825 C 0.24705 0.31256 0.22118 0.15964 0.18264 0.09152 C 0.1441 0.02341 0.03802 0 0 0" pathEditMode="relative" ptsTypes="">
                                      <p:cBhvr>
                                        <p:cTn id="15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50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5" presetID="5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5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C -0.37517 0.88508 -0.02552 0.75279 0.0908 0.66613 C 0.20747 0.57948 0.21649 0.50394 0.23177 0.40825 C 0.24705 0.31256 0.22118 0.15964 0.18264 0.09152 C 0.1441 0.02341 0.03802 0 0 0" pathEditMode="relative" ptsTypes="">
                                      <p:cBhvr>
                                        <p:cTn id="15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59" dur="1000"/>
                                        <p:tgtEl>
                                          <p:spTgt spid="501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0" presetID="5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6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4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C -0.37517 0.88508 -0.02552 0.75279 0.0908 0.66613 C 0.20747 0.57948 0.21649 0.50394 0.23177 0.40825 C 0.24705 0.31256 0.22118 0.15964 0.18264 0.09152 C 0.1441 0.02341 0.03802 0 0 0" pathEditMode="relative" ptsTypes="">
                                      <p:cBhvr>
                                        <p:cTn id="16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4" dur="1000"/>
                                        <p:tgtEl>
                                          <p:spTgt spid="50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5" presetID="5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6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9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C -0.37517 0.88508 -0.02552 0.75279 0.0908 0.66613 C 0.20747 0.57948 0.21649 0.50394 0.23177 0.40825 C 0.24705 0.31256 0.22118 0.15964 0.18264 0.09152 C 0.1441 0.02341 0.03802 0 0 0" pathEditMode="relative" ptsTypes="">
                                      <p:cBhvr>
                                        <p:cTn id="16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9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9" dur="1000"/>
                                        <p:tgtEl>
                                          <p:spTgt spid="50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0" presetID="5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7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C -0.37517 0.88508 -0.02552 0.75279 0.0908 0.66613 C 0.20747 0.57948 0.21649 0.50394 0.23177 0.40825 C 0.24705 0.31256 0.22118 0.15964 0.18264 0.09152 C 0.1441 0.02341 0.03802 0 0 0" pathEditMode="relative" ptsTypes="">
                                      <p:cBhvr>
                                        <p:cTn id="17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74" dur="1000"/>
                                        <p:tgtEl>
                                          <p:spTgt spid="50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5" presetID="5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7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9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C -0.37517 0.88508 -0.02552 0.75279 0.0908 0.66613 C 0.20747 0.57948 0.21649 0.50394 0.23177 0.40825 C 0.24705 0.31256 0.22118 0.15964 0.18264 0.09152 C 0.1441 0.02341 0.03802 0 0 0" pathEditMode="relative" ptsTypes="">
                                      <p:cBhvr>
                                        <p:cTn id="17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9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79" dur="1000"/>
                                        <p:tgtEl>
                                          <p:spTgt spid="50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0" presetID="5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8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94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C -0.37517 0.88508 -0.02552 0.75279 0.0908 0.66613 C 0.20747 0.57948 0.21649 0.50394 0.23177 0.40825 C 0.24705 0.31256 0.22118 0.15964 0.18264 0.09152 C 0.1441 0.02341 0.03802 0 0 0" pathEditMode="relative" ptsTypes="">
                                      <p:cBhvr>
                                        <p:cTn id="18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9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84" dur="1000"/>
                                        <p:tgtEl>
                                          <p:spTgt spid="50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5" presetID="5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8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3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C -0.37517 0.88508 -0.02552 0.75279 0.0908 0.66613 C 0.20747 0.57948 0.21649 0.50394 0.23177 0.40825 C 0.24705 0.31256 0.22118 0.15964 0.18264 0.09152 C 0.1441 0.02341 0.03802 0 0 0" pathEditMode="relative" ptsTypes="">
                                      <p:cBhvr>
                                        <p:cTn id="18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89" dur="1000"/>
                                        <p:tgtEl>
                                          <p:spTgt spid="50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0" presetID="5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9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93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C -0.37517 0.88508 -0.02552 0.75279 0.0908 0.66613 C 0.20747 0.57948 0.21649 0.50394 0.23177 0.40825 C 0.24705 0.31256 0.22118 0.15964 0.18264 0.09152 C 0.1441 0.02341 0.03802 0 0 0" pathEditMode="relative" ptsTypes="">
                                      <p:cBhvr>
                                        <p:cTn id="19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9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94" dur="1000"/>
                                        <p:tgtEl>
                                          <p:spTgt spid="50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5" presetID="52" presetClass="entr" presetSubtype="0" dur="1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9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8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C -0.37517 0.88508 -0.02552 0.75279 0.0908 0.66613 C 0.20747 0.57948 0.21649 0.50394 0.23177 0.40825 C 0.24705 0.31256 0.22118 0.15964 0.18264 0.09152 C 0.1441 0.02341 0.03802 0 0 0" pathEditMode="relative" ptsTypes="">
                                      <p:cBhvr>
                                        <p:cTn id="19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99" dur="1000"/>
                                        <p:tgtEl>
                                          <p:spTgt spid="50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78" grpId="0"/>
      <p:bldP spid="50178" grpId="1"/>
      <p:bldP spid="50199" grpId="0"/>
      <p:bldP spid="50200" grpId="0"/>
      <p:bldP spid="50202" grpId="0"/>
      <p:bldP spid="5020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8" name="文本框 13329"/>
          <p:cNvSpPr txBox="1"/>
          <p:nvPr/>
        </p:nvSpPr>
        <p:spPr>
          <a:xfrm>
            <a:off x="179388" y="1989138"/>
            <a:ext cx="8785225" cy="3667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zh-CN">
              <a:latin typeface="Arial" pitchFamily="34" charset="0"/>
            </a:endParaRPr>
          </a:p>
        </p:txBody>
      </p:sp>
      <p:sp>
        <p:nvSpPr>
          <p:cNvPr id="24579" name="文本框 13330"/>
          <p:cNvSpPr txBox="1"/>
          <p:nvPr/>
        </p:nvSpPr>
        <p:spPr>
          <a:xfrm>
            <a:off x="179388" y="1989138"/>
            <a:ext cx="8785225" cy="3667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zh-CN">
              <a:latin typeface="Arial" pitchFamily="34" charset="0"/>
            </a:endParaRPr>
          </a:p>
        </p:txBody>
      </p:sp>
      <p:grpSp>
        <p:nvGrpSpPr>
          <p:cNvPr id="2" name="组合 13375"/>
          <p:cNvGrpSpPr/>
          <p:nvPr/>
        </p:nvGrpSpPr>
        <p:grpSpPr>
          <a:xfrm>
            <a:off x="0" y="1628775"/>
            <a:ext cx="8785225" cy="4105275"/>
            <a:chOff x="113" y="1253"/>
            <a:chExt cx="5534" cy="2586"/>
          </a:xfrm>
        </p:grpSpPr>
        <p:sp>
          <p:nvSpPr>
            <p:cNvPr id="24599" name="文本框 13376"/>
            <p:cNvSpPr txBox="1"/>
            <p:nvPr/>
          </p:nvSpPr>
          <p:spPr>
            <a:xfrm>
              <a:off x="113" y="1253"/>
              <a:ext cx="5534" cy="2517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50000"/>
                </a:spcBef>
              </a:pPr>
              <a:r>
                <a:rPr lang="en-US" altLang="zh-CN">
                  <a:latin typeface="Arial" pitchFamily="34" charset="0"/>
                </a:rPr>
                <a:t>             </a:t>
              </a:r>
              <a:r>
                <a:rPr lang="zh-CN" altLang="en-US" sz="3200" b="1">
                  <a:solidFill>
                    <a:srgbClr val="0000CC"/>
                  </a:solidFill>
                  <a:latin typeface="楷体_GB2312" pitchFamily="49" charset="-122"/>
                  <a:ea typeface="楷体_GB2312" pitchFamily="49" charset="-122"/>
                </a:rPr>
                <a:t>自三峡七百里中，两岸连山，略无阙处。重岩叠嶂，隐天蔽日，自非亭午夜分，不见曦月。</a:t>
              </a:r>
            </a:p>
            <a:p>
              <a:pPr>
                <a:lnSpc>
                  <a:spcPct val="150000"/>
                </a:lnSpc>
                <a:spcBef>
                  <a:spcPct val="50000"/>
                </a:spcBef>
              </a:pPr>
              <a:r>
                <a:rPr lang="zh-CN" altLang="en-US" sz="3200" b="1">
                  <a:solidFill>
                    <a:srgbClr val="0000CC"/>
                  </a:solidFill>
                  <a:latin typeface="楷体_GB2312" pitchFamily="49" charset="-122"/>
                  <a:ea typeface="楷体_GB2312" pitchFamily="49" charset="-122"/>
                </a:rPr>
                <a:t>    至于夏水襄陵，沿溯阻绝。或王命急宣，有时朝发白帝，暮到江陵，其间千二百里，虽乘奔御风，不以疾也。</a:t>
              </a:r>
            </a:p>
          </p:txBody>
        </p:sp>
        <p:sp>
          <p:nvSpPr>
            <p:cNvPr id="24600" name="椭圆 13377"/>
            <p:cNvSpPr/>
            <p:nvPr/>
          </p:nvSpPr>
          <p:spPr>
            <a:xfrm>
              <a:off x="4649" y="1706"/>
              <a:ext cx="46" cy="46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24601" name="直接连接符 13378"/>
            <p:cNvSpPr/>
            <p:nvPr/>
          </p:nvSpPr>
          <p:spPr>
            <a:xfrm>
              <a:off x="4059" y="1752"/>
              <a:ext cx="454" cy="0"/>
            </a:xfrm>
            <a:prstGeom prst="line">
              <a:avLst/>
            </a:prstGeom>
            <a:ln w="57150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/>
          </p:txBody>
        </p:sp>
        <p:sp>
          <p:nvSpPr>
            <p:cNvPr id="24602" name="椭圆 13379"/>
            <p:cNvSpPr/>
            <p:nvPr/>
          </p:nvSpPr>
          <p:spPr>
            <a:xfrm>
              <a:off x="2608" y="2795"/>
              <a:ext cx="46" cy="46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24603" name="椭圆 13380"/>
            <p:cNvSpPr/>
            <p:nvPr/>
          </p:nvSpPr>
          <p:spPr>
            <a:xfrm>
              <a:off x="1837" y="2795"/>
              <a:ext cx="46" cy="46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24604" name="椭圆 13381"/>
            <p:cNvSpPr/>
            <p:nvPr/>
          </p:nvSpPr>
          <p:spPr>
            <a:xfrm>
              <a:off x="4921" y="2205"/>
              <a:ext cx="46" cy="46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24605" name="直接连接符 13382"/>
            <p:cNvSpPr/>
            <p:nvPr/>
          </p:nvSpPr>
          <p:spPr>
            <a:xfrm>
              <a:off x="3016" y="2251"/>
              <a:ext cx="408" cy="0"/>
            </a:xfrm>
            <a:prstGeom prst="line">
              <a:avLst/>
            </a:prstGeom>
            <a:ln w="57150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/>
          </p:txBody>
        </p:sp>
        <p:sp>
          <p:nvSpPr>
            <p:cNvPr id="24606" name="直接连接符 13383"/>
            <p:cNvSpPr/>
            <p:nvPr/>
          </p:nvSpPr>
          <p:spPr>
            <a:xfrm>
              <a:off x="3560" y="2251"/>
              <a:ext cx="409" cy="0"/>
            </a:xfrm>
            <a:prstGeom prst="line">
              <a:avLst/>
            </a:prstGeom>
            <a:ln w="57150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/>
          </p:txBody>
        </p:sp>
        <p:sp>
          <p:nvSpPr>
            <p:cNvPr id="24607" name="椭圆 13384"/>
            <p:cNvSpPr/>
            <p:nvPr/>
          </p:nvSpPr>
          <p:spPr>
            <a:xfrm>
              <a:off x="2835" y="2795"/>
              <a:ext cx="46" cy="46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24608" name="椭圆 13385"/>
            <p:cNvSpPr/>
            <p:nvPr/>
          </p:nvSpPr>
          <p:spPr>
            <a:xfrm>
              <a:off x="3878" y="2795"/>
              <a:ext cx="46" cy="46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24609" name="椭圆 13386"/>
            <p:cNvSpPr/>
            <p:nvPr/>
          </p:nvSpPr>
          <p:spPr>
            <a:xfrm>
              <a:off x="5193" y="3294"/>
              <a:ext cx="46" cy="46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24610" name="椭圆 13387"/>
            <p:cNvSpPr/>
            <p:nvPr/>
          </p:nvSpPr>
          <p:spPr>
            <a:xfrm>
              <a:off x="4921" y="3294"/>
              <a:ext cx="46" cy="46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24611" name="椭圆 13388"/>
            <p:cNvSpPr/>
            <p:nvPr/>
          </p:nvSpPr>
          <p:spPr>
            <a:xfrm>
              <a:off x="1565" y="3748"/>
              <a:ext cx="46" cy="46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24612" name="椭圆 13389"/>
            <p:cNvSpPr/>
            <p:nvPr/>
          </p:nvSpPr>
          <p:spPr>
            <a:xfrm>
              <a:off x="1292" y="3793"/>
              <a:ext cx="46" cy="46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</p:grpSp>
      <p:grpSp>
        <p:nvGrpSpPr>
          <p:cNvPr id="3" name="组合 13391"/>
          <p:cNvGrpSpPr/>
          <p:nvPr/>
        </p:nvGrpSpPr>
        <p:grpSpPr>
          <a:xfrm>
            <a:off x="1187450" y="2420938"/>
            <a:ext cx="7634288" cy="3654425"/>
            <a:chOff x="748" y="1525"/>
            <a:chExt cx="4809" cy="2302"/>
          </a:xfrm>
        </p:grpSpPr>
        <p:sp>
          <p:nvSpPr>
            <p:cNvPr id="24587" name="文本框 13392"/>
            <p:cNvSpPr txBox="1"/>
            <p:nvPr/>
          </p:nvSpPr>
          <p:spPr>
            <a:xfrm>
              <a:off x="3198" y="1525"/>
              <a:ext cx="817" cy="250"/>
            </a:xfrm>
            <a:prstGeom prst="rect">
              <a:avLst/>
            </a:prstGeom>
            <a:solidFill>
              <a:srgbClr val="F5FD51"/>
            </a:solidFill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000" b="1">
                  <a:solidFill>
                    <a:srgbClr val="FF0000"/>
                  </a:solidFill>
                  <a:latin typeface="Arial" pitchFamily="34" charset="0"/>
                </a:rPr>
                <a:t>毫无</a:t>
              </a:r>
            </a:p>
          </p:txBody>
        </p:sp>
        <p:sp>
          <p:nvSpPr>
            <p:cNvPr id="24588" name="文本框 13393"/>
            <p:cNvSpPr txBox="1"/>
            <p:nvPr/>
          </p:nvSpPr>
          <p:spPr>
            <a:xfrm>
              <a:off x="4740" y="1525"/>
              <a:ext cx="725" cy="250"/>
            </a:xfrm>
            <a:prstGeom prst="rect">
              <a:avLst/>
            </a:prstGeom>
            <a:solidFill>
              <a:srgbClr val="F5FD51"/>
            </a:solidFill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000" b="1">
                  <a:solidFill>
                    <a:srgbClr val="FF0000"/>
                  </a:solidFill>
                  <a:latin typeface="Arial" pitchFamily="34" charset="0"/>
                </a:rPr>
                <a:t>通“缺”</a:t>
              </a:r>
            </a:p>
          </p:txBody>
        </p:sp>
        <p:sp>
          <p:nvSpPr>
            <p:cNvPr id="24589" name="文本框 13394"/>
            <p:cNvSpPr txBox="1"/>
            <p:nvPr/>
          </p:nvSpPr>
          <p:spPr>
            <a:xfrm>
              <a:off x="2517" y="1933"/>
              <a:ext cx="454" cy="250"/>
            </a:xfrm>
            <a:prstGeom prst="rect">
              <a:avLst/>
            </a:prstGeom>
            <a:solidFill>
              <a:srgbClr val="F5FD51"/>
            </a:solidFill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000" b="1">
                  <a:solidFill>
                    <a:srgbClr val="FF0000"/>
                  </a:solidFill>
                  <a:latin typeface="Arial" pitchFamily="34" charset="0"/>
                </a:rPr>
                <a:t>正午</a:t>
              </a:r>
            </a:p>
          </p:txBody>
        </p:sp>
        <p:sp>
          <p:nvSpPr>
            <p:cNvPr id="24590" name="文本框 13395"/>
            <p:cNvSpPr txBox="1"/>
            <p:nvPr/>
          </p:nvSpPr>
          <p:spPr>
            <a:xfrm>
              <a:off x="4059" y="1933"/>
              <a:ext cx="454" cy="250"/>
            </a:xfrm>
            <a:prstGeom prst="rect">
              <a:avLst/>
            </a:prstGeom>
            <a:solidFill>
              <a:srgbClr val="F5FD51"/>
            </a:solidFill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000" b="1">
                  <a:solidFill>
                    <a:srgbClr val="FF0000"/>
                  </a:solidFill>
                  <a:latin typeface="Arial" pitchFamily="34" charset="0"/>
                </a:rPr>
                <a:t>半夜</a:t>
              </a:r>
            </a:p>
          </p:txBody>
        </p:sp>
        <p:sp>
          <p:nvSpPr>
            <p:cNvPr id="24591" name="文本框 13396"/>
            <p:cNvSpPr txBox="1"/>
            <p:nvPr/>
          </p:nvSpPr>
          <p:spPr>
            <a:xfrm>
              <a:off x="5103" y="1933"/>
              <a:ext cx="454" cy="250"/>
            </a:xfrm>
            <a:prstGeom prst="rect">
              <a:avLst/>
            </a:prstGeom>
            <a:solidFill>
              <a:srgbClr val="F5FD51"/>
            </a:solidFill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000" b="1">
                  <a:solidFill>
                    <a:srgbClr val="FF0000"/>
                  </a:solidFill>
                  <a:latin typeface="Arial" pitchFamily="34" charset="0"/>
                </a:rPr>
                <a:t>太阳</a:t>
              </a:r>
            </a:p>
          </p:txBody>
        </p:sp>
        <p:sp>
          <p:nvSpPr>
            <p:cNvPr id="24592" name="文本框 13397"/>
            <p:cNvSpPr txBox="1"/>
            <p:nvPr/>
          </p:nvSpPr>
          <p:spPr>
            <a:xfrm>
              <a:off x="2971" y="2523"/>
              <a:ext cx="635" cy="634"/>
            </a:xfrm>
            <a:prstGeom prst="rect">
              <a:avLst/>
            </a:prstGeom>
            <a:solidFill>
              <a:srgbClr val="F5FD51"/>
            </a:solidFill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000" b="1">
                  <a:solidFill>
                    <a:srgbClr val="FF0000"/>
                  </a:solidFill>
                  <a:latin typeface="Arial" pitchFamily="34" charset="0"/>
                </a:rPr>
                <a:t>顺流而下、逆流而上</a:t>
              </a:r>
            </a:p>
          </p:txBody>
        </p:sp>
        <p:sp>
          <p:nvSpPr>
            <p:cNvPr id="24593" name="文本框 13398"/>
            <p:cNvSpPr txBox="1"/>
            <p:nvPr/>
          </p:nvSpPr>
          <p:spPr>
            <a:xfrm>
              <a:off x="4059" y="2568"/>
              <a:ext cx="454" cy="250"/>
            </a:xfrm>
            <a:prstGeom prst="rect">
              <a:avLst/>
            </a:prstGeom>
            <a:solidFill>
              <a:srgbClr val="F5FD51"/>
            </a:solidFill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000" b="1">
                  <a:solidFill>
                    <a:srgbClr val="FF0000"/>
                  </a:solidFill>
                  <a:latin typeface="Arial" pitchFamily="34" charset="0"/>
                </a:rPr>
                <a:t>有时</a:t>
              </a:r>
            </a:p>
          </p:txBody>
        </p:sp>
        <p:sp>
          <p:nvSpPr>
            <p:cNvPr id="24594" name="文本框 13399"/>
            <p:cNvSpPr txBox="1"/>
            <p:nvPr/>
          </p:nvSpPr>
          <p:spPr>
            <a:xfrm>
              <a:off x="4377" y="3022"/>
              <a:ext cx="454" cy="250"/>
            </a:xfrm>
            <a:prstGeom prst="rect">
              <a:avLst/>
            </a:prstGeom>
            <a:solidFill>
              <a:srgbClr val="F5FD51"/>
            </a:solidFill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000" b="1">
                  <a:solidFill>
                    <a:srgbClr val="FF0000"/>
                  </a:solidFill>
                  <a:latin typeface="Arial" pitchFamily="34" charset="0"/>
                </a:rPr>
                <a:t>即使</a:t>
              </a:r>
            </a:p>
          </p:txBody>
        </p:sp>
        <p:sp>
          <p:nvSpPr>
            <p:cNvPr id="24595" name="文本框 13400"/>
            <p:cNvSpPr txBox="1"/>
            <p:nvPr/>
          </p:nvSpPr>
          <p:spPr>
            <a:xfrm>
              <a:off x="4967" y="3385"/>
              <a:ext cx="454" cy="442"/>
            </a:xfrm>
            <a:prstGeom prst="rect">
              <a:avLst/>
            </a:prstGeom>
            <a:solidFill>
              <a:srgbClr val="F5FD51"/>
            </a:solidFill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000" b="1">
                  <a:solidFill>
                    <a:srgbClr val="FF0000"/>
                  </a:solidFill>
                  <a:latin typeface="Arial" pitchFamily="34" charset="0"/>
                </a:rPr>
                <a:t>飞奔的马</a:t>
              </a:r>
            </a:p>
          </p:txBody>
        </p:sp>
        <p:sp>
          <p:nvSpPr>
            <p:cNvPr id="24596" name="文本框 13401"/>
            <p:cNvSpPr txBox="1"/>
            <p:nvPr/>
          </p:nvSpPr>
          <p:spPr>
            <a:xfrm>
              <a:off x="1292" y="2568"/>
              <a:ext cx="454" cy="250"/>
            </a:xfrm>
            <a:prstGeom prst="rect">
              <a:avLst/>
            </a:prstGeom>
            <a:solidFill>
              <a:srgbClr val="F5FD51"/>
            </a:solidFill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000" b="1">
                  <a:solidFill>
                    <a:srgbClr val="FF0000"/>
                  </a:solidFill>
                  <a:latin typeface="Arial" pitchFamily="34" charset="0"/>
                </a:rPr>
                <a:t>漫上</a:t>
              </a:r>
            </a:p>
          </p:txBody>
        </p:sp>
        <p:sp>
          <p:nvSpPr>
            <p:cNvPr id="24597" name="文本框 13402"/>
            <p:cNvSpPr txBox="1"/>
            <p:nvPr/>
          </p:nvSpPr>
          <p:spPr>
            <a:xfrm>
              <a:off x="1701" y="3475"/>
              <a:ext cx="317" cy="250"/>
            </a:xfrm>
            <a:prstGeom prst="rect">
              <a:avLst/>
            </a:prstGeom>
            <a:solidFill>
              <a:srgbClr val="F5FD51"/>
            </a:solidFill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000" b="1">
                  <a:solidFill>
                    <a:srgbClr val="FF0000"/>
                  </a:solidFill>
                  <a:latin typeface="Arial" pitchFamily="34" charset="0"/>
                </a:rPr>
                <a:t>快</a:t>
              </a:r>
            </a:p>
          </p:txBody>
        </p:sp>
        <p:sp>
          <p:nvSpPr>
            <p:cNvPr id="24598" name="文本框 13403"/>
            <p:cNvSpPr txBox="1"/>
            <p:nvPr/>
          </p:nvSpPr>
          <p:spPr>
            <a:xfrm>
              <a:off x="748" y="3475"/>
              <a:ext cx="454" cy="250"/>
            </a:xfrm>
            <a:prstGeom prst="rect">
              <a:avLst/>
            </a:prstGeom>
            <a:solidFill>
              <a:srgbClr val="F5FD51"/>
            </a:solidFill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000" b="1">
                  <a:solidFill>
                    <a:srgbClr val="FF0000"/>
                  </a:solidFill>
                  <a:latin typeface="Arial" pitchFamily="34" charset="0"/>
                </a:rPr>
                <a:t>认为</a:t>
              </a:r>
            </a:p>
          </p:txBody>
        </p:sp>
      </p:grpSp>
      <p:sp>
        <p:nvSpPr>
          <p:cNvPr id="24582" name="组合 13406"/>
          <p:cNvSpPr/>
          <p:nvPr/>
        </p:nvSpPr>
        <p:spPr>
          <a:xfrm>
            <a:off x="0" y="0"/>
            <a:ext cx="8796338" cy="1295400"/>
          </a:xfrm>
          <a:solidFill>
            <a:srgbClr val="FFFFFF"/>
          </a:solidFill>
          <a:ln w="9525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583" name="文本框 13413"/>
          <p:cNvSpPr txBox="1"/>
          <p:nvPr/>
        </p:nvSpPr>
        <p:spPr>
          <a:xfrm>
            <a:off x="323850" y="908050"/>
            <a:ext cx="4824413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Arial" pitchFamily="34" charset="0"/>
              </a:rPr>
              <a:t>二、重点字词解释：</a:t>
            </a:r>
          </a:p>
        </p:txBody>
      </p:sp>
      <p:pic>
        <p:nvPicPr>
          <p:cNvPr id="13344" name="内容占位符 13407" descr="国画三峡3"/>
          <p:cNvPicPr>
            <a:picLocks noGrp="1"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79388" y="188913"/>
            <a:ext cx="7705725" cy="936625"/>
          </a:xfrm>
          <a:prstGeom prst="rect">
            <a:avLst/>
          </a:prstGeom>
          <a:noFill/>
          <a:ln>
            <a:noFill/>
          </a:ln>
          <a:effectLst>
            <a:outerShdw dist="107763" dir="18900000" algn="ctr" rotWithShape="0">
              <a:srgbClr val="808080">
                <a:alpha val="50000"/>
              </a:srgbClr>
            </a:outerShdw>
          </a:effectLst>
        </p:spPr>
      </p:pic>
      <p:pic>
        <p:nvPicPr>
          <p:cNvPr id="13345" name="内容占位符 13408" descr="国画三峡"/>
          <p:cNvPicPr>
            <a:picLocks noGrp="1"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8170863" y="188913"/>
            <a:ext cx="804863" cy="1223963"/>
          </a:xfrm>
          <a:prstGeom prst="rect">
            <a:avLst/>
          </a:prstGeom>
          <a:noFill/>
          <a:ln>
            <a:noFill/>
          </a:ln>
          <a:effectLst>
            <a:outerShdw dist="107763" dir="18900000" algn="ctr" rotWithShape="0">
              <a:srgbClr val="808080">
                <a:alpha val="50000"/>
              </a:srgbClr>
            </a:outerShdw>
          </a:effectLst>
        </p:spPr>
      </p:pic>
      <p:pic>
        <p:nvPicPr>
          <p:cNvPr id="13346" name="内容占位符 13409" descr="国画三峡2"/>
          <p:cNvPicPr>
            <a:picLocks noGrp="1"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8026400" y="333375"/>
            <a:ext cx="747713" cy="1150938"/>
          </a:xfrm>
          <a:prstGeom prst="rect">
            <a:avLst/>
          </a:prstGeom>
          <a:noFill/>
          <a:ln>
            <a:noFill/>
          </a:ln>
          <a:effectLst>
            <a:outerShdw dist="107763" dir="18900000" algn="ctr" rotWithShape="0">
              <a:srgbClr val="808080">
                <a:alpha val="50000"/>
              </a:srgbClr>
            </a:outerShdw>
          </a:effectLst>
        </p:spPr>
      </p:pic>
    </p:spTree>
    <p:custDataLst>
      <p:tags r:id="rId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2" name="组合 18434"/>
          <p:cNvSpPr/>
          <p:nvPr/>
        </p:nvSpPr>
        <p:spPr>
          <a:xfrm>
            <a:off x="347663" y="188913"/>
            <a:ext cx="8796337" cy="1295400"/>
          </a:xfrm>
          <a:solidFill>
            <a:srgbClr val="FFFFFF"/>
          </a:solidFill>
          <a:ln w="9525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03" name="文本框 18442"/>
          <p:cNvSpPr txBox="1"/>
          <p:nvPr/>
        </p:nvSpPr>
        <p:spPr>
          <a:xfrm>
            <a:off x="179388" y="1989138"/>
            <a:ext cx="8785225" cy="3667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zh-CN">
              <a:latin typeface="Arial" pitchFamily="34" charset="0"/>
            </a:endParaRPr>
          </a:p>
        </p:txBody>
      </p:sp>
      <p:sp>
        <p:nvSpPr>
          <p:cNvPr id="25604" name="文本框 18443"/>
          <p:cNvSpPr txBox="1"/>
          <p:nvPr/>
        </p:nvSpPr>
        <p:spPr>
          <a:xfrm>
            <a:off x="179388" y="1989138"/>
            <a:ext cx="8785225" cy="3667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zh-CN">
              <a:latin typeface="Arial" pitchFamily="34" charset="0"/>
            </a:endParaRPr>
          </a:p>
        </p:txBody>
      </p:sp>
      <p:grpSp>
        <p:nvGrpSpPr>
          <p:cNvPr id="3" name="组合 18485"/>
          <p:cNvGrpSpPr/>
          <p:nvPr/>
        </p:nvGrpSpPr>
        <p:grpSpPr>
          <a:xfrm>
            <a:off x="538163" y="1773238"/>
            <a:ext cx="8605837" cy="4727575"/>
            <a:chOff x="339" y="1117"/>
            <a:chExt cx="5421" cy="2978"/>
          </a:xfrm>
        </p:grpSpPr>
        <p:grpSp>
          <p:nvGrpSpPr>
            <p:cNvPr id="25614" name="组合 18467"/>
            <p:cNvGrpSpPr/>
            <p:nvPr/>
          </p:nvGrpSpPr>
          <p:grpSpPr>
            <a:xfrm>
              <a:off x="339" y="1117"/>
              <a:ext cx="5421" cy="2978"/>
              <a:chOff x="339" y="1117"/>
              <a:chExt cx="5421" cy="2978"/>
            </a:xfrm>
          </p:grpSpPr>
          <p:sp>
            <p:nvSpPr>
              <p:cNvPr id="25618" name="文本框 18445"/>
              <p:cNvSpPr txBox="1"/>
              <p:nvPr/>
            </p:nvSpPr>
            <p:spPr>
              <a:xfrm>
                <a:off x="339" y="1117"/>
                <a:ext cx="5421" cy="2978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  <a:spcBef>
                    <a:spcPct val="50000"/>
                  </a:spcBef>
                </a:pPr>
                <a:r>
                  <a:rPr lang="en-US" altLang="zh-CN" sz="3200" b="1">
                    <a:solidFill>
                      <a:srgbClr val="0000CC"/>
                    </a:solidFill>
                    <a:latin typeface="楷体_GB2312" pitchFamily="49" charset="-122"/>
                    <a:ea typeface="楷体_GB2312" pitchFamily="49" charset="-122"/>
                  </a:rPr>
                  <a:t>    </a:t>
                </a:r>
                <a:r>
                  <a:rPr lang="zh-CN" altLang="en-US" sz="3200" b="1">
                    <a:solidFill>
                      <a:srgbClr val="0000CC"/>
                    </a:solidFill>
                    <a:latin typeface="楷体_GB2312" pitchFamily="49" charset="-122"/>
                    <a:ea typeface="楷体_GB2312" pitchFamily="49" charset="-122"/>
                  </a:rPr>
                  <a:t>春冬之时，则素湍绿潭，回清倒影，绝                         多生怪柏，悬泉瀑布，飞漱其间，清荣峻茂，良多趣味。</a:t>
                </a:r>
              </a:p>
              <a:p>
                <a:pPr>
                  <a:lnSpc>
                    <a:spcPct val="150000"/>
                  </a:lnSpc>
                  <a:spcBef>
                    <a:spcPct val="50000"/>
                  </a:spcBef>
                </a:pPr>
                <a:r>
                  <a:rPr lang="zh-CN" altLang="en-US" sz="3200" b="1">
                    <a:solidFill>
                      <a:srgbClr val="0000CC"/>
                    </a:solidFill>
                    <a:latin typeface="楷体_GB2312" pitchFamily="49" charset="-122"/>
                    <a:ea typeface="楷体_GB2312" pitchFamily="49" charset="-122"/>
                  </a:rPr>
                  <a:t>    每至晴初霜旦，林</a:t>
                </a:r>
                <a:r>
                  <a:rPr lang="zh-CN" altLang="en-US" sz="3200" b="1">
                    <a:solidFill>
                      <a:srgbClr val="FC28F7"/>
                    </a:solidFill>
                    <a:latin typeface="楷体_GB2312" pitchFamily="49" charset="-122"/>
                    <a:ea typeface="楷体_GB2312" pitchFamily="49" charset="-122"/>
                  </a:rPr>
                  <a:t>寒</a:t>
                </a:r>
                <a:r>
                  <a:rPr lang="zh-CN" altLang="en-US" sz="3200" b="1">
                    <a:solidFill>
                      <a:srgbClr val="0000CC"/>
                    </a:solidFill>
                    <a:latin typeface="楷体_GB2312" pitchFamily="49" charset="-122"/>
                    <a:ea typeface="楷体_GB2312" pitchFamily="49" charset="-122"/>
                  </a:rPr>
                  <a:t>涧</a:t>
                </a:r>
                <a:r>
                  <a:rPr lang="zh-CN" altLang="en-US" sz="3200" b="1">
                    <a:solidFill>
                      <a:srgbClr val="FC28F7"/>
                    </a:solidFill>
                    <a:latin typeface="楷体_GB2312" pitchFamily="49" charset="-122"/>
                    <a:ea typeface="楷体_GB2312" pitchFamily="49" charset="-122"/>
                  </a:rPr>
                  <a:t>肃</a:t>
                </a:r>
                <a:r>
                  <a:rPr lang="zh-CN" altLang="en-US" sz="3200" b="1">
                    <a:solidFill>
                      <a:srgbClr val="0000CC"/>
                    </a:solidFill>
                    <a:latin typeface="楷体_GB2312" pitchFamily="49" charset="-122"/>
                    <a:ea typeface="楷体_GB2312" pitchFamily="49" charset="-122"/>
                  </a:rPr>
                  <a:t>，常有高猿长啸，属引凄异，空谷传响，哀转久绝。故渔者歌曰：“巴东三峡巫峡长，猿鸣三声泪沾裳。”</a:t>
                </a:r>
              </a:p>
            </p:txBody>
          </p:sp>
          <p:sp>
            <p:nvSpPr>
              <p:cNvPr id="25619" name="直接连接符 18448"/>
              <p:cNvSpPr/>
              <p:nvPr/>
            </p:nvSpPr>
            <p:spPr>
              <a:xfrm>
                <a:off x="2517" y="1616"/>
                <a:ext cx="454" cy="0"/>
              </a:xfrm>
              <a:prstGeom prst="line">
                <a:avLst/>
              </a:prstGeom>
              <a:ln w="57150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25620" name="直接连接符 18450"/>
              <p:cNvSpPr/>
              <p:nvPr/>
            </p:nvSpPr>
            <p:spPr>
              <a:xfrm>
                <a:off x="3742" y="1616"/>
                <a:ext cx="454" cy="0"/>
              </a:xfrm>
              <a:prstGeom prst="line">
                <a:avLst/>
              </a:prstGeom>
              <a:ln w="57150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25621" name="直接连接符 18451"/>
              <p:cNvSpPr/>
              <p:nvPr/>
            </p:nvSpPr>
            <p:spPr>
              <a:xfrm>
                <a:off x="3016" y="2069"/>
                <a:ext cx="454" cy="0"/>
              </a:xfrm>
              <a:prstGeom prst="line">
                <a:avLst/>
              </a:prstGeom>
              <a:ln w="57150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25622" name="直接连接符 18452"/>
              <p:cNvSpPr/>
              <p:nvPr/>
            </p:nvSpPr>
            <p:spPr>
              <a:xfrm>
                <a:off x="1973" y="3158"/>
                <a:ext cx="454" cy="0"/>
              </a:xfrm>
              <a:prstGeom prst="line">
                <a:avLst/>
              </a:prstGeom>
              <a:ln w="57150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25623" name="直接连接符 18453"/>
              <p:cNvSpPr/>
              <p:nvPr/>
            </p:nvSpPr>
            <p:spPr>
              <a:xfrm>
                <a:off x="930" y="3657"/>
                <a:ext cx="454" cy="0"/>
              </a:xfrm>
              <a:prstGeom prst="line">
                <a:avLst/>
              </a:prstGeom>
              <a:ln w="57150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25624" name="直接连接符 18457"/>
              <p:cNvSpPr/>
              <p:nvPr/>
            </p:nvSpPr>
            <p:spPr>
              <a:xfrm>
                <a:off x="5420" y="1616"/>
                <a:ext cx="91" cy="0"/>
              </a:xfrm>
              <a:prstGeom prst="line">
                <a:avLst/>
              </a:prstGeom>
              <a:ln w="57150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25625" name="直接连接符 18466"/>
              <p:cNvSpPr/>
              <p:nvPr/>
            </p:nvSpPr>
            <p:spPr>
              <a:xfrm>
                <a:off x="4830" y="3566"/>
                <a:ext cx="91" cy="0"/>
              </a:xfrm>
              <a:prstGeom prst="line">
                <a:avLst/>
              </a:prstGeom>
              <a:ln w="57150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/>
            </p:txBody>
          </p:sp>
        </p:grpSp>
        <p:grpSp>
          <p:nvGrpSpPr>
            <p:cNvPr id="25615" name="组合 18456"/>
            <p:cNvGrpSpPr/>
            <p:nvPr/>
          </p:nvGrpSpPr>
          <p:grpSpPr>
            <a:xfrm>
              <a:off x="5239" y="1298"/>
              <a:ext cx="363" cy="327"/>
              <a:chOff x="3470" y="663"/>
              <a:chExt cx="362" cy="327"/>
            </a:xfrm>
          </p:grpSpPr>
          <p:sp>
            <p:nvSpPr>
              <p:cNvPr id="25616" name="文本框 18454"/>
              <p:cNvSpPr txBox="1"/>
              <p:nvPr/>
            </p:nvSpPr>
            <p:spPr>
              <a:xfrm>
                <a:off x="3560" y="663"/>
                <a:ext cx="272" cy="327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lang="zh-CN" altLang="en-US" sz="2800" b="1">
                    <a:solidFill>
                      <a:srgbClr val="0000CC"/>
                    </a:solidFill>
                    <a:latin typeface="Arial" pitchFamily="34" charset="0"/>
                  </a:rPr>
                  <a:t>献</a:t>
                </a:r>
              </a:p>
            </p:txBody>
          </p:sp>
          <p:sp>
            <p:nvSpPr>
              <p:cNvPr id="25617" name="文本框 18455"/>
              <p:cNvSpPr txBox="1"/>
              <p:nvPr/>
            </p:nvSpPr>
            <p:spPr>
              <a:xfrm>
                <a:off x="3470" y="709"/>
                <a:ext cx="219" cy="183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r>
                  <a:rPr lang="zh-CN" altLang="en-US" sz="2000" b="1" baseline="-25000">
                    <a:solidFill>
                      <a:srgbClr val="0000CC"/>
                    </a:solidFill>
                    <a:latin typeface="Arial" pitchFamily="34" charset="0"/>
                  </a:rPr>
                  <a:t>山</a:t>
                </a:r>
              </a:p>
            </p:txBody>
          </p:sp>
        </p:grpSp>
      </p:grpSp>
      <p:grpSp>
        <p:nvGrpSpPr>
          <p:cNvPr id="6" name="组合 18482"/>
          <p:cNvGrpSpPr/>
          <p:nvPr/>
        </p:nvGrpSpPr>
        <p:grpSpPr>
          <a:xfrm>
            <a:off x="2268538" y="2133600"/>
            <a:ext cx="6696075" cy="3563938"/>
            <a:chOff x="1429" y="1344"/>
            <a:chExt cx="4218" cy="2245"/>
          </a:xfrm>
        </p:grpSpPr>
        <p:sp>
          <p:nvSpPr>
            <p:cNvPr id="25607" name="文本框 18472"/>
            <p:cNvSpPr txBox="1"/>
            <p:nvPr/>
          </p:nvSpPr>
          <p:spPr>
            <a:xfrm>
              <a:off x="2517" y="2886"/>
              <a:ext cx="953" cy="252"/>
            </a:xfrm>
            <a:prstGeom prst="rect">
              <a:avLst/>
            </a:prstGeom>
            <a:solidFill>
              <a:srgbClr val="F5FD51"/>
            </a:solidFill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000" b="1">
                  <a:solidFill>
                    <a:srgbClr val="FF0000"/>
                  </a:solidFill>
                  <a:latin typeface="Arial" pitchFamily="34" charset="0"/>
                </a:rPr>
                <a:t>降霜的早晨</a:t>
              </a:r>
            </a:p>
          </p:txBody>
        </p:sp>
        <p:sp>
          <p:nvSpPr>
            <p:cNvPr id="25608" name="文本框 18473"/>
            <p:cNvSpPr txBox="1"/>
            <p:nvPr/>
          </p:nvSpPr>
          <p:spPr>
            <a:xfrm>
              <a:off x="3787" y="3339"/>
              <a:ext cx="953" cy="250"/>
            </a:xfrm>
            <a:prstGeom prst="rect">
              <a:avLst/>
            </a:prstGeom>
            <a:solidFill>
              <a:srgbClr val="F5FD51"/>
            </a:solidFill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000" b="1">
                  <a:solidFill>
                    <a:srgbClr val="FF0000"/>
                  </a:solidFill>
                  <a:latin typeface="Arial" pitchFamily="34" charset="0"/>
                </a:rPr>
                <a:t>所以、因此</a:t>
              </a:r>
            </a:p>
          </p:txBody>
        </p:sp>
        <p:sp>
          <p:nvSpPr>
            <p:cNvPr id="25609" name="文本框 18477"/>
            <p:cNvSpPr txBox="1"/>
            <p:nvPr/>
          </p:nvSpPr>
          <p:spPr>
            <a:xfrm>
              <a:off x="1429" y="3339"/>
              <a:ext cx="771" cy="250"/>
            </a:xfrm>
            <a:prstGeom prst="rect">
              <a:avLst/>
            </a:prstGeom>
            <a:solidFill>
              <a:srgbClr val="F5FD51"/>
            </a:solidFill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000" b="1">
                  <a:solidFill>
                    <a:srgbClr val="FF0000"/>
                  </a:solidFill>
                  <a:latin typeface="Arial" pitchFamily="34" charset="0"/>
                </a:rPr>
                <a:t>接连不断</a:t>
              </a:r>
            </a:p>
          </p:txBody>
        </p:sp>
        <p:sp>
          <p:nvSpPr>
            <p:cNvPr id="25610" name="文本框 18478"/>
            <p:cNvSpPr txBox="1"/>
            <p:nvPr/>
          </p:nvSpPr>
          <p:spPr>
            <a:xfrm>
              <a:off x="2925" y="2160"/>
              <a:ext cx="817" cy="250"/>
            </a:xfrm>
            <a:prstGeom prst="rect">
              <a:avLst/>
            </a:prstGeom>
            <a:solidFill>
              <a:srgbClr val="F5FD51"/>
            </a:solidFill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000" b="1">
                  <a:solidFill>
                    <a:srgbClr val="FF0000"/>
                  </a:solidFill>
                  <a:latin typeface="Arial" pitchFamily="34" charset="0"/>
                </a:rPr>
                <a:t>急流冲荡</a:t>
              </a:r>
            </a:p>
          </p:txBody>
        </p:sp>
        <p:sp>
          <p:nvSpPr>
            <p:cNvPr id="25611" name="文本框 18479"/>
            <p:cNvSpPr txBox="1"/>
            <p:nvPr/>
          </p:nvSpPr>
          <p:spPr>
            <a:xfrm>
              <a:off x="1519" y="1344"/>
              <a:ext cx="953" cy="250"/>
            </a:xfrm>
            <a:prstGeom prst="rect">
              <a:avLst/>
            </a:prstGeom>
            <a:solidFill>
              <a:srgbClr val="F5FD51"/>
            </a:solidFill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000" b="1">
                  <a:solidFill>
                    <a:srgbClr val="FF0000"/>
                  </a:solidFill>
                  <a:latin typeface="Arial" pitchFamily="34" charset="0"/>
                </a:rPr>
                <a:t>白色的急流</a:t>
              </a:r>
            </a:p>
          </p:txBody>
        </p:sp>
        <p:sp>
          <p:nvSpPr>
            <p:cNvPr id="25612" name="文本框 18480"/>
            <p:cNvSpPr txBox="1"/>
            <p:nvPr/>
          </p:nvSpPr>
          <p:spPr>
            <a:xfrm>
              <a:off x="4241" y="1344"/>
              <a:ext cx="953" cy="250"/>
            </a:xfrm>
            <a:prstGeom prst="rect">
              <a:avLst/>
            </a:prstGeom>
            <a:solidFill>
              <a:srgbClr val="F5FD51"/>
            </a:solidFill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000" b="1">
                  <a:solidFill>
                    <a:srgbClr val="FF0000"/>
                  </a:solidFill>
                  <a:latin typeface="Arial" pitchFamily="34" charset="0"/>
                </a:rPr>
                <a:t>回旋的清波</a:t>
              </a:r>
            </a:p>
          </p:txBody>
        </p:sp>
        <p:sp>
          <p:nvSpPr>
            <p:cNvPr id="25613" name="文本框 18481"/>
            <p:cNvSpPr txBox="1"/>
            <p:nvPr/>
          </p:nvSpPr>
          <p:spPr>
            <a:xfrm>
              <a:off x="5193" y="1706"/>
              <a:ext cx="454" cy="634"/>
            </a:xfrm>
            <a:prstGeom prst="rect">
              <a:avLst/>
            </a:prstGeom>
            <a:solidFill>
              <a:srgbClr val="F5FD51"/>
            </a:solidFill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000" b="1">
                  <a:solidFill>
                    <a:srgbClr val="FF0000"/>
                  </a:solidFill>
                  <a:latin typeface="Arial" pitchFamily="34" charset="0"/>
                </a:rPr>
                <a:t>极高的山峰</a:t>
              </a:r>
            </a:p>
          </p:txBody>
        </p:sp>
      </p:grpSp>
      <p:pic>
        <p:nvPicPr>
          <p:cNvPr id="14338" name="内容占位符 18435" descr="国画三峡3"/>
          <p:cNvPicPr>
            <a:picLocks noGrp="1"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79388" y="188913"/>
            <a:ext cx="7705725" cy="936625"/>
          </a:xfrm>
          <a:prstGeom prst="rect">
            <a:avLst/>
          </a:prstGeom>
          <a:noFill/>
          <a:ln>
            <a:noFill/>
          </a:ln>
          <a:effectLst>
            <a:outerShdw dist="107763" dir="18900000" algn="ctr" rotWithShape="0">
              <a:srgbClr val="808080">
                <a:alpha val="50000"/>
              </a:srgbClr>
            </a:outerShdw>
          </a:effectLst>
        </p:spPr>
      </p:pic>
      <p:pic>
        <p:nvPicPr>
          <p:cNvPr id="14339" name="内容占位符 18436" descr="国画三峡"/>
          <p:cNvPicPr>
            <a:picLocks noGrp="1"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8170863" y="188913"/>
            <a:ext cx="804863" cy="1223963"/>
          </a:xfrm>
          <a:prstGeom prst="rect">
            <a:avLst/>
          </a:prstGeom>
          <a:noFill/>
          <a:ln>
            <a:noFill/>
          </a:ln>
          <a:effectLst>
            <a:outerShdw dist="107763" dir="18900000" algn="ctr" rotWithShape="0">
              <a:srgbClr val="808080">
                <a:alpha val="50000"/>
              </a:srgbClr>
            </a:outerShdw>
          </a:effectLst>
        </p:spPr>
      </p:pic>
      <p:pic>
        <p:nvPicPr>
          <p:cNvPr id="14340" name="内容占位符 18437" descr="国画三峡2"/>
          <p:cNvPicPr>
            <a:picLocks noGrp="1"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8026400" y="333375"/>
            <a:ext cx="747713" cy="1150938"/>
          </a:xfrm>
          <a:prstGeom prst="rect">
            <a:avLst/>
          </a:prstGeom>
          <a:noFill/>
          <a:ln>
            <a:noFill/>
          </a:ln>
          <a:effectLst>
            <a:outerShdw dist="107763" dir="18900000" algn="ctr" rotWithShape="0">
              <a:srgbClr val="808080">
                <a:alpha val="50000"/>
              </a:srgbClr>
            </a:outerShdw>
          </a:effectLst>
        </p:spPr>
      </p:pic>
    </p:spTree>
    <p:custDataLst>
      <p:tags r:id="rId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6" name="文本框 35843"/>
          <p:cNvSpPr txBox="1"/>
          <p:nvPr/>
        </p:nvSpPr>
        <p:spPr>
          <a:xfrm>
            <a:off x="468313" y="2781300"/>
            <a:ext cx="4032250" cy="762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400" b="1">
                <a:solidFill>
                  <a:srgbClr val="3728FC"/>
                </a:solidFill>
                <a:latin typeface="Arial" pitchFamily="34" charset="0"/>
                <a:ea typeface="华文隶书" panose="02010800040101010101" pitchFamily="2" charset="-122"/>
              </a:rPr>
              <a:t>一词多义</a:t>
            </a:r>
          </a:p>
        </p:txBody>
      </p:sp>
      <p:sp>
        <p:nvSpPr>
          <p:cNvPr id="26627" name="文本框 35844"/>
          <p:cNvSpPr txBox="1"/>
          <p:nvPr/>
        </p:nvSpPr>
        <p:spPr>
          <a:xfrm>
            <a:off x="250825" y="4437063"/>
            <a:ext cx="23749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Arial" pitchFamily="34" charset="0"/>
              </a:rPr>
              <a:t>绝</a:t>
            </a:r>
          </a:p>
        </p:txBody>
      </p:sp>
      <p:sp>
        <p:nvSpPr>
          <p:cNvPr id="26628" name="左大括号 35845"/>
          <p:cNvSpPr/>
          <p:nvPr/>
        </p:nvSpPr>
        <p:spPr>
          <a:xfrm>
            <a:off x="900113" y="3860800"/>
            <a:ext cx="288925" cy="2087563"/>
          </a:xfrm>
          <a:prstGeom prst="leftBrace">
            <a:avLst>
              <a:gd name="adj1" fmla="val 60143"/>
              <a:gd name="adj2" fmla="val 50000"/>
            </a:avLst>
          </a:prstGeom>
          <a:noFill/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26629" name="文本框 35846"/>
          <p:cNvSpPr txBox="1"/>
          <p:nvPr/>
        </p:nvSpPr>
        <p:spPr>
          <a:xfrm>
            <a:off x="1187450" y="3573463"/>
            <a:ext cx="2376488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latin typeface="Arial" pitchFamily="34" charset="0"/>
              </a:rPr>
              <a:t>沿溯阻绝</a:t>
            </a:r>
          </a:p>
        </p:txBody>
      </p:sp>
      <p:sp>
        <p:nvSpPr>
          <p:cNvPr id="26630" name="文本框 35847"/>
          <p:cNvSpPr txBox="1"/>
          <p:nvPr/>
        </p:nvSpPr>
        <p:spPr>
          <a:xfrm>
            <a:off x="1187450" y="4581525"/>
            <a:ext cx="2087563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latin typeface="Arial" pitchFamily="34" charset="0"/>
              </a:rPr>
              <a:t>哀转久绝</a:t>
            </a:r>
          </a:p>
        </p:txBody>
      </p:sp>
      <p:sp>
        <p:nvSpPr>
          <p:cNvPr id="26631" name="文本框 35848"/>
          <p:cNvSpPr txBox="1"/>
          <p:nvPr/>
        </p:nvSpPr>
        <p:spPr>
          <a:xfrm>
            <a:off x="1116013" y="5516563"/>
            <a:ext cx="2881312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latin typeface="Arial" pitchFamily="34" charset="0"/>
              </a:rPr>
              <a:t>绝谳多生怪柏</a:t>
            </a:r>
          </a:p>
        </p:txBody>
      </p:sp>
      <p:sp>
        <p:nvSpPr>
          <p:cNvPr id="26632" name="文本框 35849"/>
          <p:cNvSpPr txBox="1"/>
          <p:nvPr/>
        </p:nvSpPr>
        <p:spPr>
          <a:xfrm>
            <a:off x="4643438" y="4437063"/>
            <a:ext cx="1081087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Arial" pitchFamily="34" charset="0"/>
              </a:rPr>
              <a:t>自</a:t>
            </a:r>
          </a:p>
        </p:txBody>
      </p:sp>
      <p:sp>
        <p:nvSpPr>
          <p:cNvPr id="26633" name="左大括号 35850"/>
          <p:cNvSpPr/>
          <p:nvPr/>
        </p:nvSpPr>
        <p:spPr>
          <a:xfrm>
            <a:off x="5292725" y="3716338"/>
            <a:ext cx="215900" cy="2160587"/>
          </a:xfrm>
          <a:prstGeom prst="leftBrace">
            <a:avLst>
              <a:gd name="adj1" fmla="val 83301"/>
              <a:gd name="adj2" fmla="val 50000"/>
            </a:avLst>
          </a:prstGeom>
          <a:noFill/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26634" name="文本框 35851"/>
          <p:cNvSpPr txBox="1"/>
          <p:nvPr/>
        </p:nvSpPr>
        <p:spPr>
          <a:xfrm>
            <a:off x="5508625" y="3429000"/>
            <a:ext cx="3097213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latin typeface="Arial" pitchFamily="34" charset="0"/>
              </a:rPr>
              <a:t>自三峡七百里中</a:t>
            </a:r>
          </a:p>
        </p:txBody>
      </p:sp>
      <p:sp>
        <p:nvSpPr>
          <p:cNvPr id="26635" name="文本框 35852"/>
          <p:cNvSpPr txBox="1"/>
          <p:nvPr/>
        </p:nvSpPr>
        <p:spPr>
          <a:xfrm>
            <a:off x="5580063" y="4724400"/>
            <a:ext cx="2952750" cy="9461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latin typeface="Arial" pitchFamily="34" charset="0"/>
              </a:rPr>
              <a:t>自非亭午夜分</a:t>
            </a:r>
            <a:r>
              <a:rPr lang="en-US" altLang="zh-CN" sz="2800" b="1">
                <a:latin typeface="Arial" pitchFamily="34" charset="0"/>
              </a:rPr>
              <a:t>……</a:t>
            </a:r>
          </a:p>
        </p:txBody>
      </p:sp>
      <p:sp>
        <p:nvSpPr>
          <p:cNvPr id="26636" name="组合 35854"/>
          <p:cNvSpPr/>
          <p:nvPr/>
        </p:nvSpPr>
        <p:spPr>
          <a:xfrm>
            <a:off x="23813" y="117475"/>
            <a:ext cx="8796337" cy="1295400"/>
          </a:xfrm>
          <a:solidFill>
            <a:srgbClr val="FFFFFF"/>
          </a:solidFill>
          <a:ln w="9525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637" name="文本框 35861"/>
          <p:cNvSpPr txBox="1"/>
          <p:nvPr/>
        </p:nvSpPr>
        <p:spPr>
          <a:xfrm>
            <a:off x="468313" y="1052513"/>
            <a:ext cx="2447925" cy="762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400" b="1">
                <a:solidFill>
                  <a:srgbClr val="3728FC"/>
                </a:solidFill>
                <a:latin typeface="Arial" pitchFamily="34" charset="0"/>
                <a:ea typeface="华文隶书" panose="02010800040101010101" pitchFamily="2" charset="-122"/>
              </a:rPr>
              <a:t>通假字</a:t>
            </a:r>
          </a:p>
        </p:txBody>
      </p:sp>
      <p:sp>
        <p:nvSpPr>
          <p:cNvPr id="26638" name="文本框 35862"/>
          <p:cNvSpPr txBox="1"/>
          <p:nvPr/>
        </p:nvSpPr>
        <p:spPr>
          <a:xfrm>
            <a:off x="611188" y="1916113"/>
            <a:ext cx="4321175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latin typeface="Arial" pitchFamily="34" charset="0"/>
              </a:rPr>
              <a:t>略无</a:t>
            </a:r>
            <a:r>
              <a:rPr lang="zh-CN" altLang="en-US" sz="3200" b="1">
                <a:solidFill>
                  <a:srgbClr val="FF0000"/>
                </a:solidFill>
                <a:latin typeface="Arial" pitchFamily="34" charset="0"/>
              </a:rPr>
              <a:t>阙</a:t>
            </a:r>
            <a:r>
              <a:rPr lang="zh-CN" altLang="en-US" sz="3200" b="1">
                <a:latin typeface="Arial" pitchFamily="34" charset="0"/>
              </a:rPr>
              <a:t>处</a:t>
            </a:r>
          </a:p>
        </p:txBody>
      </p:sp>
      <p:sp>
        <p:nvSpPr>
          <p:cNvPr id="35864" name="文本框 35863"/>
          <p:cNvSpPr txBox="1"/>
          <p:nvPr/>
        </p:nvSpPr>
        <p:spPr>
          <a:xfrm>
            <a:off x="3059113" y="1916113"/>
            <a:ext cx="4895850" cy="519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Arial" pitchFamily="34" charset="0"/>
              </a:rPr>
              <a:t>“</a:t>
            </a: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</a:rPr>
              <a:t>阙” 同”缺”</a:t>
            </a:r>
            <a:r>
              <a:rPr lang="en-US" altLang="zh-CN" sz="2800" b="1">
                <a:solidFill>
                  <a:srgbClr val="FF0000"/>
                </a:solidFill>
                <a:latin typeface="Arial" pitchFamily="34" charset="0"/>
              </a:rPr>
              <a:t>,</a:t>
            </a: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</a:rPr>
              <a:t>意思是”中断”</a:t>
            </a:r>
          </a:p>
        </p:txBody>
      </p:sp>
      <p:sp>
        <p:nvSpPr>
          <p:cNvPr id="35865" name="文本框 35864"/>
          <p:cNvSpPr txBox="1"/>
          <p:nvPr/>
        </p:nvSpPr>
        <p:spPr>
          <a:xfrm>
            <a:off x="3348038" y="3716338"/>
            <a:ext cx="1079500" cy="519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</a:rPr>
              <a:t>隔绝</a:t>
            </a:r>
          </a:p>
        </p:txBody>
      </p:sp>
      <p:sp>
        <p:nvSpPr>
          <p:cNvPr id="35866" name="文本框 35865"/>
          <p:cNvSpPr txBox="1"/>
          <p:nvPr/>
        </p:nvSpPr>
        <p:spPr>
          <a:xfrm>
            <a:off x="3348038" y="4652963"/>
            <a:ext cx="1008062" cy="519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</a:rPr>
              <a:t>消失</a:t>
            </a:r>
          </a:p>
        </p:txBody>
      </p:sp>
      <p:sp>
        <p:nvSpPr>
          <p:cNvPr id="35867" name="文本框 35866"/>
          <p:cNvSpPr txBox="1"/>
          <p:nvPr/>
        </p:nvSpPr>
        <p:spPr>
          <a:xfrm>
            <a:off x="3851275" y="5516563"/>
            <a:ext cx="936625" cy="519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</a:rPr>
              <a:t>极</a:t>
            </a:r>
          </a:p>
        </p:txBody>
      </p:sp>
      <p:sp>
        <p:nvSpPr>
          <p:cNvPr id="35868" name="文本框 35867"/>
          <p:cNvSpPr txBox="1"/>
          <p:nvPr/>
        </p:nvSpPr>
        <p:spPr>
          <a:xfrm>
            <a:off x="5508625" y="4005263"/>
            <a:ext cx="1296988" cy="519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</a:rPr>
              <a:t>从、在</a:t>
            </a:r>
          </a:p>
        </p:txBody>
      </p:sp>
      <p:sp>
        <p:nvSpPr>
          <p:cNvPr id="35869" name="文本框 35868"/>
          <p:cNvSpPr txBox="1"/>
          <p:nvPr/>
        </p:nvSpPr>
        <p:spPr>
          <a:xfrm>
            <a:off x="6011863" y="5734050"/>
            <a:ext cx="2087562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</a:rPr>
              <a:t>如果</a:t>
            </a:r>
          </a:p>
        </p:txBody>
      </p:sp>
      <p:pic>
        <p:nvPicPr>
          <p:cNvPr id="15372" name="内容占位符 35855" descr="国画三峡3"/>
          <p:cNvPicPr>
            <a:picLocks noGrp="1"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79388" y="188913"/>
            <a:ext cx="7705725" cy="936625"/>
          </a:xfrm>
          <a:prstGeom prst="rect">
            <a:avLst/>
          </a:prstGeom>
          <a:noFill/>
          <a:ln>
            <a:noFill/>
          </a:ln>
          <a:effectLst>
            <a:outerShdw dist="107763" dir="18900000" algn="ctr" rotWithShape="0">
              <a:srgbClr val="808080">
                <a:alpha val="50000"/>
              </a:srgbClr>
            </a:outerShdw>
          </a:effectLst>
        </p:spPr>
      </p:pic>
      <p:pic>
        <p:nvPicPr>
          <p:cNvPr id="15373" name="内容占位符 35856" descr="国画三峡"/>
          <p:cNvPicPr>
            <a:picLocks noGrp="1"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8170863" y="188913"/>
            <a:ext cx="804863" cy="1223963"/>
          </a:xfrm>
          <a:prstGeom prst="rect">
            <a:avLst/>
          </a:prstGeom>
          <a:noFill/>
          <a:ln>
            <a:noFill/>
          </a:ln>
          <a:effectLst>
            <a:outerShdw dist="107763" dir="18900000" algn="ctr" rotWithShape="0">
              <a:srgbClr val="808080">
                <a:alpha val="50000"/>
              </a:srgbClr>
            </a:outerShdw>
          </a:effectLst>
        </p:spPr>
      </p:pic>
      <p:pic>
        <p:nvPicPr>
          <p:cNvPr id="15374" name="内容占位符 35857" descr="国画三峡2"/>
          <p:cNvPicPr>
            <a:picLocks noGrp="1"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8026400" y="333375"/>
            <a:ext cx="747713" cy="1150938"/>
          </a:xfrm>
          <a:prstGeom prst="rect">
            <a:avLst/>
          </a:prstGeom>
          <a:noFill/>
          <a:ln>
            <a:noFill/>
          </a:ln>
          <a:effectLst>
            <a:outerShdw dist="107763" dir="18900000" algn="ctr" rotWithShape="0">
              <a:srgbClr val="808080">
                <a:alpha val="50000"/>
              </a:srgbClr>
            </a:outerShdw>
          </a:effectLst>
        </p:spPr>
      </p:pic>
    </p:spTree>
    <p:custDataLst>
      <p:tags r:id="rId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58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58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58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58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58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58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64" grpId="0"/>
      <p:bldP spid="35865" grpId="0"/>
      <p:bldP spid="35866" grpId="0"/>
      <p:bldP spid="35867" grpId="0"/>
      <p:bldP spid="35868" grpId="0"/>
      <p:bldP spid="3586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0" name="文本框 22546"/>
          <p:cNvSpPr txBox="1"/>
          <p:nvPr/>
        </p:nvSpPr>
        <p:spPr>
          <a:xfrm>
            <a:off x="179388" y="1989138"/>
            <a:ext cx="8785225" cy="3667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zh-CN">
              <a:latin typeface="Arial" pitchFamily="34" charset="0"/>
            </a:endParaRPr>
          </a:p>
        </p:txBody>
      </p:sp>
      <p:sp>
        <p:nvSpPr>
          <p:cNvPr id="27651" name="文本框 22547"/>
          <p:cNvSpPr txBox="1"/>
          <p:nvPr/>
        </p:nvSpPr>
        <p:spPr>
          <a:xfrm>
            <a:off x="179388" y="1989138"/>
            <a:ext cx="8785225" cy="3667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zh-CN">
              <a:latin typeface="Arial" pitchFamily="34" charset="0"/>
            </a:endParaRPr>
          </a:p>
        </p:txBody>
      </p:sp>
      <p:sp>
        <p:nvSpPr>
          <p:cNvPr id="22562" name="文本框 22561"/>
          <p:cNvSpPr txBox="1"/>
          <p:nvPr/>
        </p:nvSpPr>
        <p:spPr>
          <a:xfrm>
            <a:off x="395288" y="981075"/>
            <a:ext cx="8280400" cy="5492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3000" b="1">
                <a:solidFill>
                  <a:srgbClr val="E91903"/>
                </a:solidFill>
                <a:latin typeface="楷体_GB2312" pitchFamily="49" charset="-122"/>
                <a:ea typeface="楷体_GB2312" pitchFamily="49" charset="-122"/>
              </a:rPr>
              <a:t>1</a:t>
            </a:r>
            <a:r>
              <a:rPr lang="zh-CN" altLang="en-US" sz="3000" b="1">
                <a:solidFill>
                  <a:srgbClr val="E91903"/>
                </a:solidFill>
                <a:latin typeface="楷体_GB2312" pitchFamily="49" charset="-122"/>
                <a:ea typeface="楷体_GB2312" pitchFamily="49" charset="-122"/>
              </a:rPr>
              <a:t>、两岸连山，略无阙处。重岩叠嶂，隐天蔽日。</a:t>
            </a:r>
          </a:p>
        </p:txBody>
      </p:sp>
      <p:sp>
        <p:nvSpPr>
          <p:cNvPr id="22563" name="文本框 22562"/>
          <p:cNvSpPr txBox="1"/>
          <p:nvPr/>
        </p:nvSpPr>
        <p:spPr>
          <a:xfrm>
            <a:off x="611188" y="1557338"/>
            <a:ext cx="7921625" cy="1554162"/>
          </a:xfrm>
          <a:prstGeom prst="rect">
            <a:avLst/>
          </a:prstGeom>
          <a:solidFill>
            <a:srgbClr val="FFFF66">
              <a:alpha val="94116"/>
            </a:srgbClr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CC"/>
                </a:solidFill>
                <a:latin typeface="楷体_GB2312" pitchFamily="49" charset="-122"/>
                <a:ea typeface="楷体_GB2312" pitchFamily="49" charset="-122"/>
              </a:rPr>
              <a:t>两边都是相连的高山，没有中断的地方。山岩连的山岩，高峰连着高峰。把天空和太阳都遮蔽了。</a:t>
            </a:r>
          </a:p>
        </p:txBody>
      </p:sp>
      <p:sp>
        <p:nvSpPr>
          <p:cNvPr id="22564" name="文本框 22563"/>
          <p:cNvSpPr txBox="1"/>
          <p:nvPr/>
        </p:nvSpPr>
        <p:spPr>
          <a:xfrm>
            <a:off x="395288" y="2997200"/>
            <a:ext cx="5761037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E91903"/>
                </a:solidFill>
                <a:latin typeface="楷体_GB2312" pitchFamily="49" charset="-122"/>
                <a:ea typeface="楷体_GB2312" pitchFamily="49" charset="-122"/>
              </a:rPr>
              <a:t>2</a:t>
            </a:r>
            <a:r>
              <a:rPr lang="zh-CN" altLang="en-US" sz="3200" b="1">
                <a:solidFill>
                  <a:srgbClr val="E91903"/>
                </a:solidFill>
                <a:latin typeface="楷体_GB2312" pitchFamily="49" charset="-122"/>
                <a:ea typeface="楷体_GB2312" pitchFamily="49" charset="-122"/>
              </a:rPr>
              <a:t>、自非亭午夜分，不见曦月</a:t>
            </a:r>
          </a:p>
        </p:txBody>
      </p:sp>
      <p:sp>
        <p:nvSpPr>
          <p:cNvPr id="22565" name="文本框 22564"/>
          <p:cNvSpPr txBox="1"/>
          <p:nvPr/>
        </p:nvSpPr>
        <p:spPr>
          <a:xfrm>
            <a:off x="684213" y="3573463"/>
            <a:ext cx="7777162" cy="1066800"/>
          </a:xfrm>
          <a:prstGeom prst="rect">
            <a:avLst/>
          </a:prstGeom>
          <a:solidFill>
            <a:srgbClr val="FFFF66">
              <a:alpha val="94116"/>
            </a:srgbClr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CC"/>
                </a:solidFill>
                <a:latin typeface="楷体_GB2312" pitchFamily="49" charset="-122"/>
                <a:ea typeface="楷体_GB2312" pitchFamily="49" charset="-122"/>
              </a:rPr>
              <a:t>除非是正午和半夜，其它时间连太阳和月亮都看不到。</a:t>
            </a:r>
          </a:p>
        </p:txBody>
      </p:sp>
      <p:sp>
        <p:nvSpPr>
          <p:cNvPr id="22566" name="文本框 22565"/>
          <p:cNvSpPr txBox="1"/>
          <p:nvPr/>
        </p:nvSpPr>
        <p:spPr>
          <a:xfrm>
            <a:off x="395288" y="4724400"/>
            <a:ext cx="828040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E91903"/>
                </a:solidFill>
                <a:latin typeface="楷体_GB2312" pitchFamily="49" charset="-122"/>
                <a:ea typeface="楷体_GB2312" pitchFamily="49" charset="-122"/>
              </a:rPr>
              <a:t>3</a:t>
            </a:r>
            <a:r>
              <a:rPr lang="zh-CN" altLang="en-US" sz="3200" b="1">
                <a:solidFill>
                  <a:srgbClr val="E91903"/>
                </a:solidFill>
                <a:latin typeface="楷体_GB2312" pitchFamily="49" charset="-122"/>
                <a:ea typeface="楷体_GB2312" pitchFamily="49" charset="-122"/>
              </a:rPr>
              <a:t>、至于夏水襄陵，沿溯阻绝。</a:t>
            </a:r>
          </a:p>
        </p:txBody>
      </p:sp>
      <p:sp>
        <p:nvSpPr>
          <p:cNvPr id="22568" name="文本框 22567"/>
          <p:cNvSpPr txBox="1"/>
          <p:nvPr/>
        </p:nvSpPr>
        <p:spPr>
          <a:xfrm>
            <a:off x="684213" y="5229225"/>
            <a:ext cx="7848600" cy="1066800"/>
          </a:xfrm>
          <a:prstGeom prst="rect">
            <a:avLst/>
          </a:prstGeom>
          <a:solidFill>
            <a:srgbClr val="FFFF66">
              <a:alpha val="94116"/>
            </a:srgbClr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CC"/>
                </a:solidFill>
                <a:latin typeface="楷体_GB2312" pitchFamily="49" charset="-122"/>
                <a:ea typeface="楷体_GB2312" pitchFamily="49" charset="-122"/>
              </a:rPr>
              <a:t>在夏天江水漫上两边小山的时候，上行和下行和船只都被阻绝了。</a:t>
            </a:r>
          </a:p>
        </p:txBody>
      </p:sp>
      <p:sp>
        <p:nvSpPr>
          <p:cNvPr id="27658" name="文本框 22568"/>
          <p:cNvSpPr txBox="1"/>
          <p:nvPr/>
        </p:nvSpPr>
        <p:spPr>
          <a:xfrm>
            <a:off x="395288" y="290513"/>
            <a:ext cx="3527425" cy="762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400">
                <a:solidFill>
                  <a:srgbClr val="3728FC"/>
                </a:solidFill>
                <a:latin typeface="Arial" pitchFamily="34" charset="0"/>
                <a:ea typeface="华文隶书" panose="02010800040101010101" pitchFamily="2" charset="-122"/>
              </a:rPr>
              <a:t>句子翻译</a:t>
            </a: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25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25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25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2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0" presetClass="entr" presetSubtype="0" dur="100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25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25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25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25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25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256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25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0" presetClass="entr" presetSubtype="0" dur="100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25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25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25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25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25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25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25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0" presetClass="entr" presetSubtype="0" dur="100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25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25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25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62" grpId="0"/>
      <p:bldP spid="22563" grpId="0"/>
      <p:bldP spid="22564" grpId="0"/>
      <p:bldP spid="22565" grpId="0"/>
      <p:bldP spid="22566" grpId="0"/>
      <p:bldP spid="2256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74" name="文本框 23561"/>
          <p:cNvSpPr txBox="1"/>
          <p:nvPr/>
        </p:nvSpPr>
        <p:spPr>
          <a:xfrm>
            <a:off x="179388" y="1989138"/>
            <a:ext cx="8785225" cy="3667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zh-CN">
              <a:latin typeface="Arial" pitchFamily="34" charset="0"/>
            </a:endParaRPr>
          </a:p>
        </p:txBody>
      </p:sp>
      <p:sp>
        <p:nvSpPr>
          <p:cNvPr id="28675" name="文本框 23562"/>
          <p:cNvSpPr txBox="1"/>
          <p:nvPr/>
        </p:nvSpPr>
        <p:spPr>
          <a:xfrm>
            <a:off x="179388" y="1989138"/>
            <a:ext cx="8785225" cy="3667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zh-CN">
              <a:latin typeface="Arial" pitchFamily="34" charset="0"/>
            </a:endParaRPr>
          </a:p>
        </p:txBody>
      </p:sp>
      <p:sp>
        <p:nvSpPr>
          <p:cNvPr id="23565" name="文本框 23564"/>
          <p:cNvSpPr txBox="1"/>
          <p:nvPr/>
        </p:nvSpPr>
        <p:spPr>
          <a:xfrm>
            <a:off x="323850" y="188913"/>
            <a:ext cx="8280400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E91903"/>
                </a:solidFill>
                <a:latin typeface="楷体_GB2312" pitchFamily="49" charset="-122"/>
                <a:ea typeface="楷体_GB2312" pitchFamily="49" charset="-122"/>
              </a:rPr>
              <a:t>4</a:t>
            </a:r>
            <a:r>
              <a:rPr lang="zh-CN" altLang="en-US" sz="3200" b="1">
                <a:solidFill>
                  <a:srgbClr val="E91903"/>
                </a:solidFill>
                <a:latin typeface="楷体_GB2312" pitchFamily="49" charset="-122"/>
                <a:ea typeface="楷体_GB2312" pitchFamily="49" charset="-122"/>
              </a:rPr>
              <a:t>、其间千二百里，虽乘奔御风，不以疾也。</a:t>
            </a:r>
          </a:p>
        </p:txBody>
      </p:sp>
      <p:sp>
        <p:nvSpPr>
          <p:cNvPr id="23566" name="文本框 23565"/>
          <p:cNvSpPr txBox="1"/>
          <p:nvPr/>
        </p:nvSpPr>
        <p:spPr>
          <a:xfrm>
            <a:off x="539750" y="836613"/>
            <a:ext cx="7634288" cy="1066800"/>
          </a:xfrm>
          <a:prstGeom prst="rect">
            <a:avLst/>
          </a:prstGeom>
          <a:solidFill>
            <a:srgbClr val="FFFF66">
              <a:alpha val="94116"/>
            </a:srgbClr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CC"/>
                </a:solidFill>
                <a:latin typeface="楷体_GB2312" pitchFamily="49" charset="-122"/>
                <a:ea typeface="楷体_GB2312" pitchFamily="49" charset="-122"/>
              </a:rPr>
              <a:t>中间相距一千二百里，即使是乘上飞奔的快马，驾着疾风，也不如它快。</a:t>
            </a:r>
          </a:p>
        </p:txBody>
      </p:sp>
      <p:sp>
        <p:nvSpPr>
          <p:cNvPr id="23567" name="文本框 23566"/>
          <p:cNvSpPr txBox="1"/>
          <p:nvPr/>
        </p:nvSpPr>
        <p:spPr>
          <a:xfrm>
            <a:off x="323850" y="1989138"/>
            <a:ext cx="8280400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E91903"/>
                </a:solidFill>
                <a:latin typeface="楷体_GB2312" pitchFamily="49" charset="-122"/>
                <a:ea typeface="楷体_GB2312" pitchFamily="49" charset="-122"/>
              </a:rPr>
              <a:t>5</a:t>
            </a:r>
            <a:r>
              <a:rPr lang="zh-CN" altLang="en-US" sz="3200" b="1">
                <a:solidFill>
                  <a:srgbClr val="E91903"/>
                </a:solidFill>
                <a:latin typeface="楷体_GB2312" pitchFamily="49" charset="-122"/>
                <a:ea typeface="楷体_GB2312" pitchFamily="49" charset="-122"/>
              </a:rPr>
              <a:t>、素湍绿潭，回清倒影，绝巘多生怪柏。</a:t>
            </a:r>
          </a:p>
        </p:txBody>
      </p:sp>
      <p:sp>
        <p:nvSpPr>
          <p:cNvPr id="23570" name="文本框 23569"/>
          <p:cNvSpPr txBox="1"/>
          <p:nvPr/>
        </p:nvSpPr>
        <p:spPr>
          <a:xfrm>
            <a:off x="395288" y="4797425"/>
            <a:ext cx="7993062" cy="1066800"/>
          </a:xfrm>
          <a:prstGeom prst="rect">
            <a:avLst/>
          </a:prstGeom>
          <a:solidFill>
            <a:srgbClr val="FFFF66">
              <a:alpha val="94116"/>
            </a:srgbClr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CC"/>
                </a:solidFill>
                <a:latin typeface="楷体_GB2312" pitchFamily="49" charset="-122"/>
                <a:ea typeface="楷体_GB2312" pitchFamily="49" charset="-122"/>
              </a:rPr>
              <a:t>悬泉瀑布从山间飞流冲荡，水清、树荣、山高、草盛，趣味无穷。</a:t>
            </a:r>
          </a:p>
        </p:txBody>
      </p:sp>
      <p:sp>
        <p:nvSpPr>
          <p:cNvPr id="23571" name="文本框 23570"/>
          <p:cNvSpPr txBox="1"/>
          <p:nvPr/>
        </p:nvSpPr>
        <p:spPr>
          <a:xfrm>
            <a:off x="323850" y="4149725"/>
            <a:ext cx="8569325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E91903"/>
                </a:solidFill>
                <a:latin typeface="楷体_GB2312" pitchFamily="49" charset="-122"/>
                <a:ea typeface="楷体_GB2312" pitchFamily="49" charset="-122"/>
              </a:rPr>
              <a:t>6</a:t>
            </a:r>
            <a:r>
              <a:rPr lang="zh-CN" altLang="en-US" sz="3200" b="1">
                <a:solidFill>
                  <a:srgbClr val="E91903"/>
                </a:solidFill>
                <a:latin typeface="楷体_GB2312" pitchFamily="49" charset="-122"/>
                <a:ea typeface="楷体_GB2312" pitchFamily="49" charset="-122"/>
              </a:rPr>
              <a:t>、悬泉瀑布，飞漱其间，清荣峻茂，良多趣味。</a:t>
            </a:r>
          </a:p>
        </p:txBody>
      </p:sp>
      <p:sp>
        <p:nvSpPr>
          <p:cNvPr id="23572" name="文本框 23571"/>
          <p:cNvSpPr txBox="1"/>
          <p:nvPr/>
        </p:nvSpPr>
        <p:spPr>
          <a:xfrm>
            <a:off x="539750" y="2565400"/>
            <a:ext cx="7777163" cy="1554163"/>
          </a:xfrm>
          <a:prstGeom prst="rect">
            <a:avLst/>
          </a:prstGeom>
          <a:solidFill>
            <a:srgbClr val="FFFF66">
              <a:alpha val="94116"/>
            </a:srgbClr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CC"/>
                </a:solidFill>
                <a:latin typeface="楷体_GB2312" pitchFamily="49" charset="-122"/>
                <a:ea typeface="楷体_GB2312" pitchFamily="49" charset="-122"/>
              </a:rPr>
              <a:t>雪白的急流碧绿的深潭，回旋着清波，倒映着两岸景物的影子，绝壁上长着许多奇形怪状的柏树。</a:t>
            </a: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35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35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356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35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0" presetClass="entr" presetSubtype="0" dur="100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35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35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35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35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35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35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35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0" presetClass="entr" presetSubtype="0" dur="100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35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35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35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35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35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35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35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0" presetClass="entr" presetSubtype="0" dur="100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35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35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35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65" grpId="0"/>
      <p:bldP spid="23566" grpId="0"/>
      <p:bldP spid="23567" grpId="0"/>
      <p:bldP spid="23570" grpId="0"/>
      <p:bldP spid="23571" grpId="0"/>
      <p:bldP spid="2357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8" name="文本框 24585"/>
          <p:cNvSpPr txBox="1"/>
          <p:nvPr/>
        </p:nvSpPr>
        <p:spPr>
          <a:xfrm>
            <a:off x="179388" y="1989138"/>
            <a:ext cx="8785225" cy="3667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zh-CN">
              <a:latin typeface="Arial" pitchFamily="34" charset="0"/>
            </a:endParaRPr>
          </a:p>
        </p:txBody>
      </p:sp>
      <p:sp>
        <p:nvSpPr>
          <p:cNvPr id="29699" name="文本框 24586"/>
          <p:cNvSpPr txBox="1"/>
          <p:nvPr/>
        </p:nvSpPr>
        <p:spPr>
          <a:xfrm>
            <a:off x="179388" y="1989138"/>
            <a:ext cx="8785225" cy="3667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zh-CN">
              <a:latin typeface="Arial" pitchFamily="34" charset="0"/>
            </a:endParaRPr>
          </a:p>
        </p:txBody>
      </p:sp>
      <p:sp>
        <p:nvSpPr>
          <p:cNvPr id="24589" name="文本框 24588"/>
          <p:cNvSpPr txBox="1"/>
          <p:nvPr/>
        </p:nvSpPr>
        <p:spPr>
          <a:xfrm>
            <a:off x="179388" y="404813"/>
            <a:ext cx="8280400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E91903"/>
                </a:solidFill>
                <a:latin typeface="楷体_GB2312" pitchFamily="49" charset="-122"/>
                <a:ea typeface="楷体_GB2312" pitchFamily="49" charset="-122"/>
              </a:rPr>
              <a:t>7</a:t>
            </a:r>
            <a:r>
              <a:rPr lang="zh-CN" altLang="en-US" sz="3200" b="1">
                <a:solidFill>
                  <a:srgbClr val="E91903"/>
                </a:solidFill>
                <a:latin typeface="楷体_GB2312" pitchFamily="49" charset="-122"/>
                <a:ea typeface="楷体_GB2312" pitchFamily="49" charset="-122"/>
              </a:rPr>
              <a:t>、每至晴初霜旦，林寒涧肃</a:t>
            </a:r>
          </a:p>
        </p:txBody>
      </p:sp>
      <p:sp>
        <p:nvSpPr>
          <p:cNvPr id="24590" name="文本框 24589"/>
          <p:cNvSpPr txBox="1"/>
          <p:nvPr/>
        </p:nvSpPr>
        <p:spPr>
          <a:xfrm>
            <a:off x="468313" y="1196975"/>
            <a:ext cx="7993062" cy="1066800"/>
          </a:xfrm>
          <a:prstGeom prst="rect">
            <a:avLst/>
          </a:prstGeom>
          <a:solidFill>
            <a:srgbClr val="FFFF66">
              <a:alpha val="94116"/>
            </a:srgbClr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CC"/>
                </a:solidFill>
                <a:latin typeface="楷体_GB2312" pitchFamily="49" charset="-122"/>
                <a:ea typeface="楷体_GB2312" pitchFamily="49" charset="-122"/>
              </a:rPr>
              <a:t>每到了天刚晴和下霜的早晨，树林和山涧一片寂静。</a:t>
            </a:r>
          </a:p>
        </p:txBody>
      </p:sp>
      <p:sp>
        <p:nvSpPr>
          <p:cNvPr id="24591" name="文本框 24590"/>
          <p:cNvSpPr txBox="1"/>
          <p:nvPr/>
        </p:nvSpPr>
        <p:spPr>
          <a:xfrm>
            <a:off x="179388" y="2565400"/>
            <a:ext cx="8280400" cy="1066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E91903"/>
                </a:solidFill>
                <a:latin typeface="楷体_GB2312" pitchFamily="49" charset="-122"/>
                <a:ea typeface="楷体_GB2312" pitchFamily="49" charset="-122"/>
              </a:rPr>
              <a:t>8</a:t>
            </a:r>
            <a:r>
              <a:rPr lang="zh-CN" altLang="en-US" sz="3200" b="1">
                <a:solidFill>
                  <a:srgbClr val="E91903"/>
                </a:solidFill>
                <a:latin typeface="楷体_GB2312" pitchFamily="49" charset="-122"/>
                <a:ea typeface="楷体_GB2312" pitchFamily="49" charset="-122"/>
              </a:rPr>
              <a:t>、常有高猿长啸，属引凄异，空谷传响，哀转久绝。</a:t>
            </a:r>
          </a:p>
        </p:txBody>
      </p:sp>
      <p:sp>
        <p:nvSpPr>
          <p:cNvPr id="24594" name="文本框 24593"/>
          <p:cNvSpPr txBox="1"/>
          <p:nvPr/>
        </p:nvSpPr>
        <p:spPr>
          <a:xfrm>
            <a:off x="395288" y="3789363"/>
            <a:ext cx="8208962" cy="1066800"/>
          </a:xfrm>
          <a:prstGeom prst="rect">
            <a:avLst/>
          </a:prstGeom>
          <a:solidFill>
            <a:srgbClr val="FFFF66">
              <a:alpha val="94116"/>
            </a:srgbClr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CC"/>
                </a:solidFill>
                <a:latin typeface="楷体_GB2312" pitchFamily="49" charset="-122"/>
                <a:ea typeface="楷体_GB2312" pitchFamily="49" charset="-122"/>
              </a:rPr>
              <a:t>常有猿猴在长啸，接连不断悲哀凄凉，声音在空谷回响，很久才能消失。</a:t>
            </a: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45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45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458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45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0" presetClass="entr" presetSubtype="0" dur="100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45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45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45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45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45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459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45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0" presetClass="entr" presetSubtype="0" dur="100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45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45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45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89" grpId="0"/>
      <p:bldP spid="24590" grpId="0"/>
      <p:bldP spid="24591" grpId="0"/>
      <p:bldP spid="2459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2" name="矩形 40963"/>
          <p:cNvSpPr/>
          <p:nvPr/>
        </p:nvSpPr>
        <p:spPr>
          <a:xfrm>
            <a:off x="323850" y="1268413"/>
            <a:ext cx="8534400" cy="579437"/>
          </a:xfrm>
          <a:prstGeom prst="rect">
            <a:avLst/>
          </a:prstGeom>
          <a:noFill/>
          <a:ln w="9525">
            <a:noFill/>
          </a:ln>
        </p:spPr>
        <p:txBody>
          <a:bodyPr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3200" b="1">
                <a:latin typeface="Arial" pitchFamily="34" charset="0"/>
              </a:rPr>
              <a:t>1</a:t>
            </a:r>
            <a:r>
              <a:rPr lang="zh-CN" altLang="en-US" sz="3200" b="1">
                <a:latin typeface="Arial" pitchFamily="34" charset="0"/>
              </a:rPr>
              <a:t>、作者从哪些方面描写三峡自然景观？</a:t>
            </a:r>
          </a:p>
        </p:txBody>
      </p:sp>
      <p:sp>
        <p:nvSpPr>
          <p:cNvPr id="40973" name="文本框 40972"/>
          <p:cNvSpPr txBox="1"/>
          <p:nvPr/>
        </p:nvSpPr>
        <p:spPr>
          <a:xfrm>
            <a:off x="323850" y="2060575"/>
            <a:ext cx="8424863" cy="18002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</a:rPr>
              <a:t>作者是从“山”、“水”两方面描写描写三峡自然景观的。先写“山”后写“水”写“山”，突出连绵不断，遮天蔽日的特点；写“水”，描绘出不同季节的不同景象。</a:t>
            </a:r>
            <a:br>
              <a:rPr lang="zh-CN" altLang="en-US" sz="2800" b="1">
                <a:solidFill>
                  <a:srgbClr val="FF0000"/>
                </a:solidFill>
                <a:latin typeface="Arial" pitchFamily="34" charset="0"/>
              </a:rPr>
            </a:br>
            <a:endParaRPr lang="zh-CN" altLang="en-US" sz="2800" b="1">
              <a:solidFill>
                <a:srgbClr val="FF0000"/>
              </a:solidFill>
              <a:latin typeface="Arial" pitchFamily="34" charset="0"/>
            </a:endParaRPr>
          </a:p>
        </p:txBody>
      </p:sp>
      <p:sp>
        <p:nvSpPr>
          <p:cNvPr id="30724" name="文本框 40973"/>
          <p:cNvSpPr txBox="1"/>
          <p:nvPr/>
        </p:nvSpPr>
        <p:spPr>
          <a:xfrm>
            <a:off x="250825" y="260350"/>
            <a:ext cx="4537075" cy="762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400" b="1">
                <a:solidFill>
                  <a:srgbClr val="3728FC"/>
                </a:solidFill>
                <a:latin typeface="Arial" pitchFamily="34" charset="0"/>
                <a:ea typeface="华文隶书" panose="02010800040101010101" pitchFamily="2" charset="-122"/>
              </a:rPr>
              <a:t>文章内容理解：</a:t>
            </a:r>
          </a:p>
        </p:txBody>
      </p:sp>
      <p:sp>
        <p:nvSpPr>
          <p:cNvPr id="30725" name="矩形 40974"/>
          <p:cNvSpPr/>
          <p:nvPr/>
        </p:nvSpPr>
        <p:spPr>
          <a:xfrm>
            <a:off x="250825" y="3729038"/>
            <a:ext cx="8351838" cy="1066800"/>
          </a:xfrm>
          <a:prstGeom prst="rect">
            <a:avLst/>
          </a:prstGeom>
          <a:noFill/>
          <a:ln w="9525">
            <a:noFill/>
          </a:ln>
        </p:spPr>
        <p:txBody>
          <a:bodyPr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3200" b="1">
                <a:latin typeface="Arial" pitchFamily="34" charset="0"/>
              </a:rPr>
              <a:t>２、文章第一段写山，第二段写水，这样安排的目的是什么？</a:t>
            </a:r>
            <a:r>
              <a:rPr lang="en-US" altLang="zh-CN" sz="3200" b="1">
                <a:latin typeface="Arial" pitchFamily="34" charset="0"/>
              </a:rPr>
              <a:t> </a:t>
            </a:r>
            <a:r>
              <a:rPr lang="en-US" altLang="zh-CN" sz="3200">
                <a:latin typeface="Arial" pitchFamily="34" charset="0"/>
              </a:rPr>
              <a:t> </a:t>
            </a:r>
          </a:p>
        </p:txBody>
      </p:sp>
      <p:sp>
        <p:nvSpPr>
          <p:cNvPr id="40976" name="文本框 40975"/>
          <p:cNvSpPr txBox="1"/>
          <p:nvPr/>
        </p:nvSpPr>
        <p:spPr>
          <a:xfrm>
            <a:off x="395288" y="4941888"/>
            <a:ext cx="8459787" cy="9461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</a:rPr>
              <a:t>写山的特点，为写水设置了条件或为下文作铺垫，山高水的落差大，水速自然急速。</a:t>
            </a: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09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09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73" grpId="0"/>
      <p:bldP spid="4097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6" name="文本框 36867"/>
          <p:cNvSpPr txBox="1"/>
          <p:nvPr/>
        </p:nvSpPr>
        <p:spPr>
          <a:xfrm>
            <a:off x="323850" y="908050"/>
            <a:ext cx="8135938" cy="11906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600" b="1">
                <a:latin typeface="Arial" pitchFamily="34" charset="0"/>
              </a:rPr>
              <a:t>  </a:t>
            </a:r>
            <a:r>
              <a:rPr lang="zh-CN" altLang="en-US" sz="3600" b="1">
                <a:latin typeface="Arial" pitchFamily="34" charset="0"/>
              </a:rPr>
              <a:t>２、作者是如何从不同的季节景象来描写江水的特点的？</a:t>
            </a:r>
          </a:p>
        </p:txBody>
      </p:sp>
      <p:sp>
        <p:nvSpPr>
          <p:cNvPr id="36869" name="文本框 36868"/>
          <p:cNvSpPr txBox="1"/>
          <p:nvPr/>
        </p:nvSpPr>
        <p:spPr>
          <a:xfrm>
            <a:off x="611188" y="2349500"/>
            <a:ext cx="7775575" cy="37480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3728FC"/>
                </a:solidFill>
                <a:latin typeface="Arial" pitchFamily="34" charset="0"/>
              </a:rPr>
              <a:t>夏天，</a:t>
            </a:r>
            <a:r>
              <a:rPr lang="zh-CN" altLang="en-US" sz="3200" b="1">
                <a:solidFill>
                  <a:srgbClr val="FF0000"/>
                </a:solidFill>
                <a:latin typeface="Arial" pitchFamily="34" charset="0"/>
              </a:rPr>
              <a:t>写了因水大而形成的险阻和江流的迅急，突出江水凶险和疾速的特点。</a:t>
            </a:r>
            <a:r>
              <a:rPr lang="zh-CN" altLang="en-US" sz="3200" b="1">
                <a:solidFill>
                  <a:srgbClr val="3728FC"/>
                </a:solidFill>
                <a:latin typeface="Arial" pitchFamily="34" charset="0"/>
              </a:rPr>
              <a:t>春冬之时，</a:t>
            </a:r>
            <a:r>
              <a:rPr lang="zh-CN" altLang="en-US" sz="3200" b="1">
                <a:solidFill>
                  <a:srgbClr val="FF0000"/>
                </a:solidFill>
                <a:latin typeface="Arial" pitchFamily="34" charset="0"/>
              </a:rPr>
              <a:t>水退潭清，景色秀丽，突出了三峡春冬景色的清丽的奇秀，</a:t>
            </a:r>
            <a:r>
              <a:rPr lang="zh-CN" altLang="en-US" sz="3200" b="1">
                <a:solidFill>
                  <a:srgbClr val="3728FC"/>
                </a:solidFill>
                <a:latin typeface="Arial" pitchFamily="34" charset="0"/>
              </a:rPr>
              <a:t>秋季</a:t>
            </a:r>
            <a:r>
              <a:rPr lang="zh-CN" altLang="en-US" sz="3200" b="1">
                <a:solidFill>
                  <a:srgbClr val="FF0000"/>
                </a:solidFill>
                <a:latin typeface="Arial" pitchFamily="34" charset="0"/>
              </a:rPr>
              <a:t>的景色清冷寂静，水枯气寒冷以高猿哀鸣衬托深秋的凄清，渲染了秋天的萧瑟气氛。 </a:t>
            </a:r>
          </a:p>
          <a:p>
            <a:pPr>
              <a:spcBef>
                <a:spcPct val="50000"/>
              </a:spcBef>
            </a:pPr>
            <a:endParaRPr lang="zh-CN" altLang="en-US" sz="3200" b="1">
              <a:solidFill>
                <a:srgbClr val="FF0000"/>
              </a:solidFill>
              <a:latin typeface="Arial" pitchFamily="34" charset="0"/>
            </a:endParaRP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68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https://d.book118.com/038052113071006035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42.xml><?xml version="1.0" encoding="utf-8"?>
<p:tagLst xmlns:p="http://schemas.openxmlformats.org/presentationml/2006/main">
  <p:tag name="KSO_WM_TEMPLATE_CATEGORY" val="custom"/>
  <p:tag name="KSO_WM_TEMPLATE_INDEX" val="20177133"/>
</p:tagLst>
</file>

<file path=ppt/tags/tag43.xml><?xml version="1.0" encoding="utf-8"?>
<p:tagLst xmlns:p="http://schemas.openxmlformats.org/presentationml/2006/main">
  <p:tag name="KSO_WM_TEMPLATE_CATEGORY" val="custom"/>
  <p:tag name="KSO_WM_TEMPLATE_INDEX" val="20177133"/>
</p:tagLst>
</file>

<file path=ppt/tags/tag44.xml><?xml version="1.0" encoding="utf-8"?>
<p:tagLst xmlns:p="http://schemas.openxmlformats.org/presentationml/2006/main">
  <p:tag name="KSO_WM_TEMPLATE_CATEGORY" val="custom"/>
  <p:tag name="KSO_WM_TEMPLATE_INDEX" val="20177133"/>
</p:tagLst>
</file>

<file path=ppt/tags/tag45.xml><?xml version="1.0" encoding="utf-8"?>
<p:tagLst xmlns:p="http://schemas.openxmlformats.org/presentationml/2006/main">
  <p:tag name="KSO_WM_TEMPLATE_CATEGORY" val="custom"/>
  <p:tag name="KSO_WM_TEMPLATE_INDEX" val="20177133"/>
</p:tagLst>
</file>

<file path=ppt/tags/tag46.xml><?xml version="1.0" encoding="utf-8"?>
<p:tagLst xmlns:p="http://schemas.openxmlformats.org/presentationml/2006/main">
  <p:tag name="KSO_WM_TEMPLATE_CATEGORY" val="custom"/>
  <p:tag name="KSO_WM_TEMPLATE_INDEX" val="20177133"/>
</p:tagLst>
</file>

<file path=ppt/tags/tag47.xml><?xml version="1.0" encoding="utf-8"?>
<p:tagLst xmlns:p="http://schemas.openxmlformats.org/presentationml/2006/main">
  <p:tag name="KSO_WM_TEMPLATE_CATEGORY" val="custom"/>
  <p:tag name="KSO_WM_TEMPLATE_INDEX" val="20177133"/>
</p:tagLst>
</file>

<file path=ppt/tags/tag48.xml><?xml version="1.0" encoding="utf-8"?>
<p:tagLst xmlns:p="http://schemas.openxmlformats.org/presentationml/2006/main">
  <p:tag name="KSO_WM_TEMPLATE_CATEGORY" val="custom"/>
  <p:tag name="KSO_WM_TEMPLATE_INDEX" val="20177133"/>
</p:tagLst>
</file>

<file path=ppt/tags/tag49.xml><?xml version="1.0" encoding="utf-8"?>
<p:tagLst xmlns:p="http://schemas.openxmlformats.org/presentationml/2006/main">
  <p:tag name="KSO_WM_TEMPLATE_CATEGORY" val="custom"/>
  <p:tag name="KSO_WM_TEMPLATE_INDEX" val="20177133"/>
</p:tagLst>
</file>

<file path=ppt/tags/tag50.xml><?xml version="1.0" encoding="utf-8"?>
<p:tagLst xmlns:p="http://schemas.openxmlformats.org/presentationml/2006/main">
  <p:tag name="KSO_WM_TEMPLATE_CATEGORY" val="custom"/>
  <p:tag name="KSO_WM_TEMPLATE_INDEX" val="20177133"/>
</p:tagLst>
</file>

<file path=ppt/tags/tag51.xml><?xml version="1.0" encoding="utf-8"?>
<p:tagLst xmlns:p="http://schemas.openxmlformats.org/presentationml/2006/main">
  <p:tag name="KSO_WM_TEMPLATE_CATEGORY" val="custom"/>
  <p:tag name="KSO_WM_TEMPLATE_INDEX" val="20177133"/>
</p:tagLst>
</file>

<file path=ppt/tags/tag52.xml><?xml version="1.0" encoding="utf-8"?>
<p:tagLst xmlns:p="http://schemas.openxmlformats.org/presentationml/2006/main">
  <p:tag name="KSO_WM_TEMPLATE_CATEGORY" val="custom"/>
  <p:tag name="KSO_WM_TEMPLATE_INDEX" val="20177133"/>
</p:tagLst>
</file>

<file path=ppt/tags/tag53.xml><?xml version="1.0" encoding="utf-8"?>
<p:tagLst xmlns:p="http://schemas.openxmlformats.org/presentationml/2006/main">
  <p:tag name="KSO_WM_TEMPLATE_CATEGORY" val="custom"/>
  <p:tag name="KSO_WM_TEMPLATE_INDEX" val="20177133"/>
</p:tagLst>
</file>

<file path=ppt/tags/tag5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华文隶书</vt:lpstr>
      <vt:lpstr>华文新魏</vt:lpstr>
      <vt:lpstr>楷体_GB2312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2024-09-14T09:07:54.007</cp:lastPrinted>
  <dcterms:created xsi:type="dcterms:W3CDTF">2024-09-14T01:07:54Z</dcterms:created>
  <dcterms:modified xsi:type="dcterms:W3CDTF">2024-09-14T01:07:56Z</dcterms:modified>
</cp:coreProperties>
</file>