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8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2" r:id="rId42"/>
  </p:sldIdLst>
  <p:sldSz cx="12190095" cy="6859270"/>
  <p:notesSz cx="6858000" cy="9144000"/>
  <p:embeddedFontLst>
    <p:embeddedFont>
      <p:font typeface="Impact" panose="020B0806030902050204" pitchFamily="2" charset="0"/>
      <p:regular r:id="rId44"/>
    </p:embeddedFont>
    <p:embeddedFont>
      <p:font typeface="微软雅黑" panose="020B0503020204020204" pitchFamily="2" charset="-122"/>
      <p:regular r:id="rId45"/>
    </p:embeddedFont>
    <p:embeddedFont>
      <p:font typeface="Calibri" panose="020F0502020204030204"/>
      <p:regular r:id="rId46"/>
      <p:bold r:id="rId47"/>
      <p:italic r:id="rId48"/>
      <p:boldItalic r:id="rId49"/>
    </p:embeddedFont>
    <p:embeddedFont>
      <p:font typeface="Calibri Light" panose="020F0302020204030204" charset="0"/>
      <p:regular r:id="rId50"/>
      <p:italic r:id="rId51"/>
    </p:embeddedFont>
    <p:embeddedFont>
      <p:font typeface="华文新魏" panose="02010800040101010101" pitchFamily="2" charset="-122"/>
      <p:regular r:id="rId52"/>
    </p:embeddedFont>
  </p:embeddedFontLst>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tags" Target="tags/tag1.xml" /><Relationship Id="rId44" Type="http://schemas.openxmlformats.org/officeDocument/2006/relationships/font" Target="fonts/font1.fntdata" /><Relationship Id="rId45" Type="http://schemas.openxmlformats.org/officeDocument/2006/relationships/font" Target="fonts/font2.fntdata" /><Relationship Id="rId46" Type="http://schemas.openxmlformats.org/officeDocument/2006/relationships/font" Target="fonts/font3.fntdata" /><Relationship Id="rId47" Type="http://schemas.openxmlformats.org/officeDocument/2006/relationships/font" Target="fonts/font4.fntdata" /><Relationship Id="rId48" Type="http://schemas.openxmlformats.org/officeDocument/2006/relationships/font" Target="fonts/font5.fntdata" /><Relationship Id="rId49" Type="http://schemas.openxmlformats.org/officeDocument/2006/relationships/font" Target="fonts/font6.fntdata" /><Relationship Id="rId5" Type="http://schemas.openxmlformats.org/officeDocument/2006/relationships/slide" Target="slides/slide2.xml" /><Relationship Id="rId50" Type="http://schemas.openxmlformats.org/officeDocument/2006/relationships/font" Target="fonts/font7.fntdata" /><Relationship Id="rId51" Type="http://schemas.openxmlformats.org/officeDocument/2006/relationships/font" Target="fonts/font8.fntdata" /><Relationship Id="rId52" Type="http://schemas.openxmlformats.org/officeDocument/2006/relationships/font" Target="fonts/font9.fntdata" /><Relationship Id="rId53" Type="http://schemas.openxmlformats.org/officeDocument/2006/relationships/presProps" Target="presProps.xml" /><Relationship Id="rId54" Type="http://schemas.openxmlformats.org/officeDocument/2006/relationships/viewProps" Target="viewProps.xml" /><Relationship Id="rId55" Type="http://schemas.openxmlformats.org/officeDocument/2006/relationships/theme" Target="theme/theme1.xml" /><Relationship Id="rId56"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2_1">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2_1">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2_1">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7B30F6C6-8078-41D6-A2BB-69484CD80944}" type="doc">
      <dgm:prSet loTypeId="urn:microsoft.com/office/officeart/2005/8/layout/vList5" loCatId="list" qsTypeId="urn:microsoft.com/office/officeart/2005/8/quickstyle/simple4" qsCatId="simple" csTypeId="urn:microsoft.com/office/officeart/2005/8/colors/accent2_1" csCatId="accent2" phldr="1"/>
      <dgm:spPr/>
      <dgm:t>
        <a:bodyPr/>
        <a:lstStyle/>
        <a:p>
          <a:endParaRPr lang="zh-CN" altLang="en-US"/>
        </a:p>
      </dgm:t>
    </dgm:pt>
    <dgm:pt modelId="{7E803EFD-0111-49E3-BA0A-13ED5BB1D817}" type="parTrans" cxnId="{275BDD41-D1B2-4C26-98E9-DDFDAAC23E6D}">
      <dgm:prSet/>
      <dgm:spPr/>
      <dgm:t>
        <a:bodyPr/>
        <a:lstStyle/>
        <a:p>
          <a:endParaRPr lang="zh-CN" altLang="en-US"/>
        </a:p>
      </dgm:t>
    </dgm:pt>
    <dgm:pt modelId="{A9234457-7887-4E35-A462-7399C0E14B66}">
      <dgm:prSet phldrT="[文本]" custT="1"/>
      <dgm:spPr>
        <a:solidFill>
          <a:srgbClr val="C00000"/>
        </a:solidFill>
        <a:ln>
          <a:noFill/>
        </a:ln>
      </dgm:spPr>
      <dgm:t>
        <a:bodyPr/>
        <a:lstStyle/>
        <a:p>
          <a:r>
            <a:rPr lang="zh-CN" altLang="en-US" sz="2000" b="1">
              <a:solidFill>
                <a:schemeClr val="bg1"/>
              </a:solidFill>
              <a:latin typeface="微软雅黑" panose="020b0503020204020204" pitchFamily="34" charset="-122"/>
              <a:ea typeface="微软雅黑" panose="020b0503020204020204" pitchFamily="34" charset="-122"/>
            </a:rPr>
            <a:t>一忌欺诈隐骗</a:t>
          </a:r>
        </a:p>
      </dgm:t>
    </dgm:pt>
    <dgm:pt modelId="{53F434E2-0150-464C-9E04-0DD251D741C2}" type="parTrans" cxnId="{5C681372-5B74-4906-B3A9-7929E2816E1F}">
      <dgm:prSet/>
      <dgm:spPr/>
      <dgm:t>
        <a:bodyPr/>
        <a:lstStyle/>
        <a:p>
          <a:endParaRPr lang="zh-CN" altLang="en-US"/>
        </a:p>
      </dgm:t>
    </dgm:pt>
    <dgm:pt modelId="{D20F4187-AE61-421A-8188-214B5381BF63}">
      <dgm:prSet phldrT="[文本]" custT="1"/>
      <dgm:spPr>
        <a:solidFill>
          <a:schemeClr val="lt1">
            <a:alpha val="90000"/>
            <a:tint val="40000"/>
            <a:hueOff val="0"/>
            <a:satOff val="0"/>
            <a:lumOff val="0"/>
            <a:alphaOff val="0"/>
          </a:schemeClr>
        </a:solidFill>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有些人把商务谈判视为你死我活的竞争</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在具体洽谈时</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不顾客观事实</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欺、诈、隐、骗</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依靠谎言或大话求得自身的谈判优势。欺骗性的语言一旦被对方识破</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不仅会破坏谈判双方的友好关系</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使谈判蒙上阴影或导致谈判破裂</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而且会给企业的信誉带来极大的损失。所以</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谈判语言应坚持从实际出发</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给对方诚实、可以信赖的感觉。</a:t>
          </a:r>
        </a:p>
      </dgm:t>
    </dgm:pt>
    <dgm:pt modelId="{1FFBC899-0A27-4A98-B9C4-F0D6C3940788}" type="sibTrans" cxnId="{5C681372-5B74-4906-B3A9-7929E2816E1F}">
      <dgm:prSet/>
      <dgm:spPr/>
      <dgm:t>
        <a:bodyPr/>
        <a:lstStyle/>
        <a:p>
          <a:endParaRPr lang="zh-CN" altLang="en-US"/>
        </a:p>
      </dgm:t>
    </dgm:pt>
    <dgm:pt modelId="{649641D1-0C9C-4E9B-ACE5-66C090258BCC}" type="sibTrans" cxnId="{275BDD41-D1B2-4C26-98E9-DDFDAAC23E6D}">
      <dgm:prSet/>
      <dgm:spPr/>
      <dgm:t>
        <a:bodyPr/>
        <a:lstStyle/>
        <a:p>
          <a:endParaRPr lang="zh-CN" altLang="en-US"/>
        </a:p>
      </dgm:t>
    </dgm:pt>
    <dgm:pt modelId="{ED1802B1-1F55-43CC-95FC-12BD2E7C1554}" type="parTrans" cxnId="{65698CC4-1FC0-4848-93DB-B9984B9B9646}">
      <dgm:prSet/>
      <dgm:spPr/>
      <dgm:t>
        <a:bodyPr/>
        <a:lstStyle/>
        <a:p>
          <a:endParaRPr lang="zh-CN" altLang="en-US"/>
        </a:p>
      </dgm:t>
    </dgm:pt>
    <dgm:pt modelId="{079E1629-B614-46B0-A61A-A44D16CDA03E}">
      <dgm:prSet phldrT="[文本]" custT="1"/>
      <dgm:spPr>
        <a:solidFill>
          <a:srgbClr val="C00000"/>
        </a:solidFill>
        <a:ln>
          <a:noFill/>
        </a:ln>
      </dgm:spPr>
      <dgm:t>
        <a:bodyPr/>
        <a:lstStyle/>
        <a:p>
          <a:r>
            <a:rPr lang="zh-CN" altLang="en-US" sz="2000" b="1">
              <a:solidFill>
                <a:schemeClr val="bg1"/>
              </a:solidFill>
              <a:latin typeface="微软雅黑" panose="020b0503020204020204" pitchFamily="34" charset="-122"/>
              <a:ea typeface="微软雅黑" panose="020b0503020204020204" pitchFamily="34" charset="-122"/>
            </a:rPr>
            <a:t>二忌盛气凌人</a:t>
          </a:r>
        </a:p>
      </dgm:t>
    </dgm:pt>
    <dgm:pt modelId="{67372B4C-FA82-495C-B9E9-772E73FC27FE}" type="parTrans" cxnId="{049DE92B-6442-4A1B-8669-B0107BE47881}">
      <dgm:prSet/>
      <dgm:spPr/>
      <dgm:t>
        <a:bodyPr/>
        <a:lstStyle/>
        <a:p>
          <a:endParaRPr lang="zh-CN" altLang="en-US"/>
        </a:p>
      </dgm:t>
    </dgm:pt>
    <dgm:pt modelId="{5E5E4C81-B506-4F35-9EE9-174620557BC2}">
      <dgm:prSet phldrT="[文本]" custT="1"/>
      <dgm:spPr>
        <a:solidFill>
          <a:schemeClr val="lt1">
            <a:alpha val="90000"/>
            <a:tint val="40000"/>
            <a:hueOff val="0"/>
            <a:satOff val="0"/>
            <a:lumOff val="0"/>
            <a:alphaOff val="0"/>
          </a:schemeClr>
        </a:solidFill>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参加商务谈判的人员</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不管自身的行政级别多高、资历多老</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所代表的企业实力多强</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只要和对方坐在谈判桌前</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就应坚持平等原则</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平等相待</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平等协商</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等价交换。</a:t>
          </a:r>
        </a:p>
      </dgm:t>
    </dgm:pt>
    <dgm:pt modelId="{14DFC758-E0BA-4A9C-BCC1-21FD75976E3C}" type="sibTrans" cxnId="{049DE92B-6442-4A1B-8669-B0107BE47881}">
      <dgm:prSet/>
      <dgm:spPr/>
      <dgm:t>
        <a:bodyPr/>
        <a:lstStyle/>
        <a:p>
          <a:endParaRPr lang="zh-CN" altLang="en-US"/>
        </a:p>
      </dgm:t>
    </dgm:pt>
    <dgm:pt modelId="{6FBCABBB-DDD8-4161-BE7D-152733A2FDC0}" type="sibTrans" cxnId="{65698CC4-1FC0-4848-93DB-B9984B9B9646}">
      <dgm:prSet/>
      <dgm:spPr/>
      <dgm:t>
        <a:bodyPr/>
        <a:lstStyle/>
        <a:p>
          <a:endParaRPr lang="zh-CN" altLang="en-US"/>
        </a:p>
      </dgm:t>
    </dgm:pt>
    <dgm:pt modelId="{449C940C-8D48-408C-B4AF-BB0D76BCB6AC}" type="parTrans" cxnId="{CE910462-B095-42EE-85FA-40CD7C4C4C7C}">
      <dgm:prSet/>
      <dgm:spPr/>
      <dgm:t>
        <a:bodyPr/>
        <a:lstStyle/>
        <a:p>
          <a:endParaRPr lang="zh-CN" altLang="en-US"/>
        </a:p>
      </dgm:t>
    </dgm:pt>
    <dgm:pt modelId="{0B38D24F-26E5-4B83-BD43-5499FE429F72}">
      <dgm:prSet phldrT="[文本]" custT="1"/>
      <dgm:spPr>
        <a:solidFill>
          <a:srgbClr val="C00000"/>
        </a:solidFill>
        <a:ln>
          <a:noFill/>
        </a:ln>
      </dgm:spPr>
      <dgm:t>
        <a:bodyPr/>
        <a:lstStyle/>
        <a:p>
          <a:r>
            <a:rPr lang="zh-CN" altLang="en-US" sz="2000" b="1">
              <a:solidFill>
                <a:schemeClr val="bg1"/>
              </a:solidFill>
              <a:latin typeface="微软雅黑" panose="020b0503020204020204" pitchFamily="34" charset="-122"/>
              <a:ea typeface="微软雅黑" panose="020b0503020204020204" pitchFamily="34" charset="-122"/>
            </a:rPr>
            <a:t>三忌道听途说</a:t>
          </a:r>
        </a:p>
      </dgm:t>
    </dgm:pt>
    <dgm:pt modelId="{FD4D77A7-2C50-4719-AAB7-2C4432E3D5CA}" type="parTrans" cxnId="{CEA15305-9C44-4789-B426-ABA53C0D3761}">
      <dgm:prSet/>
      <dgm:spPr/>
      <dgm:t>
        <a:bodyPr/>
        <a:lstStyle/>
        <a:p>
          <a:endParaRPr lang="zh-CN" altLang="en-US"/>
        </a:p>
      </dgm:t>
    </dgm:pt>
    <dgm:pt modelId="{B9744601-C415-4199-BB77-FFD4745E5721}">
      <dgm:prSet phldrT="[文本]" custT="1"/>
      <dgm:spPr>
        <a:solidFill>
          <a:schemeClr val="lt1">
            <a:alpha val="90000"/>
            <a:tint val="40000"/>
            <a:hueOff val="0"/>
            <a:satOff val="0"/>
            <a:lumOff val="0"/>
            <a:alphaOff val="0"/>
          </a:schemeClr>
        </a:solidFill>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三忌道听途说。有的谈判者由于社会接触面大</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外界联系多</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信息来源渠道广</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在谈判时往往利用一些未经证实的信息</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作为向对方讨价还价的依据。使用缺乏确凿证据的实际材料</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很容易使对方抓住你的谈话漏洞或把柄向你进攻。</a:t>
          </a:r>
        </a:p>
      </dgm:t>
    </dgm:pt>
    <dgm:pt modelId="{D85332EB-7D01-4BD9-BA23-7CF29B9C7D82}" type="sibTrans" cxnId="{CEA15305-9C44-4789-B426-ABA53C0D3761}">
      <dgm:prSet/>
      <dgm:spPr/>
      <dgm:t>
        <a:bodyPr/>
        <a:lstStyle/>
        <a:p>
          <a:endParaRPr lang="zh-CN" altLang="en-US"/>
        </a:p>
      </dgm:t>
    </dgm:pt>
    <dgm:pt modelId="{66735266-DB7B-4271-85AD-0E4B22693382}" type="sibTrans" cxnId="{CE910462-B095-42EE-85FA-40CD7C4C4C7C}">
      <dgm:prSet/>
      <dgm:spPr/>
      <dgm:t>
        <a:bodyPr/>
        <a:lstStyle/>
        <a:p>
          <a:endParaRPr lang="zh-CN" altLang="en-US"/>
        </a:p>
      </dgm:t>
    </dgm:pt>
    <dgm:pt modelId="{CBB08274-85DE-4815-A599-4EB0F0D18153}" type="pres">
      <dgm:prSet presAssocID="{7B30F6C6-8078-41D6-A2BB-69484CD80944}" presName="Name0">
        <dgm:presLayoutVars>
          <dgm:dir/>
          <dgm:animLvl val="lvl"/>
          <dgm:resizeHandles val="exact"/>
        </dgm:presLayoutVars>
      </dgm:prSet>
      <dgm:spPr/>
      <dgm:t>
        <a:bodyPr/>
        <a:lstStyle/>
        <a:p/>
      </dgm:t>
    </dgm:pt>
    <dgm:pt modelId="{A3C6CC36-057F-4C74-BD48-7104E4851E10}" type="pres">
      <dgm:prSet presAssocID="{A9234457-7887-4E35-A462-7399C0E14B66}" presName="linNode"/>
      <dgm:spPr/>
      <dgm:t>
        <a:bodyPr/>
        <a:lstStyle/>
        <a:p/>
      </dgm:t>
    </dgm:pt>
    <dgm:pt modelId="{7116FC11-A17D-46A0-8DB1-540BF7AA1D63}" type="pres">
      <dgm:prSet presAssocID="{A9234457-7887-4E35-A462-7399C0E14B66}" presName="parentText" presStyleLbl="node1" presStyleCnt="3">
        <dgm:presLayoutVars>
          <dgm:chMax val="1"/>
          <dgm:bulletEnabled val="1"/>
        </dgm:presLayoutVars>
      </dgm:prSet>
      <dgm:spPr/>
      <dgm:t>
        <a:bodyPr/>
        <a:lstStyle/>
        <a:p/>
      </dgm:t>
    </dgm:pt>
    <dgm:pt modelId="{AB474B89-FA6F-44CB-A1D4-A9569FA89814}" type="pres">
      <dgm:prSet presAssocID="{A9234457-7887-4E35-A462-7399C0E14B66}" presName="descendantText" presStyleLbl="alignAccFollowNode1" presStyleCnt="3" custScaleX="246677" custScaleY="177312">
        <dgm:presLayoutVars>
          <dgm:bulletEnabled val="1"/>
        </dgm:presLayoutVars>
      </dgm:prSet>
      <dgm:spPr/>
      <dgm:t>
        <a:bodyPr/>
        <a:lstStyle/>
        <a:p/>
      </dgm:t>
    </dgm:pt>
    <dgm:pt modelId="{233E4533-54F3-4537-9D9E-E6D5C63B32E5}" type="pres">
      <dgm:prSet presAssocID="{649641D1-0C9C-4E9B-ACE5-66C090258BCC}" presName="sp"/>
      <dgm:spPr/>
      <dgm:t>
        <a:bodyPr/>
        <a:lstStyle/>
        <a:p/>
      </dgm:t>
    </dgm:pt>
    <dgm:pt modelId="{43D189DD-DB43-40F7-B76F-105DDDC67DE8}" type="pres">
      <dgm:prSet presAssocID="{079E1629-B614-46B0-A61A-A44D16CDA03E}" presName="linNode"/>
      <dgm:spPr/>
      <dgm:t>
        <a:bodyPr/>
        <a:lstStyle/>
        <a:p/>
      </dgm:t>
    </dgm:pt>
    <dgm:pt modelId="{74EED3E3-5091-424B-91B0-B88D6199532C}" type="pres">
      <dgm:prSet presAssocID="{079E1629-B614-46B0-A61A-A44D16CDA03E}" presName="parentText" presStyleLbl="node1" presStyleIdx="1" presStyleCnt="3">
        <dgm:presLayoutVars>
          <dgm:chMax val="1"/>
          <dgm:bulletEnabled val="1"/>
        </dgm:presLayoutVars>
      </dgm:prSet>
      <dgm:spPr/>
      <dgm:t>
        <a:bodyPr/>
        <a:lstStyle/>
        <a:p/>
      </dgm:t>
    </dgm:pt>
    <dgm:pt modelId="{C7217A6E-4775-41CB-9112-1EED2EA8314A}" type="pres">
      <dgm:prSet presAssocID="{079E1629-B614-46B0-A61A-A44D16CDA03E}" presName="descendantText" presStyleLbl="alignAccFollowNode1" presStyleIdx="1" presStyleCnt="3" custScaleX="246677" custScaleY="99584">
        <dgm:presLayoutVars>
          <dgm:bulletEnabled val="1"/>
        </dgm:presLayoutVars>
      </dgm:prSet>
      <dgm:spPr/>
      <dgm:t>
        <a:bodyPr/>
        <a:lstStyle/>
        <a:p/>
      </dgm:t>
    </dgm:pt>
    <dgm:pt modelId="{C03473BC-7ACE-44AD-A196-39017662C56A}" type="pres">
      <dgm:prSet presAssocID="{6FBCABBB-DDD8-4161-BE7D-152733A2FDC0}" presName="sp"/>
      <dgm:spPr/>
      <dgm:t>
        <a:bodyPr/>
        <a:lstStyle/>
        <a:p/>
      </dgm:t>
    </dgm:pt>
    <dgm:pt modelId="{947445C7-C88D-40D1-9456-B330CD66BC94}" type="pres">
      <dgm:prSet presAssocID="{0B38D24F-26E5-4B83-BD43-5499FE429F72}" presName="linNode"/>
      <dgm:spPr/>
      <dgm:t>
        <a:bodyPr/>
        <a:lstStyle/>
        <a:p/>
      </dgm:t>
    </dgm:pt>
    <dgm:pt modelId="{06CFF424-758C-4456-84BE-7B82736E1862}" type="pres">
      <dgm:prSet presAssocID="{0B38D24F-26E5-4B83-BD43-5499FE429F72}" presName="parentText" presStyleLbl="node1" presStyleIdx="2" presStyleCnt="3">
        <dgm:presLayoutVars>
          <dgm:chMax val="1"/>
          <dgm:bulletEnabled val="1"/>
        </dgm:presLayoutVars>
      </dgm:prSet>
      <dgm:spPr/>
      <dgm:t>
        <a:bodyPr/>
        <a:lstStyle/>
        <a:p/>
      </dgm:t>
    </dgm:pt>
    <dgm:pt modelId="{3BD437B4-7674-45A2-8B7A-6D013C7C667A}" type="pres">
      <dgm:prSet presAssocID="{0B38D24F-26E5-4B83-BD43-5499FE429F72}" presName="descendantText" presStyleLbl="alignAccFollowNode1" presStyleIdx="2" presStyleCnt="3" custScaleX="246677" custScaleY="132241" custLinFactNeighborX="-662" custLinFactNeighborY="-1667">
        <dgm:presLayoutVars>
          <dgm:bulletEnabled val="1"/>
        </dgm:presLayoutVars>
      </dgm:prSet>
      <dgm:spPr/>
      <dgm:t>
        <a:bodyPr/>
        <a:lstStyle/>
        <a:p/>
      </dgm:t>
    </dgm:pt>
  </dgm:ptLst>
  <dgm:cxnLst>
    <dgm:cxn modelId="{275BDD41-D1B2-4C26-98E9-DDFDAAC23E6D}" srcId="{7B30F6C6-8078-41D6-A2BB-69484CD80944}" destId="{A9234457-7887-4E35-A462-7399C0E14B66}" srcOrd="0" destOrd="0" parTransId="{7E803EFD-0111-49E3-BA0A-13ED5BB1D817}" sibTransId="{649641D1-0C9C-4E9B-ACE5-66C090258BCC}"/>
    <dgm:cxn modelId="{5C681372-5B74-4906-B3A9-7929E2816E1F}" srcId="{A9234457-7887-4E35-A462-7399C0E14B66}" destId="{D20F4187-AE61-421A-8188-214B5381BF63}" srcOrd="0" destOrd="0" parTransId="{53F434E2-0150-464C-9E04-0DD251D741C2}" sibTransId="{1FFBC899-0A27-4A98-B9C4-F0D6C3940788}"/>
    <dgm:cxn modelId="{65698CC4-1FC0-4848-93DB-B9984B9B9646}" srcId="{7B30F6C6-8078-41D6-A2BB-69484CD80944}" destId="{079E1629-B614-46B0-A61A-A44D16CDA03E}" srcOrd="1" destOrd="0" parTransId="{ED1802B1-1F55-43CC-95FC-12BD2E7C1554}" sibTransId="{6FBCABBB-DDD8-4161-BE7D-152733A2FDC0}"/>
    <dgm:cxn modelId="{049DE92B-6442-4A1B-8669-B0107BE47881}" srcId="{079E1629-B614-46B0-A61A-A44D16CDA03E}" destId="{5E5E4C81-B506-4F35-9EE9-174620557BC2}" srcOrd="0" destOrd="0" parTransId="{67372B4C-FA82-495C-B9E9-772E73FC27FE}" sibTransId="{14DFC758-E0BA-4A9C-BCC1-21FD75976E3C}"/>
    <dgm:cxn modelId="{CE910462-B095-42EE-85FA-40CD7C4C4C7C}" srcId="{7B30F6C6-8078-41D6-A2BB-69484CD80944}" destId="{0B38D24F-26E5-4B83-BD43-5499FE429F72}" srcOrd="2" destOrd="0" parTransId="{449C940C-8D48-408C-B4AF-BB0D76BCB6AC}" sibTransId="{66735266-DB7B-4271-85AD-0E4B22693382}"/>
    <dgm:cxn modelId="{CEA15305-9C44-4789-B426-ABA53C0D3761}" srcId="{0B38D24F-26E5-4B83-BD43-5499FE429F72}" destId="{B9744601-C415-4199-BB77-FFD4745E5721}" srcOrd="0" destOrd="0" parTransId="{FD4D77A7-2C50-4719-AAB7-2C4432E3D5CA}" sibTransId="{D85332EB-7D01-4BD9-BA23-7CF29B9C7D82}"/>
    <dgm:cxn modelId="{B8D71B93-A2ED-47F2-8B9D-0A758C508DCC}" type="presOf" srcId="{7B30F6C6-8078-41D6-A2BB-69484CD80944}" destId="{CBB08274-85DE-4815-A599-4EB0F0D18153}" srcOrd="0" destOrd="0" presId="urn:microsoft.com/office/officeart/2005/8/layout/vList5"/>
    <dgm:cxn modelId="{0F0867C6-0E1A-45A3-BCF0-DFE2E348E8C7}" type="presParOf" srcId="{CBB08274-85DE-4815-A599-4EB0F0D18153}" destId="{A3C6CC36-057F-4C74-BD48-7104E4851E10}" srcOrd="0" destOrd="0" presId="urn:microsoft.com/office/officeart/2005/8/layout/vList5"/>
    <dgm:cxn modelId="{747854BE-C760-4357-856C-2067961F9E7E}" type="presParOf" srcId="{A3C6CC36-057F-4C74-BD48-7104E4851E10}" destId="{7116FC11-A17D-46A0-8DB1-540BF7AA1D63}" srcOrd="0" destOrd="0" presId="urn:microsoft.com/office/officeart/2005/8/layout/vList5"/>
    <dgm:cxn modelId="{88184078-B8D2-473B-8D4E-0B37A7AB3C1D}" type="presOf" srcId="{A9234457-7887-4E35-A462-7399C0E14B66}" destId="{7116FC11-A17D-46A0-8DB1-540BF7AA1D63}" srcOrd="0" destOrd="0" presId="urn:microsoft.com/office/officeart/2005/8/layout/vList5"/>
    <dgm:cxn modelId="{FF86AFD6-F27A-4372-85F7-9DF1107E014F}" type="presParOf" srcId="{A3C6CC36-057F-4C74-BD48-7104E4851E10}" destId="{AB474B89-FA6F-44CB-A1D4-A9569FA89814}" srcOrd="1" destOrd="0" presId="urn:microsoft.com/office/officeart/2005/8/layout/vList5"/>
    <dgm:cxn modelId="{035F72C8-58B9-4E2E-B5E8-CE4A7253A213}" type="presOf" srcId="{D20F4187-AE61-421A-8188-214B5381BF63}" destId="{AB474B89-FA6F-44CB-A1D4-A9569FA89814}" srcOrd="0" destOrd="0" presId="urn:microsoft.com/office/officeart/2005/8/layout/vList5"/>
    <dgm:cxn modelId="{AA6633E0-26F3-45E8-B44E-100A8B100F71}" type="presParOf" srcId="{CBB08274-85DE-4815-A599-4EB0F0D18153}" destId="{233E4533-54F3-4537-9D9E-E6D5C63B32E5}" srcOrd="1" destOrd="0" presId="urn:microsoft.com/office/officeart/2005/8/layout/vList5"/>
    <dgm:cxn modelId="{3BDAB440-90F9-45FA-8E5B-EAE3CFDD0059}" type="presParOf" srcId="{CBB08274-85DE-4815-A599-4EB0F0D18153}" destId="{43D189DD-DB43-40F7-B76F-105DDDC67DE8}" srcOrd="2" destOrd="0" presId="urn:microsoft.com/office/officeart/2005/8/layout/vList5"/>
    <dgm:cxn modelId="{781308EE-89EC-4F8B-8D91-43E6EE0CC30A}" type="presParOf" srcId="{43D189DD-DB43-40F7-B76F-105DDDC67DE8}" destId="{74EED3E3-5091-424B-91B0-B88D6199532C}" srcOrd="0" destOrd="0" presId="urn:microsoft.com/office/officeart/2005/8/layout/vList5"/>
    <dgm:cxn modelId="{2D8EB44A-5FC8-4E60-91F1-C763B698E71A}" type="presOf" srcId="{079E1629-B614-46B0-A61A-A44D16CDA03E}" destId="{74EED3E3-5091-424B-91B0-B88D6199532C}" srcOrd="0" destOrd="0" presId="urn:microsoft.com/office/officeart/2005/8/layout/vList5"/>
    <dgm:cxn modelId="{8348BA0C-37CA-46D1-B29F-9FB856D668F1}" type="presParOf" srcId="{43D189DD-DB43-40F7-B76F-105DDDC67DE8}" destId="{C7217A6E-4775-41CB-9112-1EED2EA8314A}" srcOrd="1" destOrd="0" presId="urn:microsoft.com/office/officeart/2005/8/layout/vList5"/>
    <dgm:cxn modelId="{C4ACF04D-CD3C-45DC-A290-5CC8CE4D3E52}" type="presOf" srcId="{5E5E4C81-B506-4F35-9EE9-174620557BC2}" destId="{C7217A6E-4775-41CB-9112-1EED2EA8314A}" srcOrd="0" destOrd="0" presId="urn:microsoft.com/office/officeart/2005/8/layout/vList5"/>
    <dgm:cxn modelId="{6B97F92A-D768-45EC-B18A-D2274E0CBBC9}" type="presParOf" srcId="{CBB08274-85DE-4815-A599-4EB0F0D18153}" destId="{C03473BC-7ACE-44AD-A196-39017662C56A}" srcOrd="3" destOrd="0" presId="urn:microsoft.com/office/officeart/2005/8/layout/vList5"/>
    <dgm:cxn modelId="{18B2A75D-EFEF-47B2-9DA3-EE1F7BD77EB7}" type="presParOf" srcId="{CBB08274-85DE-4815-A599-4EB0F0D18153}" destId="{947445C7-C88D-40D1-9456-B330CD66BC94}" srcOrd="4" destOrd="0" presId="urn:microsoft.com/office/officeart/2005/8/layout/vList5"/>
    <dgm:cxn modelId="{FBF0122F-5639-480A-A576-D79F445D5BA6}" type="presParOf" srcId="{947445C7-C88D-40D1-9456-B330CD66BC94}" destId="{06CFF424-758C-4456-84BE-7B82736E1862}" srcOrd="0" destOrd="0" presId="urn:microsoft.com/office/officeart/2005/8/layout/vList5"/>
    <dgm:cxn modelId="{4DA8CF88-DC97-45C2-9F48-8C8FE4922723}" type="presOf" srcId="{0B38D24F-26E5-4B83-BD43-5499FE429F72}" destId="{06CFF424-758C-4456-84BE-7B82736E1862}" srcOrd="0" destOrd="0" presId="urn:microsoft.com/office/officeart/2005/8/layout/vList5"/>
    <dgm:cxn modelId="{795D0A81-0E57-40A2-AF02-234A65377ADB}" type="presParOf" srcId="{947445C7-C88D-40D1-9456-B330CD66BC94}" destId="{3BD437B4-7674-45A2-8B7A-6D013C7C667A}" srcOrd="1" destOrd="0" presId="urn:microsoft.com/office/officeart/2005/8/layout/vList5"/>
    <dgm:cxn modelId="{B7FAA506-6986-4B66-B020-FB6F13F3C438}" type="presOf" srcId="{B9744601-C415-4199-BB77-FFD4745E5721}" destId="{3BD437B4-7674-45A2-8B7A-6D013C7C667A}" srcOrd="0" destOrd="0" presId="urn:microsoft.com/office/officeart/2005/8/layout/vList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7B30F6C6-8078-41D6-A2BB-69484CD80944}" type="doc">
      <dgm:prSet loTypeId="urn:microsoft.com/office/officeart/2005/8/layout/vList5" loCatId="list" qsTypeId="urn:microsoft.com/office/officeart/2005/8/quickstyle/simple4" qsCatId="simple" csTypeId="urn:microsoft.com/office/officeart/2005/8/colors/accent2_1" csCatId="accent2" phldr="1"/>
      <dgm:spPr/>
      <dgm:t>
        <a:bodyPr/>
        <a:lstStyle/>
        <a:p>
          <a:endParaRPr lang="zh-CN" altLang="en-US"/>
        </a:p>
      </dgm:t>
    </dgm:pt>
    <dgm:pt modelId="{7E803EFD-0111-49E3-BA0A-13ED5BB1D817}" type="parTrans" cxnId="{191E2803-0844-48EF-8931-42DA7A05C246}">
      <dgm:prSet/>
      <dgm:spPr/>
      <dgm:t>
        <a:bodyPr/>
        <a:lstStyle/>
        <a:p>
          <a:endParaRPr lang="zh-CN" altLang="en-US"/>
        </a:p>
      </dgm:t>
    </dgm:pt>
    <dgm:pt modelId="{A9234457-7887-4E35-A462-7399C0E14B66}">
      <dgm:prSet phldrT="[文本]" custT="1"/>
      <dgm:spPr>
        <a:solidFill>
          <a:srgbClr val="C00000"/>
        </a:solidFill>
      </dgm:spPr>
      <dgm:t>
        <a:bodyPr/>
        <a:lstStyle/>
        <a:p>
          <a:r>
            <a:rPr lang="zh-CN" altLang="en-US" sz="2000" b="1">
              <a:solidFill>
                <a:schemeClr val="bg1"/>
              </a:solidFill>
              <a:latin typeface="微软雅黑" panose="020b0503020204020204" pitchFamily="34" charset="-122"/>
              <a:ea typeface="微软雅黑" panose="020b0503020204020204" pitchFamily="34" charset="-122"/>
            </a:rPr>
            <a:t>四忌攻势过猛</a:t>
          </a:r>
        </a:p>
      </dgm:t>
    </dgm:pt>
    <dgm:pt modelId="{53F434E2-0150-464C-9E04-0DD251D741C2}" type="parTrans" cxnId="{969289FF-9894-467A-9E71-4F4A0A2A0275}">
      <dgm:prSet/>
      <dgm:spPr/>
      <dgm:t>
        <a:bodyPr/>
        <a:lstStyle/>
        <a:p>
          <a:endParaRPr lang="zh-CN" altLang="en-US"/>
        </a:p>
      </dgm:t>
    </dgm:pt>
    <dgm:pt modelId="{D20F4187-AE61-421A-8188-214B5381BF63}">
      <dgm:prSet phldrT="[文本]" custT="1"/>
      <dgm:spPr>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在谈判中说话应该委婉</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尊重对方的意见和隐私</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不要过早地锋芒毕露</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表现出急切的样子</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避免言语过急过猛</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伤害对方。</a:t>
          </a:r>
        </a:p>
      </dgm:t>
    </dgm:pt>
    <dgm:pt modelId="{1FFBC899-0A27-4A98-B9C4-F0D6C3940788}" type="sibTrans" cxnId="{969289FF-9894-467A-9E71-4F4A0A2A0275}">
      <dgm:prSet/>
      <dgm:spPr/>
      <dgm:t>
        <a:bodyPr/>
        <a:lstStyle/>
        <a:p>
          <a:endParaRPr lang="zh-CN" altLang="en-US"/>
        </a:p>
      </dgm:t>
    </dgm:pt>
    <dgm:pt modelId="{649641D1-0C9C-4E9B-ACE5-66C090258BCC}" type="sibTrans" cxnId="{191E2803-0844-48EF-8931-42DA7A05C246}">
      <dgm:prSet/>
      <dgm:spPr/>
      <dgm:t>
        <a:bodyPr/>
        <a:lstStyle/>
        <a:p>
          <a:endParaRPr lang="zh-CN" altLang="en-US"/>
        </a:p>
      </dgm:t>
    </dgm:pt>
    <dgm:pt modelId="{ED1802B1-1F55-43CC-95FC-12BD2E7C1554}" type="parTrans" cxnId="{7D1AAFE4-DE1F-40CD-935C-7B8E42960571}">
      <dgm:prSet/>
      <dgm:spPr/>
      <dgm:t>
        <a:bodyPr/>
        <a:lstStyle/>
        <a:p>
          <a:endParaRPr lang="zh-CN" altLang="en-US"/>
        </a:p>
      </dgm:t>
    </dgm:pt>
    <dgm:pt modelId="{079E1629-B614-46B0-A61A-A44D16CDA03E}">
      <dgm:prSet phldrT="[文本]" custT="1"/>
      <dgm:spPr>
        <a:solidFill>
          <a:srgbClr val="C00000"/>
        </a:solidFill>
      </dgm:spPr>
      <dgm:t>
        <a:bodyPr/>
        <a:lstStyle/>
        <a:p>
          <a:r>
            <a:rPr lang="zh-CN" altLang="en-US" sz="2000" b="1">
              <a:solidFill>
                <a:schemeClr val="bg1"/>
              </a:solidFill>
              <a:latin typeface="微软雅黑" panose="020b0503020204020204" pitchFamily="34" charset="-122"/>
              <a:ea typeface="微软雅黑" panose="020b0503020204020204" pitchFamily="34" charset="-122"/>
            </a:rPr>
            <a:t>五忌含糊不清</a:t>
          </a:r>
        </a:p>
      </dgm:t>
    </dgm:pt>
    <dgm:pt modelId="{67372B4C-FA82-495C-B9E9-772E73FC27FE}" type="parTrans" cxnId="{676FFDD2-FBD7-47EB-926F-F251D4F917BD}">
      <dgm:prSet/>
      <dgm:spPr/>
      <dgm:t>
        <a:bodyPr/>
        <a:lstStyle/>
        <a:p>
          <a:endParaRPr lang="zh-CN" altLang="en-US"/>
        </a:p>
      </dgm:t>
    </dgm:pt>
    <dgm:pt modelId="{5E5E4C81-B506-4F35-9EE9-174620557BC2}">
      <dgm:prSet phldrT="[文本]" custT="1"/>
      <dgm:spPr>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模棱两可的语言容易给对方留下一种“不痛快”“素质不高”的感觉</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也容易让对方钻空子</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使自己陷入被动挨打的境地。所以</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谈判者事前应做好充分的思想准备和语言准备</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对谈判条件进行认真分析</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把握自身的优势和劣势</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对谈判的最终目标和重要交易条件做到心中有数。同时做一些必要的假设</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把对方可能提出的问题和可能出现的争议想在前面。尤其是在签订谈判协议时</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要能够把握关键</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使合同条款制定得具体、完善、明确、严谨。</a:t>
          </a:r>
        </a:p>
      </dgm:t>
    </dgm:pt>
    <dgm:pt modelId="{14DFC758-E0BA-4A9C-BCC1-21FD75976E3C}" type="sibTrans" cxnId="{676FFDD2-FBD7-47EB-926F-F251D4F917BD}">
      <dgm:prSet/>
      <dgm:spPr/>
      <dgm:t>
        <a:bodyPr/>
        <a:lstStyle/>
        <a:p>
          <a:endParaRPr lang="zh-CN" altLang="en-US"/>
        </a:p>
      </dgm:t>
    </dgm:pt>
    <dgm:pt modelId="{6FBCABBB-DDD8-4161-BE7D-152733A2FDC0}" type="sibTrans" cxnId="{7D1AAFE4-DE1F-40CD-935C-7B8E42960571}">
      <dgm:prSet/>
      <dgm:spPr/>
      <dgm:t>
        <a:bodyPr/>
        <a:lstStyle/>
        <a:p>
          <a:endParaRPr lang="zh-CN" altLang="en-US"/>
        </a:p>
      </dgm:t>
    </dgm:pt>
    <dgm:pt modelId="{CBB08274-85DE-4815-A599-4EB0F0D18153}" type="pres">
      <dgm:prSet presAssocID="{7B30F6C6-8078-41D6-A2BB-69484CD80944}" presName="Name0">
        <dgm:presLayoutVars>
          <dgm:dir/>
          <dgm:animLvl val="lvl"/>
          <dgm:resizeHandles val="exact"/>
        </dgm:presLayoutVars>
      </dgm:prSet>
      <dgm:spPr/>
      <dgm:t>
        <a:bodyPr/>
        <a:lstStyle/>
        <a:p/>
      </dgm:t>
    </dgm:pt>
    <dgm:pt modelId="{A3C6CC36-057F-4C74-BD48-7104E4851E10}" type="pres">
      <dgm:prSet presAssocID="{A9234457-7887-4E35-A462-7399C0E14B66}" presName="linNode"/>
      <dgm:spPr/>
      <dgm:t>
        <a:bodyPr/>
        <a:lstStyle/>
        <a:p/>
      </dgm:t>
    </dgm:pt>
    <dgm:pt modelId="{7116FC11-A17D-46A0-8DB1-540BF7AA1D63}" type="pres">
      <dgm:prSet presAssocID="{A9234457-7887-4E35-A462-7399C0E14B66}" presName="parentText" presStyleLbl="node1" presStyleCnt="2" custScaleY="46215">
        <dgm:presLayoutVars>
          <dgm:chMax val="1"/>
          <dgm:bulletEnabled val="1"/>
        </dgm:presLayoutVars>
      </dgm:prSet>
      <dgm:spPr/>
      <dgm:t>
        <a:bodyPr/>
        <a:lstStyle/>
        <a:p/>
      </dgm:t>
    </dgm:pt>
    <dgm:pt modelId="{AB474B89-FA6F-44CB-A1D4-A9569FA89814}" type="pres">
      <dgm:prSet presAssocID="{A9234457-7887-4E35-A462-7399C0E14B66}" presName="descendantText" presStyleLbl="alignAccFollowNode1" presStyleCnt="2" custScaleX="182170" custScaleY="99688">
        <dgm:presLayoutVars>
          <dgm:bulletEnabled val="1"/>
        </dgm:presLayoutVars>
      </dgm:prSet>
      <dgm:spPr/>
      <dgm:t>
        <a:bodyPr/>
        <a:lstStyle/>
        <a:p/>
      </dgm:t>
    </dgm:pt>
    <dgm:pt modelId="{233E4533-54F3-4537-9D9E-E6D5C63B32E5}" type="pres">
      <dgm:prSet presAssocID="{649641D1-0C9C-4E9B-ACE5-66C090258BCC}" presName="sp"/>
      <dgm:spPr/>
      <dgm:t>
        <a:bodyPr/>
        <a:lstStyle/>
        <a:p/>
      </dgm:t>
    </dgm:pt>
    <dgm:pt modelId="{43D189DD-DB43-40F7-B76F-105DDDC67DE8}" type="pres">
      <dgm:prSet presAssocID="{079E1629-B614-46B0-A61A-A44D16CDA03E}" presName="linNode"/>
      <dgm:spPr/>
      <dgm:t>
        <a:bodyPr/>
        <a:lstStyle/>
        <a:p/>
      </dgm:t>
    </dgm:pt>
    <dgm:pt modelId="{74EED3E3-5091-424B-91B0-B88D6199532C}" type="pres">
      <dgm:prSet presAssocID="{079E1629-B614-46B0-A61A-A44D16CDA03E}" presName="parentText" presStyleLbl="node1" presStyleIdx="1" presStyleCnt="2" custScaleY="46215">
        <dgm:presLayoutVars>
          <dgm:chMax val="1"/>
          <dgm:bulletEnabled val="1"/>
        </dgm:presLayoutVars>
      </dgm:prSet>
      <dgm:spPr/>
      <dgm:t>
        <a:bodyPr/>
        <a:lstStyle/>
        <a:p/>
      </dgm:t>
    </dgm:pt>
    <dgm:pt modelId="{C7217A6E-4775-41CB-9112-1EED2EA8314A}" type="pres">
      <dgm:prSet presAssocID="{079E1629-B614-46B0-A61A-A44D16CDA03E}" presName="descendantText" presStyleLbl="alignAccFollowNode1" presStyleIdx="1" presStyleCnt="2" custScaleX="182170" custScaleY="153907">
        <dgm:presLayoutVars>
          <dgm:bulletEnabled val="1"/>
        </dgm:presLayoutVars>
      </dgm:prSet>
      <dgm:spPr/>
      <dgm:t>
        <a:bodyPr/>
        <a:lstStyle/>
        <a:p/>
      </dgm:t>
    </dgm:pt>
  </dgm:ptLst>
  <dgm:cxnLst>
    <dgm:cxn modelId="{191E2803-0844-48EF-8931-42DA7A05C246}" srcId="{7B30F6C6-8078-41D6-A2BB-69484CD80944}" destId="{A9234457-7887-4E35-A462-7399C0E14B66}" srcOrd="0" destOrd="0" parTransId="{7E803EFD-0111-49E3-BA0A-13ED5BB1D817}" sibTransId="{649641D1-0C9C-4E9B-ACE5-66C090258BCC}"/>
    <dgm:cxn modelId="{969289FF-9894-467A-9E71-4F4A0A2A0275}" srcId="{A9234457-7887-4E35-A462-7399C0E14B66}" destId="{D20F4187-AE61-421A-8188-214B5381BF63}" srcOrd="0" destOrd="0" parTransId="{53F434E2-0150-464C-9E04-0DD251D741C2}" sibTransId="{1FFBC899-0A27-4A98-B9C4-F0D6C3940788}"/>
    <dgm:cxn modelId="{7D1AAFE4-DE1F-40CD-935C-7B8E42960571}" srcId="{7B30F6C6-8078-41D6-A2BB-69484CD80944}" destId="{079E1629-B614-46B0-A61A-A44D16CDA03E}" srcOrd="1" destOrd="0" parTransId="{ED1802B1-1F55-43CC-95FC-12BD2E7C1554}" sibTransId="{6FBCABBB-DDD8-4161-BE7D-152733A2FDC0}"/>
    <dgm:cxn modelId="{676FFDD2-FBD7-47EB-926F-F251D4F917BD}" srcId="{079E1629-B614-46B0-A61A-A44D16CDA03E}" destId="{5E5E4C81-B506-4F35-9EE9-174620557BC2}" srcOrd="0" destOrd="0" parTransId="{67372B4C-FA82-495C-B9E9-772E73FC27FE}" sibTransId="{14DFC758-E0BA-4A9C-BCC1-21FD75976E3C}"/>
    <dgm:cxn modelId="{367F4BE0-4DF1-410D-9F6A-615501F69234}" type="presOf" srcId="{7B30F6C6-8078-41D6-A2BB-69484CD80944}" destId="{CBB08274-85DE-4815-A599-4EB0F0D18153}" srcOrd="0" destOrd="0" presId="urn:microsoft.com/office/officeart/2005/8/layout/vList5"/>
    <dgm:cxn modelId="{F01D3D30-9360-4EB1-A68D-800337007C93}" type="presParOf" srcId="{CBB08274-85DE-4815-A599-4EB0F0D18153}" destId="{A3C6CC36-057F-4C74-BD48-7104E4851E10}" srcOrd="0" destOrd="0" presId="urn:microsoft.com/office/officeart/2005/8/layout/vList5"/>
    <dgm:cxn modelId="{CFD1A9DF-FC06-4C29-AE61-23A71A189B51}" type="presParOf" srcId="{A3C6CC36-057F-4C74-BD48-7104E4851E10}" destId="{7116FC11-A17D-46A0-8DB1-540BF7AA1D63}" srcOrd="0" destOrd="0" presId="urn:microsoft.com/office/officeart/2005/8/layout/vList5"/>
    <dgm:cxn modelId="{B7B124C8-A6BB-4F05-A3BC-36275D7588FA}" type="presOf" srcId="{A9234457-7887-4E35-A462-7399C0E14B66}" destId="{7116FC11-A17D-46A0-8DB1-540BF7AA1D63}" srcOrd="0" destOrd="0" presId="urn:microsoft.com/office/officeart/2005/8/layout/vList5"/>
    <dgm:cxn modelId="{B33E709D-91BC-489C-9217-C8EAEE49F10F}" type="presParOf" srcId="{A3C6CC36-057F-4C74-BD48-7104E4851E10}" destId="{AB474B89-FA6F-44CB-A1D4-A9569FA89814}" srcOrd="1" destOrd="0" presId="urn:microsoft.com/office/officeart/2005/8/layout/vList5"/>
    <dgm:cxn modelId="{6514881C-16B8-4B38-93A4-E0D34F1CE610}" type="presOf" srcId="{D20F4187-AE61-421A-8188-214B5381BF63}" destId="{AB474B89-FA6F-44CB-A1D4-A9569FA89814}" srcOrd="0" destOrd="0" presId="urn:microsoft.com/office/officeart/2005/8/layout/vList5"/>
    <dgm:cxn modelId="{67101CB7-756F-4CB4-A9FA-345136557D09}" type="presParOf" srcId="{CBB08274-85DE-4815-A599-4EB0F0D18153}" destId="{233E4533-54F3-4537-9D9E-E6D5C63B32E5}" srcOrd="1" destOrd="0" presId="urn:microsoft.com/office/officeart/2005/8/layout/vList5"/>
    <dgm:cxn modelId="{6888FA57-F4E4-436A-8C34-20133689CBCA}" type="presParOf" srcId="{CBB08274-85DE-4815-A599-4EB0F0D18153}" destId="{43D189DD-DB43-40F7-B76F-105DDDC67DE8}" srcOrd="2" destOrd="0" presId="urn:microsoft.com/office/officeart/2005/8/layout/vList5"/>
    <dgm:cxn modelId="{F727019A-7E69-40EC-9BC5-210473B6538E}" type="presParOf" srcId="{43D189DD-DB43-40F7-B76F-105DDDC67DE8}" destId="{74EED3E3-5091-424B-91B0-B88D6199532C}" srcOrd="0" destOrd="0" presId="urn:microsoft.com/office/officeart/2005/8/layout/vList5"/>
    <dgm:cxn modelId="{27DDD879-5E81-4750-B4E8-57FA31ED0B23}" type="presOf" srcId="{079E1629-B614-46B0-A61A-A44D16CDA03E}" destId="{74EED3E3-5091-424B-91B0-B88D6199532C}" srcOrd="0" destOrd="0" presId="urn:microsoft.com/office/officeart/2005/8/layout/vList5"/>
    <dgm:cxn modelId="{6EC7829F-EDBA-4679-BBE6-E7BC70ABEAEA}" type="presParOf" srcId="{43D189DD-DB43-40F7-B76F-105DDDC67DE8}" destId="{C7217A6E-4775-41CB-9112-1EED2EA8314A}" srcOrd="1" destOrd="0" presId="urn:microsoft.com/office/officeart/2005/8/layout/vList5"/>
    <dgm:cxn modelId="{3F0BAB8A-2991-4054-943B-AC0EC3B45877}" type="presOf" srcId="{5E5E4C81-B506-4F35-9EE9-174620557BC2}" destId="{C7217A6E-4775-41CB-9112-1EED2EA8314A}" srcOrd="0" destOrd="0" presId="urn:microsoft.com/office/officeart/2005/8/layout/vList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7B30F6C6-8078-41D6-A2BB-69484CD80944}" type="doc">
      <dgm:prSet loTypeId="urn:microsoft.com/office/officeart/2005/8/layout/vList5" loCatId="list" qsTypeId="urn:microsoft.com/office/officeart/2005/8/quickstyle/simple4" qsCatId="simple" csTypeId="urn:microsoft.com/office/officeart/2005/8/colors/accent2_1" csCatId="accent2" phldr="1"/>
      <dgm:spPr/>
      <dgm:t>
        <a:bodyPr/>
        <a:lstStyle/>
        <a:p>
          <a:endParaRPr lang="zh-CN" altLang="en-US"/>
        </a:p>
      </dgm:t>
    </dgm:pt>
    <dgm:pt modelId="{7E803EFD-0111-49E3-BA0A-13ED5BB1D817}" type="parTrans" cxnId="{82D1E0F4-A64C-455D-B68B-915911692BE5}">
      <dgm:prSet/>
      <dgm:spPr/>
      <dgm:t>
        <a:bodyPr/>
        <a:lstStyle/>
        <a:p>
          <a:endParaRPr lang="zh-CN" altLang="en-US" b="1">
            <a:latin typeface="微软雅黑" panose="020b0503020204020204" pitchFamily="34" charset="-122"/>
            <a:ea typeface="微软雅黑" panose="020b0503020204020204" pitchFamily="34" charset="-122"/>
          </a:endParaRPr>
        </a:p>
      </dgm:t>
    </dgm:pt>
    <dgm:pt modelId="{A9234457-7887-4E35-A462-7399C0E14B66}">
      <dgm:prSet phldrT="[文本]" custT="1"/>
      <dgm:spPr>
        <a:solidFill>
          <a:srgbClr val="C00000"/>
        </a:solidFill>
      </dgm:spPr>
      <dgm:t>
        <a:bodyPr/>
        <a:lstStyle/>
        <a:p>
          <a:r>
            <a:rPr lang="zh-CN" altLang="en-US" sz="2000" b="1">
              <a:solidFill>
                <a:schemeClr val="bg1"/>
              </a:solidFill>
              <a:latin typeface="微软雅黑" panose="020b0503020204020204" pitchFamily="34" charset="-122"/>
              <a:ea typeface="微软雅黑" panose="020b0503020204020204" pitchFamily="34" charset="-122"/>
            </a:rPr>
            <a:t>六忌以我为主</a:t>
          </a:r>
        </a:p>
      </dgm:t>
    </dgm:pt>
    <dgm:pt modelId="{53F434E2-0150-464C-9E04-0DD251D741C2}" type="parTrans" cxnId="{C5DD455A-9B8E-4462-90AC-D730BAD06CBE}">
      <dgm:prSet/>
      <dgm:spPr/>
      <dgm:t>
        <a:bodyPr/>
        <a:lstStyle/>
        <a:p>
          <a:endParaRPr lang="zh-CN" altLang="en-US" b="1">
            <a:latin typeface="微软雅黑" panose="020b0503020204020204" pitchFamily="34" charset="-122"/>
            <a:ea typeface="微软雅黑" panose="020b0503020204020204" pitchFamily="34" charset="-122"/>
          </a:endParaRPr>
        </a:p>
      </dgm:t>
    </dgm:pt>
    <dgm:pt modelId="{D20F4187-AE61-421A-8188-214B5381BF63}">
      <dgm:prSet phldrT="[文本]" custT="1"/>
      <dgm:spPr>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谈判者应学会倾听别人谈话的艺术</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对别人的谈话应表现出浓厚的兴趣</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多进行角色互换</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语言应委婉</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留有商量的余地。这样既表明自己有修养</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容易赢得对方的好感</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同时也能更好地了解对方</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摸清对方的底细和意图</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一举多得。</a:t>
          </a:r>
        </a:p>
      </dgm:t>
    </dgm:pt>
    <dgm:pt modelId="{1FFBC899-0A27-4A98-B9C4-F0D6C3940788}" type="sibTrans" cxnId="{C5DD455A-9B8E-4462-90AC-D730BAD06CBE}">
      <dgm:prSet/>
      <dgm:spPr/>
      <dgm:t>
        <a:bodyPr/>
        <a:lstStyle/>
        <a:p>
          <a:endParaRPr lang="zh-CN" altLang="en-US" b="1">
            <a:latin typeface="微软雅黑" panose="020b0503020204020204" pitchFamily="34" charset="-122"/>
            <a:ea typeface="微软雅黑" panose="020b0503020204020204" pitchFamily="34" charset="-122"/>
          </a:endParaRPr>
        </a:p>
      </dgm:t>
    </dgm:pt>
    <dgm:pt modelId="{649641D1-0C9C-4E9B-ACE5-66C090258BCC}" type="sibTrans" cxnId="{82D1E0F4-A64C-455D-B68B-915911692BE5}">
      <dgm:prSet/>
      <dgm:spPr/>
      <dgm:t>
        <a:bodyPr/>
        <a:lstStyle/>
        <a:p>
          <a:endParaRPr lang="zh-CN" altLang="en-US" b="1">
            <a:latin typeface="微软雅黑" panose="020b0503020204020204" pitchFamily="34" charset="-122"/>
            <a:ea typeface="微软雅黑" panose="020b0503020204020204" pitchFamily="34" charset="-122"/>
          </a:endParaRPr>
        </a:p>
      </dgm:t>
    </dgm:pt>
    <dgm:pt modelId="{ED1802B1-1F55-43CC-95FC-12BD2E7C1554}" type="parTrans" cxnId="{C9D86A57-BC74-4FAC-960E-0A5B42457394}">
      <dgm:prSet/>
      <dgm:spPr/>
      <dgm:t>
        <a:bodyPr/>
        <a:lstStyle/>
        <a:p>
          <a:endParaRPr lang="zh-CN" altLang="en-US" b="1">
            <a:latin typeface="微软雅黑" panose="020b0503020204020204" pitchFamily="34" charset="-122"/>
            <a:ea typeface="微软雅黑" panose="020b0503020204020204" pitchFamily="34" charset="-122"/>
          </a:endParaRPr>
        </a:p>
      </dgm:t>
    </dgm:pt>
    <dgm:pt modelId="{079E1629-B614-46B0-A61A-A44D16CDA03E}">
      <dgm:prSet phldrT="[文本]" custT="1"/>
      <dgm:spPr>
        <a:solidFill>
          <a:srgbClr val="C00000"/>
        </a:solidFill>
      </dgm:spPr>
      <dgm:t>
        <a:bodyPr/>
        <a:lstStyle/>
        <a:p>
          <a:r>
            <a:rPr lang="zh-CN" altLang="en-US" sz="2000" b="1">
              <a:solidFill>
                <a:schemeClr val="bg1"/>
              </a:solidFill>
              <a:latin typeface="微软雅黑" panose="020b0503020204020204" pitchFamily="34" charset="-122"/>
              <a:ea typeface="微软雅黑" panose="020b0503020204020204" pitchFamily="34" charset="-122"/>
            </a:rPr>
            <a:t>七忌枯燥呆板。</a:t>
          </a:r>
        </a:p>
      </dgm:t>
    </dgm:pt>
    <dgm:pt modelId="{67372B4C-FA82-495C-B9E9-772E73FC27FE}" type="parTrans" cxnId="{7E50A4D6-7304-4540-9BE8-38E62EED27D0}">
      <dgm:prSet/>
      <dgm:spPr/>
      <dgm:t>
        <a:bodyPr/>
        <a:lstStyle/>
        <a:p>
          <a:endParaRPr lang="zh-CN" altLang="en-US" b="1">
            <a:latin typeface="微软雅黑" panose="020b0503020204020204" pitchFamily="34" charset="-122"/>
            <a:ea typeface="微软雅黑" panose="020b0503020204020204" pitchFamily="34" charset="-122"/>
          </a:endParaRPr>
        </a:p>
      </dgm:t>
    </dgm:pt>
    <dgm:pt modelId="{5E5E4C81-B506-4F35-9EE9-174620557BC2}">
      <dgm:prSet phldrT="[文本]" custT="1"/>
      <dgm:spPr>
        <a:ln>
          <a:solidFill>
            <a:srgbClr val="C00000">
              <a:alpha val="90000"/>
            </a:srgbClr>
          </a:solidFill>
        </a:ln>
      </dgm:spPr>
      <dgm:t>
        <a:bodyPr/>
        <a:lstStyle/>
        <a:p>
          <a:r>
            <a:rPr lang="zh-CN" altLang="en-US" sz="2000" b="1">
              <a:latin typeface="微软雅黑" panose="020b0503020204020204" pitchFamily="34" charset="-122"/>
              <a:ea typeface="微软雅黑" panose="020b0503020204020204" pitchFamily="34" charset="-122"/>
            </a:rPr>
            <a:t>谈判者在正式谈判开始前</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应善于建立一种良好的谈判气氛</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在正式谈判过程中也应恰当地运用一些比喻</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善于开点小玩笑</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使说话生动、形象、诙谐、幽默、有感染力。通过活泼的语言</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创造并维持一种良好的谈判气氛</a:t>
          </a:r>
          <a:r>
            <a:rPr lang="en-US" altLang="zh-CN" sz="2000" b="1">
              <a:latin typeface="微软雅黑" panose="020b0503020204020204" pitchFamily="34" charset="-122"/>
              <a:ea typeface="微软雅黑" panose="020b0503020204020204" pitchFamily="34" charset="-122"/>
            </a:rPr>
            <a:t>,</a:t>
          </a:r>
          <a:r>
            <a:rPr lang="zh-CN" altLang="en-US" sz="2000" b="1">
              <a:latin typeface="微软雅黑" panose="020b0503020204020204" pitchFamily="34" charset="-122"/>
              <a:ea typeface="微软雅黑" panose="020b0503020204020204" pitchFamily="34" charset="-122"/>
            </a:rPr>
            <a:t>这对整个谈判格局及前景都能起到重要的促进作用。</a:t>
          </a:r>
        </a:p>
      </dgm:t>
    </dgm:pt>
    <dgm:pt modelId="{14DFC758-E0BA-4A9C-BCC1-21FD75976E3C}" type="sibTrans" cxnId="{7E50A4D6-7304-4540-9BE8-38E62EED27D0}">
      <dgm:prSet/>
      <dgm:spPr/>
      <dgm:t>
        <a:bodyPr/>
        <a:lstStyle/>
        <a:p>
          <a:endParaRPr lang="zh-CN" altLang="en-US" b="1">
            <a:latin typeface="微软雅黑" panose="020b0503020204020204" pitchFamily="34" charset="-122"/>
            <a:ea typeface="微软雅黑" panose="020b0503020204020204" pitchFamily="34" charset="-122"/>
          </a:endParaRPr>
        </a:p>
      </dgm:t>
    </dgm:pt>
    <dgm:pt modelId="{6FBCABBB-DDD8-4161-BE7D-152733A2FDC0}" type="sibTrans" cxnId="{C9D86A57-BC74-4FAC-960E-0A5B42457394}">
      <dgm:prSet/>
      <dgm:spPr/>
      <dgm:t>
        <a:bodyPr/>
        <a:lstStyle/>
        <a:p>
          <a:endParaRPr lang="zh-CN" altLang="en-US" b="1">
            <a:latin typeface="微软雅黑" panose="020b0503020204020204" pitchFamily="34" charset="-122"/>
            <a:ea typeface="微软雅黑" panose="020b0503020204020204" pitchFamily="34" charset="-122"/>
          </a:endParaRPr>
        </a:p>
      </dgm:t>
    </dgm:pt>
    <dgm:pt modelId="{CBB08274-85DE-4815-A599-4EB0F0D18153}" type="pres">
      <dgm:prSet presAssocID="{7B30F6C6-8078-41D6-A2BB-69484CD80944}" presName="Name0">
        <dgm:presLayoutVars>
          <dgm:dir/>
          <dgm:animLvl val="lvl"/>
          <dgm:resizeHandles val="exact"/>
        </dgm:presLayoutVars>
      </dgm:prSet>
      <dgm:spPr/>
      <dgm:t>
        <a:bodyPr/>
        <a:lstStyle/>
        <a:p/>
      </dgm:t>
    </dgm:pt>
    <dgm:pt modelId="{A3C6CC36-057F-4C74-BD48-7104E4851E10}" type="pres">
      <dgm:prSet presAssocID="{A9234457-7887-4E35-A462-7399C0E14B66}" presName="linNode"/>
      <dgm:spPr/>
      <dgm:t>
        <a:bodyPr/>
        <a:lstStyle/>
        <a:p/>
      </dgm:t>
    </dgm:pt>
    <dgm:pt modelId="{7116FC11-A17D-46A0-8DB1-540BF7AA1D63}" type="pres">
      <dgm:prSet presAssocID="{A9234457-7887-4E35-A462-7399C0E14B66}" presName="parentText" presStyleLbl="node1" presStyleCnt="2" custScaleX="88244" custScaleY="49152">
        <dgm:presLayoutVars>
          <dgm:chMax val="1"/>
          <dgm:bulletEnabled val="1"/>
        </dgm:presLayoutVars>
      </dgm:prSet>
      <dgm:spPr/>
      <dgm:t>
        <a:bodyPr/>
        <a:lstStyle/>
        <a:p/>
      </dgm:t>
    </dgm:pt>
    <dgm:pt modelId="{AB474B89-FA6F-44CB-A1D4-A9569FA89814}" type="pres">
      <dgm:prSet presAssocID="{A9234457-7887-4E35-A462-7399C0E14B66}" presName="descendantText" presStyleLbl="alignAccFollowNode1" presStyleCnt="2" custScaleX="160244">
        <dgm:presLayoutVars>
          <dgm:bulletEnabled val="1"/>
        </dgm:presLayoutVars>
      </dgm:prSet>
      <dgm:spPr/>
      <dgm:t>
        <a:bodyPr/>
        <a:lstStyle/>
        <a:p/>
      </dgm:t>
    </dgm:pt>
    <dgm:pt modelId="{233E4533-54F3-4537-9D9E-E6D5C63B32E5}" type="pres">
      <dgm:prSet presAssocID="{649641D1-0C9C-4E9B-ACE5-66C090258BCC}" presName="sp"/>
      <dgm:spPr/>
      <dgm:t>
        <a:bodyPr/>
        <a:lstStyle/>
        <a:p/>
      </dgm:t>
    </dgm:pt>
    <dgm:pt modelId="{43D189DD-DB43-40F7-B76F-105DDDC67DE8}" type="pres">
      <dgm:prSet presAssocID="{079E1629-B614-46B0-A61A-A44D16CDA03E}" presName="linNode"/>
      <dgm:spPr/>
      <dgm:t>
        <a:bodyPr/>
        <a:lstStyle/>
        <a:p/>
      </dgm:t>
    </dgm:pt>
    <dgm:pt modelId="{74EED3E3-5091-424B-91B0-B88D6199532C}" type="pres">
      <dgm:prSet presAssocID="{079E1629-B614-46B0-A61A-A44D16CDA03E}" presName="parentText" presStyleLbl="node1" presStyleIdx="1" presStyleCnt="2" custScaleX="88244" custScaleY="49152">
        <dgm:presLayoutVars>
          <dgm:chMax val="1"/>
          <dgm:bulletEnabled val="1"/>
        </dgm:presLayoutVars>
      </dgm:prSet>
      <dgm:spPr/>
      <dgm:t>
        <a:bodyPr/>
        <a:lstStyle/>
        <a:p/>
      </dgm:t>
    </dgm:pt>
    <dgm:pt modelId="{C7217A6E-4775-41CB-9112-1EED2EA8314A}" type="pres">
      <dgm:prSet presAssocID="{079E1629-B614-46B0-A61A-A44D16CDA03E}" presName="descendantText" presStyleLbl="alignAccFollowNode1" presStyleIdx="1" presStyleCnt="2" custScaleX="160244">
        <dgm:presLayoutVars>
          <dgm:bulletEnabled val="1"/>
        </dgm:presLayoutVars>
      </dgm:prSet>
      <dgm:spPr/>
      <dgm:t>
        <a:bodyPr/>
        <a:lstStyle/>
        <a:p/>
      </dgm:t>
    </dgm:pt>
  </dgm:ptLst>
  <dgm:cxnLst>
    <dgm:cxn modelId="{82D1E0F4-A64C-455D-B68B-915911692BE5}" srcId="{7B30F6C6-8078-41D6-A2BB-69484CD80944}" destId="{A9234457-7887-4E35-A462-7399C0E14B66}" srcOrd="0" destOrd="0" parTransId="{7E803EFD-0111-49E3-BA0A-13ED5BB1D817}" sibTransId="{649641D1-0C9C-4E9B-ACE5-66C090258BCC}"/>
    <dgm:cxn modelId="{C5DD455A-9B8E-4462-90AC-D730BAD06CBE}" srcId="{A9234457-7887-4E35-A462-7399C0E14B66}" destId="{D20F4187-AE61-421A-8188-214B5381BF63}" srcOrd="0" destOrd="0" parTransId="{53F434E2-0150-464C-9E04-0DD251D741C2}" sibTransId="{1FFBC899-0A27-4A98-B9C4-F0D6C3940788}"/>
    <dgm:cxn modelId="{C9D86A57-BC74-4FAC-960E-0A5B42457394}" srcId="{7B30F6C6-8078-41D6-A2BB-69484CD80944}" destId="{079E1629-B614-46B0-A61A-A44D16CDA03E}" srcOrd="1" destOrd="0" parTransId="{ED1802B1-1F55-43CC-95FC-12BD2E7C1554}" sibTransId="{6FBCABBB-DDD8-4161-BE7D-152733A2FDC0}"/>
    <dgm:cxn modelId="{7E50A4D6-7304-4540-9BE8-38E62EED27D0}" srcId="{079E1629-B614-46B0-A61A-A44D16CDA03E}" destId="{5E5E4C81-B506-4F35-9EE9-174620557BC2}" srcOrd="0" destOrd="0" parTransId="{67372B4C-FA82-495C-B9E9-772E73FC27FE}" sibTransId="{14DFC758-E0BA-4A9C-BCC1-21FD75976E3C}"/>
    <dgm:cxn modelId="{E9C0FA43-2726-4B19-89E5-7BB0F260FAB9}" type="presOf" srcId="{7B30F6C6-8078-41D6-A2BB-69484CD80944}" destId="{CBB08274-85DE-4815-A599-4EB0F0D18153}" srcOrd="0" destOrd="0" presId="urn:microsoft.com/office/officeart/2005/8/layout/vList5"/>
    <dgm:cxn modelId="{C6B794D0-CDA5-44E4-B7AD-86B7E3F4D0B3}" type="presParOf" srcId="{CBB08274-85DE-4815-A599-4EB0F0D18153}" destId="{A3C6CC36-057F-4C74-BD48-7104E4851E10}" srcOrd="0" destOrd="0" presId="urn:microsoft.com/office/officeart/2005/8/layout/vList5"/>
    <dgm:cxn modelId="{8F70B1F9-15A4-4BF9-AC64-E4F001A911A1}" type="presParOf" srcId="{A3C6CC36-057F-4C74-BD48-7104E4851E10}" destId="{7116FC11-A17D-46A0-8DB1-540BF7AA1D63}" srcOrd="0" destOrd="0" presId="urn:microsoft.com/office/officeart/2005/8/layout/vList5"/>
    <dgm:cxn modelId="{C5AEF7F7-5AD7-4B8A-B763-1F11C57BF163}" type="presOf" srcId="{A9234457-7887-4E35-A462-7399C0E14B66}" destId="{7116FC11-A17D-46A0-8DB1-540BF7AA1D63}" srcOrd="0" destOrd="0" presId="urn:microsoft.com/office/officeart/2005/8/layout/vList5"/>
    <dgm:cxn modelId="{43402A71-32DD-42A3-9B40-68E8E9428CE5}" type="presParOf" srcId="{A3C6CC36-057F-4C74-BD48-7104E4851E10}" destId="{AB474B89-FA6F-44CB-A1D4-A9569FA89814}" srcOrd="1" destOrd="0" presId="urn:microsoft.com/office/officeart/2005/8/layout/vList5"/>
    <dgm:cxn modelId="{E536C305-3B2B-4981-AA9D-866CDCBF1160}" type="presOf" srcId="{D20F4187-AE61-421A-8188-214B5381BF63}" destId="{AB474B89-FA6F-44CB-A1D4-A9569FA89814}" srcOrd="0" destOrd="0" presId="urn:microsoft.com/office/officeart/2005/8/layout/vList5"/>
    <dgm:cxn modelId="{7D86A113-61D1-49CC-ABC1-7B52747E1110}" type="presParOf" srcId="{CBB08274-85DE-4815-A599-4EB0F0D18153}" destId="{233E4533-54F3-4537-9D9E-E6D5C63B32E5}" srcOrd="1" destOrd="0" presId="urn:microsoft.com/office/officeart/2005/8/layout/vList5"/>
    <dgm:cxn modelId="{503B8F7D-6450-43CC-8C20-BF9F4E5F4802}" type="presParOf" srcId="{CBB08274-85DE-4815-A599-4EB0F0D18153}" destId="{43D189DD-DB43-40F7-B76F-105DDDC67DE8}" srcOrd="2" destOrd="0" presId="urn:microsoft.com/office/officeart/2005/8/layout/vList5"/>
    <dgm:cxn modelId="{4E0E4F5D-EFAE-4172-9214-8AB8CC176B50}" type="presParOf" srcId="{43D189DD-DB43-40F7-B76F-105DDDC67DE8}" destId="{74EED3E3-5091-424B-91B0-B88D6199532C}" srcOrd="0" destOrd="0" presId="urn:microsoft.com/office/officeart/2005/8/layout/vList5"/>
    <dgm:cxn modelId="{3C9C8D74-F9F3-4F37-AE0B-07472790CB50}" type="presOf" srcId="{079E1629-B614-46B0-A61A-A44D16CDA03E}" destId="{74EED3E3-5091-424B-91B0-B88D6199532C}" srcOrd="0" destOrd="0" presId="urn:microsoft.com/office/officeart/2005/8/layout/vList5"/>
    <dgm:cxn modelId="{FD04D8A8-8F5D-4E12-B417-BC379590AB1B}" type="presParOf" srcId="{43D189DD-DB43-40F7-B76F-105DDDC67DE8}" destId="{C7217A6E-4775-41CB-9112-1EED2EA8314A}" srcOrd="1" destOrd="0" presId="urn:microsoft.com/office/officeart/2005/8/layout/vList5"/>
    <dgm:cxn modelId="{FB651218-2B1F-4432-9501-9B388BAB29A7}" type="presOf" srcId="{5E5E4C81-B506-4F35-9EE9-174620557BC2}" destId="{C7217A6E-4775-41CB-9112-1EED2EA8314A}" srcOrd="0" destOrd="0" presId="urn:microsoft.com/office/officeart/2005/8/layout/vList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4" name=""/>
      <dsp:cNvGrpSpPr/>
    </dsp:nvGrpSpPr>
    <dsp:grpSpPr/>
    <dsp:sp modelId="{AB474B89-FA6F-44CB-A1D4-A9569FA89814}">
      <dsp:nvSpPr>
        <dsp:cNvPr id="5" name=""/>
        <dsp:cNvSpPr/>
      </dsp:nvSpPr>
      <dsp:spPr>
        <a:xfrm rot="5400000">
          <a:off x="5395640" y="-3372490"/>
          <a:ext cx="2100264" cy="8851161"/>
        </a:xfrm>
        <a:prstGeom prst="round2SameRect">
          <a:avLst/>
        </a:prstGeom>
        <a:solidFill>
          <a:schemeClr val="lt1">
            <a:alpha val="90000"/>
            <a:tint val="40000"/>
            <a:hueOff val="0"/>
            <a:satOff val="0"/>
            <a:lumOff val="0"/>
            <a:alphaOff val="0"/>
          </a:schemeClr>
        </a:solidFill>
        <a:ln w="6350" cap="flat" cmpd="sng" algn="ctr">
          <a:solidFill>
            <a:srgbClr val="C00000">
              <a:alpha val="9000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zh-CN" altLang="en-US" sz="2000" b="1" kern="1200">
              <a:latin typeface="微软雅黑" panose="020b0503020204020204" pitchFamily="34" charset="-122"/>
              <a:ea typeface="微软雅黑" panose="020b0503020204020204" pitchFamily="34" charset="-122"/>
            </a:rPr>
            <a:t>有些人把商务谈判视为你死我活的竞争</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在具体洽谈时</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不顾客观事实</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欺、诈、隐、骗</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依靠谎言或大话求得自身的谈判优势。欺骗性的语言一旦被对方识破</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不仅会破坏谈判双方的友好关系</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使谈判蒙上阴影或导致谈判破裂</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而且会给企业的信誉带来极大的损失。所以</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谈判语言应坚持从实际出发</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给对方诚实、可以信赖的感觉。</a:t>
          </a:r>
        </a:p>
      </dsp:txBody>
      <dsp:txXfrm rot="-5400000">
        <a:off x="2020192" y="105485"/>
        <a:ext cx="8748634" cy="1895211"/>
      </dsp:txXfrm>
    </dsp:sp>
    <dsp:sp modelId="{7116FC11-A17D-46A0-8DB1-540BF7AA1D63}">
      <dsp:nvSpPr>
        <dsp:cNvPr id="6" name=""/>
        <dsp:cNvSpPr/>
      </dsp:nvSpPr>
      <dsp:spPr>
        <a:xfrm>
          <a:off x="1853" y="312776"/>
          <a:ext cx="2018339" cy="1480627"/>
        </a:xfrm>
        <a:prstGeom prst="roundRect">
          <a:avLst/>
        </a:prstGeom>
        <a:solidFill>
          <a:srgbClr val="C0000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zh-CN" altLang="en-US" sz="2000" b="1" kern="1200">
              <a:solidFill>
                <a:schemeClr val="bg1"/>
              </a:solidFill>
              <a:latin typeface="微软雅黑" panose="020b0503020204020204" pitchFamily="34" charset="-122"/>
              <a:ea typeface="微软雅黑" panose="020b0503020204020204" pitchFamily="34" charset="-122"/>
            </a:rPr>
            <a:t>一忌欺诈隐骗</a:t>
          </a:r>
        </a:p>
      </dsp:txBody>
      <dsp:txXfrm>
        <a:off x="74131" y="385054"/>
        <a:ext cx="1873783" cy="1336070"/>
      </dsp:txXfrm>
    </dsp:sp>
    <dsp:sp modelId="{C7217A6E-4775-41CB-9112-1EED2EA8314A}">
      <dsp:nvSpPr>
        <dsp:cNvPr id="7" name=""/>
        <dsp:cNvSpPr/>
      </dsp:nvSpPr>
      <dsp:spPr>
        <a:xfrm rot="5400000">
          <a:off x="5855985" y="-1508012"/>
          <a:ext cx="1179574" cy="8851161"/>
        </a:xfrm>
        <a:prstGeom prst="round2SameRect">
          <a:avLst/>
        </a:prstGeom>
        <a:solidFill>
          <a:schemeClr val="lt1">
            <a:alpha val="90000"/>
            <a:tint val="40000"/>
            <a:hueOff val="0"/>
            <a:satOff val="0"/>
            <a:lumOff val="0"/>
            <a:alphaOff val="0"/>
          </a:schemeClr>
        </a:solidFill>
        <a:ln w="6350" cap="flat" cmpd="sng" algn="ctr">
          <a:solidFill>
            <a:srgbClr val="C00000">
              <a:alpha val="9000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zh-CN" altLang="en-US" sz="2000" b="1" kern="1200">
              <a:latin typeface="微软雅黑" panose="020b0503020204020204" pitchFamily="34" charset="-122"/>
              <a:ea typeface="微软雅黑" panose="020b0503020204020204" pitchFamily="34" charset="-122"/>
            </a:rPr>
            <a:t>参加商务谈判的人员</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不管自身的行政级别多高、资历多老</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所代表的企业实力多强</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只要和对方坐在谈判桌前</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就应坚持平等原则</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平等相待</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平等协商</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等价交换。</a:t>
          </a:r>
        </a:p>
      </dsp:txBody>
      <dsp:txXfrm rot="-5400000">
        <a:off x="2020191" y="2385363"/>
        <a:ext cx="8793579" cy="1064410"/>
      </dsp:txXfrm>
    </dsp:sp>
    <dsp:sp modelId="{74EED3E3-5091-424B-91B0-B88D6199532C}">
      <dsp:nvSpPr>
        <dsp:cNvPr id="8" name=""/>
        <dsp:cNvSpPr/>
      </dsp:nvSpPr>
      <dsp:spPr>
        <a:xfrm>
          <a:off x="1853" y="2177254"/>
          <a:ext cx="2018339" cy="1480627"/>
        </a:xfrm>
        <a:prstGeom prst="roundRect">
          <a:avLst/>
        </a:prstGeom>
        <a:solidFill>
          <a:srgbClr val="C0000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zh-CN" altLang="en-US" sz="2000" b="1" kern="1200">
              <a:solidFill>
                <a:schemeClr val="bg1"/>
              </a:solidFill>
              <a:latin typeface="微软雅黑" panose="020b0503020204020204" pitchFamily="34" charset="-122"/>
              <a:ea typeface="微软雅黑" panose="020b0503020204020204" pitchFamily="34" charset="-122"/>
            </a:rPr>
            <a:t>二忌盛气凌人</a:t>
          </a:r>
        </a:p>
      </dsp:txBody>
      <dsp:txXfrm>
        <a:off x="74131" y="2249532"/>
        <a:ext cx="1873783" cy="1336070"/>
      </dsp:txXfrm>
    </dsp:sp>
    <dsp:sp modelId="{3BD437B4-7674-45A2-8B7A-6D013C7C667A}">
      <dsp:nvSpPr>
        <dsp:cNvPr id="9" name=""/>
        <dsp:cNvSpPr/>
      </dsp:nvSpPr>
      <dsp:spPr>
        <a:xfrm rot="5400000">
          <a:off x="5649212" y="69785"/>
          <a:ext cx="1566397" cy="8851161"/>
        </a:xfrm>
        <a:prstGeom prst="round2SameRect">
          <a:avLst/>
        </a:prstGeom>
        <a:solidFill>
          <a:schemeClr val="lt1">
            <a:alpha val="90000"/>
            <a:tint val="40000"/>
            <a:hueOff val="0"/>
            <a:satOff val="0"/>
            <a:lumOff val="0"/>
            <a:alphaOff val="0"/>
          </a:schemeClr>
        </a:solidFill>
        <a:ln w="6350" cap="flat" cmpd="sng" algn="ctr">
          <a:solidFill>
            <a:srgbClr val="C00000">
              <a:alpha val="9000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zh-CN" altLang="en-US" sz="2000" b="1" kern="1200">
              <a:latin typeface="微软雅黑" panose="020b0503020204020204" pitchFamily="34" charset="-122"/>
              <a:ea typeface="微软雅黑" panose="020b0503020204020204" pitchFamily="34" charset="-122"/>
            </a:rPr>
            <a:t>三忌道听途说。有的谈判者由于社会接触面大</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外界联系多</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信息来源渠道广</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在谈判时往往利用一些未经证实的信息</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作为向对方讨价还价的依据。使用缺乏确凿证据的实际材料</a:t>
          </a:r>
          <a:r>
            <a:rPr lang="en-US" altLang="zh-CN" sz="2000" b="1" kern="1200">
              <a:latin typeface="微软雅黑" panose="020b0503020204020204" pitchFamily="34" charset="-122"/>
              <a:ea typeface="微软雅黑" panose="020b0503020204020204" pitchFamily="34" charset="-122"/>
            </a:rPr>
            <a:t>,</a:t>
          </a:r>
          <a:r>
            <a:rPr lang="zh-CN" altLang="en-US" sz="2000" b="1" kern="1200">
              <a:latin typeface="微软雅黑" panose="020b0503020204020204" pitchFamily="34" charset="-122"/>
              <a:ea typeface="微软雅黑" panose="020b0503020204020204" pitchFamily="34" charset="-122"/>
            </a:rPr>
            <a:t>很容易使对方抓住你的谈话漏洞或把柄向你进攻。</a:t>
          </a:r>
        </a:p>
      </dsp:txBody>
      <dsp:txXfrm rot="-5400000">
        <a:off x="2006830" y="3788632"/>
        <a:ext cx="8774696" cy="1413467"/>
      </dsp:txXfrm>
    </dsp:sp>
    <dsp:sp modelId="{06CFF424-758C-4456-84BE-7B82736E1862}">
      <dsp:nvSpPr>
        <dsp:cNvPr id="10" name=""/>
        <dsp:cNvSpPr/>
      </dsp:nvSpPr>
      <dsp:spPr>
        <a:xfrm>
          <a:off x="1853" y="3774798"/>
          <a:ext cx="2018339" cy="1480627"/>
        </a:xfrm>
        <a:prstGeom prst="roundRect">
          <a:avLst/>
        </a:prstGeom>
        <a:solidFill>
          <a:srgbClr val="C0000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zh-CN" altLang="en-US" sz="2000" b="1" kern="1200">
              <a:solidFill>
                <a:schemeClr val="bg1"/>
              </a:solidFill>
              <a:latin typeface="微软雅黑" panose="020b0503020204020204" pitchFamily="34" charset="-122"/>
              <a:ea typeface="微软雅黑" panose="020b0503020204020204" pitchFamily="34" charset="-122"/>
            </a:rPr>
            <a:t>三忌道听途说</a:t>
          </a:r>
        </a:p>
      </dsp:txBody>
      <dsp:txXfrm>
        <a:off x="74131" y="3847076"/>
        <a:ext cx="1873783" cy="1336070"/>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 name="组合 1"/>
      <dsp:cNvGrpSpPr/>
    </dsp:nvGrpSpPr>
    <dsp:grpSpPr>
      <a:xfrm>
        <a:off x="0" y="0"/>
        <a:ext cx="10873207" cy="5373277"/>
        <a:chExt cx="10873207" cy="5373277"/>
      </a:xfrm>
    </dsp:grpSpPr>
    <dsp:sp modelId="{AB474B89-FA6F-44CB-A1D4-A9569FA89814}">
      <dsp:nvSpPr>
        <dsp:cNvPr id="4" name="同侧圆角矩形 3"/>
        <dsp:cNvSpPr/>
      </dsp:nvSpPr>
      <dsp:spPr bwMode="white">
        <a:xfrm rot="5400000">
          <a:off x="5688539" y="-3123242"/>
          <a:ext cx="2061426" cy="8307911"/>
        </a:xfrm>
        <a:prstGeom prst="round2SameRect">
          <a:avLst/>
        </a:prstGeom>
        <a:ln>
          <a:solidFill>
            <a:srgbClr val="C00000">
              <a:alpha val="90000"/>
            </a:srgbClr>
          </a:solidFill>
        </a:ln>
      </dsp:spPr>
      <dsp:style>
        <a:lnRef idx="1">
          <a:schemeClr val="accent2">
            <a:alpha val="90000"/>
          </a:schemeClr>
        </a:lnRef>
        <a:fillRef idx="1">
          <a:schemeClr val="lt1">
            <a:alpha val="90000"/>
            <a:tint val="40000"/>
          </a:schemeClr>
        </a:fillRef>
        <a:effectRef idx="0">
          <a:scrgbClr r="0" g="0" b="0"/>
        </a:effectRef>
        <a:fontRef idx="minor"/>
      </dsp:style>
      <dsp:txBody>
        <a:bodyPr rot="-5400000" lIns="76200" tIns="38100" rIns="76200" bIns="381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100000"/>
            </a:lnSpc>
            <a:spcBef>
              <a:spcPct val="0"/>
            </a:spcBef>
            <a:spcAft>
              <a:spcPct val="15000"/>
            </a:spcAft>
            <a:buChar char="•"/>
          </a:pPr>
          <a:r>
            <a:rPr lang="zh-CN" altLang="en-US" sz="2000" b="1">
              <a:solidFill>
                <a:schemeClr val="dk1"/>
              </a:solidFill>
              <a:latin typeface="微软雅黑" panose="020b0503020204020204" pitchFamily="34" charset="-122"/>
              <a:ea typeface="微软雅黑" panose="020b0503020204020204" pitchFamily="34" charset="-122"/>
            </a:rPr>
            <a:t>在谈判中说话应该委婉</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尊重对方的意见和隐私</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不要过早地锋芒毕露</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表现出急切的样子</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避免言语过急过猛</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伤害对方。</a:t>
          </a:r>
          <a:endParaRPr>
            <a:solidFill>
              <a:schemeClr val="dk1"/>
            </a:solidFill>
          </a:endParaRPr>
        </a:p>
      </dsp:txBody>
      <dsp:txXfrm rot="16200000">
        <a:off x="2565297" y="100631"/>
        <a:ext cx="8207280" cy="1860165"/>
      </dsp:txXfrm>
    </dsp:sp>
    <dsp:sp modelId="{7116FC11-A17D-46A0-8DB1-540BF7AA1D63}">
      <dsp:nvSpPr>
        <dsp:cNvPr id="8" name="圆角矩形 2"/>
        <dsp:cNvSpPr/>
      </dsp:nvSpPr>
      <dsp:spPr bwMode="white">
        <a:xfrm>
          <a:off x="0" y="433419"/>
          <a:ext cx="2565296" cy="1194587"/>
        </a:xfrm>
        <a:prstGeom prst="roundRect">
          <a:avLst/>
        </a:prstGeom>
        <a:solidFill>
          <a:srgbClr val="C00000"/>
        </a:solidFill>
      </dsp:spPr>
      <dsp:style>
        <a:lnRef idx="0">
          <a:schemeClr val="accent2">
            <a:shade val="80000"/>
          </a:schemeClr>
        </a:lnRef>
        <a:fillRef idx="3">
          <a:schemeClr val="lt1"/>
        </a:fillRef>
        <a:effectRef idx="2">
          <a:scrgbClr r="0" g="0" b="0"/>
        </a:effectRef>
        <a:fontRef idx="minor">
          <a:schemeClr val="lt1"/>
        </a:fontRef>
      </dsp:style>
      <dsp:txBody>
        <a:bodyPr lIns="76200" tIns="38100" rIns="76200" bIns="381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000" b="1">
              <a:solidFill>
                <a:schemeClr val="bg1"/>
              </a:solidFill>
              <a:latin typeface="微软雅黑" panose="020b0503020204020204" pitchFamily="34" charset="-122"/>
              <a:ea typeface="微软雅黑" panose="020b0503020204020204" pitchFamily="34" charset="-122"/>
            </a:rPr>
            <a:t>四忌攻势过猛</a:t>
          </a:r>
          <a:endParaRPr>
            <a:solidFill>
              <a:schemeClr val="dk1"/>
            </a:solidFill>
          </a:endParaRPr>
        </a:p>
      </dsp:txBody>
      <dsp:txXfrm>
        <a:off x="58315" y="491734"/>
        <a:ext cx="2448666" cy="1077957"/>
      </dsp:txXfrm>
    </dsp:sp>
    <dsp:sp modelId="{C7217A6E-4775-41CB-9112-1EED2EA8314A}">
      <dsp:nvSpPr>
        <dsp:cNvPr id="6" name="同侧圆角矩形 5"/>
        <dsp:cNvSpPr/>
      </dsp:nvSpPr>
      <dsp:spPr bwMode="white">
        <a:xfrm rot="5400000">
          <a:off x="5127947" y="-371983"/>
          <a:ext cx="3182609" cy="8307911"/>
        </a:xfrm>
        <a:prstGeom prst="round2SameRect">
          <a:avLst/>
        </a:prstGeom>
        <a:ln>
          <a:solidFill>
            <a:srgbClr val="C00000">
              <a:alpha val="90000"/>
            </a:srgbClr>
          </a:solidFill>
        </a:ln>
      </dsp:spPr>
      <dsp:style>
        <a:lnRef idx="1">
          <a:schemeClr val="accent2">
            <a:alpha val="90000"/>
          </a:schemeClr>
        </a:lnRef>
        <a:fillRef idx="1">
          <a:schemeClr val="lt1">
            <a:alpha val="90000"/>
            <a:tint val="40000"/>
          </a:schemeClr>
        </a:fillRef>
        <a:effectRef idx="0">
          <a:scrgbClr r="0" g="0" b="0"/>
        </a:effectRef>
        <a:fontRef idx="minor"/>
      </dsp:style>
      <dsp:txBody>
        <a:bodyPr rot="-5400000" lIns="76200" tIns="38100" rIns="76200" bIns="381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100000"/>
            </a:lnSpc>
            <a:spcBef>
              <a:spcPct val="0"/>
            </a:spcBef>
            <a:spcAft>
              <a:spcPct val="15000"/>
            </a:spcAft>
            <a:buChar char="•"/>
          </a:pPr>
          <a:r>
            <a:rPr lang="zh-CN" altLang="en-US" sz="2000" b="1">
              <a:solidFill>
                <a:schemeClr val="dk1"/>
              </a:solidFill>
              <a:latin typeface="微软雅黑" panose="020b0503020204020204" pitchFamily="34" charset="-122"/>
              <a:ea typeface="微软雅黑" panose="020b0503020204020204" pitchFamily="34" charset="-122"/>
            </a:rPr>
            <a:t>模棱两可的语言容易给对方留下一种“不痛快”“素质不高”的感觉</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也容易让对方钻空子</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使自己陷入被动挨打的境地。所以</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谈判者事前应做好充分的思想准备和语言准备</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对谈判条件进行认真分析</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把握自身的优势和劣势</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对谈判的最终目标和重要交易条件做到心中有数。同时做一些必要的假设</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把对方可能提出的问题和可能出现的争议想在前面。尤其是在签订谈判协议时</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要能够把握关键</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使合同条款制定得具体、完善、明确、严谨。</a:t>
          </a:r>
          <a:endParaRPr>
            <a:solidFill>
              <a:schemeClr val="dk1"/>
            </a:solidFill>
          </a:endParaRPr>
        </a:p>
      </dsp:txBody>
      <dsp:txXfrm rot="16200000">
        <a:off x="2565297" y="2346030"/>
        <a:ext cx="8152548" cy="2871885"/>
      </dsp:txXfrm>
    </dsp:sp>
    <dsp:sp modelId="{74EED3E3-5091-424B-91B0-B88D6199532C}">
      <dsp:nvSpPr>
        <dsp:cNvPr id="5" name="圆角矩形 4"/>
        <dsp:cNvSpPr/>
      </dsp:nvSpPr>
      <dsp:spPr bwMode="white">
        <a:xfrm>
          <a:off x="0" y="3184679"/>
          <a:ext cx="2565296" cy="1194587"/>
        </a:xfrm>
        <a:prstGeom prst="roundRect">
          <a:avLst/>
        </a:prstGeom>
        <a:solidFill>
          <a:srgbClr val="C00000"/>
        </a:solidFill>
      </dsp:spPr>
      <dsp:style>
        <a:lnRef idx="0">
          <a:schemeClr val="accent2">
            <a:shade val="80000"/>
          </a:schemeClr>
        </a:lnRef>
        <a:fillRef idx="3">
          <a:schemeClr val="lt1"/>
        </a:fillRef>
        <a:effectRef idx="2">
          <a:scrgbClr r="0" g="0" b="0"/>
        </a:effectRef>
        <a:fontRef idx="minor">
          <a:schemeClr val="lt1"/>
        </a:fontRef>
      </dsp:style>
      <dsp:txBody>
        <a:bodyPr lIns="76200" tIns="38100" rIns="76200" bIns="381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000" b="1">
              <a:solidFill>
                <a:schemeClr val="bg1"/>
              </a:solidFill>
              <a:latin typeface="微软雅黑" panose="020b0503020204020204" pitchFamily="34" charset="-122"/>
              <a:ea typeface="微软雅黑" panose="020b0503020204020204" pitchFamily="34" charset="-122"/>
            </a:rPr>
            <a:t>五忌含糊不清</a:t>
          </a:r>
          <a:endParaRPr>
            <a:solidFill>
              <a:schemeClr val="dk1"/>
            </a:solidFill>
          </a:endParaRPr>
        </a:p>
      </dsp:txBody>
      <dsp:txXfrm>
        <a:off x="58315" y="3242994"/>
        <a:ext cx="2448666" cy="1077957"/>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 name="组合 1"/>
      <dsp:cNvGrpSpPr/>
    </dsp:nvGrpSpPr>
    <dsp:grpSpPr>
      <a:xfrm>
        <a:off x="0" y="0"/>
        <a:ext cx="10873207" cy="5068547"/>
        <a:chExt cx="10873207" cy="5068547"/>
      </a:xfrm>
    </dsp:grpSpPr>
    <dsp:sp modelId="{AB474B89-FA6F-44CB-A1D4-A9569FA89814}">
      <dsp:nvSpPr>
        <dsp:cNvPr id="4" name="同侧圆角矩形 3"/>
        <dsp:cNvSpPr/>
      </dsp:nvSpPr>
      <dsp:spPr bwMode="white">
        <a:xfrm rot="5400000">
          <a:off x="5493630" y="-2922099"/>
          <a:ext cx="2457477" cy="8301676"/>
        </a:xfrm>
        <a:prstGeom prst="round2SameRect">
          <a:avLst/>
        </a:prstGeom>
        <a:ln>
          <a:solidFill>
            <a:srgbClr val="C00000">
              <a:alpha val="90000"/>
            </a:srgbClr>
          </a:solidFill>
        </a:ln>
      </dsp:spPr>
      <dsp:style>
        <a:lnRef idx="1">
          <a:schemeClr val="accent2">
            <a:alpha val="90000"/>
          </a:schemeClr>
        </a:lnRef>
        <a:fillRef idx="1">
          <a:schemeClr val="lt1">
            <a:alpha val="90000"/>
            <a:tint val="40000"/>
          </a:schemeClr>
        </a:fillRef>
        <a:effectRef idx="0">
          <a:scrgbClr r="0" g="0" b="0"/>
        </a:effectRef>
        <a:fontRef idx="minor"/>
      </dsp:style>
      <dsp:txBody>
        <a:bodyPr rot="-5400000" lIns="76200" tIns="38100" rIns="76200" bIns="381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100000"/>
            </a:lnSpc>
            <a:spcBef>
              <a:spcPct val="0"/>
            </a:spcBef>
            <a:spcAft>
              <a:spcPct val="15000"/>
            </a:spcAft>
            <a:buChar char="•"/>
          </a:pPr>
          <a:r>
            <a:rPr lang="zh-CN" altLang="en-US" sz="2000" b="1">
              <a:solidFill>
                <a:schemeClr val="dk1"/>
              </a:solidFill>
              <a:latin typeface="微软雅黑" panose="020b0503020204020204" pitchFamily="34" charset="-122"/>
              <a:ea typeface="微软雅黑" panose="020b0503020204020204" pitchFamily="34" charset="-122"/>
            </a:rPr>
            <a:t>谈判者应学会倾听别人谈话的艺术</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对别人的谈话应表现出浓厚的兴趣</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多进行角色互换</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语言应委婉</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留有商量的余地。这样既表明自己有修养</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容易赢得对方的好感</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同时也能更好地了解对方</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摸清对方的底细和意图</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一举多得。</a:t>
          </a:r>
          <a:endParaRPr>
            <a:solidFill>
              <a:schemeClr val="dk1"/>
            </a:solidFill>
          </a:endParaRPr>
        </a:p>
      </dsp:txBody>
      <dsp:txXfrm rot="16200000">
        <a:off x="2571530" y="119965"/>
        <a:ext cx="8181712" cy="2217549"/>
      </dsp:txXfrm>
    </dsp:sp>
    <dsp:sp modelId="{7116FC11-A17D-46A0-8DB1-540BF7AA1D63}">
      <dsp:nvSpPr>
        <dsp:cNvPr id="8" name="圆角矩形 2"/>
        <dsp:cNvSpPr/>
      </dsp:nvSpPr>
      <dsp:spPr bwMode="white">
        <a:xfrm>
          <a:off x="0" y="473802"/>
          <a:ext cx="2571531" cy="1509874"/>
        </a:xfrm>
        <a:prstGeom prst="roundRect">
          <a:avLst/>
        </a:prstGeom>
        <a:solidFill>
          <a:srgbClr val="C00000"/>
        </a:solidFill>
      </dsp:spPr>
      <dsp:style>
        <a:lnRef idx="0">
          <a:schemeClr val="accent2">
            <a:shade val="80000"/>
          </a:schemeClr>
        </a:lnRef>
        <a:fillRef idx="3">
          <a:schemeClr val="lt1"/>
        </a:fillRef>
        <a:effectRef idx="2">
          <a:scrgbClr r="0" g="0" b="0"/>
        </a:effectRef>
        <a:fontRef idx="minor">
          <a:schemeClr val="lt1"/>
        </a:fontRef>
      </dsp:style>
      <dsp:txBody>
        <a:bodyPr lIns="76200" tIns="38100" rIns="76200" bIns="381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000" b="1">
              <a:solidFill>
                <a:schemeClr val="bg1"/>
              </a:solidFill>
              <a:latin typeface="微软雅黑" panose="020b0503020204020204" pitchFamily="34" charset="-122"/>
              <a:ea typeface="微软雅黑" panose="020b0503020204020204" pitchFamily="34" charset="-122"/>
            </a:rPr>
            <a:t>六忌以我为主</a:t>
          </a:r>
          <a:endParaRPr>
            <a:solidFill>
              <a:schemeClr val="dk1"/>
            </a:solidFill>
          </a:endParaRPr>
        </a:p>
      </dsp:txBody>
      <dsp:txXfrm>
        <a:off x="73706" y="547508"/>
        <a:ext cx="2424119" cy="1362462"/>
      </dsp:txXfrm>
    </dsp:sp>
    <dsp:sp modelId="{C7217A6E-4775-41CB-9112-1EED2EA8314A}">
      <dsp:nvSpPr>
        <dsp:cNvPr id="6" name="同侧圆角矩形 5"/>
        <dsp:cNvSpPr/>
      </dsp:nvSpPr>
      <dsp:spPr bwMode="white">
        <a:xfrm rot="5400000">
          <a:off x="5493630" y="-311030"/>
          <a:ext cx="2457477" cy="8301676"/>
        </a:xfrm>
        <a:prstGeom prst="round2SameRect">
          <a:avLst/>
        </a:prstGeom>
        <a:ln>
          <a:solidFill>
            <a:srgbClr val="C00000">
              <a:alpha val="90000"/>
            </a:srgbClr>
          </a:solidFill>
        </a:ln>
      </dsp:spPr>
      <dsp:style>
        <a:lnRef idx="1">
          <a:schemeClr val="accent2">
            <a:alpha val="90000"/>
          </a:schemeClr>
        </a:lnRef>
        <a:fillRef idx="1">
          <a:schemeClr val="lt1">
            <a:alpha val="90000"/>
            <a:tint val="40000"/>
          </a:schemeClr>
        </a:fillRef>
        <a:effectRef idx="0">
          <a:scrgbClr r="0" g="0" b="0"/>
        </a:effectRef>
        <a:fontRef idx="minor"/>
      </dsp:style>
      <dsp:txBody>
        <a:bodyPr rot="-5400000" lIns="76200" tIns="38100" rIns="76200" bIns="3810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28600" lvl="1" indent="-228600">
            <a:lnSpc>
              <a:spcPct val="100000"/>
            </a:lnSpc>
            <a:spcBef>
              <a:spcPct val="0"/>
            </a:spcBef>
            <a:spcAft>
              <a:spcPct val="15000"/>
            </a:spcAft>
            <a:buChar char="•"/>
          </a:pPr>
          <a:r>
            <a:rPr lang="zh-CN" altLang="en-US" sz="2000" b="1">
              <a:solidFill>
                <a:schemeClr val="dk1"/>
              </a:solidFill>
              <a:latin typeface="微软雅黑" panose="020b0503020204020204" pitchFamily="34" charset="-122"/>
              <a:ea typeface="微软雅黑" panose="020b0503020204020204" pitchFamily="34" charset="-122"/>
            </a:rPr>
            <a:t>谈判者在正式谈判开始前</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应善于建立一种良好的谈判气氛</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在正式谈判过程中也应恰当地运用一些比喻</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善于开点小玩笑</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使说话生动、形象、诙谐、幽默、有感染力。通过活泼的语言</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创造并维持一种良好的谈判气氛</a:t>
          </a:r>
          <a:r>
            <a:rPr lang="en-US" altLang="zh-CN" sz="2000" b="1">
              <a:solidFill>
                <a:schemeClr val="dk1"/>
              </a:solidFill>
              <a:latin typeface="微软雅黑" panose="020b0503020204020204" pitchFamily="34" charset="-122"/>
              <a:ea typeface="微软雅黑" panose="020b0503020204020204" pitchFamily="34" charset="-122"/>
            </a:rPr>
            <a:t>,</a:t>
          </a:r>
          <a:r>
            <a:rPr lang="zh-CN" altLang="en-US" sz="2000" b="1">
              <a:solidFill>
                <a:schemeClr val="dk1"/>
              </a:solidFill>
              <a:latin typeface="微软雅黑" panose="020b0503020204020204" pitchFamily="34" charset="-122"/>
              <a:ea typeface="微软雅黑" panose="020b0503020204020204" pitchFamily="34" charset="-122"/>
            </a:rPr>
            <a:t>这对整个谈判格局及前景都能起到重要的促进作用。</a:t>
          </a:r>
          <a:endParaRPr>
            <a:solidFill>
              <a:schemeClr val="dk1"/>
            </a:solidFill>
          </a:endParaRPr>
        </a:p>
      </dsp:txBody>
      <dsp:txXfrm rot="16200000">
        <a:off x="2571531" y="2731034"/>
        <a:ext cx="8181712" cy="2217549"/>
      </dsp:txXfrm>
    </dsp:sp>
    <dsp:sp modelId="{74EED3E3-5091-424B-91B0-B88D6199532C}">
      <dsp:nvSpPr>
        <dsp:cNvPr id="5" name="圆角矩形 4"/>
        <dsp:cNvSpPr/>
      </dsp:nvSpPr>
      <dsp:spPr bwMode="white">
        <a:xfrm>
          <a:off x="0" y="3084871"/>
          <a:ext cx="2571531" cy="1509874"/>
        </a:xfrm>
        <a:prstGeom prst="roundRect">
          <a:avLst/>
        </a:prstGeom>
        <a:solidFill>
          <a:srgbClr val="C00000"/>
        </a:solidFill>
      </dsp:spPr>
      <dsp:style>
        <a:lnRef idx="0">
          <a:schemeClr val="accent2">
            <a:shade val="80000"/>
          </a:schemeClr>
        </a:lnRef>
        <a:fillRef idx="3">
          <a:schemeClr val="lt1"/>
        </a:fillRef>
        <a:effectRef idx="2">
          <a:scrgbClr r="0" g="0" b="0"/>
        </a:effectRef>
        <a:fontRef idx="minor">
          <a:schemeClr val="lt1"/>
        </a:fontRef>
      </dsp:style>
      <dsp:txBody>
        <a:bodyPr lIns="76200" tIns="38100" rIns="76200" bIns="381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2000" b="1">
              <a:solidFill>
                <a:schemeClr val="bg1"/>
              </a:solidFill>
              <a:latin typeface="微软雅黑" panose="020b0503020204020204" pitchFamily="34" charset="-122"/>
              <a:ea typeface="微软雅黑" panose="020b0503020204020204" pitchFamily="34" charset="-122"/>
            </a:rPr>
            <a:t>七忌枯燥呆板。</a:t>
          </a:r>
          <a:endParaRPr>
            <a:solidFill>
              <a:schemeClr val="dk1"/>
            </a:solidFill>
          </a:endParaRPr>
        </a:p>
      </dsp:txBody>
      <dsp:txXfrm>
        <a:off x="73706" y="3158577"/>
        <a:ext cx="2424119" cy="1362462"/>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rot="90" type="round2SameRect" r:blip="">
                    <dgm:adjLst/>
                  </dgm:shape>
                </dgm:if>
                <dgm:else name="Name12">
                  <dgm:shape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dgm:ruleLst>
            </dgm:layoutNode>
          </dgm:if>
          <dgm:else name="Name13"/>
        </dgm:choose>
      </dgm:layoutNode>
      <dgm:forEach name="Name14" axis="followSib" ptType="sibTrans" cnt="1">
        <dgm:layoutNode name="sp">
          <dgm:alg type="sp"/>
          <dgm:shape r:blip="">
            <dgm:adjLst/>
          </dgm:shape>
          <dgm:presOf/>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rot="90" type="round2SameRect" r:blip="">
                    <dgm:adjLst/>
                  </dgm:shape>
                </dgm:if>
                <dgm:else name="Name12">
                  <dgm:shape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dgm:ruleLst>
            </dgm:layoutNode>
          </dgm:if>
          <dgm:else name="Name13"/>
        </dgm:choose>
      </dgm:layoutNode>
      <dgm:forEach name="Name14" axis="followSib" ptType="sibTrans" cnt="1">
        <dgm:layoutNode name="sp">
          <dgm:alg type="sp"/>
          <dgm:shape r:blip="">
            <dgm:adjLst/>
          </dgm:shape>
          <dgm:presOf/>
          <dgm:constrLst/>
          <dgm:ruleLst/>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rot="90" type="round2SameRect" r:blip="">
                    <dgm:adjLst/>
                  </dgm:shape>
                </dgm:if>
                <dgm:else name="Name12">
                  <dgm:shape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dgm:ruleLst>
            </dgm:layoutNode>
          </dgm:if>
          <dgm:else name="Name13"/>
        </dgm:choose>
      </dgm:layoutNode>
      <dgm:forEach name="Name14" axis="followSib" ptType="sibTrans" cnt="1">
        <dgm:layoutNode name="sp">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62AE03-6EE8-41FD-8A37-86C6BC5E264F}"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21FD59-C920-460C-B1C9-0346C59420B0}"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1219835" rtl="0" eaLnBrk="1" latinLnBrk="0" hangingPunct="1">
      <a:defRPr sz="1600" kern="1200">
        <a:solidFill>
          <a:schemeClr val="tx1"/>
        </a:solidFill>
        <a:latin typeface="+mn-lt"/>
        <a:ea typeface="+mn-ea"/>
        <a:cs typeface="+mn-cs"/>
      </a:defRPr>
    </a:lvl1pPr>
    <a:lvl2pPr marL="609600" algn="l" defTabSz="1219835" rtl="0" eaLnBrk="1" latinLnBrk="0" hangingPunct="1">
      <a:defRPr sz="1600" kern="1200">
        <a:solidFill>
          <a:schemeClr val="tx1"/>
        </a:solidFill>
        <a:latin typeface="+mn-lt"/>
        <a:ea typeface="+mn-ea"/>
        <a:cs typeface="+mn-cs"/>
      </a:defRPr>
    </a:lvl2pPr>
    <a:lvl3pPr marL="1219835" algn="l" defTabSz="1219835" rtl="0" eaLnBrk="1" latinLnBrk="0" hangingPunct="1">
      <a:defRPr sz="1600" kern="1200">
        <a:solidFill>
          <a:schemeClr val="tx1"/>
        </a:solidFill>
        <a:latin typeface="+mn-lt"/>
        <a:ea typeface="+mn-ea"/>
        <a:cs typeface="+mn-cs"/>
      </a:defRPr>
    </a:lvl3pPr>
    <a:lvl4pPr marL="1829435" algn="l" defTabSz="1219835" rtl="0" eaLnBrk="1" latinLnBrk="0" hangingPunct="1">
      <a:defRPr sz="1600" kern="1200">
        <a:solidFill>
          <a:schemeClr val="tx1"/>
        </a:solidFill>
        <a:latin typeface="+mn-lt"/>
        <a:ea typeface="+mn-ea"/>
        <a:cs typeface="+mn-cs"/>
      </a:defRPr>
    </a:lvl4pPr>
    <a:lvl5pPr marL="2439035" algn="l" defTabSz="1219835" rtl="0" eaLnBrk="1" latinLnBrk="0" hangingPunct="1">
      <a:defRPr sz="1600" kern="1200">
        <a:solidFill>
          <a:schemeClr val="tx1"/>
        </a:solidFill>
        <a:latin typeface="+mn-lt"/>
        <a:ea typeface="+mn-ea"/>
        <a:cs typeface="+mn-cs"/>
      </a:defRPr>
    </a:lvl5pPr>
    <a:lvl6pPr marL="3049270" algn="l" defTabSz="1219835" rtl="0" eaLnBrk="1" latinLnBrk="0" hangingPunct="1">
      <a:defRPr sz="1600" kern="1200">
        <a:solidFill>
          <a:schemeClr val="tx1"/>
        </a:solidFill>
        <a:latin typeface="+mn-lt"/>
        <a:ea typeface="+mn-ea"/>
        <a:cs typeface="+mn-cs"/>
      </a:defRPr>
    </a:lvl6pPr>
    <a:lvl7pPr marL="3658870" algn="l" defTabSz="1219835" rtl="0" eaLnBrk="1" latinLnBrk="0" hangingPunct="1">
      <a:defRPr sz="1600" kern="1200">
        <a:solidFill>
          <a:schemeClr val="tx1"/>
        </a:solidFill>
        <a:latin typeface="+mn-lt"/>
        <a:ea typeface="+mn-ea"/>
        <a:cs typeface="+mn-cs"/>
      </a:defRPr>
    </a:lvl7pPr>
    <a:lvl8pPr marL="4268470" algn="l" defTabSz="1219835" rtl="0" eaLnBrk="1" latinLnBrk="0" hangingPunct="1">
      <a:defRPr sz="1600" kern="1200">
        <a:solidFill>
          <a:schemeClr val="tx1"/>
        </a:solidFill>
        <a:latin typeface="+mn-lt"/>
        <a:ea typeface="+mn-ea"/>
        <a:cs typeface="+mn-cs"/>
      </a:defRPr>
    </a:lvl8pPr>
    <a:lvl9pPr marL="4878705" algn="l" defTabSz="121983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E21FD59-C920-460C-B1C9-0346C59420B0}"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7A79A7-0B32-45E3-86F1-7D22613EC84B}" type="slidenum">
              <a:rPr lang="zh-CN" altLang="en-US" smtClean="0"/>
              <a:t>8</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7A79A7-0B32-45E3-86F1-7D22613EC84B}" type="slidenum">
              <a:rPr lang="zh-CN" altLang="en-US" smtClean="0"/>
              <a:t>12</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7A79A7-0B32-45E3-86F1-7D22613EC84B}" type="slidenum">
              <a:rPr lang="zh-CN" altLang="en-US" smtClean="0"/>
              <a:t>21</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B7A79A7-0B32-45E3-86F1-7D22613EC84B}" type="slidenum">
              <a:rPr lang="zh-CN" altLang="en-US" smtClean="0"/>
              <a:t>30</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835" rtl="0" eaLnBrk="1" fontAlgn="auto" latinLnBrk="0" hangingPunct="1">
              <a:lnSpc>
                <a:spcPct val="100000"/>
              </a:lnSpc>
              <a:spcBef>
                <a:spcPct val="0"/>
              </a:spcBef>
              <a:spcAft>
                <a:spcPct val="0"/>
              </a:spcAft>
              <a:buClrTx/>
              <a:buSzTx/>
              <a:buFontTx/>
              <a:buNone/>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E55B89-DB91-4201-9FED-B343F6002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4EEE0-8769-4C3C-B619-E207B6D59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39CA1F-98B4-4039-BA42-9BEDB9391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437C27-5CE0-4B2D-B98E-0A1D66DDF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001045-A84A-4D77-94AF-D51609B675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EE7E86-88B3-426F-9E6A-FBF7FE8A80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90220F-E7F2-4EE3-B8ED-E198B1787B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B62BEF-5AC4-4B15-AD55-DCA6A6A1A6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E63E36-F9C4-4FA5-828B-39CE3F8C2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6743B-7A13-416D-A98D-300F2FB33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42641-2D10-4EF4-A5C5-93249EA56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3802" y="1122623"/>
            <a:ext cx="9142810" cy="2388153"/>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3802" y="3602872"/>
            <a:ext cx="9142810" cy="165614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199765" indent="0" algn="ctr">
              <a:buNone/>
              <a:defRPr sz="1600"/>
            </a:lvl8pPr>
            <a:lvl9pPr marL="3656965"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742" y="1710134"/>
            <a:ext cx="10514231" cy="2853398"/>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742" y="4590526"/>
            <a:ext cx="10514231" cy="150053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199765" indent="0">
              <a:buNone/>
              <a:defRPr sz="1600">
                <a:solidFill>
                  <a:schemeClr val="tx1">
                    <a:tint val="75000"/>
                  </a:schemeClr>
                </a:solidFill>
              </a:defRPr>
            </a:lvl8pPr>
            <a:lvl9pPr marL="3656965"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091" y="1826048"/>
            <a:ext cx="5180926" cy="4352346"/>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1396" y="1826048"/>
            <a:ext cx="5180926" cy="4352346"/>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679" y="365210"/>
            <a:ext cx="10514231" cy="1325870"/>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679" y="1681552"/>
            <a:ext cx="5157116" cy="82410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199765" indent="0">
              <a:buNone/>
              <a:defRPr sz="1600" b="1"/>
            </a:lvl8pPr>
            <a:lvl9pPr marL="3656965"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679" y="2505655"/>
            <a:ext cx="5157116" cy="368544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1397" y="1681552"/>
            <a:ext cx="5182513" cy="82410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199765" indent="0">
              <a:buNone/>
              <a:defRPr sz="1600" b="1"/>
            </a:lvl8pPr>
            <a:lvl9pPr marL="3656965"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1397" y="2505655"/>
            <a:ext cx="5182513" cy="368544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nvGrpSpPr>
      <p:grpSpPr>
        <a:xfrm>
          <a:off x="0" y="0"/>
          <a:ext cx="0" cy="0"/>
        </a:xfrm>
      </p:grpSpPr>
      <p:sp>
        <p:nvSpPr>
          <p:cNvPr id="4" name="文本框 2"/>
          <p:cNvSpPr txBox="1">
            <a:spLocks noChangeArrowheads="1"/>
          </p:cNvSpPr>
          <p:nvPr/>
        </p:nvSpPr>
        <p:spPr bwMode="auto">
          <a:xfrm>
            <a:off x="406574" y="195765"/>
            <a:ext cx="4851812" cy="707886"/>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a:solidFill>
                  <a:srgbClr val="C00000"/>
                </a:solidFill>
                <a:latin typeface="Impact" panose="020b0806030902050204" pitchFamily="34" charset="0"/>
              </a:rPr>
              <a:t>3.1</a:t>
            </a:r>
            <a:r>
              <a:rPr lang="zh-CN" altLang="en-US" sz="4000" b="1">
                <a:solidFill>
                  <a:srgbClr val="C00000"/>
                </a:solidFill>
                <a:latin typeface="微软雅黑" panose="020b0503020204020204" pitchFamily="34" charset="-122"/>
                <a:ea typeface="微软雅黑" panose="020b0503020204020204" pitchFamily="34" charset="-122"/>
              </a:rPr>
              <a:t>商务谈判的心理</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8" name="矩形 7"/>
          <p:cNvSpPr/>
          <p:nvPr userDrawn="1"/>
        </p:nvSpPr>
        <p:spPr>
          <a:xfrm>
            <a:off x="4655046" y="765499"/>
            <a:ext cx="7546591" cy="89094"/>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6" name="矩形 5"/>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362">
                                          <p:stCondLst>
                                            <p:cond delay="0"/>
                                          </p:stCondLst>
                                        </p:cTn>
                                        <p:tgtEl>
                                          <p:spTgt spid="4"/>
                                        </p:tgtEl>
                                      </p:cBhvr>
                                    </p:animEffect>
                                    <p:anim calcmode="lin" valueType="num">
                                      <p:cBhvr>
                                        <p:cTn id="8" dur="1139"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4"/>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4"/>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4"/>
                                        </p:tgtEl>
                                        <p:attrNameLst>
                                          <p:attrName>ppt_y</p:attrName>
                                        </p:attrNameLst>
                                      </p:cBhvr>
                                      <p:tavLst>
                                        <p:tav tm="0" fmla="#ppt_y-sin(pi*$)/81">
                                          <p:val>
                                            <p:fltVal val="0"/>
                                          </p:val>
                                        </p:tav>
                                        <p:tav tm="100000">
                                          <p:val>
                                            <p:fltVal val="1"/>
                                          </p:val>
                                        </p:tav>
                                      </p:tavLst>
                                    </p:anim>
                                    <p:animScale>
                                      <p:cBhvr>
                                        <p:cTn id="13" dur="16">
                                          <p:stCondLst>
                                            <p:cond delay="406"/>
                                          </p:stCondLst>
                                        </p:cTn>
                                        <p:tgtEl>
                                          <p:spTgt spid="4"/>
                                        </p:tgtEl>
                                      </p:cBhvr>
                                      <p:to x="100000" y="60000"/>
                                    </p:animScale>
                                    <p:animScale>
                                      <p:cBhvr>
                                        <p:cTn id="14" dur="104" decel="50000">
                                          <p:stCondLst>
                                            <p:cond delay="423"/>
                                          </p:stCondLst>
                                        </p:cTn>
                                        <p:tgtEl>
                                          <p:spTgt spid="4"/>
                                        </p:tgtEl>
                                      </p:cBhvr>
                                      <p:to x="100000" y="100000"/>
                                    </p:animScale>
                                    <p:animScale>
                                      <p:cBhvr>
                                        <p:cTn id="15" dur="16">
                                          <p:stCondLst>
                                            <p:cond delay="820"/>
                                          </p:stCondLst>
                                        </p:cTn>
                                        <p:tgtEl>
                                          <p:spTgt spid="4"/>
                                        </p:tgtEl>
                                      </p:cBhvr>
                                      <p:to x="100000" y="80000"/>
                                    </p:animScale>
                                    <p:animScale>
                                      <p:cBhvr>
                                        <p:cTn id="16" dur="104" decel="50000">
                                          <p:stCondLst>
                                            <p:cond delay="836"/>
                                          </p:stCondLst>
                                        </p:cTn>
                                        <p:tgtEl>
                                          <p:spTgt spid="4"/>
                                        </p:tgtEl>
                                      </p:cBhvr>
                                      <p:to x="100000" y="100000"/>
                                    </p:animScale>
                                    <p:animScale>
                                      <p:cBhvr>
                                        <p:cTn id="17" dur="16">
                                          <p:stCondLst>
                                            <p:cond delay="1026"/>
                                          </p:stCondLst>
                                        </p:cTn>
                                        <p:tgtEl>
                                          <p:spTgt spid="4"/>
                                        </p:tgtEl>
                                      </p:cBhvr>
                                      <p:to x="100000" y="90000"/>
                                    </p:animScale>
                                    <p:animScale>
                                      <p:cBhvr>
                                        <p:cTn id="18" dur="104" decel="50000">
                                          <p:stCondLst>
                                            <p:cond delay="1042"/>
                                          </p:stCondLst>
                                        </p:cTn>
                                        <p:tgtEl>
                                          <p:spTgt spid="4"/>
                                        </p:tgtEl>
                                      </p:cBhvr>
                                      <p:to x="100000" y="100000"/>
                                    </p:animScale>
                                    <p:animScale>
                                      <p:cBhvr>
                                        <p:cTn id="19" dur="16">
                                          <p:stCondLst>
                                            <p:cond delay="1130"/>
                                          </p:stCondLst>
                                        </p:cTn>
                                        <p:tgtEl>
                                          <p:spTgt spid="4"/>
                                        </p:tgtEl>
                                      </p:cBhvr>
                                      <p:to x="100000" y="95000"/>
                                    </p:animScale>
                                    <p:animScale>
                                      <p:cBhvr>
                                        <p:cTn id="20" dur="104" decel="50000">
                                          <p:stCondLst>
                                            <p:cond delay="1146"/>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标题和内容">
    <p:bg>
      <p:bgPr>
        <a:solidFill>
          <a:schemeClr val="bg1"/>
        </a:solidFill>
        <a:effectLst/>
      </p:bgPr>
    </p:bg>
    <p:spTree>
      <p:nvGrpSpPr>
        <p:cNvPr id="1" name=""/>
        <p:cNvGrpSpPr/>
        <p:nvPr/>
      </p:nvGrpSpPr>
      <p:grpSpPr>
        <a:xfrm>
          <a:off x="0" y="0"/>
          <a:ext cx="0" cy="0"/>
        </a:xfrm>
      </p:grpSpPr>
      <p:sp>
        <p:nvSpPr>
          <p:cNvPr id="4" name="文本框 2"/>
          <p:cNvSpPr txBox="1">
            <a:spLocks noChangeArrowheads="1"/>
          </p:cNvSpPr>
          <p:nvPr/>
        </p:nvSpPr>
        <p:spPr bwMode="auto">
          <a:xfrm>
            <a:off x="406574" y="195765"/>
            <a:ext cx="5544616" cy="1323439"/>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a:solidFill>
                  <a:srgbClr val="C00000"/>
                </a:solidFill>
                <a:latin typeface="Impact" panose="020b0806030902050204" pitchFamily="34" charset="0"/>
              </a:rPr>
              <a:t>3.2</a:t>
            </a:r>
            <a:r>
              <a:rPr lang="zh-CN" altLang="en-US" sz="4000" b="1">
                <a:solidFill>
                  <a:srgbClr val="C00000"/>
                </a:solidFill>
                <a:latin typeface="微软雅黑" panose="020b0503020204020204" pitchFamily="34" charset="-122"/>
                <a:ea typeface="微软雅黑" panose="020b0503020204020204" pitchFamily="34" charset="-122"/>
              </a:rPr>
              <a:t>商务谈判的谋略心理</a:t>
            </a:r>
            <a:endParaRPr lang="zh-CN" altLang="en-US" sz="4000" b="1">
              <a:solidFill>
                <a:srgbClr val="C00000"/>
              </a:solidFill>
              <a:latin typeface="微软雅黑" panose="020b0503020204020204" pitchFamily="34" charset="-122"/>
              <a:ea typeface="微软雅黑" panose="020b0503020204020204" pitchFamily="34" charset="-122"/>
            </a:endParaRPr>
          </a:p>
          <a:p>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8" name="矩形 7"/>
          <p:cNvSpPr/>
          <p:nvPr userDrawn="1"/>
        </p:nvSpPr>
        <p:spPr>
          <a:xfrm>
            <a:off x="5735166" y="765499"/>
            <a:ext cx="6466471"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6" name="矩形 5"/>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362">
                                          <p:stCondLst>
                                            <p:cond delay="0"/>
                                          </p:stCondLst>
                                        </p:cTn>
                                        <p:tgtEl>
                                          <p:spTgt spid="4"/>
                                        </p:tgtEl>
                                      </p:cBhvr>
                                    </p:animEffect>
                                    <p:anim calcmode="lin" valueType="num">
                                      <p:cBhvr>
                                        <p:cTn id="8" dur="1139"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4"/>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4"/>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4"/>
                                        </p:tgtEl>
                                        <p:attrNameLst>
                                          <p:attrName>ppt_y</p:attrName>
                                        </p:attrNameLst>
                                      </p:cBhvr>
                                      <p:tavLst>
                                        <p:tav tm="0" fmla="#ppt_y-sin(pi*$)/81">
                                          <p:val>
                                            <p:fltVal val="0"/>
                                          </p:val>
                                        </p:tav>
                                        <p:tav tm="100000">
                                          <p:val>
                                            <p:fltVal val="1"/>
                                          </p:val>
                                        </p:tav>
                                      </p:tavLst>
                                    </p:anim>
                                    <p:animScale>
                                      <p:cBhvr>
                                        <p:cTn id="13" dur="16">
                                          <p:stCondLst>
                                            <p:cond delay="406"/>
                                          </p:stCondLst>
                                        </p:cTn>
                                        <p:tgtEl>
                                          <p:spTgt spid="4"/>
                                        </p:tgtEl>
                                      </p:cBhvr>
                                      <p:to x="100000" y="60000"/>
                                    </p:animScale>
                                    <p:animScale>
                                      <p:cBhvr>
                                        <p:cTn id="14" dur="104" decel="50000">
                                          <p:stCondLst>
                                            <p:cond delay="423"/>
                                          </p:stCondLst>
                                        </p:cTn>
                                        <p:tgtEl>
                                          <p:spTgt spid="4"/>
                                        </p:tgtEl>
                                      </p:cBhvr>
                                      <p:to x="100000" y="100000"/>
                                    </p:animScale>
                                    <p:animScale>
                                      <p:cBhvr>
                                        <p:cTn id="15" dur="16">
                                          <p:stCondLst>
                                            <p:cond delay="820"/>
                                          </p:stCondLst>
                                        </p:cTn>
                                        <p:tgtEl>
                                          <p:spTgt spid="4"/>
                                        </p:tgtEl>
                                      </p:cBhvr>
                                      <p:to x="100000" y="80000"/>
                                    </p:animScale>
                                    <p:animScale>
                                      <p:cBhvr>
                                        <p:cTn id="16" dur="104" decel="50000">
                                          <p:stCondLst>
                                            <p:cond delay="836"/>
                                          </p:stCondLst>
                                        </p:cTn>
                                        <p:tgtEl>
                                          <p:spTgt spid="4"/>
                                        </p:tgtEl>
                                      </p:cBhvr>
                                      <p:to x="100000" y="100000"/>
                                    </p:animScale>
                                    <p:animScale>
                                      <p:cBhvr>
                                        <p:cTn id="17" dur="16">
                                          <p:stCondLst>
                                            <p:cond delay="1026"/>
                                          </p:stCondLst>
                                        </p:cTn>
                                        <p:tgtEl>
                                          <p:spTgt spid="4"/>
                                        </p:tgtEl>
                                      </p:cBhvr>
                                      <p:to x="100000" y="90000"/>
                                    </p:animScale>
                                    <p:animScale>
                                      <p:cBhvr>
                                        <p:cTn id="18" dur="104" decel="50000">
                                          <p:stCondLst>
                                            <p:cond delay="1042"/>
                                          </p:stCondLst>
                                        </p:cTn>
                                        <p:tgtEl>
                                          <p:spTgt spid="4"/>
                                        </p:tgtEl>
                                      </p:cBhvr>
                                      <p:to x="100000" y="100000"/>
                                    </p:animScale>
                                    <p:animScale>
                                      <p:cBhvr>
                                        <p:cTn id="19" dur="16">
                                          <p:stCondLst>
                                            <p:cond delay="1130"/>
                                          </p:stCondLst>
                                        </p:cTn>
                                        <p:tgtEl>
                                          <p:spTgt spid="4"/>
                                        </p:tgtEl>
                                      </p:cBhvr>
                                      <p:to x="100000" y="95000"/>
                                    </p:animScale>
                                    <p:animScale>
                                      <p:cBhvr>
                                        <p:cTn id="20" dur="104" decel="50000">
                                          <p:stCondLst>
                                            <p:cond delay="1146"/>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标题和内容">
    <p:bg>
      <p:bgPr>
        <a:solidFill>
          <a:schemeClr val="bg1"/>
        </a:solidFill>
        <a:effectLst/>
      </p:bgPr>
    </p:bg>
    <p:spTree>
      <p:nvGrpSpPr>
        <p:cNvPr id="1" name=""/>
        <p:cNvGrpSpPr/>
        <p:nvPr/>
      </p:nvGrpSpPr>
      <p:grpSpPr>
        <a:xfrm>
          <a:off x="0" y="0"/>
          <a:ext cx="0" cy="0"/>
        </a:xfrm>
      </p:grpSpPr>
      <p:sp>
        <p:nvSpPr>
          <p:cNvPr id="4" name="文本框 2"/>
          <p:cNvSpPr txBox="1">
            <a:spLocks noChangeArrowheads="1"/>
          </p:cNvSpPr>
          <p:nvPr/>
        </p:nvSpPr>
        <p:spPr bwMode="auto">
          <a:xfrm>
            <a:off x="406574" y="195765"/>
            <a:ext cx="5472608" cy="1938992"/>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a:solidFill>
                  <a:srgbClr val="C00000"/>
                </a:solidFill>
                <a:latin typeface="Impact" panose="020b0806030902050204" pitchFamily="34" charset="0"/>
              </a:rPr>
              <a:t>3.3</a:t>
            </a:r>
            <a:r>
              <a:rPr lang="zh-CN" altLang="en-US" sz="4000" b="1">
                <a:solidFill>
                  <a:srgbClr val="C00000"/>
                </a:solidFill>
                <a:latin typeface="微软雅黑" panose="020b0503020204020204" pitchFamily="34" charset="-122"/>
                <a:ea typeface="微软雅黑" panose="020b0503020204020204" pitchFamily="34" charset="-122"/>
              </a:rPr>
              <a:t>商务谈判的成功心理</a:t>
            </a:r>
            <a:endParaRPr lang="zh-CN" altLang="en-US" sz="4000" b="1">
              <a:solidFill>
                <a:srgbClr val="C00000"/>
              </a:solidFill>
              <a:latin typeface="微软雅黑" panose="020b0503020204020204" pitchFamily="34" charset="-122"/>
              <a:ea typeface="微软雅黑" panose="020b0503020204020204" pitchFamily="34" charset="-122"/>
            </a:endParaRPr>
          </a:p>
          <a:p>
            <a:endParaRPr lang="zh-CN" altLang="en-US" sz="4000" b="1">
              <a:solidFill>
                <a:srgbClr val="C00000"/>
              </a:solidFill>
              <a:latin typeface="微软雅黑" panose="020b0503020204020204" pitchFamily="34" charset="-122"/>
              <a:ea typeface="微软雅黑" panose="020b0503020204020204" pitchFamily="34" charset="-122"/>
            </a:endParaRPr>
          </a:p>
          <a:p>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8" name="矩形 7"/>
          <p:cNvSpPr/>
          <p:nvPr userDrawn="1"/>
        </p:nvSpPr>
        <p:spPr>
          <a:xfrm>
            <a:off x="5735166" y="765499"/>
            <a:ext cx="6466471"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6" name="矩形 5"/>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362">
                                          <p:stCondLst>
                                            <p:cond delay="0"/>
                                          </p:stCondLst>
                                        </p:cTn>
                                        <p:tgtEl>
                                          <p:spTgt spid="4"/>
                                        </p:tgtEl>
                                      </p:cBhvr>
                                    </p:animEffect>
                                    <p:anim calcmode="lin" valueType="num">
                                      <p:cBhvr>
                                        <p:cTn id="8" dur="1139"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4"/>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4"/>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4"/>
                                        </p:tgtEl>
                                        <p:attrNameLst>
                                          <p:attrName>ppt_y</p:attrName>
                                        </p:attrNameLst>
                                      </p:cBhvr>
                                      <p:tavLst>
                                        <p:tav tm="0" fmla="#ppt_y-sin(pi*$)/81">
                                          <p:val>
                                            <p:fltVal val="0"/>
                                          </p:val>
                                        </p:tav>
                                        <p:tav tm="100000">
                                          <p:val>
                                            <p:fltVal val="1"/>
                                          </p:val>
                                        </p:tav>
                                      </p:tavLst>
                                    </p:anim>
                                    <p:animScale>
                                      <p:cBhvr>
                                        <p:cTn id="13" dur="16">
                                          <p:stCondLst>
                                            <p:cond delay="406"/>
                                          </p:stCondLst>
                                        </p:cTn>
                                        <p:tgtEl>
                                          <p:spTgt spid="4"/>
                                        </p:tgtEl>
                                      </p:cBhvr>
                                      <p:to x="100000" y="60000"/>
                                    </p:animScale>
                                    <p:animScale>
                                      <p:cBhvr>
                                        <p:cTn id="14" dur="104" decel="50000">
                                          <p:stCondLst>
                                            <p:cond delay="423"/>
                                          </p:stCondLst>
                                        </p:cTn>
                                        <p:tgtEl>
                                          <p:spTgt spid="4"/>
                                        </p:tgtEl>
                                      </p:cBhvr>
                                      <p:to x="100000" y="100000"/>
                                    </p:animScale>
                                    <p:animScale>
                                      <p:cBhvr>
                                        <p:cTn id="15" dur="16">
                                          <p:stCondLst>
                                            <p:cond delay="820"/>
                                          </p:stCondLst>
                                        </p:cTn>
                                        <p:tgtEl>
                                          <p:spTgt spid="4"/>
                                        </p:tgtEl>
                                      </p:cBhvr>
                                      <p:to x="100000" y="80000"/>
                                    </p:animScale>
                                    <p:animScale>
                                      <p:cBhvr>
                                        <p:cTn id="16" dur="104" decel="50000">
                                          <p:stCondLst>
                                            <p:cond delay="836"/>
                                          </p:stCondLst>
                                        </p:cTn>
                                        <p:tgtEl>
                                          <p:spTgt spid="4"/>
                                        </p:tgtEl>
                                      </p:cBhvr>
                                      <p:to x="100000" y="100000"/>
                                    </p:animScale>
                                    <p:animScale>
                                      <p:cBhvr>
                                        <p:cTn id="17" dur="16">
                                          <p:stCondLst>
                                            <p:cond delay="1026"/>
                                          </p:stCondLst>
                                        </p:cTn>
                                        <p:tgtEl>
                                          <p:spTgt spid="4"/>
                                        </p:tgtEl>
                                      </p:cBhvr>
                                      <p:to x="100000" y="90000"/>
                                    </p:animScale>
                                    <p:animScale>
                                      <p:cBhvr>
                                        <p:cTn id="18" dur="104" decel="50000">
                                          <p:stCondLst>
                                            <p:cond delay="1042"/>
                                          </p:stCondLst>
                                        </p:cTn>
                                        <p:tgtEl>
                                          <p:spTgt spid="4"/>
                                        </p:tgtEl>
                                      </p:cBhvr>
                                      <p:to x="100000" y="100000"/>
                                    </p:animScale>
                                    <p:animScale>
                                      <p:cBhvr>
                                        <p:cTn id="19" dur="16">
                                          <p:stCondLst>
                                            <p:cond delay="1130"/>
                                          </p:stCondLst>
                                        </p:cTn>
                                        <p:tgtEl>
                                          <p:spTgt spid="4"/>
                                        </p:tgtEl>
                                      </p:cBhvr>
                                      <p:to x="100000" y="95000"/>
                                    </p:animScale>
                                    <p:animScale>
                                      <p:cBhvr>
                                        <p:cTn id="20" dur="104" decel="50000">
                                          <p:stCondLst>
                                            <p:cond delay="1146"/>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标题和内容">
    <p:bg>
      <p:bgPr>
        <a:solidFill>
          <a:schemeClr val="bg1"/>
        </a:solidFill>
        <a:effectLst/>
      </p:bgPr>
    </p:bg>
    <p:spTree>
      <p:nvGrpSpPr>
        <p:cNvPr id="1" name=""/>
        <p:cNvGrpSpPr/>
        <p:nvPr/>
      </p:nvGrpSpPr>
      <p:grpSpPr>
        <a:xfrm>
          <a:off x="0" y="0"/>
          <a:ext cx="0" cy="0"/>
        </a:xfrm>
      </p:grpSpPr>
      <p:sp>
        <p:nvSpPr>
          <p:cNvPr id="4" name="文本框 2"/>
          <p:cNvSpPr txBox="1">
            <a:spLocks noChangeArrowheads="1"/>
          </p:cNvSpPr>
          <p:nvPr/>
        </p:nvSpPr>
        <p:spPr bwMode="auto">
          <a:xfrm>
            <a:off x="406574" y="195765"/>
            <a:ext cx="5472608" cy="707886"/>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a:solidFill>
                  <a:srgbClr val="C00000"/>
                </a:solidFill>
                <a:latin typeface="Impact" panose="020b0806030902050204" pitchFamily="34" charset="0"/>
              </a:rPr>
              <a:t>3.4</a:t>
            </a:r>
            <a:r>
              <a:rPr lang="zh-CN" altLang="en-US" sz="4000" b="1">
                <a:solidFill>
                  <a:srgbClr val="C00000"/>
                </a:solidFill>
                <a:latin typeface="微软雅黑" panose="020b0503020204020204" pitchFamily="34" charset="-122"/>
                <a:ea typeface="微软雅黑" panose="020b0503020204020204" pitchFamily="34" charset="-122"/>
              </a:rPr>
              <a:t>商务谈判的行为分析</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8" name="矩形 7"/>
          <p:cNvSpPr/>
          <p:nvPr userDrawn="1"/>
        </p:nvSpPr>
        <p:spPr>
          <a:xfrm>
            <a:off x="5735166" y="765499"/>
            <a:ext cx="6466471"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6" name="矩形 5"/>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362">
                                          <p:stCondLst>
                                            <p:cond delay="0"/>
                                          </p:stCondLst>
                                        </p:cTn>
                                        <p:tgtEl>
                                          <p:spTgt spid="4"/>
                                        </p:tgtEl>
                                      </p:cBhvr>
                                    </p:animEffect>
                                    <p:anim calcmode="lin" valueType="num">
                                      <p:cBhvr>
                                        <p:cTn id="8" dur="1139"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4"/>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4"/>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4"/>
                                        </p:tgtEl>
                                        <p:attrNameLst>
                                          <p:attrName>ppt_y</p:attrName>
                                        </p:attrNameLst>
                                      </p:cBhvr>
                                      <p:tavLst>
                                        <p:tav tm="0" fmla="#ppt_y-sin(pi*$)/81">
                                          <p:val>
                                            <p:fltVal val="0"/>
                                          </p:val>
                                        </p:tav>
                                        <p:tav tm="100000">
                                          <p:val>
                                            <p:fltVal val="1"/>
                                          </p:val>
                                        </p:tav>
                                      </p:tavLst>
                                    </p:anim>
                                    <p:animScale>
                                      <p:cBhvr>
                                        <p:cTn id="13" dur="16">
                                          <p:stCondLst>
                                            <p:cond delay="406"/>
                                          </p:stCondLst>
                                        </p:cTn>
                                        <p:tgtEl>
                                          <p:spTgt spid="4"/>
                                        </p:tgtEl>
                                      </p:cBhvr>
                                      <p:to x="100000" y="60000"/>
                                    </p:animScale>
                                    <p:animScale>
                                      <p:cBhvr>
                                        <p:cTn id="14" dur="104" decel="50000">
                                          <p:stCondLst>
                                            <p:cond delay="423"/>
                                          </p:stCondLst>
                                        </p:cTn>
                                        <p:tgtEl>
                                          <p:spTgt spid="4"/>
                                        </p:tgtEl>
                                      </p:cBhvr>
                                      <p:to x="100000" y="100000"/>
                                    </p:animScale>
                                    <p:animScale>
                                      <p:cBhvr>
                                        <p:cTn id="15" dur="16">
                                          <p:stCondLst>
                                            <p:cond delay="820"/>
                                          </p:stCondLst>
                                        </p:cTn>
                                        <p:tgtEl>
                                          <p:spTgt spid="4"/>
                                        </p:tgtEl>
                                      </p:cBhvr>
                                      <p:to x="100000" y="80000"/>
                                    </p:animScale>
                                    <p:animScale>
                                      <p:cBhvr>
                                        <p:cTn id="16" dur="104" decel="50000">
                                          <p:stCondLst>
                                            <p:cond delay="836"/>
                                          </p:stCondLst>
                                        </p:cTn>
                                        <p:tgtEl>
                                          <p:spTgt spid="4"/>
                                        </p:tgtEl>
                                      </p:cBhvr>
                                      <p:to x="100000" y="100000"/>
                                    </p:animScale>
                                    <p:animScale>
                                      <p:cBhvr>
                                        <p:cTn id="17" dur="16">
                                          <p:stCondLst>
                                            <p:cond delay="1026"/>
                                          </p:stCondLst>
                                        </p:cTn>
                                        <p:tgtEl>
                                          <p:spTgt spid="4"/>
                                        </p:tgtEl>
                                      </p:cBhvr>
                                      <p:to x="100000" y="90000"/>
                                    </p:animScale>
                                    <p:animScale>
                                      <p:cBhvr>
                                        <p:cTn id="18" dur="104" decel="50000">
                                          <p:stCondLst>
                                            <p:cond delay="1042"/>
                                          </p:stCondLst>
                                        </p:cTn>
                                        <p:tgtEl>
                                          <p:spTgt spid="4"/>
                                        </p:tgtEl>
                                      </p:cBhvr>
                                      <p:to x="100000" y="100000"/>
                                    </p:animScale>
                                    <p:animScale>
                                      <p:cBhvr>
                                        <p:cTn id="19" dur="16">
                                          <p:stCondLst>
                                            <p:cond delay="1130"/>
                                          </p:stCondLst>
                                        </p:cTn>
                                        <p:tgtEl>
                                          <p:spTgt spid="4"/>
                                        </p:tgtEl>
                                      </p:cBhvr>
                                      <p:to x="100000" y="95000"/>
                                    </p:animScale>
                                    <p:animScale>
                                      <p:cBhvr>
                                        <p:cTn id="20" dur="104" decel="50000">
                                          <p:stCondLst>
                                            <p:cond delay="1146"/>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bg>
      <p:bgPr>
        <a:solidFill>
          <a:schemeClr val="bg1"/>
        </a:solidFill>
        <a:effectLst/>
      </p:bgPr>
    </p:bg>
    <p:spTree>
      <p:nvGrpSpPr>
        <p:cNvPr id="1" name=""/>
        <p:cNvGrpSpPr/>
        <p:nvPr/>
      </p:nvGrpSpPr>
      <p:grpSpPr>
        <a:xfrm>
          <a:off x="0" y="0"/>
          <a:ext cx="0" cy="0"/>
        </a:xfrm>
      </p:grpSpPr>
      <p:sp>
        <p:nvSpPr>
          <p:cNvPr id="6" name="文本框 2"/>
          <p:cNvSpPr txBox="1">
            <a:spLocks noChangeArrowheads="1"/>
          </p:cNvSpPr>
          <p:nvPr userDrawn="1"/>
        </p:nvSpPr>
        <p:spPr bwMode="auto">
          <a:xfrm>
            <a:off x="523314" y="0"/>
            <a:ext cx="2043500" cy="1015663"/>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6000" b="1">
                <a:solidFill>
                  <a:srgbClr val="C00000"/>
                </a:solidFill>
                <a:latin typeface="微软雅黑" panose="020b0503020204020204" pitchFamily="34" charset="-122"/>
                <a:ea typeface="微软雅黑" panose="020b0503020204020204" pitchFamily="34" charset="-122"/>
              </a:rPr>
              <a:t>引例</a:t>
            </a:r>
            <a:endParaRPr lang="zh-CN" altLang="en-US" sz="6000" b="1">
              <a:solidFill>
                <a:srgbClr val="C00000"/>
              </a:solidFill>
              <a:latin typeface="微软雅黑" panose="020b0503020204020204" pitchFamily="34" charset="-122"/>
              <a:ea typeface="微软雅黑" panose="020b0503020204020204" pitchFamily="34" charset="-122"/>
            </a:endParaRPr>
          </a:p>
        </p:txBody>
      </p:sp>
      <p:sp>
        <p:nvSpPr>
          <p:cNvPr id="9" name="矩形 8"/>
          <p:cNvSpPr/>
          <p:nvPr userDrawn="1"/>
        </p:nvSpPr>
        <p:spPr>
          <a:xfrm>
            <a:off x="2206774" y="765498"/>
            <a:ext cx="9994863" cy="91987"/>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10" name="矩形 9"/>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62">
                                          <p:stCondLst>
                                            <p:cond delay="0"/>
                                          </p:stCondLst>
                                        </p:cTn>
                                        <p:tgtEl>
                                          <p:spTgt spid="6"/>
                                        </p:tgtEl>
                                      </p:cBhvr>
                                    </p:animEffect>
                                    <p:anim calcmode="lin" valueType="num">
                                      <p:cBhvr>
                                        <p:cTn id="8" dur="1139"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6"/>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6"/>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6"/>
                                        </p:tgtEl>
                                        <p:attrNameLst>
                                          <p:attrName>ppt_y</p:attrName>
                                        </p:attrNameLst>
                                      </p:cBhvr>
                                      <p:tavLst>
                                        <p:tav tm="0" fmla="#ppt_y-sin(pi*$)/81">
                                          <p:val>
                                            <p:fltVal val="0"/>
                                          </p:val>
                                        </p:tav>
                                        <p:tav tm="100000">
                                          <p:val>
                                            <p:fltVal val="1"/>
                                          </p:val>
                                        </p:tav>
                                      </p:tavLst>
                                    </p:anim>
                                    <p:animScale>
                                      <p:cBhvr>
                                        <p:cTn id="13" dur="16">
                                          <p:stCondLst>
                                            <p:cond delay="406"/>
                                          </p:stCondLst>
                                        </p:cTn>
                                        <p:tgtEl>
                                          <p:spTgt spid="6"/>
                                        </p:tgtEl>
                                      </p:cBhvr>
                                      <p:to x="100000" y="60000"/>
                                    </p:animScale>
                                    <p:animScale>
                                      <p:cBhvr>
                                        <p:cTn id="14" dur="104" decel="50000">
                                          <p:stCondLst>
                                            <p:cond delay="423"/>
                                          </p:stCondLst>
                                        </p:cTn>
                                        <p:tgtEl>
                                          <p:spTgt spid="6"/>
                                        </p:tgtEl>
                                      </p:cBhvr>
                                      <p:to x="100000" y="100000"/>
                                    </p:animScale>
                                    <p:animScale>
                                      <p:cBhvr>
                                        <p:cTn id="15" dur="16">
                                          <p:stCondLst>
                                            <p:cond delay="820"/>
                                          </p:stCondLst>
                                        </p:cTn>
                                        <p:tgtEl>
                                          <p:spTgt spid="6"/>
                                        </p:tgtEl>
                                      </p:cBhvr>
                                      <p:to x="100000" y="80000"/>
                                    </p:animScale>
                                    <p:animScale>
                                      <p:cBhvr>
                                        <p:cTn id="16" dur="104" decel="50000">
                                          <p:stCondLst>
                                            <p:cond delay="836"/>
                                          </p:stCondLst>
                                        </p:cTn>
                                        <p:tgtEl>
                                          <p:spTgt spid="6"/>
                                        </p:tgtEl>
                                      </p:cBhvr>
                                      <p:to x="100000" y="100000"/>
                                    </p:animScale>
                                    <p:animScale>
                                      <p:cBhvr>
                                        <p:cTn id="17" dur="16">
                                          <p:stCondLst>
                                            <p:cond delay="1026"/>
                                          </p:stCondLst>
                                        </p:cTn>
                                        <p:tgtEl>
                                          <p:spTgt spid="6"/>
                                        </p:tgtEl>
                                      </p:cBhvr>
                                      <p:to x="100000" y="90000"/>
                                    </p:animScale>
                                    <p:animScale>
                                      <p:cBhvr>
                                        <p:cTn id="18" dur="104" decel="50000">
                                          <p:stCondLst>
                                            <p:cond delay="1042"/>
                                          </p:stCondLst>
                                        </p:cTn>
                                        <p:tgtEl>
                                          <p:spTgt spid="6"/>
                                        </p:tgtEl>
                                      </p:cBhvr>
                                      <p:to x="100000" y="100000"/>
                                    </p:animScale>
                                    <p:animScale>
                                      <p:cBhvr>
                                        <p:cTn id="19" dur="16">
                                          <p:stCondLst>
                                            <p:cond delay="1130"/>
                                          </p:stCondLst>
                                        </p:cTn>
                                        <p:tgtEl>
                                          <p:spTgt spid="6"/>
                                        </p:tgtEl>
                                      </p:cBhvr>
                                      <p:to x="100000" y="95000"/>
                                    </p:animScale>
                                    <p:animScale>
                                      <p:cBhvr>
                                        <p:cTn id="20" dur="104" decel="50000">
                                          <p:stCondLst>
                                            <p:cond delay="1146"/>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bg>
      <p:bgPr>
        <a:solidFill>
          <a:schemeClr val="bg1"/>
        </a:solidFill>
        <a:effectLst/>
      </p:bgPr>
    </p:bg>
    <p:spTree>
      <p:nvGrpSpPr>
        <p:cNvPr id="1" name=""/>
        <p:cNvGrpSpPr/>
        <p:nvPr/>
      </p:nvGrpSpPr>
      <p:grpSpPr>
        <a:xfrm>
          <a:off x="0" y="0"/>
          <a:ext cx="0" cy="0"/>
        </a:xfrm>
      </p:grpSpPr>
      <p:sp>
        <p:nvSpPr>
          <p:cNvPr id="6" name="文本框 2"/>
          <p:cNvSpPr txBox="1">
            <a:spLocks noChangeArrowheads="1"/>
          </p:cNvSpPr>
          <p:nvPr userDrawn="1"/>
        </p:nvSpPr>
        <p:spPr bwMode="auto">
          <a:xfrm>
            <a:off x="523314" y="0"/>
            <a:ext cx="3699684" cy="1015663"/>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6000" b="1">
                <a:solidFill>
                  <a:srgbClr val="C00000"/>
                </a:solidFill>
                <a:latin typeface="微软雅黑" panose="020b0503020204020204" pitchFamily="34" charset="-122"/>
                <a:ea typeface="微软雅黑" panose="020b0503020204020204" pitchFamily="34" charset="-122"/>
              </a:rPr>
              <a:t>阅读扩展</a:t>
            </a:r>
            <a:endParaRPr lang="zh-CN" altLang="en-US" sz="6000" b="1">
              <a:solidFill>
                <a:srgbClr val="C00000"/>
              </a:solidFill>
              <a:latin typeface="微软雅黑" panose="020b0503020204020204" pitchFamily="34" charset="-122"/>
              <a:ea typeface="微软雅黑" panose="020b0503020204020204" pitchFamily="34" charset="-122"/>
            </a:endParaRPr>
          </a:p>
        </p:txBody>
      </p:sp>
      <p:sp>
        <p:nvSpPr>
          <p:cNvPr id="9" name="矩形 8"/>
          <p:cNvSpPr/>
          <p:nvPr userDrawn="1"/>
        </p:nvSpPr>
        <p:spPr>
          <a:xfrm>
            <a:off x="3790950" y="765498"/>
            <a:ext cx="8410687" cy="91987"/>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10" name="矩形 9"/>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62">
                                          <p:stCondLst>
                                            <p:cond delay="0"/>
                                          </p:stCondLst>
                                        </p:cTn>
                                        <p:tgtEl>
                                          <p:spTgt spid="6"/>
                                        </p:tgtEl>
                                      </p:cBhvr>
                                    </p:animEffect>
                                    <p:anim calcmode="lin" valueType="num">
                                      <p:cBhvr>
                                        <p:cTn id="8" dur="1139"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6"/>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6"/>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6"/>
                                        </p:tgtEl>
                                        <p:attrNameLst>
                                          <p:attrName>ppt_y</p:attrName>
                                        </p:attrNameLst>
                                      </p:cBhvr>
                                      <p:tavLst>
                                        <p:tav tm="0" fmla="#ppt_y-sin(pi*$)/81">
                                          <p:val>
                                            <p:fltVal val="0"/>
                                          </p:val>
                                        </p:tav>
                                        <p:tav tm="100000">
                                          <p:val>
                                            <p:fltVal val="1"/>
                                          </p:val>
                                        </p:tav>
                                      </p:tavLst>
                                    </p:anim>
                                    <p:animScale>
                                      <p:cBhvr>
                                        <p:cTn id="13" dur="16">
                                          <p:stCondLst>
                                            <p:cond delay="406"/>
                                          </p:stCondLst>
                                        </p:cTn>
                                        <p:tgtEl>
                                          <p:spTgt spid="6"/>
                                        </p:tgtEl>
                                      </p:cBhvr>
                                      <p:to x="100000" y="60000"/>
                                    </p:animScale>
                                    <p:animScale>
                                      <p:cBhvr>
                                        <p:cTn id="14" dur="104" decel="50000">
                                          <p:stCondLst>
                                            <p:cond delay="423"/>
                                          </p:stCondLst>
                                        </p:cTn>
                                        <p:tgtEl>
                                          <p:spTgt spid="6"/>
                                        </p:tgtEl>
                                      </p:cBhvr>
                                      <p:to x="100000" y="100000"/>
                                    </p:animScale>
                                    <p:animScale>
                                      <p:cBhvr>
                                        <p:cTn id="15" dur="16">
                                          <p:stCondLst>
                                            <p:cond delay="820"/>
                                          </p:stCondLst>
                                        </p:cTn>
                                        <p:tgtEl>
                                          <p:spTgt spid="6"/>
                                        </p:tgtEl>
                                      </p:cBhvr>
                                      <p:to x="100000" y="80000"/>
                                    </p:animScale>
                                    <p:animScale>
                                      <p:cBhvr>
                                        <p:cTn id="16" dur="104" decel="50000">
                                          <p:stCondLst>
                                            <p:cond delay="836"/>
                                          </p:stCondLst>
                                        </p:cTn>
                                        <p:tgtEl>
                                          <p:spTgt spid="6"/>
                                        </p:tgtEl>
                                      </p:cBhvr>
                                      <p:to x="100000" y="100000"/>
                                    </p:animScale>
                                    <p:animScale>
                                      <p:cBhvr>
                                        <p:cTn id="17" dur="16">
                                          <p:stCondLst>
                                            <p:cond delay="1026"/>
                                          </p:stCondLst>
                                        </p:cTn>
                                        <p:tgtEl>
                                          <p:spTgt spid="6"/>
                                        </p:tgtEl>
                                      </p:cBhvr>
                                      <p:to x="100000" y="90000"/>
                                    </p:animScale>
                                    <p:animScale>
                                      <p:cBhvr>
                                        <p:cTn id="18" dur="104" decel="50000">
                                          <p:stCondLst>
                                            <p:cond delay="1042"/>
                                          </p:stCondLst>
                                        </p:cTn>
                                        <p:tgtEl>
                                          <p:spTgt spid="6"/>
                                        </p:tgtEl>
                                      </p:cBhvr>
                                      <p:to x="100000" y="100000"/>
                                    </p:animScale>
                                    <p:animScale>
                                      <p:cBhvr>
                                        <p:cTn id="19" dur="16">
                                          <p:stCondLst>
                                            <p:cond delay="1130"/>
                                          </p:stCondLst>
                                        </p:cTn>
                                        <p:tgtEl>
                                          <p:spTgt spid="6"/>
                                        </p:tgtEl>
                                      </p:cBhvr>
                                      <p:to x="100000" y="95000"/>
                                    </p:animScale>
                                    <p:animScale>
                                      <p:cBhvr>
                                        <p:cTn id="20" dur="104" decel="50000">
                                          <p:stCondLst>
                                            <p:cond delay="1146"/>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标题和内容">
    <p:bg>
      <p:bgPr>
        <a:solidFill>
          <a:schemeClr val="bg1"/>
        </a:solidFill>
        <a:effectLst/>
      </p:bgPr>
    </p:bg>
    <p:spTree>
      <p:nvGrpSpPr>
        <p:cNvPr id="1" name=""/>
        <p:cNvGrpSpPr/>
        <p:nvPr/>
      </p:nvGrpSpPr>
      <p:grpSpPr>
        <a:xfrm>
          <a:off x="0" y="0"/>
          <a:ext cx="0" cy="0"/>
        </a:xfrm>
      </p:grpSpPr>
      <p:sp>
        <p:nvSpPr>
          <p:cNvPr id="6" name="文本框 2"/>
          <p:cNvSpPr txBox="1">
            <a:spLocks noChangeArrowheads="1"/>
          </p:cNvSpPr>
          <p:nvPr userDrawn="1"/>
        </p:nvSpPr>
        <p:spPr bwMode="auto">
          <a:xfrm>
            <a:off x="523314" y="0"/>
            <a:ext cx="3699684" cy="1015663"/>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6000" b="1">
                <a:solidFill>
                  <a:srgbClr val="C00000"/>
                </a:solidFill>
                <a:latin typeface="微软雅黑" panose="020b0503020204020204" pitchFamily="34" charset="-122"/>
                <a:ea typeface="微软雅黑" panose="020b0503020204020204" pitchFamily="34" charset="-122"/>
              </a:rPr>
              <a:t>本章要点</a:t>
            </a:r>
            <a:endParaRPr lang="zh-CN" altLang="en-US" sz="6000" b="1">
              <a:solidFill>
                <a:srgbClr val="C00000"/>
              </a:solidFill>
              <a:latin typeface="微软雅黑" panose="020b0503020204020204" pitchFamily="34" charset="-122"/>
              <a:ea typeface="微软雅黑" panose="020b0503020204020204" pitchFamily="34" charset="-122"/>
            </a:endParaRPr>
          </a:p>
        </p:txBody>
      </p:sp>
      <p:sp>
        <p:nvSpPr>
          <p:cNvPr id="9" name="矩形 8"/>
          <p:cNvSpPr/>
          <p:nvPr userDrawn="1"/>
        </p:nvSpPr>
        <p:spPr>
          <a:xfrm>
            <a:off x="3790950" y="765498"/>
            <a:ext cx="8410687" cy="91987"/>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10" name="矩形 9"/>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62">
                                          <p:stCondLst>
                                            <p:cond delay="0"/>
                                          </p:stCondLst>
                                        </p:cTn>
                                        <p:tgtEl>
                                          <p:spTgt spid="6"/>
                                        </p:tgtEl>
                                      </p:cBhvr>
                                    </p:animEffect>
                                    <p:anim calcmode="lin" valueType="num">
                                      <p:cBhvr>
                                        <p:cTn id="8" dur="1139"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6"/>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6"/>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6"/>
                                        </p:tgtEl>
                                        <p:attrNameLst>
                                          <p:attrName>ppt_y</p:attrName>
                                        </p:attrNameLst>
                                      </p:cBhvr>
                                      <p:tavLst>
                                        <p:tav tm="0" fmla="#ppt_y-sin(pi*$)/81">
                                          <p:val>
                                            <p:fltVal val="0"/>
                                          </p:val>
                                        </p:tav>
                                        <p:tav tm="100000">
                                          <p:val>
                                            <p:fltVal val="1"/>
                                          </p:val>
                                        </p:tav>
                                      </p:tavLst>
                                    </p:anim>
                                    <p:animScale>
                                      <p:cBhvr>
                                        <p:cTn id="13" dur="16">
                                          <p:stCondLst>
                                            <p:cond delay="406"/>
                                          </p:stCondLst>
                                        </p:cTn>
                                        <p:tgtEl>
                                          <p:spTgt spid="6"/>
                                        </p:tgtEl>
                                      </p:cBhvr>
                                      <p:to x="100000" y="60000"/>
                                    </p:animScale>
                                    <p:animScale>
                                      <p:cBhvr>
                                        <p:cTn id="14" dur="104" decel="50000">
                                          <p:stCondLst>
                                            <p:cond delay="423"/>
                                          </p:stCondLst>
                                        </p:cTn>
                                        <p:tgtEl>
                                          <p:spTgt spid="6"/>
                                        </p:tgtEl>
                                      </p:cBhvr>
                                      <p:to x="100000" y="100000"/>
                                    </p:animScale>
                                    <p:animScale>
                                      <p:cBhvr>
                                        <p:cTn id="15" dur="16">
                                          <p:stCondLst>
                                            <p:cond delay="820"/>
                                          </p:stCondLst>
                                        </p:cTn>
                                        <p:tgtEl>
                                          <p:spTgt spid="6"/>
                                        </p:tgtEl>
                                      </p:cBhvr>
                                      <p:to x="100000" y="80000"/>
                                    </p:animScale>
                                    <p:animScale>
                                      <p:cBhvr>
                                        <p:cTn id="16" dur="104" decel="50000">
                                          <p:stCondLst>
                                            <p:cond delay="836"/>
                                          </p:stCondLst>
                                        </p:cTn>
                                        <p:tgtEl>
                                          <p:spTgt spid="6"/>
                                        </p:tgtEl>
                                      </p:cBhvr>
                                      <p:to x="100000" y="100000"/>
                                    </p:animScale>
                                    <p:animScale>
                                      <p:cBhvr>
                                        <p:cTn id="17" dur="16">
                                          <p:stCondLst>
                                            <p:cond delay="1026"/>
                                          </p:stCondLst>
                                        </p:cTn>
                                        <p:tgtEl>
                                          <p:spTgt spid="6"/>
                                        </p:tgtEl>
                                      </p:cBhvr>
                                      <p:to x="100000" y="90000"/>
                                    </p:animScale>
                                    <p:animScale>
                                      <p:cBhvr>
                                        <p:cTn id="18" dur="104" decel="50000">
                                          <p:stCondLst>
                                            <p:cond delay="1042"/>
                                          </p:stCondLst>
                                        </p:cTn>
                                        <p:tgtEl>
                                          <p:spTgt spid="6"/>
                                        </p:tgtEl>
                                      </p:cBhvr>
                                      <p:to x="100000" y="100000"/>
                                    </p:animScale>
                                    <p:animScale>
                                      <p:cBhvr>
                                        <p:cTn id="19" dur="16">
                                          <p:stCondLst>
                                            <p:cond delay="1130"/>
                                          </p:stCondLst>
                                        </p:cTn>
                                        <p:tgtEl>
                                          <p:spTgt spid="6"/>
                                        </p:tgtEl>
                                      </p:cBhvr>
                                      <p:to x="100000" y="95000"/>
                                    </p:animScale>
                                    <p:animScale>
                                      <p:cBhvr>
                                        <p:cTn id="20" dur="104" decel="50000">
                                          <p:stCondLst>
                                            <p:cond delay="1146"/>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标题和内容">
    <p:bg>
      <p:bgPr>
        <a:solidFill>
          <a:schemeClr val="bg1"/>
        </a:solidFill>
        <a:effectLst/>
      </p:bgPr>
    </p:bg>
    <p:spTree>
      <p:nvGrpSpPr>
        <p:cNvPr id="1" name=""/>
        <p:cNvGrpSpPr/>
        <p:nvPr/>
      </p:nvGrpSpPr>
      <p:grpSpPr>
        <a:xfrm>
          <a:off x="0" y="0"/>
          <a:ext cx="0" cy="0"/>
        </a:xfrm>
      </p:grpSpPr>
      <p:sp>
        <p:nvSpPr>
          <p:cNvPr id="6" name="文本框 2"/>
          <p:cNvSpPr txBox="1">
            <a:spLocks noChangeArrowheads="1"/>
          </p:cNvSpPr>
          <p:nvPr userDrawn="1"/>
        </p:nvSpPr>
        <p:spPr bwMode="auto">
          <a:xfrm>
            <a:off x="523314" y="0"/>
            <a:ext cx="3699684" cy="1015663"/>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6000" b="1">
                <a:solidFill>
                  <a:srgbClr val="C00000"/>
                </a:solidFill>
                <a:latin typeface="微软雅黑" panose="020b0503020204020204" pitchFamily="34" charset="-122"/>
                <a:ea typeface="微软雅黑" panose="020b0503020204020204" pitchFamily="34" charset="-122"/>
              </a:rPr>
              <a:t>本章小结</a:t>
            </a:r>
            <a:endParaRPr lang="zh-CN" altLang="en-US" sz="6000" b="1">
              <a:solidFill>
                <a:srgbClr val="C00000"/>
              </a:solidFill>
              <a:latin typeface="微软雅黑" panose="020b0503020204020204" pitchFamily="34" charset="-122"/>
              <a:ea typeface="微软雅黑" panose="020b0503020204020204" pitchFamily="34" charset="-122"/>
            </a:endParaRPr>
          </a:p>
        </p:txBody>
      </p:sp>
      <p:sp>
        <p:nvSpPr>
          <p:cNvPr id="9" name="矩形 8"/>
          <p:cNvSpPr/>
          <p:nvPr userDrawn="1"/>
        </p:nvSpPr>
        <p:spPr>
          <a:xfrm>
            <a:off x="3790950" y="765498"/>
            <a:ext cx="8410687" cy="91987"/>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10" name="矩形 9"/>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62">
                                          <p:stCondLst>
                                            <p:cond delay="0"/>
                                          </p:stCondLst>
                                        </p:cTn>
                                        <p:tgtEl>
                                          <p:spTgt spid="6"/>
                                        </p:tgtEl>
                                      </p:cBhvr>
                                    </p:animEffect>
                                    <p:anim calcmode="lin" valueType="num">
                                      <p:cBhvr>
                                        <p:cTn id="8" dur="1139"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6"/>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6"/>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6"/>
                                        </p:tgtEl>
                                        <p:attrNameLst>
                                          <p:attrName>ppt_y</p:attrName>
                                        </p:attrNameLst>
                                      </p:cBhvr>
                                      <p:tavLst>
                                        <p:tav tm="0" fmla="#ppt_y-sin(pi*$)/81">
                                          <p:val>
                                            <p:fltVal val="0"/>
                                          </p:val>
                                        </p:tav>
                                        <p:tav tm="100000">
                                          <p:val>
                                            <p:fltVal val="1"/>
                                          </p:val>
                                        </p:tav>
                                      </p:tavLst>
                                    </p:anim>
                                    <p:animScale>
                                      <p:cBhvr>
                                        <p:cTn id="13" dur="16">
                                          <p:stCondLst>
                                            <p:cond delay="406"/>
                                          </p:stCondLst>
                                        </p:cTn>
                                        <p:tgtEl>
                                          <p:spTgt spid="6"/>
                                        </p:tgtEl>
                                      </p:cBhvr>
                                      <p:to x="100000" y="60000"/>
                                    </p:animScale>
                                    <p:animScale>
                                      <p:cBhvr>
                                        <p:cTn id="14" dur="104" decel="50000">
                                          <p:stCondLst>
                                            <p:cond delay="423"/>
                                          </p:stCondLst>
                                        </p:cTn>
                                        <p:tgtEl>
                                          <p:spTgt spid="6"/>
                                        </p:tgtEl>
                                      </p:cBhvr>
                                      <p:to x="100000" y="100000"/>
                                    </p:animScale>
                                    <p:animScale>
                                      <p:cBhvr>
                                        <p:cTn id="15" dur="16">
                                          <p:stCondLst>
                                            <p:cond delay="820"/>
                                          </p:stCondLst>
                                        </p:cTn>
                                        <p:tgtEl>
                                          <p:spTgt spid="6"/>
                                        </p:tgtEl>
                                      </p:cBhvr>
                                      <p:to x="100000" y="80000"/>
                                    </p:animScale>
                                    <p:animScale>
                                      <p:cBhvr>
                                        <p:cTn id="16" dur="104" decel="50000">
                                          <p:stCondLst>
                                            <p:cond delay="836"/>
                                          </p:stCondLst>
                                        </p:cTn>
                                        <p:tgtEl>
                                          <p:spTgt spid="6"/>
                                        </p:tgtEl>
                                      </p:cBhvr>
                                      <p:to x="100000" y="100000"/>
                                    </p:animScale>
                                    <p:animScale>
                                      <p:cBhvr>
                                        <p:cTn id="17" dur="16">
                                          <p:stCondLst>
                                            <p:cond delay="1026"/>
                                          </p:stCondLst>
                                        </p:cTn>
                                        <p:tgtEl>
                                          <p:spTgt spid="6"/>
                                        </p:tgtEl>
                                      </p:cBhvr>
                                      <p:to x="100000" y="90000"/>
                                    </p:animScale>
                                    <p:animScale>
                                      <p:cBhvr>
                                        <p:cTn id="18" dur="104" decel="50000">
                                          <p:stCondLst>
                                            <p:cond delay="1042"/>
                                          </p:stCondLst>
                                        </p:cTn>
                                        <p:tgtEl>
                                          <p:spTgt spid="6"/>
                                        </p:tgtEl>
                                      </p:cBhvr>
                                      <p:to x="100000" y="100000"/>
                                    </p:animScale>
                                    <p:animScale>
                                      <p:cBhvr>
                                        <p:cTn id="19" dur="16">
                                          <p:stCondLst>
                                            <p:cond delay="1130"/>
                                          </p:stCondLst>
                                        </p:cTn>
                                        <p:tgtEl>
                                          <p:spTgt spid="6"/>
                                        </p:tgtEl>
                                      </p:cBhvr>
                                      <p:to x="100000" y="95000"/>
                                    </p:animScale>
                                    <p:animScale>
                                      <p:cBhvr>
                                        <p:cTn id="20" dur="104" decel="50000">
                                          <p:stCondLst>
                                            <p:cond delay="1146"/>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标题和内容">
    <p:bg>
      <p:bgPr>
        <a:solidFill>
          <a:schemeClr val="bg1"/>
        </a:solidFill>
        <a:effectLst/>
      </p:bgPr>
    </p:bg>
    <p:spTree>
      <p:nvGrpSpPr>
        <p:cNvPr id="1" name=""/>
        <p:cNvGrpSpPr/>
        <p:nvPr/>
      </p:nvGrpSpPr>
      <p:grpSpPr>
        <a:xfrm>
          <a:off x="0" y="0"/>
          <a:ext cx="0" cy="0"/>
        </a:xfrm>
      </p:grpSpPr>
      <p:sp>
        <p:nvSpPr>
          <p:cNvPr id="6" name="文本框 2"/>
          <p:cNvSpPr txBox="1">
            <a:spLocks noChangeArrowheads="1"/>
          </p:cNvSpPr>
          <p:nvPr userDrawn="1"/>
        </p:nvSpPr>
        <p:spPr bwMode="auto">
          <a:xfrm>
            <a:off x="523314" y="0"/>
            <a:ext cx="3699684" cy="1015663"/>
          </a:xfrm>
          <a:prstGeom prst="rect">
            <a:avLst/>
          </a:prstGeom>
          <a:noFill/>
          <a:ln w="9525">
            <a:noFill/>
            <a:miter lim="800000"/>
          </a:ln>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6000" b="1">
                <a:solidFill>
                  <a:srgbClr val="C00000"/>
                </a:solidFill>
                <a:latin typeface="微软雅黑" panose="020b0503020204020204" pitchFamily="34" charset="-122"/>
                <a:ea typeface="微软雅黑" panose="020b0503020204020204" pitchFamily="34" charset="-122"/>
              </a:rPr>
              <a:t>思考题</a:t>
            </a:r>
            <a:endParaRPr lang="zh-CN" altLang="en-US" sz="6000" b="1">
              <a:solidFill>
                <a:srgbClr val="C00000"/>
              </a:solidFill>
              <a:latin typeface="微软雅黑" panose="020b0503020204020204" pitchFamily="34" charset="-122"/>
              <a:ea typeface="微软雅黑" panose="020b0503020204020204" pitchFamily="34" charset="-122"/>
            </a:endParaRPr>
          </a:p>
        </p:txBody>
      </p:sp>
      <p:sp>
        <p:nvSpPr>
          <p:cNvPr id="9" name="矩形 8"/>
          <p:cNvSpPr/>
          <p:nvPr userDrawn="1"/>
        </p:nvSpPr>
        <p:spPr>
          <a:xfrm>
            <a:off x="3142878" y="765498"/>
            <a:ext cx="9058759" cy="91987"/>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10" name="矩形 9"/>
          <p:cNvSpPr/>
          <p:nvPr userDrawn="1"/>
        </p:nvSpPr>
        <p:spPr>
          <a:xfrm>
            <a:off x="-23320" y="768392"/>
            <a:ext cx="524538" cy="8909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125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62">
                                          <p:stCondLst>
                                            <p:cond delay="0"/>
                                          </p:stCondLst>
                                        </p:cTn>
                                        <p:tgtEl>
                                          <p:spTgt spid="6"/>
                                        </p:tgtEl>
                                      </p:cBhvr>
                                    </p:animEffect>
                                    <p:anim calcmode="lin" valueType="num">
                                      <p:cBhvr>
                                        <p:cTn id="8" dur="1139"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415"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415" tmFilter="0, 0; 0.125,0.2665; 0.25,0.4; 0.375,0.465; 0.5,0.5;  0.625,0.535; 0.75,0.6; 0.875,0.7335; 1,1">
                                          <p:stCondLst>
                                            <p:cond delay="415"/>
                                          </p:stCondLst>
                                        </p:cTn>
                                        <p:tgtEl>
                                          <p:spTgt spid="6"/>
                                        </p:tgtEl>
                                        <p:attrNameLst>
                                          <p:attrName>ppt_y</p:attrName>
                                        </p:attrNameLst>
                                      </p:cBhvr>
                                      <p:tavLst>
                                        <p:tav tm="0" fmla="#ppt_y-sin(pi*$)/9">
                                          <p:val>
                                            <p:fltVal val="0"/>
                                          </p:val>
                                        </p:tav>
                                        <p:tav tm="100000">
                                          <p:val>
                                            <p:fltVal val="1"/>
                                          </p:val>
                                        </p:tav>
                                      </p:tavLst>
                                    </p:anim>
                                    <p:anim calcmode="lin" valueType="num">
                                      <p:cBhvr>
                                        <p:cTn id="11" dur="207" tmFilter="0, 0; 0.125,0.2665; 0.25,0.4; 0.375,0.465; 0.5,0.5;  0.625,0.535; 0.75,0.6; 0.875,0.7335; 1,1">
                                          <p:stCondLst>
                                            <p:cond delay="828"/>
                                          </p:stCondLst>
                                        </p:cTn>
                                        <p:tgtEl>
                                          <p:spTgt spid="6"/>
                                        </p:tgtEl>
                                        <p:attrNameLst>
                                          <p:attrName>ppt_y</p:attrName>
                                        </p:attrNameLst>
                                      </p:cBhvr>
                                      <p:tavLst>
                                        <p:tav tm="0" fmla="#ppt_y-sin(pi*$)/27">
                                          <p:val>
                                            <p:fltVal val="0"/>
                                          </p:val>
                                        </p:tav>
                                        <p:tav tm="100000">
                                          <p:val>
                                            <p:fltVal val="1"/>
                                          </p:val>
                                        </p:tav>
                                      </p:tavLst>
                                    </p:anim>
                                    <p:anim calcmode="lin" valueType="num">
                                      <p:cBhvr>
                                        <p:cTn id="12" dur="103" tmFilter="0, 0; 0.125,0.2665; 0.25,0.4; 0.375,0.465; 0.5,0.5;  0.625,0.535; 0.75,0.6; 0.875,0.7335; 1,1">
                                          <p:stCondLst>
                                            <p:cond delay="1035"/>
                                          </p:stCondLst>
                                        </p:cTn>
                                        <p:tgtEl>
                                          <p:spTgt spid="6"/>
                                        </p:tgtEl>
                                        <p:attrNameLst>
                                          <p:attrName>ppt_y</p:attrName>
                                        </p:attrNameLst>
                                      </p:cBhvr>
                                      <p:tavLst>
                                        <p:tav tm="0" fmla="#ppt_y-sin(pi*$)/81">
                                          <p:val>
                                            <p:fltVal val="0"/>
                                          </p:val>
                                        </p:tav>
                                        <p:tav tm="100000">
                                          <p:val>
                                            <p:fltVal val="1"/>
                                          </p:val>
                                        </p:tav>
                                      </p:tavLst>
                                    </p:anim>
                                    <p:animScale>
                                      <p:cBhvr>
                                        <p:cTn id="13" dur="16">
                                          <p:stCondLst>
                                            <p:cond delay="406"/>
                                          </p:stCondLst>
                                        </p:cTn>
                                        <p:tgtEl>
                                          <p:spTgt spid="6"/>
                                        </p:tgtEl>
                                      </p:cBhvr>
                                      <p:to x="100000" y="60000"/>
                                    </p:animScale>
                                    <p:animScale>
                                      <p:cBhvr>
                                        <p:cTn id="14" dur="104" decel="50000">
                                          <p:stCondLst>
                                            <p:cond delay="423"/>
                                          </p:stCondLst>
                                        </p:cTn>
                                        <p:tgtEl>
                                          <p:spTgt spid="6"/>
                                        </p:tgtEl>
                                      </p:cBhvr>
                                      <p:to x="100000" y="100000"/>
                                    </p:animScale>
                                    <p:animScale>
                                      <p:cBhvr>
                                        <p:cTn id="15" dur="16">
                                          <p:stCondLst>
                                            <p:cond delay="820"/>
                                          </p:stCondLst>
                                        </p:cTn>
                                        <p:tgtEl>
                                          <p:spTgt spid="6"/>
                                        </p:tgtEl>
                                      </p:cBhvr>
                                      <p:to x="100000" y="80000"/>
                                    </p:animScale>
                                    <p:animScale>
                                      <p:cBhvr>
                                        <p:cTn id="16" dur="104" decel="50000">
                                          <p:stCondLst>
                                            <p:cond delay="836"/>
                                          </p:stCondLst>
                                        </p:cTn>
                                        <p:tgtEl>
                                          <p:spTgt spid="6"/>
                                        </p:tgtEl>
                                      </p:cBhvr>
                                      <p:to x="100000" y="100000"/>
                                    </p:animScale>
                                    <p:animScale>
                                      <p:cBhvr>
                                        <p:cTn id="17" dur="16">
                                          <p:stCondLst>
                                            <p:cond delay="1026"/>
                                          </p:stCondLst>
                                        </p:cTn>
                                        <p:tgtEl>
                                          <p:spTgt spid="6"/>
                                        </p:tgtEl>
                                      </p:cBhvr>
                                      <p:to x="100000" y="90000"/>
                                    </p:animScale>
                                    <p:animScale>
                                      <p:cBhvr>
                                        <p:cTn id="18" dur="104" decel="50000">
                                          <p:stCondLst>
                                            <p:cond delay="1042"/>
                                          </p:stCondLst>
                                        </p:cTn>
                                        <p:tgtEl>
                                          <p:spTgt spid="6"/>
                                        </p:tgtEl>
                                      </p:cBhvr>
                                      <p:to x="100000" y="100000"/>
                                    </p:animScale>
                                    <p:animScale>
                                      <p:cBhvr>
                                        <p:cTn id="19" dur="16">
                                          <p:stCondLst>
                                            <p:cond delay="1130"/>
                                          </p:stCondLst>
                                        </p:cTn>
                                        <p:tgtEl>
                                          <p:spTgt spid="6"/>
                                        </p:tgtEl>
                                      </p:cBhvr>
                                      <p:to x="100000" y="95000"/>
                                    </p:animScale>
                                    <p:animScale>
                                      <p:cBhvr>
                                        <p:cTn id="20" dur="104" decel="50000">
                                          <p:stCondLst>
                                            <p:cond delay="1146"/>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679" y="457306"/>
            <a:ext cx="3931725" cy="1600571"/>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2513" y="987654"/>
            <a:ext cx="6171397" cy="487475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679" y="2057876"/>
            <a:ext cx="3931725" cy="38124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199765" indent="0">
              <a:buNone/>
              <a:defRPr sz="1000"/>
            </a:lvl8pPr>
            <a:lvl9pPr marL="3656965"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679" y="457306"/>
            <a:ext cx="3931725" cy="1600571"/>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2513" y="987654"/>
            <a:ext cx="6171397" cy="487475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199765" indent="0">
              <a:buNone/>
              <a:defRPr sz="2000"/>
            </a:lvl8pPr>
            <a:lvl9pPr marL="3656965" indent="0">
              <a:buNone/>
              <a:defRPr sz="2000"/>
            </a:lvl9pPr>
          </a:lstStyle>
          <a:p>
            <a:endParaRPr lang="zh-CN" altLang="en-US"/>
          </a:p>
        </p:txBody>
      </p:sp>
      <p:sp>
        <p:nvSpPr>
          <p:cNvPr id="4" name="文本占位符 3"/>
          <p:cNvSpPr>
            <a:spLocks noGrp="1"/>
          </p:cNvSpPr>
          <p:nvPr>
            <p:ph type="body" sz="half" idx="2"/>
          </p:nvPr>
        </p:nvSpPr>
        <p:spPr>
          <a:xfrm>
            <a:off x="839679" y="2057876"/>
            <a:ext cx="3931725" cy="38124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199765" indent="0">
              <a:buNone/>
              <a:defRPr sz="1000"/>
            </a:lvl8pPr>
            <a:lvl9pPr marL="3656965"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3764" y="365209"/>
            <a:ext cx="2628558" cy="5813184"/>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091" y="365209"/>
            <a:ext cx="7733293" cy="5813184"/>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bg>
      <p:bgPr>
        <a:solidFill>
          <a:schemeClr val="bg1"/>
        </a:solidFill>
        <a:effectLst/>
      </p:bgPr>
    </p:bg>
    <p:spTree>
      <p:nvGrpSpPr>
        <p:cNvPr id="1" name=""/>
        <p:cNvGrpSpPr/>
        <p:nvPr/>
      </p:nvGrpSpPr>
      <p:grpSpPr>
        <a:xfrm>
          <a:off x="0" y="0"/>
          <a:ext cx="0" cy="0"/>
        </a:xfrm>
      </p:grpSpPr>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竖排文字">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5000" p14:dur="2000"/>
    </mc:Choice>
    <mc:Fallback>
      <p:transition spd="slow" advTm="5000"/>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091" y="365210"/>
            <a:ext cx="10514231" cy="1325870"/>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091" y="1826048"/>
            <a:ext cx="10514231" cy="4352346"/>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091" y="6357822"/>
            <a:ext cx="2742843" cy="365210"/>
          </a:xfrm>
          <a:prstGeom prst="rect">
            <a:avLst/>
          </a:prstGeom>
        </p:spPr>
        <p:txBody>
          <a:bodyPr vert="horz" lIns="91440" tIns="45720" rIns="91440" bIns="45720" rtlCol="0" anchor="ctr"/>
          <a:lstStyle>
            <a:defPPr>
              <a:defRPr lang="zh-CN"/>
            </a:defPPr>
            <a:lvl1pPr marL="0" algn="l" defTabSz="1219835" rtl="0" eaLnBrk="1" latinLnBrk="0" hangingPunct="1">
              <a:defRPr sz="1200" kern="1200">
                <a:solidFill>
                  <a:schemeClr val="tx1">
                    <a:tint val="75000"/>
                  </a:schemeClr>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fld id="{5FC8CF30-C9F5-449B-9095-10E09885ACC6}"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3"/>
          </p:nvPr>
        </p:nvSpPr>
        <p:spPr>
          <a:xfrm>
            <a:off x="4038075" y="6357822"/>
            <a:ext cx="4114264" cy="365210"/>
          </a:xfrm>
          <a:prstGeom prst="rect">
            <a:avLst/>
          </a:prstGeom>
        </p:spPr>
        <p:txBody>
          <a:bodyPr vert="horz" lIns="91440" tIns="45720" rIns="91440" bIns="45720" rtlCol="0" anchor="ctr"/>
          <a:lstStyle>
            <a:defPPr>
              <a:defRPr lang="zh-CN"/>
            </a:defPPr>
            <a:lvl1pPr marL="0" algn="ctr" defTabSz="1219835" rtl="0" eaLnBrk="1" latinLnBrk="0" hangingPunct="1">
              <a:defRPr sz="1200" kern="1200">
                <a:solidFill>
                  <a:schemeClr val="tx1">
                    <a:tint val="75000"/>
                  </a:schemeClr>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09479" y="6357822"/>
            <a:ext cx="2742843" cy="365210"/>
          </a:xfrm>
          <a:prstGeom prst="rect">
            <a:avLst/>
          </a:prstGeom>
        </p:spPr>
        <p:txBody>
          <a:bodyPr vert="horz" lIns="91440" tIns="45720" rIns="91440" bIns="45720" rtlCol="0" anchor="ctr"/>
          <a:lstStyle>
            <a:defPPr>
              <a:defRPr lang="zh-CN"/>
            </a:defPPr>
            <a:lvl1pPr marL="0" algn="r" defTabSz="1219835" rtl="0" eaLnBrk="1" latinLnBrk="0" hangingPunct="1">
              <a:defRPr sz="1200" kern="1200">
                <a:solidFill>
                  <a:schemeClr val="tx1">
                    <a:tint val="75000"/>
                  </a:schemeClr>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fld id="{370F3CAC-6F67-4F8C-A210-BA41BAA01332}" type="slidenum">
              <a:rPr lang="zh-CN" altLang="en-US" smtClean="0">
                <a:solidFill>
                  <a:prstClr val="black">
                    <a:tint val="75000"/>
                  </a:prstClr>
                </a:solidFill>
              </a:rPr>
              <a:t/>
            </a:fld>
            <a:endParaRPr lang="zh-CN" alt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notesSlide" Target="../notesSlides/notesSlide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notesSlide" Target="../notesSlides/notesSlide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emf"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notesSlide" Target="../notesSlides/notesSlide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7.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5513100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3"/>
          <p:cNvSpPr txBox="1">
            <a:spLocks noChangeArrowheads="1"/>
          </p:cNvSpPr>
          <p:nvPr/>
        </p:nvSpPr>
        <p:spPr bwMode="auto">
          <a:xfrm>
            <a:off x="626175" y="3130177"/>
            <a:ext cx="9542592" cy="6775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algn="l" defTabSz="1219835" rtl="0" eaLnBrk="1" fontAlgn="base" latinLnBrk="0" hangingPunct="1">
              <a:spcBef>
                <a:spcPct val="0"/>
              </a:spcBef>
              <a:spcAft>
                <a:spcPct val="0"/>
              </a:spcAft>
              <a:defRPr sz="2400" kern="1200">
                <a:solidFill>
                  <a:schemeClr val="bg1"/>
                </a:solidFill>
                <a:latin typeface="+mj-lt"/>
                <a:ea typeface="+mj-ea"/>
                <a:cs typeface="+mj-cs"/>
              </a:defRPr>
            </a:lvl1pPr>
            <a:lvl2pPr marL="609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2pPr>
            <a:lvl3pPr marL="12198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3pPr>
            <a:lvl4pPr marL="18294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4pPr>
            <a:lvl5pPr marL="24390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5pPr>
            <a:lvl6pPr marL="4572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6pPr>
            <a:lvl7pPr marL="9144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7pPr>
            <a:lvl8pPr marL="1371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8pPr>
            <a:lvl9pPr marL="18288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9pPr>
          </a:lstStyle>
          <a:p>
            <a:r>
              <a:rPr lang="zh-CN" altLang="en-US" sz="5400" b="1">
                <a:solidFill>
                  <a:srgbClr val="C2241C"/>
                </a:solidFill>
                <a:latin typeface="微软雅黑" panose="020b0503020204020204" pitchFamily="34" charset="-122"/>
                <a:ea typeface="微软雅黑" panose="020b0503020204020204" pitchFamily="34" charset="-122"/>
              </a:rPr>
              <a:t>（第 ３版</a:t>
            </a:r>
            <a:r>
              <a:rPr lang="en-US" altLang="zh-CN" sz="5400" b="1">
                <a:solidFill>
                  <a:srgbClr val="C2241C"/>
                </a:solidFill>
                <a:latin typeface="微软雅黑" panose="020b0503020204020204" pitchFamily="34" charset="-122"/>
                <a:ea typeface="微软雅黑" panose="020b0503020204020204" pitchFamily="34" charset="-122"/>
              </a:rPr>
              <a:t>·</a:t>
            </a:r>
            <a:r>
              <a:rPr lang="zh-CN" altLang="en-US" sz="5400" b="1">
                <a:solidFill>
                  <a:srgbClr val="C2241C"/>
                </a:solidFill>
                <a:latin typeface="微软雅黑" panose="020b0503020204020204" pitchFamily="34" charset="-122"/>
                <a:ea typeface="微软雅黑" panose="020b0503020204020204" pitchFamily="34" charset="-122"/>
              </a:rPr>
              <a:t>数字教材版）</a:t>
            </a:r>
            <a:endParaRPr lang="zh-CN" sz="5400" b="1">
              <a:solidFill>
                <a:srgbClr val="C2241C"/>
              </a:solidFill>
              <a:latin typeface="微软雅黑" panose="020b0503020204020204" pitchFamily="34" charset="-122"/>
              <a:ea typeface="微软雅黑" panose="020b0503020204020204" pitchFamily="34" charset="-122"/>
            </a:endParaRPr>
          </a:p>
        </p:txBody>
      </p:sp>
      <p:sp>
        <p:nvSpPr>
          <p:cNvPr id="35" name="Freeform 6"/>
          <p:cNvSpPr/>
          <p:nvPr/>
        </p:nvSpPr>
        <p:spPr bwMode="auto">
          <a:xfrm>
            <a:off x="10576747" y="2165927"/>
            <a:ext cx="1635953" cy="2527736"/>
          </a:xfrm>
          <a:custGeom>
            <a:rect l="l" t="t" r="r" b="b"/>
            <a:pathLst>
              <a:path w="1636805" h="2527151">
                <a:moveTo>
                  <a:pt x="1636805" y="0"/>
                </a:moveTo>
                <a:lnTo>
                  <a:pt x="157161" y="0"/>
                </a:lnTo>
                <a:cubicBezTo>
                  <a:pt x="479113" y="297673"/>
                  <a:pt x="680524" y="725002"/>
                  <a:pt x="680524" y="1199898"/>
                </a:cubicBezTo>
                <a:cubicBezTo>
                  <a:pt x="680524" y="1746911"/>
                  <a:pt x="411976" y="2231780"/>
                  <a:pt x="0" y="2527151"/>
                </a:cubicBezTo>
                <a:lnTo>
                  <a:pt x="1636805" y="2527151"/>
                </a:lnTo>
                <a:close/>
              </a:path>
            </a:pathLst>
          </a:custGeom>
          <a:solidFill>
            <a:srgbClr val="C00000"/>
          </a:solidFill>
          <a:ln>
            <a:noFill/>
          </a:ln>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38" name="Rectangle 3"/>
          <p:cNvSpPr txBox="1">
            <a:spLocks noChangeArrowheads="1"/>
          </p:cNvSpPr>
          <p:nvPr/>
        </p:nvSpPr>
        <p:spPr bwMode="auto">
          <a:xfrm>
            <a:off x="598580" y="1632721"/>
            <a:ext cx="9542592" cy="13255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algn="l" defTabSz="1219835" rtl="0" eaLnBrk="1" fontAlgn="base" latinLnBrk="0" hangingPunct="1">
              <a:spcBef>
                <a:spcPct val="0"/>
              </a:spcBef>
              <a:spcAft>
                <a:spcPct val="0"/>
              </a:spcAft>
              <a:defRPr sz="2400" kern="1200">
                <a:solidFill>
                  <a:schemeClr val="bg1"/>
                </a:solidFill>
                <a:latin typeface="+mj-lt"/>
                <a:ea typeface="+mj-ea"/>
                <a:cs typeface="+mj-cs"/>
              </a:defRPr>
            </a:lvl1pPr>
            <a:lvl2pPr marL="609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2pPr>
            <a:lvl3pPr marL="12198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3pPr>
            <a:lvl4pPr marL="18294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4pPr>
            <a:lvl5pPr marL="24390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5pPr>
            <a:lvl6pPr marL="4572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6pPr>
            <a:lvl7pPr marL="9144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7pPr>
            <a:lvl8pPr marL="1371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8pPr>
            <a:lvl9pPr marL="18288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9pPr>
          </a:lstStyle>
          <a:p>
            <a:r>
              <a:rPr lang="zh-CN" altLang="en-US" sz="9600" b="1">
                <a:solidFill>
                  <a:srgbClr val="C2241C"/>
                </a:solidFill>
                <a:latin typeface="微软雅黑" panose="020b0503020204020204" pitchFamily="34" charset="-122"/>
                <a:ea typeface="微软雅黑" panose="020b0503020204020204" pitchFamily="34" charset="-122"/>
              </a:rPr>
              <a:t>商务谈判实务</a:t>
            </a:r>
            <a:endParaRPr lang="zh-CN" sz="9600" b="1">
              <a:solidFill>
                <a:srgbClr val="C2241C"/>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Click="0" advTm="0" p14:dur="2000"/>
    </mc:Choice>
    <mc:Fallback>
      <p:transition spd="slow" advClick="0"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41" presetClass="entr" presetSubtype="0" dur="500" fill="hold" grpId="0" nodeType="afterEffect">
                                  <p:stCondLst>
                                    <p:cond delay="0"/>
                                  </p:stCondLst>
                                  <p:iterate type="lt">
                                    <p:tmPct val="10000"/>
                                  </p:iterate>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4"/>
                                        </p:tgtEl>
                                        <p:attrNameLst>
                                          <p:attrName>ppt_y</p:attrName>
                                        </p:attrNameLst>
                                      </p:cBhvr>
                                      <p:tavLst>
                                        <p:tav tm="0">
                                          <p:val>
                                            <p:strVal val="#ppt_y"/>
                                          </p:val>
                                        </p:tav>
                                        <p:tav tm="100000">
                                          <p:val>
                                            <p:strVal val="#ppt_y"/>
                                          </p:val>
                                        </p:tav>
                                      </p:tavLst>
                                    </p:anim>
                                    <p:anim calcmode="lin" valueType="num">
                                      <p:cBhvr>
                                        <p:cTn id="14"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4"/>
                                        </p:tgtEl>
                                      </p:cBhvr>
                                    </p:animEffect>
                                  </p:childTnLst>
                                </p:cTn>
                              </p:par>
                            </p:childTnLst>
                          </p:cTn>
                        </p:par>
                        <p:par>
                          <p:cTn id="17" fill="hold" nodeType="afterGroup">
                            <p:stCondLst>
                              <p:cond delay="1000"/>
                            </p:stCondLst>
                            <p:childTnLst>
                              <p:par>
                                <p:cTn id="18" presetID="41" presetClass="entr" presetSubtype="0" dur="500" fill="hold" grpId="0" nodeType="afterEffect">
                                  <p:stCondLst>
                                    <p:cond delay="0"/>
                                  </p:stCondLst>
                                  <p:iterate type="lt">
                                    <p:tmPct val="10000"/>
                                  </p:iterate>
                                  <p:childTnLst>
                                    <p:set>
                                      <p:cBhvr>
                                        <p:cTn id="19" dur="1" fill="hold">
                                          <p:stCondLst>
                                            <p:cond delay="0"/>
                                          </p:stCondLst>
                                        </p:cTn>
                                        <p:tgtEl>
                                          <p:spTgt spid="38"/>
                                        </p:tgtEl>
                                        <p:attrNameLst>
                                          <p:attrName>style.visibility</p:attrName>
                                        </p:attrNameLst>
                                      </p:cBhvr>
                                      <p:to>
                                        <p:strVal val="visible"/>
                                      </p:to>
                                    </p:set>
                                    <p:anim calcmode="lin" valueType="num">
                                      <p:cBhvr>
                                        <p:cTn id="20"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21" dur="500" fill="hold"/>
                                        <p:tgtEl>
                                          <p:spTgt spid="38"/>
                                        </p:tgtEl>
                                        <p:attrNameLst>
                                          <p:attrName>ppt_y</p:attrName>
                                        </p:attrNameLst>
                                      </p:cBhvr>
                                      <p:tavLst>
                                        <p:tav tm="0">
                                          <p:val>
                                            <p:strVal val="#ppt_y"/>
                                          </p:val>
                                        </p:tav>
                                        <p:tav tm="100000">
                                          <p:val>
                                            <p:strVal val="#ppt_y"/>
                                          </p:val>
                                        </p:tav>
                                      </p:tavLst>
                                    </p:anim>
                                    <p:anim calcmode="lin" valueType="num">
                                      <p:cBhvr>
                                        <p:cTn id="22"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23"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24" dur="500" tmFilter="0,0; .5, 1; 1, 1"/>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5" grpId="0"/>
      <p:bldP spid="38"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矩形 29"/>
          <p:cNvSpPr/>
          <p:nvPr/>
        </p:nvSpPr>
        <p:spPr>
          <a:xfrm>
            <a:off x="1219692" y="3632677"/>
            <a:ext cx="10441160" cy="1427592"/>
          </a:xfrm>
          <a:prstGeom prst="rect">
            <a:avLst/>
          </a:prstGeom>
          <a:solidFill>
            <a:srgbClr val="C00000"/>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nvGrpSpPr>
          <p:cNvPr id="31" name="组合 30"/>
          <p:cNvGrpSpPr/>
          <p:nvPr/>
        </p:nvGrpSpPr>
        <p:grpSpPr>
          <a:xfrm>
            <a:off x="3440572" y="807596"/>
            <a:ext cx="2775053" cy="2629230"/>
            <a:chOff x="304800" y="673100"/>
            <a:chExt cx="4000500" cy="4000500"/>
          </a:xfrm>
          <a:effectLst>
            <a:outerShdw blurRad="444500" dist="254000" dir="8100000" algn="tr" rotWithShape="0">
              <a:prstClr val="black">
                <a:alpha val="50000"/>
              </a:prstClr>
            </a:outerShdw>
          </a:effectLst>
        </p:grpSpPr>
        <p:sp>
          <p:nvSpPr>
            <p:cNvPr id="32" name="同心圆 597"/>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微软雅黑" panose="020b0503020204020204" pitchFamily="34" charset="-122"/>
                <a:cs typeface="+mn-cs"/>
              </a:endParaRPr>
            </a:p>
          </p:txBody>
        </p:sp>
        <p:sp>
          <p:nvSpPr>
            <p:cNvPr id="33" name="椭圆 32"/>
            <p:cNvSpPr/>
            <p:nvPr/>
          </p:nvSpPr>
          <p:spPr>
            <a:xfrm>
              <a:off x="392113" y="760413"/>
              <a:ext cx="3825874" cy="3825874"/>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sp>
        <p:nvSpPr>
          <p:cNvPr id="34" name="椭圆 33"/>
          <p:cNvSpPr/>
          <p:nvPr/>
        </p:nvSpPr>
        <p:spPr>
          <a:xfrm>
            <a:off x="2206888" y="2265316"/>
            <a:ext cx="677676" cy="677676"/>
          </a:xfrm>
          <a:prstGeom prst="ellipse">
            <a:avLst/>
          </a:prstGeom>
          <a:solidFill>
            <a:srgbClr val="C00000"/>
          </a:solidFill>
          <a:ln w="25400" cap="flat" cmpd="sng" algn="ctr">
            <a:noFill/>
            <a:prstDash val="solid"/>
          </a:ln>
          <a:effectLst>
            <a:outerShdw blurRad="317500" dist="190500" dir="8100000" algn="tr" rotWithShape="0">
              <a:prstClr val="black">
                <a:alpha val="5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sp>
        <p:nvSpPr>
          <p:cNvPr id="35" name="椭圆 34"/>
          <p:cNvSpPr/>
          <p:nvPr/>
        </p:nvSpPr>
        <p:spPr>
          <a:xfrm>
            <a:off x="3529608" y="1185571"/>
            <a:ext cx="274777" cy="274777"/>
          </a:xfrm>
          <a:prstGeom prst="ellipse">
            <a:avLst/>
          </a:prstGeom>
          <a:solidFill>
            <a:srgbClr val="C00000"/>
          </a:solidFill>
          <a:ln w="25400" cap="flat" cmpd="sng" algn="ctr">
            <a:noFill/>
            <a:prstDash val="solid"/>
          </a:ln>
          <a:effectLst>
            <a:outerShdw blurRad="254000" dist="127000" dir="8100000" algn="tr" rotWithShape="0">
              <a:prstClr val="black">
                <a:alpha val="6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nvGrpSpPr>
          <p:cNvPr id="36" name="组合 35"/>
          <p:cNvGrpSpPr/>
          <p:nvPr/>
        </p:nvGrpSpPr>
        <p:grpSpPr>
          <a:xfrm>
            <a:off x="6501145" y="3344758"/>
            <a:ext cx="301060" cy="301060"/>
            <a:chOff x="304800" y="673100"/>
            <a:chExt cx="4000500" cy="4000500"/>
          </a:xfrm>
          <a:effectLst>
            <a:outerShdw blurRad="381000" dist="152400" dir="8100000" algn="tr" rotWithShape="0">
              <a:prstClr val="black">
                <a:alpha val="70000"/>
              </a:prstClr>
            </a:outerShdw>
          </a:effectLst>
        </p:grpSpPr>
        <p:sp>
          <p:nvSpPr>
            <p:cNvPr id="37" name="同心圆 602"/>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微软雅黑" panose="020b0503020204020204" pitchFamily="34" charset="-122"/>
                <a:cs typeface="+mn-cs"/>
              </a:endParaRPr>
            </a:p>
          </p:txBody>
        </p:sp>
        <p:sp>
          <p:nvSpPr>
            <p:cNvPr id="38" name="椭圆 37"/>
            <p:cNvSpPr/>
            <p:nvPr/>
          </p:nvSpPr>
          <p:spPr>
            <a:xfrm>
              <a:off x="479425" y="847725"/>
              <a:ext cx="3651250" cy="3651250"/>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grpSp>
        <p:nvGrpSpPr>
          <p:cNvPr id="39" name="组合 38"/>
          <p:cNvGrpSpPr/>
          <p:nvPr/>
        </p:nvGrpSpPr>
        <p:grpSpPr>
          <a:xfrm>
            <a:off x="5675681" y="2319586"/>
            <a:ext cx="623903" cy="623903"/>
            <a:chOff x="304800" y="673100"/>
            <a:chExt cx="4000500" cy="4000500"/>
          </a:xfrm>
          <a:effectLst>
            <a:outerShdw blurRad="317500" dist="190500" dir="8100000" algn="tr" rotWithShape="0">
              <a:prstClr val="black">
                <a:alpha val="50000"/>
              </a:prstClr>
            </a:outerShdw>
          </a:effectLst>
        </p:grpSpPr>
        <p:sp>
          <p:nvSpPr>
            <p:cNvPr id="40" name="同心圆 605"/>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微软雅黑" panose="020b0503020204020204" pitchFamily="34" charset="-122"/>
                <a:cs typeface="+mn-cs"/>
              </a:endParaRPr>
            </a:p>
          </p:txBody>
        </p:sp>
        <p:sp>
          <p:nvSpPr>
            <p:cNvPr id="41" name="椭圆 40"/>
            <p:cNvSpPr/>
            <p:nvPr/>
          </p:nvSpPr>
          <p:spPr>
            <a:xfrm>
              <a:off x="392113" y="760413"/>
              <a:ext cx="3825874" cy="3825874"/>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grpSp>
        <p:nvGrpSpPr>
          <p:cNvPr id="42" name="组合 41"/>
          <p:cNvGrpSpPr/>
          <p:nvPr/>
        </p:nvGrpSpPr>
        <p:grpSpPr>
          <a:xfrm>
            <a:off x="5221271" y="3223104"/>
            <a:ext cx="219777" cy="219777"/>
            <a:chOff x="304800" y="673100"/>
            <a:chExt cx="4000500" cy="4000500"/>
          </a:xfrm>
          <a:effectLst>
            <a:outerShdw blurRad="381000" dist="152400" dir="8100000" algn="tr" rotWithShape="0">
              <a:prstClr val="black">
                <a:alpha val="70000"/>
              </a:prstClr>
            </a:outerShdw>
          </a:effectLst>
        </p:grpSpPr>
        <p:sp>
          <p:nvSpPr>
            <p:cNvPr id="43" name="同心圆 608"/>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微软雅黑" panose="020b0503020204020204" pitchFamily="34" charset="-122"/>
                <a:cs typeface="+mn-cs"/>
              </a:endParaRPr>
            </a:p>
          </p:txBody>
        </p:sp>
        <p:sp>
          <p:nvSpPr>
            <p:cNvPr id="44" name="椭圆 43"/>
            <p:cNvSpPr/>
            <p:nvPr/>
          </p:nvSpPr>
          <p:spPr>
            <a:xfrm>
              <a:off x="479425" y="847725"/>
              <a:ext cx="3651250" cy="3651250"/>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grpSp>
        <p:nvGrpSpPr>
          <p:cNvPr id="45" name="组合 44"/>
          <p:cNvGrpSpPr/>
          <p:nvPr/>
        </p:nvGrpSpPr>
        <p:grpSpPr>
          <a:xfrm>
            <a:off x="2062929" y="5026899"/>
            <a:ext cx="287919" cy="287919"/>
            <a:chOff x="304800" y="673100"/>
            <a:chExt cx="4000500" cy="4000500"/>
          </a:xfrm>
          <a:effectLst>
            <a:outerShdw blurRad="381000" dist="152400" dir="8100000" algn="tr" rotWithShape="0">
              <a:prstClr val="black">
                <a:alpha val="70000"/>
              </a:prstClr>
            </a:outerShdw>
          </a:effectLst>
        </p:grpSpPr>
        <p:sp>
          <p:nvSpPr>
            <p:cNvPr id="46" name="同心圆 611"/>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微软雅黑" panose="020b0503020204020204" pitchFamily="34" charset="-122"/>
                <a:cs typeface="+mn-cs"/>
              </a:endParaRPr>
            </a:p>
          </p:txBody>
        </p:sp>
        <p:sp>
          <p:nvSpPr>
            <p:cNvPr id="47" name="椭圆 46"/>
            <p:cNvSpPr/>
            <p:nvPr/>
          </p:nvSpPr>
          <p:spPr>
            <a:xfrm>
              <a:off x="479425" y="847725"/>
              <a:ext cx="3651250" cy="3651250"/>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sp>
        <p:nvSpPr>
          <p:cNvPr id="48" name="椭圆 47"/>
          <p:cNvSpPr/>
          <p:nvPr/>
        </p:nvSpPr>
        <p:spPr>
          <a:xfrm>
            <a:off x="6165495" y="1732708"/>
            <a:ext cx="274777" cy="274777"/>
          </a:xfrm>
          <a:prstGeom prst="ellipse">
            <a:avLst/>
          </a:prstGeom>
          <a:solidFill>
            <a:srgbClr val="C00000"/>
          </a:solidFill>
          <a:ln w="25400" cap="flat" cmpd="sng" algn="ctr">
            <a:noFill/>
            <a:prstDash val="solid"/>
          </a:ln>
          <a:effectLst>
            <a:outerShdw blurRad="254000" dist="127000" dir="8100000" algn="tr" rotWithShape="0">
              <a:prstClr val="black">
                <a:alpha val="6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sp>
        <p:nvSpPr>
          <p:cNvPr id="49" name="椭圆 48"/>
          <p:cNvSpPr/>
          <p:nvPr/>
        </p:nvSpPr>
        <p:spPr>
          <a:xfrm>
            <a:off x="6180008" y="5188817"/>
            <a:ext cx="137389" cy="137389"/>
          </a:xfrm>
          <a:prstGeom prst="ellipse">
            <a:avLst/>
          </a:prstGeom>
          <a:solidFill>
            <a:srgbClr val="C00000"/>
          </a:solidFill>
          <a:ln w="25400" cap="flat" cmpd="sng" algn="ctr">
            <a:noFill/>
            <a:prstDash val="solid"/>
          </a:ln>
          <a:effectLst>
            <a:outerShdw blurRad="254000" dist="127000" dir="8100000" algn="tr" rotWithShape="0">
              <a:prstClr val="black">
                <a:alpha val="6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nvGrpSpPr>
          <p:cNvPr id="50" name="组合 49"/>
          <p:cNvGrpSpPr/>
          <p:nvPr/>
        </p:nvGrpSpPr>
        <p:grpSpPr>
          <a:xfrm>
            <a:off x="9210723" y="4627821"/>
            <a:ext cx="713989" cy="713989"/>
            <a:chOff x="304800" y="673100"/>
            <a:chExt cx="4000500" cy="4000500"/>
          </a:xfrm>
          <a:effectLst>
            <a:outerShdw blurRad="317500" dist="190500" dir="8100000" algn="tr" rotWithShape="0">
              <a:prstClr val="black">
                <a:alpha val="50000"/>
              </a:prstClr>
            </a:outerShdw>
          </a:effectLst>
        </p:grpSpPr>
        <p:sp>
          <p:nvSpPr>
            <p:cNvPr id="51" name="同心圆 616"/>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微软雅黑" panose="020b0503020204020204" pitchFamily="34" charset="-122"/>
                <a:cs typeface="+mn-cs"/>
              </a:endParaRPr>
            </a:p>
          </p:txBody>
        </p:sp>
        <p:sp>
          <p:nvSpPr>
            <p:cNvPr id="52" name="椭圆 51"/>
            <p:cNvSpPr/>
            <p:nvPr/>
          </p:nvSpPr>
          <p:spPr>
            <a:xfrm>
              <a:off x="392113" y="760413"/>
              <a:ext cx="3825874" cy="3825874"/>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微软雅黑" panose="020b0503020204020204" pitchFamily="34" charset="-122"/>
                <a:cs typeface="+mn-cs"/>
              </a:endParaRPr>
            </a:p>
          </p:txBody>
        </p:sp>
      </p:grpSp>
      <p:sp>
        <p:nvSpPr>
          <p:cNvPr id="53" name="TextBox 7"/>
          <p:cNvSpPr>
            <a:spLocks noChangeArrowheads="1"/>
          </p:cNvSpPr>
          <p:nvPr/>
        </p:nvSpPr>
        <p:spPr bwMode="auto">
          <a:xfrm>
            <a:off x="1370461" y="3729695"/>
            <a:ext cx="961909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fontAlgn="base">
              <a:spcBef>
                <a:spcPct val="0"/>
              </a:spcBef>
              <a:spcAft>
                <a:spcPct val="0"/>
              </a:spcAft>
            </a:pPr>
            <a:r>
              <a:rPr lang="zh-CN" altLang="en-US" sz="6000" b="1">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微软雅黑" panose="020b0503020204020204" pitchFamily="34" charset="-122"/>
              </a:rPr>
              <a:t>商务谈判的心理与行为分析</a:t>
            </a:r>
            <a:endParaRPr lang="zh-CN" altLang="en-US" sz="6000" b="1">
              <a:solidFill>
                <a:srgbClr val="FFFF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微软雅黑" panose="020b0503020204020204" pitchFamily="34" charset="-122"/>
            </a:endParaRPr>
          </a:p>
        </p:txBody>
      </p:sp>
      <p:cxnSp>
        <p:nvCxnSpPr>
          <p:cNvPr id="55" name="直接连接符 54"/>
          <p:cNvCxnSpPr/>
          <p:nvPr/>
        </p:nvCxnSpPr>
        <p:spPr>
          <a:xfrm flipV="1">
            <a:off x="1630710" y="4745358"/>
            <a:ext cx="9073008" cy="52588"/>
          </a:xfrm>
          <a:prstGeom prst="line">
            <a:avLst/>
          </a:prstGeom>
          <a:noFill/>
          <a:ln w="6350" cap="flat" cmpd="sng" algn="ctr">
            <a:solidFill>
              <a:srgbClr val="FFFFFF"/>
            </a:solidFill>
            <a:prstDash val="solid"/>
          </a:ln>
          <a:effectLst/>
        </p:spPr>
      </p:cxnSp>
      <p:sp>
        <p:nvSpPr>
          <p:cNvPr id="56" name="TextBox 213"/>
          <p:cNvSpPr txBox="1"/>
          <p:nvPr/>
        </p:nvSpPr>
        <p:spPr>
          <a:xfrm>
            <a:off x="3552395" y="1583390"/>
            <a:ext cx="2492990" cy="1015663"/>
          </a:xfrm>
          <a:prstGeom prst="rect">
            <a:avLst/>
          </a:prstGeom>
          <a:noFill/>
        </p:spPr>
        <p:txBody>
          <a:bodyPr wrap="non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pPr>
            <a:r>
              <a:rPr lang="zh-CN" altLang="en-US" sz="6000" b="1">
                <a:solidFill>
                  <a:srgbClr val="C00000"/>
                </a:solidFill>
                <a:effectLst>
                  <a:innerShdw blurRad="63500" dist="50800" dir="18900000">
                    <a:prstClr val="black">
                      <a:alpha val="50000"/>
                    </a:prstClr>
                  </a:innerShdw>
                </a:effectLst>
                <a:latin typeface="Impact" panose="020b0806030902050204" pitchFamily="34" charset="0"/>
                <a:ea typeface="微软雅黑" panose="020b0503020204020204" pitchFamily="34" charset="-122"/>
              </a:rPr>
              <a:t>第三章</a:t>
            </a:r>
            <a:endParaRPr lang="zh-CN" altLang="en-US" sz="6000" b="1">
              <a:solidFill>
                <a:srgbClr val="C00000"/>
              </a:solidFill>
              <a:effectLst>
                <a:innerShdw blurRad="63500" dist="50800" dir="18900000">
                  <a:prstClr val="black">
                    <a:alpha val="50000"/>
                  </a:prstClr>
                </a:innerShdw>
              </a:effectLst>
              <a:latin typeface="Impact" panose="020b0806030902050204" pitchFamily="34"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400"/>
                                  </p:stCondLst>
                                  <p:childTnLst>
                                    <p:set>
                                      <p:cBhvr>
                                        <p:cTn id="6" dur="1" fill="hold">
                                          <p:stCondLst>
                                            <p:cond delay="0"/>
                                          </p:stCondLst>
                                        </p:cTn>
                                        <p:tgtEl>
                                          <p:spTgt spid="31"/>
                                        </p:tgtEl>
                                        <p:attrNameLst>
                                          <p:attrName>style.visibility</p:attrName>
                                        </p:attrNameLst>
                                      </p:cBhvr>
                                      <p:to>
                                        <p:strVal val="visible"/>
                                      </p:to>
                                    </p:set>
                                  </p:childTnLst>
                                </p:cTn>
                              </p:par>
                              <p:par>
                                <p:cTn id="7" presetID="53" presetClass="entr" presetSubtype="16" dur="1000" fill="hold" nodeType="withEffect">
                                  <p:stCondLst>
                                    <p:cond delay="400"/>
                                  </p:stCondLst>
                                  <p:childTnLst>
                                    <p:set>
                                      <p:cBhvr>
                                        <p:cTn id="8" dur="1" fill="hold">
                                          <p:stCondLst>
                                            <p:cond delay="0"/>
                                          </p:stCondLst>
                                        </p:cTn>
                                        <p:tgtEl>
                                          <p:spTgt spid="31"/>
                                        </p:tgtEl>
                                        <p:attrNameLst>
                                          <p:attrName>style.visibility</p:attrName>
                                        </p:attrNameLst>
                                      </p:cBhvr>
                                      <p:to>
                                        <p:strVal val="visible"/>
                                      </p:to>
                                    </p:set>
                                    <p:anim calcmode="lin" valueType="num">
                                      <p:cBhvr>
                                        <p:cTn id="9" dur="1000" fill="hold"/>
                                        <p:tgtEl>
                                          <p:spTgt spid="31"/>
                                        </p:tgtEl>
                                        <p:attrNameLst>
                                          <p:attrName>ppt_w</p:attrName>
                                        </p:attrNameLst>
                                      </p:cBhvr>
                                      <p:tavLst>
                                        <p:tav tm="0">
                                          <p:val>
                                            <p:fltVal val="0"/>
                                          </p:val>
                                        </p:tav>
                                        <p:tav tm="100000">
                                          <p:val>
                                            <p:strVal val="#ppt_w"/>
                                          </p:val>
                                        </p:tav>
                                      </p:tavLst>
                                    </p:anim>
                                    <p:anim calcmode="lin" valueType="num">
                                      <p:cBhvr>
                                        <p:cTn id="10" dur="1000" fill="hold"/>
                                        <p:tgtEl>
                                          <p:spTgt spid="31"/>
                                        </p:tgtEl>
                                        <p:attrNameLst>
                                          <p:attrName>ppt_h</p:attrName>
                                        </p:attrNameLst>
                                      </p:cBhvr>
                                      <p:tavLst>
                                        <p:tav tm="0">
                                          <p:val>
                                            <p:fltVal val="0"/>
                                          </p:val>
                                        </p:tav>
                                        <p:tav tm="100000">
                                          <p:val>
                                            <p:strVal val="#ppt_h"/>
                                          </p:val>
                                        </p:tav>
                                      </p:tavLst>
                                    </p:anim>
                                    <p:animEffect transition="in" filter="fade">
                                      <p:cBhvr>
                                        <p:cTn id="11" dur="1000"/>
                                        <p:tgtEl>
                                          <p:spTgt spid="31"/>
                                        </p:tgtEl>
                                      </p:cBhvr>
                                    </p:animEffect>
                                  </p:childTnLst>
                                </p:cTn>
                              </p:par>
                              <p:par>
                                <p:cTn id="12" presetID="64" presetClass="path" presetSubtype="0" dur="1000" fill="hold" nodeType="withEffect">
                                  <p:stCondLst>
                                    <p:cond delay="400"/>
                                  </p:stCondLst>
                                  <p:childTnLst>
                                    <p:animMotion origin="layout" path="M 4.89387E-06 8.84055E-07 L 0.38872 0.84332" pathEditMode="relative" rAng="0" ptsTypes="AA">
                                      <p:cBhvr>
                                        <p:cTn id="13" dur="1000" spd="-100000" fill="hold"/>
                                        <p:tgtEl>
                                          <p:spTgt spid="31"/>
                                        </p:tgtEl>
                                        <p:attrNameLst>
                                          <p:attrName>ppt_x</p:attrName>
                                          <p:attrName>ppt_y</p:attrName>
                                        </p:attrNameLst>
                                      </p:cBhvr>
                                      <p:rCtr x="19430" y="42166"/>
                                    </p:animMotion>
                                  </p:childTnLst>
                                </p:cTn>
                              </p:par>
                              <p:par>
                                <p:cTn id="14" presetID="1" presetClass="entr" presetSubtype="0" dur="1" fill="hold" grpId="0" nodeType="withEffect">
                                  <p:stCondLst>
                                    <p:cond delay="300"/>
                                  </p:stCondLst>
                                  <p:childTnLst>
                                    <p:set>
                                      <p:cBhvr>
                                        <p:cTn id="15" dur="1" fill="hold">
                                          <p:stCondLst>
                                            <p:cond delay="0"/>
                                          </p:stCondLst>
                                        </p:cTn>
                                        <p:tgtEl>
                                          <p:spTgt spid="35"/>
                                        </p:tgtEl>
                                        <p:attrNameLst>
                                          <p:attrName>style.visibility</p:attrName>
                                        </p:attrNameLst>
                                      </p:cBhvr>
                                      <p:to>
                                        <p:strVal val="visible"/>
                                      </p:to>
                                    </p:set>
                                  </p:childTnLst>
                                </p:cTn>
                              </p:par>
                              <p:par>
                                <p:cTn id="16" presetID="53" presetClass="entr" presetSubtype="16" dur="1000" fill="hold" grpId="1" nodeType="withEffect">
                                  <p:stCondLst>
                                    <p:cond delay="300"/>
                                  </p:stCondLst>
                                  <p:childTnLst>
                                    <p:set>
                                      <p:cBhvr>
                                        <p:cTn id="17" dur="1" fill="hold">
                                          <p:stCondLst>
                                            <p:cond delay="0"/>
                                          </p:stCondLst>
                                        </p:cTn>
                                        <p:tgtEl>
                                          <p:spTgt spid="35"/>
                                        </p:tgtEl>
                                        <p:attrNameLst>
                                          <p:attrName>style.visibility</p:attrName>
                                        </p:attrNameLst>
                                      </p:cBhvr>
                                      <p:to>
                                        <p:strVal val="visible"/>
                                      </p:to>
                                    </p:set>
                                    <p:anim calcmode="lin" valueType="num">
                                      <p:cBhvr>
                                        <p:cTn id="18" dur="1000" fill="hold"/>
                                        <p:tgtEl>
                                          <p:spTgt spid="35"/>
                                        </p:tgtEl>
                                        <p:attrNameLst>
                                          <p:attrName>ppt_w</p:attrName>
                                        </p:attrNameLst>
                                      </p:cBhvr>
                                      <p:tavLst>
                                        <p:tav tm="0">
                                          <p:val>
                                            <p:fltVal val="0"/>
                                          </p:val>
                                        </p:tav>
                                        <p:tav tm="100000">
                                          <p:val>
                                            <p:strVal val="#ppt_w"/>
                                          </p:val>
                                        </p:tav>
                                      </p:tavLst>
                                    </p:anim>
                                    <p:anim calcmode="lin" valueType="num">
                                      <p:cBhvr>
                                        <p:cTn id="19" dur="1000" fill="hold"/>
                                        <p:tgtEl>
                                          <p:spTgt spid="35"/>
                                        </p:tgtEl>
                                        <p:attrNameLst>
                                          <p:attrName>ppt_h</p:attrName>
                                        </p:attrNameLst>
                                      </p:cBhvr>
                                      <p:tavLst>
                                        <p:tav tm="0">
                                          <p:val>
                                            <p:fltVal val="0"/>
                                          </p:val>
                                        </p:tav>
                                        <p:tav tm="100000">
                                          <p:val>
                                            <p:strVal val="#ppt_h"/>
                                          </p:val>
                                        </p:tav>
                                      </p:tavLst>
                                    </p:anim>
                                    <p:animEffect transition="in" filter="fade">
                                      <p:cBhvr>
                                        <p:cTn id="20" dur="1000"/>
                                        <p:tgtEl>
                                          <p:spTgt spid="35"/>
                                        </p:tgtEl>
                                      </p:cBhvr>
                                    </p:animEffect>
                                  </p:childTnLst>
                                </p:cTn>
                              </p:par>
                              <p:par>
                                <p:cTn id="21" presetID="64" presetClass="path" presetSubtype="0" dur="1000" fill="hold" grpId="2" nodeType="withEffect">
                                  <p:stCondLst>
                                    <p:cond delay="300"/>
                                  </p:stCondLst>
                                  <p:childTnLst>
                                    <p:animMotion origin="layout" path="M -1.94036E-07 5.50798E-07 L 0.3938 -0.33789" pathEditMode="relative" rAng="0" ptsTypes="AA">
                                      <p:cBhvr>
                                        <p:cTn id="22" dur="1000" spd="-100000" fill="hold"/>
                                        <p:tgtEl>
                                          <p:spTgt spid="35"/>
                                        </p:tgtEl>
                                        <p:attrNameLst>
                                          <p:attrName>ppt_x</p:attrName>
                                          <p:attrName>ppt_y</p:attrName>
                                        </p:attrNameLst>
                                      </p:cBhvr>
                                      <p:rCtr x="19690" y="-16894"/>
                                    </p:animMotion>
                                  </p:childTnLst>
                                </p:cTn>
                              </p:par>
                              <p:par>
                                <p:cTn id="23" presetID="1" presetClass="entr" presetSubtype="0" dur="1" fill="hold" nodeType="withEffect">
                                  <p:stCondLst>
                                    <p:cond delay="300"/>
                                  </p:stCondLst>
                                  <p:childTnLst>
                                    <p:set>
                                      <p:cBhvr>
                                        <p:cTn id="24" dur="1" fill="hold">
                                          <p:stCondLst>
                                            <p:cond delay="0"/>
                                          </p:stCondLst>
                                        </p:cTn>
                                        <p:tgtEl>
                                          <p:spTgt spid="36"/>
                                        </p:tgtEl>
                                        <p:attrNameLst>
                                          <p:attrName>style.visibility</p:attrName>
                                        </p:attrNameLst>
                                      </p:cBhvr>
                                      <p:to>
                                        <p:strVal val="visible"/>
                                      </p:to>
                                    </p:set>
                                  </p:childTnLst>
                                </p:cTn>
                              </p:par>
                              <p:par>
                                <p:cTn id="25" presetID="53" presetClass="entr" presetSubtype="16" dur="1000" fill="hold" nodeType="withEffect">
                                  <p:stCondLst>
                                    <p:cond delay="300"/>
                                  </p:stCondLst>
                                  <p:childTnLst>
                                    <p:set>
                                      <p:cBhvr>
                                        <p:cTn id="26" dur="1" fill="hold">
                                          <p:stCondLst>
                                            <p:cond delay="0"/>
                                          </p:stCondLst>
                                        </p:cTn>
                                        <p:tgtEl>
                                          <p:spTgt spid="36"/>
                                        </p:tgtEl>
                                        <p:attrNameLst>
                                          <p:attrName>style.visibility</p:attrName>
                                        </p:attrNameLst>
                                      </p:cBhvr>
                                      <p:to>
                                        <p:strVal val="visible"/>
                                      </p:to>
                                    </p:set>
                                    <p:anim calcmode="lin" valueType="num">
                                      <p:cBhvr>
                                        <p:cTn id="27" dur="1000" fill="hold"/>
                                        <p:tgtEl>
                                          <p:spTgt spid="36"/>
                                        </p:tgtEl>
                                        <p:attrNameLst>
                                          <p:attrName>ppt_w</p:attrName>
                                        </p:attrNameLst>
                                      </p:cBhvr>
                                      <p:tavLst>
                                        <p:tav tm="0">
                                          <p:val>
                                            <p:fltVal val="0"/>
                                          </p:val>
                                        </p:tav>
                                        <p:tav tm="100000">
                                          <p:val>
                                            <p:strVal val="#ppt_w"/>
                                          </p:val>
                                        </p:tav>
                                      </p:tavLst>
                                    </p:anim>
                                    <p:anim calcmode="lin" valueType="num">
                                      <p:cBhvr>
                                        <p:cTn id="28" dur="1000" fill="hold"/>
                                        <p:tgtEl>
                                          <p:spTgt spid="36"/>
                                        </p:tgtEl>
                                        <p:attrNameLst>
                                          <p:attrName>ppt_h</p:attrName>
                                        </p:attrNameLst>
                                      </p:cBhvr>
                                      <p:tavLst>
                                        <p:tav tm="0">
                                          <p:val>
                                            <p:fltVal val="0"/>
                                          </p:val>
                                        </p:tav>
                                        <p:tav tm="100000">
                                          <p:val>
                                            <p:strVal val="#ppt_h"/>
                                          </p:val>
                                        </p:tav>
                                      </p:tavLst>
                                    </p:anim>
                                    <p:animEffect transition="in" filter="fade">
                                      <p:cBhvr>
                                        <p:cTn id="29" dur="1000"/>
                                        <p:tgtEl>
                                          <p:spTgt spid="36"/>
                                        </p:tgtEl>
                                      </p:cBhvr>
                                    </p:animEffect>
                                  </p:childTnLst>
                                </p:cTn>
                              </p:par>
                              <p:par>
                                <p:cTn id="30" presetID="64" presetClass="path" presetSubtype="0" dur="1000" fill="hold" nodeType="withEffect">
                                  <p:stCondLst>
                                    <p:cond delay="300"/>
                                  </p:stCondLst>
                                  <p:childTnLst>
                                    <p:animMotion origin="layout" path="M -3.96406E-06 -4.25827E-06 L 0.20446 0.58413" pathEditMode="relative" rAng="0" ptsTypes="AA">
                                      <p:cBhvr>
                                        <p:cTn id="31" dur="1000" spd="-100000" fill="hold"/>
                                        <p:tgtEl>
                                          <p:spTgt spid="36"/>
                                        </p:tgtEl>
                                        <p:attrNameLst>
                                          <p:attrName>ppt_x</p:attrName>
                                          <p:attrName>ppt_y</p:attrName>
                                        </p:attrNameLst>
                                      </p:cBhvr>
                                      <p:rCtr x="10223" y="29206"/>
                                    </p:animMotion>
                                  </p:childTnLst>
                                </p:cTn>
                              </p:par>
                              <p:par>
                                <p:cTn id="32" presetID="1" presetClass="entr" presetSubtype="0" dur="1" fill="hold" nodeType="withEffect">
                                  <p:stCondLst>
                                    <p:cond delay="0"/>
                                  </p:stCondLst>
                                  <p:childTnLst>
                                    <p:set>
                                      <p:cBhvr>
                                        <p:cTn id="33" dur="1" fill="hold">
                                          <p:stCondLst>
                                            <p:cond delay="0"/>
                                          </p:stCondLst>
                                        </p:cTn>
                                        <p:tgtEl>
                                          <p:spTgt spid="39"/>
                                        </p:tgtEl>
                                        <p:attrNameLst>
                                          <p:attrName>style.visibility</p:attrName>
                                        </p:attrNameLst>
                                      </p:cBhvr>
                                      <p:to>
                                        <p:strVal val="visible"/>
                                      </p:to>
                                    </p:set>
                                  </p:childTnLst>
                                </p:cTn>
                              </p:par>
                              <p:par>
                                <p:cTn id="34" presetID="53" presetClass="entr" presetSubtype="16" dur="1000" fill="hold" nodeType="withEffect">
                                  <p:stCondLst>
                                    <p:cond delay="0"/>
                                  </p:stCondLst>
                                  <p:childTnLst>
                                    <p:set>
                                      <p:cBhvr>
                                        <p:cTn id="35" dur="1" fill="hold">
                                          <p:stCondLst>
                                            <p:cond delay="0"/>
                                          </p:stCondLst>
                                        </p:cTn>
                                        <p:tgtEl>
                                          <p:spTgt spid="39"/>
                                        </p:tgtEl>
                                        <p:attrNameLst>
                                          <p:attrName>style.visibility</p:attrName>
                                        </p:attrNameLst>
                                      </p:cBhvr>
                                      <p:to>
                                        <p:strVal val="visible"/>
                                      </p:to>
                                    </p:set>
                                    <p:anim calcmode="lin" valueType="num">
                                      <p:cBhvr>
                                        <p:cTn id="36" dur="1000" fill="hold"/>
                                        <p:tgtEl>
                                          <p:spTgt spid="39"/>
                                        </p:tgtEl>
                                        <p:attrNameLst>
                                          <p:attrName>ppt_w</p:attrName>
                                        </p:attrNameLst>
                                      </p:cBhvr>
                                      <p:tavLst>
                                        <p:tav tm="0">
                                          <p:val>
                                            <p:fltVal val="0"/>
                                          </p:val>
                                        </p:tav>
                                        <p:tav tm="100000">
                                          <p:val>
                                            <p:strVal val="#ppt_w"/>
                                          </p:val>
                                        </p:tav>
                                      </p:tavLst>
                                    </p:anim>
                                    <p:anim calcmode="lin" valueType="num">
                                      <p:cBhvr>
                                        <p:cTn id="37" dur="1000" fill="hold"/>
                                        <p:tgtEl>
                                          <p:spTgt spid="39"/>
                                        </p:tgtEl>
                                        <p:attrNameLst>
                                          <p:attrName>ppt_h</p:attrName>
                                        </p:attrNameLst>
                                      </p:cBhvr>
                                      <p:tavLst>
                                        <p:tav tm="0">
                                          <p:val>
                                            <p:fltVal val="0"/>
                                          </p:val>
                                        </p:tav>
                                        <p:tav tm="100000">
                                          <p:val>
                                            <p:strVal val="#ppt_h"/>
                                          </p:val>
                                        </p:tav>
                                      </p:tavLst>
                                    </p:anim>
                                    <p:animEffect transition="in" filter="fade">
                                      <p:cBhvr>
                                        <p:cTn id="38" dur="1000"/>
                                        <p:tgtEl>
                                          <p:spTgt spid="39"/>
                                        </p:tgtEl>
                                      </p:cBhvr>
                                    </p:animEffect>
                                  </p:childTnLst>
                                </p:cTn>
                              </p:par>
                              <p:par>
                                <p:cTn id="39" presetID="64" presetClass="path" presetSubtype="0" dur="1000" fill="hold" nodeType="withEffect">
                                  <p:stCondLst>
                                    <p:cond delay="0"/>
                                  </p:stCondLst>
                                  <p:childTnLst>
                                    <p:animMotion origin="layout" path="M 4.32348E-07 3.95279E-06 L -0.52468 -0.50961" pathEditMode="relative" rAng="0" ptsTypes="AA">
                                      <p:cBhvr>
                                        <p:cTn id="40" dur="1000" spd="-100000" fill="hold"/>
                                        <p:tgtEl>
                                          <p:spTgt spid="39"/>
                                        </p:tgtEl>
                                        <p:attrNameLst>
                                          <p:attrName>ppt_x</p:attrName>
                                          <p:attrName>ppt_y</p:attrName>
                                        </p:attrNameLst>
                                      </p:cBhvr>
                                      <p:rCtr x="-26240" y="-25480"/>
                                    </p:animMotion>
                                  </p:childTnLst>
                                </p:cTn>
                              </p:par>
                              <p:par>
                                <p:cTn id="41" presetID="1" presetClass="entr" presetSubtype="0" dur="1" fill="hold" grpId="0" nodeType="withEffect">
                                  <p:stCondLst>
                                    <p:cond delay="200"/>
                                  </p:stCondLst>
                                  <p:childTnLst>
                                    <p:set>
                                      <p:cBhvr>
                                        <p:cTn id="42" dur="1" fill="hold">
                                          <p:stCondLst>
                                            <p:cond delay="0"/>
                                          </p:stCondLst>
                                        </p:cTn>
                                        <p:tgtEl>
                                          <p:spTgt spid="48"/>
                                        </p:tgtEl>
                                        <p:attrNameLst>
                                          <p:attrName>style.visibility</p:attrName>
                                        </p:attrNameLst>
                                      </p:cBhvr>
                                      <p:to>
                                        <p:strVal val="visible"/>
                                      </p:to>
                                    </p:set>
                                  </p:childTnLst>
                                </p:cTn>
                              </p:par>
                              <p:par>
                                <p:cTn id="43" presetID="53" presetClass="entr" presetSubtype="16" dur="1000" fill="hold" grpId="1" nodeType="withEffect">
                                  <p:stCondLst>
                                    <p:cond delay="200"/>
                                  </p:stCondLst>
                                  <p:childTnLst>
                                    <p:set>
                                      <p:cBhvr>
                                        <p:cTn id="44" dur="1" fill="hold">
                                          <p:stCondLst>
                                            <p:cond delay="0"/>
                                          </p:stCondLst>
                                        </p:cTn>
                                        <p:tgtEl>
                                          <p:spTgt spid="48"/>
                                        </p:tgtEl>
                                        <p:attrNameLst>
                                          <p:attrName>style.visibility</p:attrName>
                                        </p:attrNameLst>
                                      </p:cBhvr>
                                      <p:to>
                                        <p:strVal val="visible"/>
                                      </p:to>
                                    </p:set>
                                    <p:anim calcmode="lin" valueType="num">
                                      <p:cBhvr>
                                        <p:cTn id="45" dur="1000" fill="hold"/>
                                        <p:tgtEl>
                                          <p:spTgt spid="48"/>
                                        </p:tgtEl>
                                        <p:attrNameLst>
                                          <p:attrName>ppt_w</p:attrName>
                                        </p:attrNameLst>
                                      </p:cBhvr>
                                      <p:tavLst>
                                        <p:tav tm="0">
                                          <p:val>
                                            <p:fltVal val="0"/>
                                          </p:val>
                                        </p:tav>
                                        <p:tav tm="100000">
                                          <p:val>
                                            <p:strVal val="#ppt_w"/>
                                          </p:val>
                                        </p:tav>
                                      </p:tavLst>
                                    </p:anim>
                                    <p:anim calcmode="lin" valueType="num">
                                      <p:cBhvr>
                                        <p:cTn id="46" dur="1000" fill="hold"/>
                                        <p:tgtEl>
                                          <p:spTgt spid="48"/>
                                        </p:tgtEl>
                                        <p:attrNameLst>
                                          <p:attrName>ppt_h</p:attrName>
                                        </p:attrNameLst>
                                      </p:cBhvr>
                                      <p:tavLst>
                                        <p:tav tm="0">
                                          <p:val>
                                            <p:fltVal val="0"/>
                                          </p:val>
                                        </p:tav>
                                        <p:tav tm="100000">
                                          <p:val>
                                            <p:strVal val="#ppt_h"/>
                                          </p:val>
                                        </p:tav>
                                      </p:tavLst>
                                    </p:anim>
                                    <p:animEffect transition="in" filter="fade">
                                      <p:cBhvr>
                                        <p:cTn id="47" dur="1000"/>
                                        <p:tgtEl>
                                          <p:spTgt spid="48"/>
                                        </p:tgtEl>
                                      </p:cBhvr>
                                    </p:animEffect>
                                  </p:childTnLst>
                                </p:cTn>
                              </p:par>
                              <p:par>
                                <p:cTn id="48" presetID="64" presetClass="path" presetSubtype="0" dur="1000" fill="hold" grpId="2" nodeType="withEffect">
                                  <p:stCondLst>
                                    <p:cond delay="200"/>
                                  </p:stCondLst>
                                  <p:childTnLst>
                                    <p:animMotion origin="layout" path="M -4.40031E-06 -2.07822E-06 L 0.21696 -0.37075" pathEditMode="relative" rAng="0" ptsTypes="AA">
                                      <p:cBhvr>
                                        <p:cTn id="49" dur="1000" spd="-100000" fill="hold"/>
                                        <p:tgtEl>
                                          <p:spTgt spid="48"/>
                                        </p:tgtEl>
                                        <p:attrNameLst>
                                          <p:attrName>ppt_x</p:attrName>
                                          <p:attrName>ppt_y</p:attrName>
                                        </p:attrNameLst>
                                      </p:cBhvr>
                                      <p:rCtr x="10848" y="-18537"/>
                                    </p:animMotion>
                                  </p:childTnLst>
                                </p:cTn>
                              </p:par>
                              <p:par>
                                <p:cTn id="50" presetID="1" presetClass="entr" presetSubtype="0" dur="1" fill="hold" grpId="0" nodeType="withEffect">
                                  <p:stCondLst>
                                    <p:cond delay="400"/>
                                  </p:stCondLst>
                                  <p:childTnLst>
                                    <p:set>
                                      <p:cBhvr>
                                        <p:cTn id="51" dur="1" fill="hold">
                                          <p:stCondLst>
                                            <p:cond delay="0"/>
                                          </p:stCondLst>
                                        </p:cTn>
                                        <p:tgtEl>
                                          <p:spTgt spid="49"/>
                                        </p:tgtEl>
                                        <p:attrNameLst>
                                          <p:attrName>style.visibility</p:attrName>
                                        </p:attrNameLst>
                                      </p:cBhvr>
                                      <p:to>
                                        <p:strVal val="visible"/>
                                      </p:to>
                                    </p:set>
                                  </p:childTnLst>
                                </p:cTn>
                              </p:par>
                              <p:par>
                                <p:cTn id="52" presetID="53" presetClass="entr" presetSubtype="16" dur="1000" fill="hold" grpId="1" nodeType="withEffect">
                                  <p:stCondLst>
                                    <p:cond delay="400"/>
                                  </p:stCondLst>
                                  <p:childTnLst>
                                    <p:set>
                                      <p:cBhvr>
                                        <p:cTn id="53" dur="1" fill="hold">
                                          <p:stCondLst>
                                            <p:cond delay="0"/>
                                          </p:stCondLst>
                                        </p:cTn>
                                        <p:tgtEl>
                                          <p:spTgt spid="49"/>
                                        </p:tgtEl>
                                        <p:attrNameLst>
                                          <p:attrName>style.visibility</p:attrName>
                                        </p:attrNameLst>
                                      </p:cBhvr>
                                      <p:to>
                                        <p:strVal val="visible"/>
                                      </p:to>
                                    </p:set>
                                    <p:anim calcmode="lin" valueType="num">
                                      <p:cBhvr>
                                        <p:cTn id="54" dur="1000" fill="hold"/>
                                        <p:tgtEl>
                                          <p:spTgt spid="49"/>
                                        </p:tgtEl>
                                        <p:attrNameLst>
                                          <p:attrName>ppt_w</p:attrName>
                                        </p:attrNameLst>
                                      </p:cBhvr>
                                      <p:tavLst>
                                        <p:tav tm="0">
                                          <p:val>
                                            <p:fltVal val="0"/>
                                          </p:val>
                                        </p:tav>
                                        <p:tav tm="100000">
                                          <p:val>
                                            <p:strVal val="#ppt_w"/>
                                          </p:val>
                                        </p:tav>
                                      </p:tavLst>
                                    </p:anim>
                                    <p:anim calcmode="lin" valueType="num">
                                      <p:cBhvr>
                                        <p:cTn id="55" dur="1000" fill="hold"/>
                                        <p:tgtEl>
                                          <p:spTgt spid="49"/>
                                        </p:tgtEl>
                                        <p:attrNameLst>
                                          <p:attrName>ppt_h</p:attrName>
                                        </p:attrNameLst>
                                      </p:cBhvr>
                                      <p:tavLst>
                                        <p:tav tm="0">
                                          <p:val>
                                            <p:fltVal val="0"/>
                                          </p:val>
                                        </p:tav>
                                        <p:tav tm="100000">
                                          <p:val>
                                            <p:strVal val="#ppt_h"/>
                                          </p:val>
                                        </p:tav>
                                      </p:tavLst>
                                    </p:anim>
                                    <p:animEffect transition="in" filter="fade">
                                      <p:cBhvr>
                                        <p:cTn id="56" dur="1000"/>
                                        <p:tgtEl>
                                          <p:spTgt spid="49"/>
                                        </p:tgtEl>
                                      </p:cBhvr>
                                    </p:animEffect>
                                  </p:childTnLst>
                                </p:cTn>
                              </p:par>
                              <p:par>
                                <p:cTn id="57" presetID="64" presetClass="path" presetSubtype="0" dur="1000" fill="hold" grpId="2" nodeType="withEffect">
                                  <p:stCondLst>
                                    <p:cond delay="400"/>
                                  </p:stCondLst>
                                  <p:childTnLst>
                                    <p:animMotion origin="layout" path="M 3.25954E-06 7.61398E-07 L -0.18857 -1.11363" pathEditMode="relative" rAng="0" ptsTypes="AA">
                                      <p:cBhvr>
                                        <p:cTn id="58" dur="1000" spd="-100000" fill="hold"/>
                                        <p:tgtEl>
                                          <p:spTgt spid="49"/>
                                        </p:tgtEl>
                                        <p:attrNameLst>
                                          <p:attrName>ppt_x</p:attrName>
                                          <p:attrName>ppt_y</p:attrName>
                                        </p:attrNameLst>
                                      </p:cBhvr>
                                      <p:rCtr x="-9428" y="-55682"/>
                                    </p:animMotion>
                                  </p:childTnLst>
                                </p:cTn>
                              </p:par>
                              <p:par>
                                <p:cTn id="59" presetID="1" presetClass="entr" presetSubtype="0" dur="1" fill="hold" grpId="0" nodeType="withEffect">
                                  <p:stCondLst>
                                    <p:cond delay="200"/>
                                  </p:stCondLst>
                                  <p:childTnLst>
                                    <p:set>
                                      <p:cBhvr>
                                        <p:cTn id="60" dur="1" fill="hold">
                                          <p:stCondLst>
                                            <p:cond delay="0"/>
                                          </p:stCondLst>
                                        </p:cTn>
                                        <p:tgtEl>
                                          <p:spTgt spid="34"/>
                                        </p:tgtEl>
                                        <p:attrNameLst>
                                          <p:attrName>style.visibility</p:attrName>
                                        </p:attrNameLst>
                                      </p:cBhvr>
                                      <p:to>
                                        <p:strVal val="visible"/>
                                      </p:to>
                                    </p:set>
                                  </p:childTnLst>
                                </p:cTn>
                              </p:par>
                              <p:par>
                                <p:cTn id="61" presetID="53" presetClass="entr" presetSubtype="16" dur="1000" fill="hold" grpId="1" nodeType="withEffect">
                                  <p:stCondLst>
                                    <p:cond delay="200"/>
                                  </p:stCondLst>
                                  <p:childTnLst>
                                    <p:set>
                                      <p:cBhvr>
                                        <p:cTn id="62" dur="1" fill="hold">
                                          <p:stCondLst>
                                            <p:cond delay="0"/>
                                          </p:stCondLst>
                                        </p:cTn>
                                        <p:tgtEl>
                                          <p:spTgt spid="34"/>
                                        </p:tgtEl>
                                        <p:attrNameLst>
                                          <p:attrName>style.visibility</p:attrName>
                                        </p:attrNameLst>
                                      </p:cBhvr>
                                      <p:to>
                                        <p:strVal val="visible"/>
                                      </p:to>
                                    </p:set>
                                    <p:anim calcmode="lin" valueType="num">
                                      <p:cBhvr>
                                        <p:cTn id="63" dur="1000" fill="hold"/>
                                        <p:tgtEl>
                                          <p:spTgt spid="34"/>
                                        </p:tgtEl>
                                        <p:attrNameLst>
                                          <p:attrName>ppt_w</p:attrName>
                                        </p:attrNameLst>
                                      </p:cBhvr>
                                      <p:tavLst>
                                        <p:tav tm="0">
                                          <p:val>
                                            <p:fltVal val="0"/>
                                          </p:val>
                                        </p:tav>
                                        <p:tav tm="100000">
                                          <p:val>
                                            <p:strVal val="#ppt_w"/>
                                          </p:val>
                                        </p:tav>
                                      </p:tavLst>
                                    </p:anim>
                                    <p:anim calcmode="lin" valueType="num">
                                      <p:cBhvr>
                                        <p:cTn id="64" dur="1000" fill="hold"/>
                                        <p:tgtEl>
                                          <p:spTgt spid="34"/>
                                        </p:tgtEl>
                                        <p:attrNameLst>
                                          <p:attrName>ppt_h</p:attrName>
                                        </p:attrNameLst>
                                      </p:cBhvr>
                                      <p:tavLst>
                                        <p:tav tm="0">
                                          <p:val>
                                            <p:fltVal val="0"/>
                                          </p:val>
                                        </p:tav>
                                        <p:tav tm="100000">
                                          <p:val>
                                            <p:strVal val="#ppt_h"/>
                                          </p:val>
                                        </p:tav>
                                      </p:tavLst>
                                    </p:anim>
                                    <p:animEffect transition="in" filter="fade">
                                      <p:cBhvr>
                                        <p:cTn id="65" dur="1000"/>
                                        <p:tgtEl>
                                          <p:spTgt spid="34"/>
                                        </p:tgtEl>
                                      </p:cBhvr>
                                    </p:animEffect>
                                  </p:childTnLst>
                                </p:cTn>
                              </p:par>
                              <p:par>
                                <p:cTn id="66" presetID="64" presetClass="path" presetSubtype="0" dur="1000" fill="hold" grpId="2" nodeType="withEffect">
                                  <p:stCondLst>
                                    <p:cond delay="200"/>
                                  </p:stCondLst>
                                  <p:childTnLst>
                                    <p:animMotion origin="layout" path="M -1.13947E-06 -1.77274E-06 L 0.12306 0.5751" pathEditMode="relative" rAng="0" ptsTypes="AA">
                                      <p:cBhvr>
                                        <p:cTn id="67" dur="1000" spd="-100000" fill="hold"/>
                                        <p:tgtEl>
                                          <p:spTgt spid="34"/>
                                        </p:tgtEl>
                                        <p:attrNameLst>
                                          <p:attrName>ppt_x</p:attrName>
                                          <p:attrName>ppt_y</p:attrName>
                                        </p:attrNameLst>
                                      </p:cBhvr>
                                      <p:rCtr x="6147" y="28743"/>
                                    </p:animMotion>
                                  </p:childTnLst>
                                </p:cTn>
                              </p:par>
                              <p:par>
                                <p:cTn id="68" presetID="1" presetClass="entr" presetSubtype="0" dur="1" fill="hold" nodeType="withEffect">
                                  <p:stCondLst>
                                    <p:cond delay="400"/>
                                  </p:stCondLst>
                                  <p:childTnLst>
                                    <p:set>
                                      <p:cBhvr>
                                        <p:cTn id="69" dur="1" fill="hold">
                                          <p:stCondLst>
                                            <p:cond delay="0"/>
                                          </p:stCondLst>
                                        </p:cTn>
                                        <p:tgtEl>
                                          <p:spTgt spid="42"/>
                                        </p:tgtEl>
                                        <p:attrNameLst>
                                          <p:attrName>style.visibility</p:attrName>
                                        </p:attrNameLst>
                                      </p:cBhvr>
                                      <p:to>
                                        <p:strVal val="visible"/>
                                      </p:to>
                                    </p:set>
                                  </p:childTnLst>
                                </p:cTn>
                              </p:par>
                              <p:par>
                                <p:cTn id="70" presetID="53" presetClass="entr" presetSubtype="16" dur="1000" fill="hold" nodeType="withEffect">
                                  <p:stCondLst>
                                    <p:cond delay="400"/>
                                  </p:stCondLst>
                                  <p:childTnLst>
                                    <p:set>
                                      <p:cBhvr>
                                        <p:cTn id="71" dur="1" fill="hold">
                                          <p:stCondLst>
                                            <p:cond delay="0"/>
                                          </p:stCondLst>
                                        </p:cTn>
                                        <p:tgtEl>
                                          <p:spTgt spid="42"/>
                                        </p:tgtEl>
                                        <p:attrNameLst>
                                          <p:attrName>style.visibility</p:attrName>
                                        </p:attrNameLst>
                                      </p:cBhvr>
                                      <p:to>
                                        <p:strVal val="visible"/>
                                      </p:to>
                                    </p:set>
                                    <p:anim calcmode="lin" valueType="num">
                                      <p:cBhvr>
                                        <p:cTn id="72" dur="1000" fill="hold"/>
                                        <p:tgtEl>
                                          <p:spTgt spid="42"/>
                                        </p:tgtEl>
                                        <p:attrNameLst>
                                          <p:attrName>ppt_w</p:attrName>
                                        </p:attrNameLst>
                                      </p:cBhvr>
                                      <p:tavLst>
                                        <p:tav tm="0">
                                          <p:val>
                                            <p:fltVal val="0"/>
                                          </p:val>
                                        </p:tav>
                                        <p:tav tm="100000">
                                          <p:val>
                                            <p:strVal val="#ppt_w"/>
                                          </p:val>
                                        </p:tav>
                                      </p:tavLst>
                                    </p:anim>
                                    <p:anim calcmode="lin" valueType="num">
                                      <p:cBhvr>
                                        <p:cTn id="73" dur="1000" fill="hold"/>
                                        <p:tgtEl>
                                          <p:spTgt spid="42"/>
                                        </p:tgtEl>
                                        <p:attrNameLst>
                                          <p:attrName>ppt_h</p:attrName>
                                        </p:attrNameLst>
                                      </p:cBhvr>
                                      <p:tavLst>
                                        <p:tav tm="0">
                                          <p:val>
                                            <p:fltVal val="0"/>
                                          </p:val>
                                        </p:tav>
                                        <p:tav tm="100000">
                                          <p:val>
                                            <p:strVal val="#ppt_h"/>
                                          </p:val>
                                        </p:tav>
                                      </p:tavLst>
                                    </p:anim>
                                    <p:animEffect transition="in" filter="fade">
                                      <p:cBhvr>
                                        <p:cTn id="74" dur="1000"/>
                                        <p:tgtEl>
                                          <p:spTgt spid="42"/>
                                        </p:tgtEl>
                                      </p:cBhvr>
                                    </p:animEffect>
                                  </p:childTnLst>
                                </p:cTn>
                              </p:par>
                              <p:par>
                                <p:cTn id="75" presetID="64" presetClass="path" presetSubtype="0" dur="1000" fill="hold" nodeType="withEffect">
                                  <p:stCondLst>
                                    <p:cond delay="400"/>
                                  </p:stCondLst>
                                  <p:childTnLst>
                                    <p:animMotion origin="layout" path="M 3.47702E-06 2.81648E-06 L -0.71741 -0.40546" pathEditMode="relative" rAng="0" ptsTypes="AA">
                                      <p:cBhvr>
                                        <p:cTn id="76" dur="1000" spd="-100000" fill="hold"/>
                                        <p:tgtEl>
                                          <p:spTgt spid="42"/>
                                        </p:tgtEl>
                                        <p:attrNameLst>
                                          <p:attrName>ppt_x</p:attrName>
                                          <p:attrName>ppt_y</p:attrName>
                                        </p:attrNameLst>
                                      </p:cBhvr>
                                      <p:rCtr x="-35877" y="-20273"/>
                                    </p:animMotion>
                                  </p:childTnLst>
                                </p:cTn>
                              </p:par>
                              <p:par>
                                <p:cTn id="77" presetID="1" presetClass="entr" presetSubtype="0" dur="1" fill="hold" nodeType="withEffect">
                                  <p:stCondLst>
                                    <p:cond delay="300"/>
                                  </p:stCondLst>
                                  <p:childTnLst>
                                    <p:set>
                                      <p:cBhvr>
                                        <p:cTn id="78" dur="1" fill="hold">
                                          <p:stCondLst>
                                            <p:cond delay="0"/>
                                          </p:stCondLst>
                                        </p:cTn>
                                        <p:tgtEl>
                                          <p:spTgt spid="45"/>
                                        </p:tgtEl>
                                        <p:attrNameLst>
                                          <p:attrName>style.visibility</p:attrName>
                                        </p:attrNameLst>
                                      </p:cBhvr>
                                      <p:to>
                                        <p:strVal val="visible"/>
                                      </p:to>
                                    </p:set>
                                  </p:childTnLst>
                                </p:cTn>
                              </p:par>
                              <p:par>
                                <p:cTn id="79" presetID="53" presetClass="entr" presetSubtype="16" dur="1000" fill="hold" nodeType="withEffect">
                                  <p:stCondLst>
                                    <p:cond delay="300"/>
                                  </p:stCondLst>
                                  <p:childTnLst>
                                    <p:set>
                                      <p:cBhvr>
                                        <p:cTn id="80" dur="1" fill="hold">
                                          <p:stCondLst>
                                            <p:cond delay="0"/>
                                          </p:stCondLst>
                                        </p:cTn>
                                        <p:tgtEl>
                                          <p:spTgt spid="45"/>
                                        </p:tgtEl>
                                        <p:attrNameLst>
                                          <p:attrName>style.visibility</p:attrName>
                                        </p:attrNameLst>
                                      </p:cBhvr>
                                      <p:to>
                                        <p:strVal val="visible"/>
                                      </p:to>
                                    </p:set>
                                    <p:anim calcmode="lin" valueType="num">
                                      <p:cBhvr>
                                        <p:cTn id="81" dur="1000" fill="hold"/>
                                        <p:tgtEl>
                                          <p:spTgt spid="45"/>
                                        </p:tgtEl>
                                        <p:attrNameLst>
                                          <p:attrName>ppt_w</p:attrName>
                                        </p:attrNameLst>
                                      </p:cBhvr>
                                      <p:tavLst>
                                        <p:tav tm="0">
                                          <p:val>
                                            <p:fltVal val="0"/>
                                          </p:val>
                                        </p:tav>
                                        <p:tav tm="100000">
                                          <p:val>
                                            <p:strVal val="#ppt_w"/>
                                          </p:val>
                                        </p:tav>
                                      </p:tavLst>
                                    </p:anim>
                                    <p:anim calcmode="lin" valueType="num">
                                      <p:cBhvr>
                                        <p:cTn id="82" dur="1000" fill="hold"/>
                                        <p:tgtEl>
                                          <p:spTgt spid="45"/>
                                        </p:tgtEl>
                                        <p:attrNameLst>
                                          <p:attrName>ppt_h</p:attrName>
                                        </p:attrNameLst>
                                      </p:cBhvr>
                                      <p:tavLst>
                                        <p:tav tm="0">
                                          <p:val>
                                            <p:fltVal val="0"/>
                                          </p:val>
                                        </p:tav>
                                        <p:tav tm="100000">
                                          <p:val>
                                            <p:strVal val="#ppt_h"/>
                                          </p:val>
                                        </p:tav>
                                      </p:tavLst>
                                    </p:anim>
                                    <p:animEffect transition="in" filter="fade">
                                      <p:cBhvr>
                                        <p:cTn id="83" dur="1000"/>
                                        <p:tgtEl>
                                          <p:spTgt spid="45"/>
                                        </p:tgtEl>
                                      </p:cBhvr>
                                    </p:animEffect>
                                  </p:childTnLst>
                                </p:cTn>
                              </p:par>
                              <p:par>
                                <p:cTn id="84" presetID="64" presetClass="path" presetSubtype="0" dur="1000" fill="hold" nodeType="withEffect">
                                  <p:stCondLst>
                                    <p:cond delay="300"/>
                                  </p:stCondLst>
                                  <p:childTnLst>
                                    <p:animMotion origin="layout" path="M -3.15275E-06 -7.03541E-07 L 1.0349 -0.87341" pathEditMode="relative" rAng="0" ptsTypes="AA">
                                      <p:cBhvr>
                                        <p:cTn id="85" dur="1000" spd="-100000" fill="hold"/>
                                        <p:tgtEl>
                                          <p:spTgt spid="45"/>
                                        </p:tgtEl>
                                        <p:attrNameLst>
                                          <p:attrName>ppt_x</p:attrName>
                                          <p:attrName>ppt_y</p:attrName>
                                        </p:attrNameLst>
                                      </p:cBhvr>
                                      <p:rCtr x="51739" y="-43670"/>
                                    </p:animMotion>
                                  </p:childTnLst>
                                </p:cTn>
                              </p:par>
                              <p:par>
                                <p:cTn id="86" presetID="1" presetClass="entr" presetSubtype="0" dur="1" fill="hold" nodeType="withEffect">
                                  <p:stCondLst>
                                    <p:cond delay="200"/>
                                  </p:stCondLst>
                                  <p:childTnLst>
                                    <p:set>
                                      <p:cBhvr>
                                        <p:cTn id="87" dur="1" fill="hold">
                                          <p:stCondLst>
                                            <p:cond delay="0"/>
                                          </p:stCondLst>
                                        </p:cTn>
                                        <p:tgtEl>
                                          <p:spTgt spid="50"/>
                                        </p:tgtEl>
                                        <p:attrNameLst>
                                          <p:attrName>style.visibility</p:attrName>
                                        </p:attrNameLst>
                                      </p:cBhvr>
                                      <p:to>
                                        <p:strVal val="visible"/>
                                      </p:to>
                                    </p:set>
                                  </p:childTnLst>
                                </p:cTn>
                              </p:par>
                              <p:par>
                                <p:cTn id="88" presetID="53" presetClass="entr" presetSubtype="16" dur="1000" fill="hold" nodeType="withEffect">
                                  <p:stCondLst>
                                    <p:cond delay="200"/>
                                  </p:stCondLst>
                                  <p:childTnLst>
                                    <p:set>
                                      <p:cBhvr>
                                        <p:cTn id="89" dur="1" fill="hold">
                                          <p:stCondLst>
                                            <p:cond delay="0"/>
                                          </p:stCondLst>
                                        </p:cTn>
                                        <p:tgtEl>
                                          <p:spTgt spid="50"/>
                                        </p:tgtEl>
                                        <p:attrNameLst>
                                          <p:attrName>style.visibility</p:attrName>
                                        </p:attrNameLst>
                                      </p:cBhvr>
                                      <p:to>
                                        <p:strVal val="visible"/>
                                      </p:to>
                                    </p:set>
                                    <p:anim calcmode="lin" valueType="num">
                                      <p:cBhvr>
                                        <p:cTn id="90" dur="1000" fill="hold"/>
                                        <p:tgtEl>
                                          <p:spTgt spid="50"/>
                                        </p:tgtEl>
                                        <p:attrNameLst>
                                          <p:attrName>ppt_w</p:attrName>
                                        </p:attrNameLst>
                                      </p:cBhvr>
                                      <p:tavLst>
                                        <p:tav tm="0">
                                          <p:val>
                                            <p:fltVal val="0"/>
                                          </p:val>
                                        </p:tav>
                                        <p:tav tm="100000">
                                          <p:val>
                                            <p:strVal val="#ppt_w"/>
                                          </p:val>
                                        </p:tav>
                                      </p:tavLst>
                                    </p:anim>
                                    <p:anim calcmode="lin" valueType="num">
                                      <p:cBhvr>
                                        <p:cTn id="91" dur="1000" fill="hold"/>
                                        <p:tgtEl>
                                          <p:spTgt spid="50"/>
                                        </p:tgtEl>
                                        <p:attrNameLst>
                                          <p:attrName>ppt_h</p:attrName>
                                        </p:attrNameLst>
                                      </p:cBhvr>
                                      <p:tavLst>
                                        <p:tav tm="0">
                                          <p:val>
                                            <p:fltVal val="0"/>
                                          </p:val>
                                        </p:tav>
                                        <p:tav tm="100000">
                                          <p:val>
                                            <p:strVal val="#ppt_h"/>
                                          </p:val>
                                        </p:tav>
                                      </p:tavLst>
                                    </p:anim>
                                    <p:animEffect transition="in" filter="fade">
                                      <p:cBhvr>
                                        <p:cTn id="92" dur="1000"/>
                                        <p:tgtEl>
                                          <p:spTgt spid="50"/>
                                        </p:tgtEl>
                                      </p:cBhvr>
                                    </p:animEffect>
                                  </p:childTnLst>
                                </p:cTn>
                              </p:par>
                              <p:par>
                                <p:cTn id="93" presetID="64" presetClass="path" presetSubtype="0" dur="1000" fill="hold" nodeType="withEffect">
                                  <p:stCondLst>
                                    <p:cond delay="200"/>
                                  </p:stCondLst>
                                  <p:childTnLst>
                                    <p:animMotion origin="layout" path="M 2.17867E-06 -3.63805E-06 L -0.6411 -0.94978" pathEditMode="relative" rAng="0" ptsTypes="AA">
                                      <p:cBhvr>
                                        <p:cTn id="94" dur="1000" spd="-100000" fill="hold"/>
                                        <p:tgtEl>
                                          <p:spTgt spid="50"/>
                                        </p:tgtEl>
                                        <p:attrNameLst>
                                          <p:attrName>ppt_x</p:attrName>
                                          <p:attrName>ppt_y</p:attrName>
                                        </p:attrNameLst>
                                      </p:cBhvr>
                                      <p:rCtr x="-32061" y="-47489"/>
                                    </p:animMotion>
                                  </p:childTnLst>
                                </p:cTn>
                              </p:par>
                            </p:childTnLst>
                          </p:cTn>
                        </p:par>
                        <p:par>
                          <p:cTn id="95" fill="hold" nodeType="afterGroup">
                            <p:stCondLst>
                              <p:cond delay="1400"/>
                            </p:stCondLst>
                            <p:childTnLst>
                              <p:par>
                                <p:cTn id="96" presetID="10" presetClass="entr" presetSubtype="0" dur="1000" fill="hold" grpId="0" nodeType="afterEffect">
                                  <p:stCondLst>
                                    <p:cond delay="0"/>
                                  </p:stCondLst>
                                  <p:childTnLst>
                                    <p:set>
                                      <p:cBhvr>
                                        <p:cTn id="97" dur="1" fill="hold">
                                          <p:stCondLst>
                                            <p:cond delay="0"/>
                                          </p:stCondLst>
                                        </p:cTn>
                                        <p:tgtEl>
                                          <p:spTgt spid="56"/>
                                        </p:tgtEl>
                                        <p:attrNameLst>
                                          <p:attrName>style.visibility</p:attrName>
                                        </p:attrNameLst>
                                      </p:cBhvr>
                                      <p:to>
                                        <p:strVal val="visible"/>
                                      </p:to>
                                    </p:set>
                                    <p:animEffect transition="in" filter="fade">
                                      <p:cBhvr>
                                        <p:cTn id="98" dur="1000"/>
                                        <p:tgtEl>
                                          <p:spTgt spid="56"/>
                                        </p:tgtEl>
                                      </p:cBhvr>
                                    </p:animEffect>
                                  </p:childTnLst>
                                </p:cTn>
                              </p:par>
                            </p:childTnLst>
                          </p:cTn>
                        </p:par>
                        <p:par>
                          <p:cTn id="99" fill="hold" nodeType="afterGroup">
                            <p:stCondLst>
                              <p:cond delay="2400"/>
                            </p:stCondLst>
                            <p:childTnLst>
                              <p:par>
                                <p:cTn id="100" presetID="22" presetClass="entr" presetSubtype="4" dur="500" fill="hold" grpId="0" nodeType="afterEffect">
                                  <p:stCondLst>
                                    <p:cond delay="0"/>
                                  </p:stCondLst>
                                  <p:childTnLst>
                                    <p:set>
                                      <p:cBhvr>
                                        <p:cTn id="101" dur="1" fill="hold">
                                          <p:stCondLst>
                                            <p:cond delay="0"/>
                                          </p:stCondLst>
                                        </p:cTn>
                                        <p:tgtEl>
                                          <p:spTgt spid="30"/>
                                        </p:tgtEl>
                                        <p:attrNameLst>
                                          <p:attrName>style.visibility</p:attrName>
                                        </p:attrNameLst>
                                      </p:cBhvr>
                                      <p:to>
                                        <p:strVal val="visible"/>
                                      </p:to>
                                    </p:set>
                                    <p:animEffect transition="in" filter="wipe(down)">
                                      <p:cBhvr>
                                        <p:cTn id="102" dur="500"/>
                                        <p:tgtEl>
                                          <p:spTgt spid="30"/>
                                        </p:tgtEl>
                                      </p:cBhvr>
                                    </p:animEffect>
                                  </p:childTnLst>
                                </p:cTn>
                              </p:par>
                            </p:childTnLst>
                          </p:cTn>
                        </p:par>
                        <p:par>
                          <p:cTn id="103" fill="hold" nodeType="afterGroup">
                            <p:stCondLst>
                              <p:cond delay="2900"/>
                            </p:stCondLst>
                            <p:childTnLst>
                              <p:par>
                                <p:cTn id="104" presetID="2" presetClass="entr" presetSubtype="8" dur="500" fill="hold" nodeType="afterEffect">
                                  <p:stCondLst>
                                    <p:cond delay="0"/>
                                  </p:stCondLst>
                                  <p:childTnLst>
                                    <p:set>
                                      <p:cBhvr>
                                        <p:cTn id="105" dur="1" fill="hold">
                                          <p:stCondLst>
                                            <p:cond delay="0"/>
                                          </p:stCondLst>
                                        </p:cTn>
                                        <p:tgtEl>
                                          <p:spTgt spid="55"/>
                                        </p:tgtEl>
                                        <p:attrNameLst>
                                          <p:attrName>style.visibility</p:attrName>
                                        </p:attrNameLst>
                                      </p:cBhvr>
                                      <p:to>
                                        <p:strVal val="visible"/>
                                      </p:to>
                                    </p:set>
                                    <p:anim calcmode="lin" valueType="num">
                                      <p:cBhvr additive="base">
                                        <p:cTn id="106" dur="500" fill="hold"/>
                                        <p:tgtEl>
                                          <p:spTgt spid="55"/>
                                        </p:tgtEl>
                                        <p:attrNameLst>
                                          <p:attrName>ppt_x</p:attrName>
                                        </p:attrNameLst>
                                      </p:cBhvr>
                                      <p:tavLst>
                                        <p:tav tm="0">
                                          <p:val>
                                            <p:strVal val="0-#ppt_w/2"/>
                                          </p:val>
                                        </p:tav>
                                        <p:tav tm="100000">
                                          <p:val>
                                            <p:strVal val="#ppt_x"/>
                                          </p:val>
                                        </p:tav>
                                      </p:tavLst>
                                    </p:anim>
                                    <p:anim calcmode="lin" valueType="num">
                                      <p:cBhvr additive="base">
                                        <p:cTn id="107" dur="500" fill="hold"/>
                                        <p:tgtEl>
                                          <p:spTgt spid="55"/>
                                        </p:tgtEl>
                                        <p:attrNameLst>
                                          <p:attrName>ppt_y</p:attrName>
                                        </p:attrNameLst>
                                      </p:cBhvr>
                                      <p:tavLst>
                                        <p:tav tm="0">
                                          <p:val>
                                            <p:strVal val="#ppt_y"/>
                                          </p:val>
                                        </p:tav>
                                        <p:tav tm="100000">
                                          <p:val>
                                            <p:strVal val="#ppt_y"/>
                                          </p:val>
                                        </p:tav>
                                      </p:tavLst>
                                    </p:anim>
                                  </p:childTnLst>
                                </p:cTn>
                              </p:par>
                            </p:childTnLst>
                          </p:cTn>
                        </p:par>
                        <p:par>
                          <p:cTn id="108" fill="hold" nodeType="afterGroup">
                            <p:stCondLst>
                              <p:cond delay="3400"/>
                            </p:stCondLst>
                            <p:childTnLst>
                              <p:par>
                                <p:cTn id="109" presetID="52" presetClass="entr" presetSubtype="0" dur="1000" fill="hold" grpId="0" nodeType="afterEffect">
                                  <p:stCondLst>
                                    <p:cond delay="0"/>
                                  </p:stCondLst>
                                  <p:iterate type="lt">
                                    <p:tmPct val="10000"/>
                                  </p:iterate>
                                  <p:childTnLst>
                                    <p:set>
                                      <p:cBhvr>
                                        <p:cTn id="110" dur="1" fill="hold">
                                          <p:stCondLst>
                                            <p:cond delay="0"/>
                                          </p:stCondLst>
                                        </p:cTn>
                                        <p:tgtEl>
                                          <p:spTgt spid="53"/>
                                        </p:tgtEl>
                                        <p:attrNameLst>
                                          <p:attrName>style.visibility</p:attrName>
                                        </p:attrNameLst>
                                      </p:cBhvr>
                                      <p:to>
                                        <p:strVal val="visible"/>
                                      </p:to>
                                    </p:set>
                                    <p:animScale>
                                      <p:cBhvr>
                                        <p:cTn id="111" dur="1000" decel="50000" fill="hold">
                                          <p:stCondLst>
                                            <p:cond delay="0"/>
                                          </p:stCondLst>
                                        </p:cTn>
                                        <p:tgtEl>
                                          <p:spTgt spid="53"/>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112" dur="1000" decel="50000" fill="hold">
                                          <p:stCondLst>
                                            <p:cond delay="0"/>
                                          </p:stCondLst>
                                        </p:cTn>
                                        <p:tgtEl>
                                          <p:spTgt spid="53"/>
                                        </p:tgtEl>
                                        <p:attrNameLst>
                                          <p:attrName>ppt_x</p:attrName>
                                          <p:attrName>ppt_y</p:attrName>
                                        </p:attrNameLst>
                                      </p:cBhvr>
                                    </p:animMotion>
                                    <p:animEffect transition="in" filter="fade">
                                      <p:cBhvr>
                                        <p:cTn id="113" dur="1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4" grpId="0"/>
      <p:bldP spid="34" grpId="1"/>
      <p:bldP spid="34" grpId="2"/>
      <p:bldP spid="35" grpId="0"/>
      <p:bldP spid="35" grpId="1"/>
      <p:bldP spid="35" grpId="2"/>
      <p:bldP spid="48" grpId="0"/>
      <p:bldP spid="48" grpId="1"/>
      <p:bldP spid="48" grpId="2"/>
      <p:bldP spid="49" grpId="0"/>
      <p:bldP spid="49" grpId="1"/>
      <p:bldP spid="49" grpId="2"/>
      <p:bldP spid="53" grpId="0"/>
      <p:bldP spid="5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0" name="组合 39"/>
          <p:cNvGrpSpPr/>
          <p:nvPr/>
        </p:nvGrpSpPr>
        <p:grpSpPr>
          <a:xfrm>
            <a:off x="3406160" y="82421"/>
            <a:ext cx="1306135" cy="1269327"/>
            <a:chOff x="2132199" y="770251"/>
            <a:chExt cx="1306135" cy="1269327"/>
          </a:xfrm>
        </p:grpSpPr>
        <p:grpSp>
          <p:nvGrpSpPr>
            <p:cNvPr id="41" name="组合 40"/>
            <p:cNvGrpSpPr/>
            <p:nvPr/>
          </p:nvGrpSpPr>
          <p:grpSpPr>
            <a:xfrm>
              <a:off x="2132199" y="770251"/>
              <a:ext cx="1306135" cy="1269327"/>
              <a:chOff x="4345444" y="2542859"/>
              <a:chExt cx="1810550" cy="1811205"/>
            </a:xfrm>
          </p:grpSpPr>
          <p:grpSp>
            <p:nvGrpSpPr>
              <p:cNvPr id="43" name="组合 42"/>
              <p:cNvGrpSpPr/>
              <p:nvPr/>
            </p:nvGrpSpPr>
            <p:grpSpPr>
              <a:xfrm>
                <a:off x="4345444" y="2542859"/>
                <a:ext cx="1810550" cy="1811205"/>
                <a:chOff x="1463339" y="1072758"/>
                <a:chExt cx="1546058" cy="1546058"/>
              </a:xfrm>
              <a:effectLst>
                <a:outerShdw blurRad="330200" dist="215900" dir="6900000" sx="91000" sy="91000" algn="t" rotWithShape="0">
                  <a:prstClr val="black">
                    <a:alpha val="49000"/>
                  </a:prstClr>
                </a:outerShdw>
              </a:effectLst>
            </p:grpSpPr>
            <p:sp>
              <p:nvSpPr>
                <p:cNvPr id="45" name="同心圆 8"/>
                <p:cNvSpPr/>
                <p:nvPr/>
              </p:nvSpPr>
              <p:spPr>
                <a:xfrm>
                  <a:off x="1463339" y="1072758"/>
                  <a:ext cx="1546058" cy="1546058"/>
                </a:xfrm>
                <a:prstGeom prst="donut">
                  <a:avLst>
                    <a:gd name="adj" fmla="val 4879"/>
                  </a:avLst>
                </a:prstGeom>
                <a:gradFill>
                  <a:gsLst>
                    <a:gs pos="0">
                      <a:sysClr val="window" lastClr="FFFFFF">
                        <a:lumMod val="95000"/>
                      </a:sysClr>
                    </a:gs>
                    <a:gs pos="55000">
                      <a:sysClr val="window" lastClr="FFFFFF">
                        <a:lumMod val="95000"/>
                      </a:sysClr>
                    </a:gs>
                    <a:gs pos="100000">
                      <a:sysClr val="window" lastClr="FFFFFF">
                        <a:lumMod val="8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46" name="椭圆 45"/>
                <p:cNvSpPr/>
                <p:nvPr/>
              </p:nvSpPr>
              <p:spPr>
                <a:xfrm>
                  <a:off x="1484232" y="1093651"/>
                  <a:ext cx="1504274" cy="1504273"/>
                </a:xfrm>
                <a:prstGeom prst="ellipse">
                  <a:avLst/>
                </a:prstGeom>
                <a:gradFill>
                  <a:gsLst>
                    <a:gs pos="0">
                      <a:sysClr val="window" lastClr="FFFFFF"/>
                    </a:gs>
                    <a:gs pos="51000">
                      <a:sysClr val="window" lastClr="FFFFFF">
                        <a:lumMod val="95000"/>
                      </a:sysClr>
                    </a:gs>
                    <a:gs pos="100000">
                      <a:sysClr val="window" lastClr="FFFFFF">
                        <a:lumMod val="8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44" name="椭圆 43"/>
              <p:cNvSpPr/>
              <p:nvPr/>
            </p:nvSpPr>
            <p:spPr>
              <a:xfrm>
                <a:off x="4565570" y="2763062"/>
                <a:ext cx="1370298" cy="1370793"/>
              </a:xfrm>
              <a:prstGeom prst="ellipse">
                <a:avLst/>
              </a:prstGeom>
              <a:solidFill>
                <a:srgbClr val="C00002"/>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42" name="TextBox 11"/>
            <p:cNvSpPr txBox="1"/>
            <p:nvPr/>
          </p:nvSpPr>
          <p:spPr>
            <a:xfrm>
              <a:off x="2431244" y="1068589"/>
              <a:ext cx="950693" cy="78483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本</a:t>
              </a:r>
              <a:endPar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nvGrpSpPr>
          <p:cNvPr id="47" name="组合 46"/>
          <p:cNvGrpSpPr/>
          <p:nvPr/>
        </p:nvGrpSpPr>
        <p:grpSpPr>
          <a:xfrm>
            <a:off x="3056714" y="915393"/>
            <a:ext cx="349446" cy="349446"/>
            <a:chOff x="304800" y="673100"/>
            <a:chExt cx="4000500" cy="4000500"/>
          </a:xfrm>
          <a:effectLst>
            <a:outerShdw blurRad="444500" dist="254000" dir="6840000" algn="tr" rotWithShape="0">
              <a:prstClr val="black">
                <a:alpha val="50000"/>
              </a:prstClr>
            </a:outerShdw>
          </a:effectLst>
        </p:grpSpPr>
        <p:sp>
          <p:nvSpPr>
            <p:cNvPr id="48" name="同心圆 14"/>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49" name="椭圆 48"/>
            <p:cNvSpPr/>
            <p:nvPr/>
          </p:nvSpPr>
          <p:spPr>
            <a:xfrm>
              <a:off x="392113" y="760413"/>
              <a:ext cx="3825874" cy="3825874"/>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grpSp>
      <p:grpSp>
        <p:nvGrpSpPr>
          <p:cNvPr id="56" name="组合 55"/>
          <p:cNvGrpSpPr/>
          <p:nvPr/>
        </p:nvGrpSpPr>
        <p:grpSpPr>
          <a:xfrm>
            <a:off x="2656886" y="81668"/>
            <a:ext cx="287919" cy="287919"/>
            <a:chOff x="304800" y="673100"/>
            <a:chExt cx="4000500" cy="4000500"/>
          </a:xfrm>
          <a:effectLst>
            <a:outerShdw blurRad="381000" dist="152400" dir="8100000" algn="tr" rotWithShape="0">
              <a:prstClr val="black">
                <a:alpha val="70000"/>
              </a:prstClr>
            </a:outerShdw>
          </a:effectLst>
        </p:grpSpPr>
        <p:sp>
          <p:nvSpPr>
            <p:cNvPr id="57" name="同心圆 28"/>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58" name="椭圆 57"/>
            <p:cNvSpPr/>
            <p:nvPr/>
          </p:nvSpPr>
          <p:spPr>
            <a:xfrm>
              <a:off x="479425" y="847725"/>
              <a:ext cx="3651250" cy="3651250"/>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nvGrpSpPr>
          <p:cNvPr id="59" name="组合 58"/>
          <p:cNvGrpSpPr/>
          <p:nvPr/>
        </p:nvGrpSpPr>
        <p:grpSpPr>
          <a:xfrm>
            <a:off x="4909857" y="82421"/>
            <a:ext cx="1306135" cy="1269327"/>
            <a:chOff x="2132199" y="770251"/>
            <a:chExt cx="1306135" cy="1269327"/>
          </a:xfrm>
        </p:grpSpPr>
        <p:grpSp>
          <p:nvGrpSpPr>
            <p:cNvPr id="60" name="组合 59"/>
            <p:cNvGrpSpPr/>
            <p:nvPr/>
          </p:nvGrpSpPr>
          <p:grpSpPr>
            <a:xfrm>
              <a:off x="2132199" y="770251"/>
              <a:ext cx="1306135" cy="1269327"/>
              <a:chOff x="4345444" y="2542859"/>
              <a:chExt cx="1810550" cy="1811205"/>
            </a:xfrm>
          </p:grpSpPr>
          <p:grpSp>
            <p:nvGrpSpPr>
              <p:cNvPr id="62" name="组合 61"/>
              <p:cNvGrpSpPr/>
              <p:nvPr/>
            </p:nvGrpSpPr>
            <p:grpSpPr>
              <a:xfrm>
                <a:off x="4345444" y="2542859"/>
                <a:ext cx="1810550" cy="1811205"/>
                <a:chOff x="1463339" y="1072758"/>
                <a:chExt cx="1546058" cy="1546058"/>
              </a:xfrm>
              <a:effectLst>
                <a:outerShdw blurRad="330200" dist="215900" dir="6900000" sx="91000" sy="91000" algn="t" rotWithShape="0">
                  <a:prstClr val="black">
                    <a:alpha val="49000"/>
                  </a:prstClr>
                </a:outerShdw>
              </a:effectLst>
            </p:grpSpPr>
            <p:sp>
              <p:nvSpPr>
                <p:cNvPr id="64" name="同心圆 41"/>
                <p:cNvSpPr/>
                <p:nvPr/>
              </p:nvSpPr>
              <p:spPr>
                <a:xfrm>
                  <a:off x="1463339" y="1072758"/>
                  <a:ext cx="1546058" cy="1546058"/>
                </a:xfrm>
                <a:prstGeom prst="donut">
                  <a:avLst>
                    <a:gd name="adj" fmla="val 4879"/>
                  </a:avLst>
                </a:prstGeom>
                <a:gradFill>
                  <a:gsLst>
                    <a:gs pos="0">
                      <a:sysClr val="window" lastClr="FFFFFF">
                        <a:lumMod val="95000"/>
                      </a:sysClr>
                    </a:gs>
                    <a:gs pos="55000">
                      <a:sysClr val="window" lastClr="FFFFFF">
                        <a:lumMod val="95000"/>
                      </a:sysClr>
                    </a:gs>
                    <a:gs pos="100000">
                      <a:sysClr val="window" lastClr="FFFFFF">
                        <a:lumMod val="8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5" name="椭圆 64"/>
                <p:cNvSpPr/>
                <p:nvPr/>
              </p:nvSpPr>
              <p:spPr>
                <a:xfrm>
                  <a:off x="1484232" y="1093651"/>
                  <a:ext cx="1504274" cy="1504273"/>
                </a:xfrm>
                <a:prstGeom prst="ellipse">
                  <a:avLst/>
                </a:prstGeom>
                <a:gradFill>
                  <a:gsLst>
                    <a:gs pos="0">
                      <a:sysClr val="window" lastClr="FFFFFF"/>
                    </a:gs>
                    <a:gs pos="51000">
                      <a:sysClr val="window" lastClr="FFFFFF">
                        <a:lumMod val="95000"/>
                      </a:sysClr>
                    </a:gs>
                    <a:gs pos="100000">
                      <a:sysClr val="window" lastClr="FFFFFF">
                        <a:lumMod val="8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63" name="椭圆 62"/>
              <p:cNvSpPr/>
              <p:nvPr/>
            </p:nvSpPr>
            <p:spPr>
              <a:xfrm>
                <a:off x="4565570" y="2763062"/>
                <a:ext cx="1370298" cy="1370793"/>
              </a:xfrm>
              <a:prstGeom prst="ellipse">
                <a:avLst/>
              </a:prstGeom>
              <a:solidFill>
                <a:srgbClr val="C00002"/>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61" name="TextBox 11"/>
            <p:cNvSpPr txBox="1"/>
            <p:nvPr/>
          </p:nvSpPr>
          <p:spPr>
            <a:xfrm>
              <a:off x="2431244" y="1068589"/>
              <a:ext cx="950693" cy="78483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章</a:t>
              </a:r>
              <a:endPar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6322715" y="45418"/>
            <a:ext cx="1306135" cy="1269327"/>
            <a:chOff x="2132199" y="770251"/>
            <a:chExt cx="1306135" cy="1269327"/>
          </a:xfrm>
        </p:grpSpPr>
        <p:grpSp>
          <p:nvGrpSpPr>
            <p:cNvPr id="93" name="组合 92"/>
            <p:cNvGrpSpPr/>
            <p:nvPr/>
          </p:nvGrpSpPr>
          <p:grpSpPr>
            <a:xfrm>
              <a:off x="2132199" y="770251"/>
              <a:ext cx="1306135" cy="1269327"/>
              <a:chOff x="4345444" y="2542859"/>
              <a:chExt cx="1810550" cy="1811205"/>
            </a:xfrm>
          </p:grpSpPr>
          <p:grpSp>
            <p:nvGrpSpPr>
              <p:cNvPr id="95" name="组合 94"/>
              <p:cNvGrpSpPr/>
              <p:nvPr/>
            </p:nvGrpSpPr>
            <p:grpSpPr>
              <a:xfrm>
                <a:off x="4345444" y="2542859"/>
                <a:ext cx="1810550" cy="1811205"/>
                <a:chOff x="1463339" y="1072758"/>
                <a:chExt cx="1546058" cy="1546058"/>
              </a:xfrm>
              <a:effectLst>
                <a:outerShdw blurRad="330200" dist="215900" dir="6900000" sx="91000" sy="91000" algn="t" rotWithShape="0">
                  <a:prstClr val="black">
                    <a:alpha val="49000"/>
                  </a:prstClr>
                </a:outerShdw>
              </a:effectLst>
            </p:grpSpPr>
            <p:sp>
              <p:nvSpPr>
                <p:cNvPr id="97" name="同心圆 8"/>
                <p:cNvSpPr/>
                <p:nvPr/>
              </p:nvSpPr>
              <p:spPr>
                <a:xfrm>
                  <a:off x="1463339" y="1072758"/>
                  <a:ext cx="1546058" cy="1546058"/>
                </a:xfrm>
                <a:prstGeom prst="donut">
                  <a:avLst>
                    <a:gd name="adj" fmla="val 4879"/>
                  </a:avLst>
                </a:prstGeom>
                <a:gradFill>
                  <a:gsLst>
                    <a:gs pos="0">
                      <a:sysClr val="window" lastClr="FFFFFF">
                        <a:lumMod val="95000"/>
                      </a:sysClr>
                    </a:gs>
                    <a:gs pos="55000">
                      <a:sysClr val="window" lastClr="FFFFFF">
                        <a:lumMod val="95000"/>
                      </a:sysClr>
                    </a:gs>
                    <a:gs pos="100000">
                      <a:sysClr val="window" lastClr="FFFFFF">
                        <a:lumMod val="8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98" name="椭圆 97"/>
                <p:cNvSpPr/>
                <p:nvPr/>
              </p:nvSpPr>
              <p:spPr>
                <a:xfrm>
                  <a:off x="1484232" y="1093651"/>
                  <a:ext cx="1504274" cy="1504273"/>
                </a:xfrm>
                <a:prstGeom prst="ellipse">
                  <a:avLst/>
                </a:prstGeom>
                <a:gradFill>
                  <a:gsLst>
                    <a:gs pos="0">
                      <a:sysClr val="window" lastClr="FFFFFF"/>
                    </a:gs>
                    <a:gs pos="51000">
                      <a:sysClr val="window" lastClr="FFFFFF">
                        <a:lumMod val="95000"/>
                      </a:sysClr>
                    </a:gs>
                    <a:gs pos="100000">
                      <a:sysClr val="window" lastClr="FFFFFF">
                        <a:lumMod val="8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96" name="椭圆 95"/>
              <p:cNvSpPr/>
              <p:nvPr/>
            </p:nvSpPr>
            <p:spPr>
              <a:xfrm>
                <a:off x="4565570" y="2763062"/>
                <a:ext cx="1370298" cy="1370793"/>
              </a:xfrm>
              <a:prstGeom prst="ellipse">
                <a:avLst/>
              </a:prstGeom>
              <a:solidFill>
                <a:srgbClr val="C00002"/>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94" name="TextBox 11"/>
            <p:cNvSpPr txBox="1"/>
            <p:nvPr/>
          </p:nvSpPr>
          <p:spPr>
            <a:xfrm>
              <a:off x="2431244" y="1068589"/>
              <a:ext cx="950693" cy="78483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要</a:t>
              </a:r>
              <a:endPar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nvGrpSpPr>
          <p:cNvPr id="102" name="组合 101"/>
          <p:cNvGrpSpPr/>
          <p:nvPr/>
        </p:nvGrpSpPr>
        <p:grpSpPr>
          <a:xfrm>
            <a:off x="9655623" y="492406"/>
            <a:ext cx="156292" cy="156292"/>
            <a:chOff x="304800" y="673100"/>
            <a:chExt cx="4000500" cy="4000500"/>
          </a:xfrm>
          <a:effectLst>
            <a:outerShdw blurRad="444500" dist="254000" dir="6840000" algn="tr" rotWithShape="0">
              <a:prstClr val="black">
                <a:alpha val="50000"/>
              </a:prstClr>
            </a:outerShdw>
          </a:effectLst>
        </p:grpSpPr>
        <p:sp>
          <p:nvSpPr>
            <p:cNvPr id="103" name="同心圆 17"/>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04" name="椭圆 103"/>
            <p:cNvSpPr/>
            <p:nvPr/>
          </p:nvSpPr>
          <p:spPr>
            <a:xfrm>
              <a:off x="392113" y="760413"/>
              <a:ext cx="3825874" cy="3825874"/>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grpSp>
      <p:grpSp>
        <p:nvGrpSpPr>
          <p:cNvPr id="105" name="组合 104"/>
          <p:cNvGrpSpPr/>
          <p:nvPr/>
        </p:nvGrpSpPr>
        <p:grpSpPr>
          <a:xfrm>
            <a:off x="9811915" y="656954"/>
            <a:ext cx="208440" cy="208440"/>
            <a:chOff x="304800" y="673100"/>
            <a:chExt cx="4000500" cy="4000500"/>
          </a:xfrm>
          <a:effectLst>
            <a:outerShdw blurRad="444500" dist="254000" dir="6840000" algn="tr" rotWithShape="0">
              <a:prstClr val="black">
                <a:alpha val="50000"/>
              </a:prstClr>
            </a:outerShdw>
          </a:effectLst>
        </p:grpSpPr>
        <p:sp>
          <p:nvSpPr>
            <p:cNvPr id="106" name="同心圆 20"/>
            <p:cNvSpPr/>
            <p:nvPr/>
          </p:nvSpPr>
          <p:spPr>
            <a:xfrm>
              <a:off x="304800" y="673100"/>
              <a:ext cx="4000500" cy="4000500"/>
            </a:xfrm>
            <a:prstGeom prst="donut">
              <a:avLst>
                <a:gd name="adj" fmla="val 4879"/>
              </a:avLst>
            </a:prstGeom>
            <a:gradFill>
              <a:gsLst>
                <a:gs pos="0">
                  <a:sysClr val="window" lastClr="FFFFFF"/>
                </a:gs>
                <a:gs pos="55000">
                  <a:sysClr val="window" lastClr="FFFFFF">
                    <a:lumMod val="95000"/>
                  </a:sysClr>
                </a:gs>
                <a:gs pos="100000">
                  <a:sysClr val="window" lastClr="FFFFFF">
                    <a:lumMod val="6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07" name="椭圆 106"/>
            <p:cNvSpPr/>
            <p:nvPr/>
          </p:nvSpPr>
          <p:spPr>
            <a:xfrm>
              <a:off x="392113" y="760413"/>
              <a:ext cx="3825874" cy="3825874"/>
            </a:xfrm>
            <a:prstGeom prst="ellipse">
              <a:avLst/>
            </a:prstGeom>
            <a:gradFill>
              <a:gsLst>
                <a:gs pos="0">
                  <a:sysClr val="window" lastClr="FFFFFF"/>
                </a:gs>
                <a:gs pos="51000">
                  <a:sysClr val="window" lastClr="FFFFFF">
                    <a:lumMod val="95000"/>
                  </a:sysClr>
                </a:gs>
                <a:gs pos="100000">
                  <a:sysClr val="window" lastClr="FFFFFF">
                    <a:lumMod val="7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grpSp>
      <p:grpSp>
        <p:nvGrpSpPr>
          <p:cNvPr id="111" name="组合 110"/>
          <p:cNvGrpSpPr/>
          <p:nvPr/>
        </p:nvGrpSpPr>
        <p:grpSpPr>
          <a:xfrm>
            <a:off x="7826412" y="45418"/>
            <a:ext cx="1306135" cy="1269327"/>
            <a:chOff x="2132199" y="770251"/>
            <a:chExt cx="1306135" cy="1269327"/>
          </a:xfrm>
        </p:grpSpPr>
        <p:grpSp>
          <p:nvGrpSpPr>
            <p:cNvPr id="112" name="组合 111"/>
            <p:cNvGrpSpPr/>
            <p:nvPr/>
          </p:nvGrpSpPr>
          <p:grpSpPr>
            <a:xfrm>
              <a:off x="2132199" y="770251"/>
              <a:ext cx="1306135" cy="1269327"/>
              <a:chOff x="4345444" y="2542859"/>
              <a:chExt cx="1810550" cy="1811205"/>
            </a:xfrm>
          </p:grpSpPr>
          <p:grpSp>
            <p:nvGrpSpPr>
              <p:cNvPr id="114" name="组合 113"/>
              <p:cNvGrpSpPr/>
              <p:nvPr/>
            </p:nvGrpSpPr>
            <p:grpSpPr>
              <a:xfrm>
                <a:off x="4345444" y="2542859"/>
                <a:ext cx="1810550" cy="1811205"/>
                <a:chOff x="1463339" y="1072758"/>
                <a:chExt cx="1546058" cy="1546058"/>
              </a:xfrm>
              <a:effectLst>
                <a:outerShdw blurRad="330200" dist="215900" dir="6900000" sx="91000" sy="91000" algn="t" rotWithShape="0">
                  <a:prstClr val="black">
                    <a:alpha val="49000"/>
                  </a:prstClr>
                </a:outerShdw>
              </a:effectLst>
            </p:grpSpPr>
            <p:sp>
              <p:nvSpPr>
                <p:cNvPr id="116" name="同心圆 41"/>
                <p:cNvSpPr/>
                <p:nvPr/>
              </p:nvSpPr>
              <p:spPr>
                <a:xfrm>
                  <a:off x="1463339" y="1072758"/>
                  <a:ext cx="1546058" cy="1546058"/>
                </a:xfrm>
                <a:prstGeom prst="donut">
                  <a:avLst>
                    <a:gd name="adj" fmla="val 4879"/>
                  </a:avLst>
                </a:prstGeom>
                <a:gradFill>
                  <a:gsLst>
                    <a:gs pos="0">
                      <a:sysClr val="window" lastClr="FFFFFF">
                        <a:lumMod val="95000"/>
                      </a:sysClr>
                    </a:gs>
                    <a:gs pos="55000">
                      <a:sysClr val="window" lastClr="FFFFFF">
                        <a:lumMod val="95000"/>
                      </a:sysClr>
                    </a:gs>
                    <a:gs pos="100000">
                      <a:sysClr val="window" lastClr="FFFFFF">
                        <a:lumMod val="85000"/>
                      </a:sysClr>
                    </a:gs>
                  </a:gsLst>
                  <a:lin ang="81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117" name="椭圆 116"/>
                <p:cNvSpPr/>
                <p:nvPr/>
              </p:nvSpPr>
              <p:spPr>
                <a:xfrm>
                  <a:off x="1484232" y="1093651"/>
                  <a:ext cx="1504274" cy="1504273"/>
                </a:xfrm>
                <a:prstGeom prst="ellipse">
                  <a:avLst/>
                </a:prstGeom>
                <a:gradFill>
                  <a:gsLst>
                    <a:gs pos="0">
                      <a:sysClr val="window" lastClr="FFFFFF"/>
                    </a:gs>
                    <a:gs pos="51000">
                      <a:sysClr val="window" lastClr="FFFFFF">
                        <a:lumMod val="95000"/>
                      </a:sysClr>
                    </a:gs>
                    <a:gs pos="100000">
                      <a:sysClr val="window" lastClr="FFFFFF">
                        <a:lumMod val="85000"/>
                      </a:sysClr>
                    </a:gs>
                  </a:gsLst>
                  <a:lin ang="18900000" scaled="0"/>
                </a:gra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115" name="椭圆 114"/>
              <p:cNvSpPr/>
              <p:nvPr/>
            </p:nvSpPr>
            <p:spPr>
              <a:xfrm>
                <a:off x="4565570" y="2763062"/>
                <a:ext cx="1370298" cy="1370793"/>
              </a:xfrm>
              <a:prstGeom prst="ellipse">
                <a:avLst/>
              </a:prstGeom>
              <a:solidFill>
                <a:srgbClr val="C00002"/>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113" name="TextBox 11"/>
            <p:cNvSpPr txBox="1"/>
            <p:nvPr/>
          </p:nvSpPr>
          <p:spPr>
            <a:xfrm>
              <a:off x="2431244" y="1068589"/>
              <a:ext cx="950693" cy="78483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点</a:t>
              </a:r>
              <a:endParaRPr kumimoji="0" lang="zh-CN" altLang="en-US" sz="45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118" name="矩形 117"/>
          <p:cNvSpPr/>
          <p:nvPr/>
        </p:nvSpPr>
        <p:spPr>
          <a:xfrm>
            <a:off x="2358530" y="1938895"/>
            <a:ext cx="7848872" cy="853871"/>
          </a:xfrm>
          <a:prstGeom prst="rect">
            <a:avLst/>
          </a:prstGeom>
          <a:solidFill>
            <a:srgbClr val="C00000"/>
          </a:solidFill>
          <a:ln w="12700">
            <a:solidFill>
              <a:srgbClr val="FFFFFF"/>
            </a:solidFill>
            <a:miter lim="800000"/>
          </a:ln>
          <a:effectLst>
            <a:outerShdw dist="38100" dir="5400000" algn="ctr" rotWithShape="0">
              <a:srgbClr val="000000">
                <a:alpha val="37999"/>
              </a:srgbClr>
            </a:outerShdw>
          </a:effectLst>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119" name="矩形 15"/>
          <p:cNvSpPr/>
          <p:nvPr/>
        </p:nvSpPr>
        <p:spPr>
          <a:xfrm>
            <a:off x="1990750" y="2789061"/>
            <a:ext cx="8504684" cy="891520"/>
          </a:xfrm>
          <a:custGeom>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1" fmla="*/ 85725 w 2461989"/>
              <a:gd name="connsiteY0-2" fmla="*/ 0 h 451098"/>
              <a:gd name="connsiteX1-3" fmla="*/ 2461989 w 2461989"/>
              <a:gd name="connsiteY1-4" fmla="*/ 0 h 451098"/>
              <a:gd name="connsiteX2-5" fmla="*/ 2461989 w 2461989"/>
              <a:gd name="connsiteY2-6" fmla="*/ 432048 h 451098"/>
              <a:gd name="connsiteX3-7" fmla="*/ 0 w 2461989"/>
              <a:gd name="connsiteY3-8" fmla="*/ 451098 h 451098"/>
              <a:gd name="connsiteX4-9" fmla="*/ 85725 w 2461989"/>
              <a:gd name="connsiteY4-10" fmla="*/ 0 h 451098"/>
              <a:gd name="connsiteX0-11" fmla="*/ 85725 w 2538189"/>
              <a:gd name="connsiteY0-12" fmla="*/ 0 h 451098"/>
              <a:gd name="connsiteX1-13" fmla="*/ 2461989 w 2538189"/>
              <a:gd name="connsiteY1-14" fmla="*/ 0 h 451098"/>
              <a:gd name="connsiteX2-15" fmla="*/ 2538189 w 2538189"/>
              <a:gd name="connsiteY2-16" fmla="*/ 451098 h 451098"/>
              <a:gd name="connsiteX3-17" fmla="*/ 0 w 2538189"/>
              <a:gd name="connsiteY3-18" fmla="*/ 451098 h 451098"/>
              <a:gd name="connsiteX4-19" fmla="*/ 85725 w 2538189"/>
              <a:gd name="connsiteY4-20" fmla="*/ 0 h 45109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538189" h="451098">
                <a:moveTo>
                  <a:pt x="85725" y="0"/>
                </a:moveTo>
                <a:lnTo>
                  <a:pt x="2461989" y="0"/>
                </a:lnTo>
                <a:lnTo>
                  <a:pt x="2538189" y="451098"/>
                </a:lnTo>
                <a:lnTo>
                  <a:pt x="0" y="451098"/>
                </a:lnTo>
                <a:lnTo>
                  <a:pt x="85725" y="0"/>
                </a:lnTo>
                <a:close/>
              </a:path>
            </a:pathLst>
          </a:custGeom>
          <a:solidFill>
            <a:srgbClr val="C00000"/>
          </a:solidFill>
          <a:ln w="12700">
            <a:solidFill>
              <a:srgbClr val="FFFFFF"/>
            </a:solidFill>
            <a:miter lim="800000"/>
          </a:ln>
          <a:effectLst>
            <a:outerShdw dist="38100" dir="5400000" algn="ctr" rotWithShape="0">
              <a:srgbClr val="000000">
                <a:alpha val="37999"/>
              </a:srgbClr>
            </a:outerShdw>
          </a:effectLst>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120" name="矩形 15"/>
          <p:cNvSpPr/>
          <p:nvPr/>
        </p:nvSpPr>
        <p:spPr>
          <a:xfrm flipV="1">
            <a:off x="1990750" y="3646706"/>
            <a:ext cx="8504684" cy="891520"/>
          </a:xfrm>
          <a:custGeom>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1" fmla="*/ 85725 w 2461989"/>
              <a:gd name="connsiteY0-2" fmla="*/ 0 h 451098"/>
              <a:gd name="connsiteX1-3" fmla="*/ 2461989 w 2461989"/>
              <a:gd name="connsiteY1-4" fmla="*/ 0 h 451098"/>
              <a:gd name="connsiteX2-5" fmla="*/ 2461989 w 2461989"/>
              <a:gd name="connsiteY2-6" fmla="*/ 432048 h 451098"/>
              <a:gd name="connsiteX3-7" fmla="*/ 0 w 2461989"/>
              <a:gd name="connsiteY3-8" fmla="*/ 451098 h 451098"/>
              <a:gd name="connsiteX4-9" fmla="*/ 85725 w 2461989"/>
              <a:gd name="connsiteY4-10" fmla="*/ 0 h 451098"/>
              <a:gd name="connsiteX0-11" fmla="*/ 85725 w 2538189"/>
              <a:gd name="connsiteY0-12" fmla="*/ 0 h 451098"/>
              <a:gd name="connsiteX1-13" fmla="*/ 2461989 w 2538189"/>
              <a:gd name="connsiteY1-14" fmla="*/ 0 h 451098"/>
              <a:gd name="connsiteX2-15" fmla="*/ 2538189 w 2538189"/>
              <a:gd name="connsiteY2-16" fmla="*/ 451098 h 451098"/>
              <a:gd name="connsiteX3-17" fmla="*/ 0 w 2538189"/>
              <a:gd name="connsiteY3-18" fmla="*/ 451098 h 451098"/>
              <a:gd name="connsiteX4-19" fmla="*/ 85725 w 2538189"/>
              <a:gd name="connsiteY4-20" fmla="*/ 0 h 45109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538189" h="451098">
                <a:moveTo>
                  <a:pt x="85725" y="0"/>
                </a:moveTo>
                <a:lnTo>
                  <a:pt x="2461989" y="0"/>
                </a:lnTo>
                <a:lnTo>
                  <a:pt x="2538189" y="451098"/>
                </a:lnTo>
                <a:lnTo>
                  <a:pt x="0" y="451098"/>
                </a:lnTo>
                <a:lnTo>
                  <a:pt x="85725" y="0"/>
                </a:lnTo>
                <a:close/>
              </a:path>
            </a:pathLst>
          </a:custGeom>
          <a:solidFill>
            <a:srgbClr val="C00000"/>
          </a:solidFill>
          <a:ln w="12700">
            <a:solidFill>
              <a:srgbClr val="FFFFFF"/>
            </a:solidFill>
            <a:miter lim="800000"/>
          </a:ln>
          <a:effectLst>
            <a:outerShdw dist="38100" dir="5400000" algn="ctr" rotWithShape="0">
              <a:srgbClr val="000000">
                <a:alpha val="37999"/>
              </a:srgbClr>
            </a:outerShdw>
          </a:effectLst>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121" name="矩形 15"/>
          <p:cNvSpPr/>
          <p:nvPr/>
        </p:nvSpPr>
        <p:spPr>
          <a:xfrm>
            <a:off x="1990750" y="4522321"/>
            <a:ext cx="8504684" cy="891520"/>
          </a:xfrm>
          <a:custGeom>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1" fmla="*/ 85725 w 2461989"/>
              <a:gd name="connsiteY0-2" fmla="*/ 0 h 451098"/>
              <a:gd name="connsiteX1-3" fmla="*/ 2461989 w 2461989"/>
              <a:gd name="connsiteY1-4" fmla="*/ 0 h 451098"/>
              <a:gd name="connsiteX2-5" fmla="*/ 2461989 w 2461989"/>
              <a:gd name="connsiteY2-6" fmla="*/ 432048 h 451098"/>
              <a:gd name="connsiteX3-7" fmla="*/ 0 w 2461989"/>
              <a:gd name="connsiteY3-8" fmla="*/ 451098 h 451098"/>
              <a:gd name="connsiteX4-9" fmla="*/ 85725 w 2461989"/>
              <a:gd name="connsiteY4-10" fmla="*/ 0 h 451098"/>
              <a:gd name="connsiteX0-11" fmla="*/ 85725 w 2538189"/>
              <a:gd name="connsiteY0-12" fmla="*/ 0 h 451098"/>
              <a:gd name="connsiteX1-13" fmla="*/ 2461989 w 2538189"/>
              <a:gd name="connsiteY1-14" fmla="*/ 0 h 451098"/>
              <a:gd name="connsiteX2-15" fmla="*/ 2538189 w 2538189"/>
              <a:gd name="connsiteY2-16" fmla="*/ 451098 h 451098"/>
              <a:gd name="connsiteX3-17" fmla="*/ 0 w 2538189"/>
              <a:gd name="connsiteY3-18" fmla="*/ 451098 h 451098"/>
              <a:gd name="connsiteX4-19" fmla="*/ 85725 w 2538189"/>
              <a:gd name="connsiteY4-20" fmla="*/ 0 h 45109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538189" h="451098">
                <a:moveTo>
                  <a:pt x="85725" y="0"/>
                </a:moveTo>
                <a:lnTo>
                  <a:pt x="2461989" y="0"/>
                </a:lnTo>
                <a:lnTo>
                  <a:pt x="2538189" y="451098"/>
                </a:lnTo>
                <a:lnTo>
                  <a:pt x="0" y="451098"/>
                </a:lnTo>
                <a:lnTo>
                  <a:pt x="85725" y="0"/>
                </a:lnTo>
                <a:close/>
              </a:path>
            </a:pathLst>
          </a:custGeom>
          <a:solidFill>
            <a:srgbClr val="C00000"/>
          </a:solidFill>
          <a:ln w="12700">
            <a:solidFill>
              <a:srgbClr val="FFFFFF"/>
            </a:solidFill>
            <a:miter lim="800000"/>
          </a:ln>
          <a:effectLst>
            <a:outerShdw dist="38100" dir="5400000" algn="ctr" rotWithShape="0">
              <a:srgbClr val="000000">
                <a:alpha val="37999"/>
              </a:srgbClr>
            </a:outerShdw>
          </a:effectLst>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a:latin typeface="微软雅黑" panose="020b0503020204020204" pitchFamily="34" charset="-122"/>
              <a:ea typeface="微软雅黑" panose="020b0503020204020204" pitchFamily="34" charset="-122"/>
            </a:endParaRPr>
          </a:p>
        </p:txBody>
      </p:sp>
      <p:grpSp>
        <p:nvGrpSpPr>
          <p:cNvPr id="122" name="组合 121"/>
          <p:cNvGrpSpPr/>
          <p:nvPr/>
        </p:nvGrpSpPr>
        <p:grpSpPr>
          <a:xfrm>
            <a:off x="4974361" y="1085908"/>
            <a:ext cx="2696707" cy="843057"/>
            <a:chOff x="886651" y="1654399"/>
            <a:chExt cx="2455361" cy="871479"/>
          </a:xfrm>
        </p:grpSpPr>
        <p:sp>
          <p:nvSpPr>
            <p:cNvPr id="123" name="椭圆 122"/>
            <p:cNvSpPr/>
            <p:nvPr/>
          </p:nvSpPr>
          <p:spPr>
            <a:xfrm>
              <a:off x="886651" y="2436585"/>
              <a:ext cx="89293" cy="89293"/>
            </a:xfrm>
            <a:prstGeom prst="ellipse">
              <a:avLst/>
            </a:prstGeom>
            <a:solidFill>
              <a:sysClr val="windowText" lastClr="000000">
                <a:lumMod val="85000"/>
                <a:lumOff val="15000"/>
              </a:sysClr>
            </a:solidFill>
            <a:ln w="6350" cap="flat" cmpd="sng" algn="ctr">
              <a:solidFill>
                <a:sysClr val="windowText" lastClr="000000">
                  <a:lumMod val="75000"/>
                  <a:lumOff val="25000"/>
                </a:sysClr>
              </a:solid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endParaRPr lang="zh-CN" altLang="en-US" sz="2400" kern="0">
                <a:solidFill>
                  <a:sysClr val="window" lastClr="FFFFFF"/>
                </a:solidFill>
                <a:latin typeface="微软雅黑" panose="020b0503020204020204" pitchFamily="34" charset="-122"/>
                <a:ea typeface="微软雅黑" panose="020b0503020204020204" pitchFamily="34" charset="-122"/>
              </a:endParaRPr>
            </a:p>
          </p:txBody>
        </p:sp>
        <p:sp>
          <p:nvSpPr>
            <p:cNvPr id="124" name="椭圆 123"/>
            <p:cNvSpPr/>
            <p:nvPr/>
          </p:nvSpPr>
          <p:spPr>
            <a:xfrm>
              <a:off x="3252719" y="2431211"/>
              <a:ext cx="89293" cy="89293"/>
            </a:xfrm>
            <a:prstGeom prst="ellipse">
              <a:avLst/>
            </a:prstGeom>
            <a:solidFill>
              <a:sysClr val="windowText" lastClr="000000">
                <a:lumMod val="85000"/>
                <a:lumOff val="15000"/>
              </a:sysClr>
            </a:solidFill>
            <a:ln w="6350" cap="flat" cmpd="sng" algn="ctr">
              <a:solidFill>
                <a:sysClr val="windowText" lastClr="000000">
                  <a:lumMod val="75000"/>
                  <a:lumOff val="25000"/>
                </a:sysClr>
              </a:solid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endParaRPr lang="zh-CN" altLang="en-US" sz="2400" kern="0">
                <a:solidFill>
                  <a:sysClr val="window" lastClr="FFFFFF"/>
                </a:solidFill>
                <a:latin typeface="微软雅黑" panose="020b0503020204020204" pitchFamily="34" charset="-122"/>
                <a:ea typeface="微软雅黑" panose="020b0503020204020204" pitchFamily="34" charset="-122"/>
              </a:endParaRPr>
            </a:p>
          </p:txBody>
        </p:sp>
        <p:grpSp>
          <p:nvGrpSpPr>
            <p:cNvPr id="125" name="组合 124"/>
            <p:cNvGrpSpPr/>
            <p:nvPr/>
          </p:nvGrpSpPr>
          <p:grpSpPr>
            <a:xfrm>
              <a:off x="899728" y="1654399"/>
              <a:ext cx="2429208" cy="858403"/>
              <a:chOff x="899728" y="1654399"/>
              <a:chExt cx="2429208" cy="858403"/>
            </a:xfrm>
          </p:grpSpPr>
          <p:cxnSp>
            <p:nvCxnSpPr>
              <p:cNvPr id="126" name="直接连接符 125"/>
              <p:cNvCxnSpPr>
                <a:stCxn id="128" idx="6"/>
                <a:endCxn id="124" idx="5"/>
              </p:cNvCxnSpPr>
              <p:nvPr/>
            </p:nvCxnSpPr>
            <p:spPr>
              <a:xfrm>
                <a:off x="2195020" y="1772923"/>
                <a:ext cx="1133916" cy="734504"/>
              </a:xfrm>
              <a:prstGeom prst="line">
                <a:avLst/>
              </a:prstGeom>
              <a:noFill/>
              <a:ln w="19050" cap="flat" cmpd="sng" algn="ctr">
                <a:solidFill>
                  <a:srgbClr val="955E27"/>
                </a:solidFill>
                <a:prstDash val="solid"/>
              </a:ln>
              <a:effectLst>
                <a:outerShdw blurRad="50800" dist="38100" dir="5400000" algn="t" rotWithShape="0">
                  <a:prstClr val="black">
                    <a:alpha val="40000"/>
                  </a:prstClr>
                </a:outerShdw>
              </a:effectLst>
            </p:spPr>
          </p:cxnSp>
          <p:cxnSp>
            <p:nvCxnSpPr>
              <p:cNvPr id="127" name="直接连接符 126"/>
              <p:cNvCxnSpPr>
                <a:stCxn id="128" idx="2"/>
                <a:endCxn id="123" idx="3"/>
              </p:cNvCxnSpPr>
              <p:nvPr/>
            </p:nvCxnSpPr>
            <p:spPr>
              <a:xfrm flipH="1">
                <a:off x="899728" y="1772923"/>
                <a:ext cx="1058243" cy="739879"/>
              </a:xfrm>
              <a:prstGeom prst="line">
                <a:avLst/>
              </a:prstGeom>
              <a:noFill/>
              <a:ln w="19050" cap="flat" cmpd="sng" algn="ctr">
                <a:solidFill>
                  <a:srgbClr val="955E27"/>
                </a:solidFill>
                <a:prstDash val="solid"/>
              </a:ln>
              <a:effectLst>
                <a:outerShdw blurRad="50800" dist="38100" dir="5400000" algn="t" rotWithShape="0">
                  <a:prstClr val="black">
                    <a:alpha val="40000"/>
                  </a:prstClr>
                </a:outerShdw>
              </a:effectLst>
            </p:spPr>
          </p:cxnSp>
          <p:sp>
            <p:nvSpPr>
              <p:cNvPr id="128" name="椭圆 127"/>
              <p:cNvSpPr/>
              <p:nvPr/>
            </p:nvSpPr>
            <p:spPr>
              <a:xfrm>
                <a:off x="1957971" y="1654399"/>
                <a:ext cx="237049" cy="237049"/>
              </a:xfrm>
              <a:prstGeom prst="ellipse">
                <a:avLst/>
              </a:prstGeom>
              <a:gradFill flip="none" rotWithShape="1">
                <a:gsLst>
                  <a:gs pos="0">
                    <a:sysClr val="window" lastClr="FFFFFF">
                      <a:shade val="30000"/>
                      <a:satMod val="115000"/>
                    </a:sysClr>
                  </a:gs>
                  <a:gs pos="50000">
                    <a:sysClr val="window" lastClr="FFFFFF">
                      <a:shade val="67500"/>
                      <a:satMod val="115000"/>
                    </a:sysClr>
                  </a:gs>
                  <a:gs pos="100000">
                    <a:sysClr val="window" lastClr="FFFFFF">
                      <a:shade val="100000"/>
                      <a:satMod val="115000"/>
                    </a:sysClr>
                  </a:gs>
                </a:gsLst>
                <a:path path="circle">
                  <a:fillToRect l="50000" t="50000" r="50000" b="50000"/>
                </a:path>
              </a:gradFill>
              <a:ln w="12700" cap="flat" cmpd="sng" algn="ctr">
                <a:solidFill>
                  <a:sysClr val="window" lastClr="FFFFFF">
                    <a:lumMod val="50000"/>
                  </a:sysClr>
                </a:solid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12700"/>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endParaRPr lang="zh-CN" altLang="en-US" sz="2400" kern="0">
                  <a:solidFill>
                    <a:sysClr val="window" lastClr="FFFFFF"/>
                  </a:solidFill>
                  <a:latin typeface="微软雅黑" panose="020b0503020204020204" pitchFamily="34" charset="-122"/>
                  <a:ea typeface="微软雅黑" panose="020b0503020204020204" pitchFamily="34" charset="-122"/>
                </a:endParaRPr>
              </a:p>
            </p:txBody>
          </p:sp>
        </p:grpSp>
      </p:grpSp>
      <p:sp>
        <p:nvSpPr>
          <p:cNvPr id="129" name="TextBox 38"/>
          <p:cNvSpPr txBox="1"/>
          <p:nvPr/>
        </p:nvSpPr>
        <p:spPr>
          <a:xfrm>
            <a:off x="2325772" y="2176313"/>
            <a:ext cx="7443868" cy="830997"/>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defRPr/>
            </a:pPr>
            <a:r>
              <a:rPr lang="en-US" altLang="zh-CN" sz="2400" b="1" kern="0">
                <a:solidFill>
                  <a:sysClr val="window" lastClr="FFFFFF"/>
                </a:solidFill>
                <a:latin typeface="微软雅黑" panose="020b0503020204020204" pitchFamily="34" charset="-122"/>
                <a:ea typeface="微软雅黑" panose="020b0503020204020204" pitchFamily="34" charset="-122"/>
              </a:rPr>
              <a:t>1.</a:t>
            </a:r>
            <a:r>
              <a:rPr lang="zh-CN" altLang="en-US" b="1" kern="0">
                <a:solidFill>
                  <a:sysClr val="window" lastClr="FFFFFF"/>
                </a:solidFill>
                <a:latin typeface="微软雅黑" panose="020b0503020204020204" pitchFamily="34" charset="-122"/>
                <a:ea typeface="微软雅黑" panose="020b0503020204020204" pitchFamily="34" charset="-122"/>
              </a:rPr>
              <a:t>了解商务谈判的心理特点。</a:t>
            </a:r>
            <a:endParaRPr lang="zh-CN" altLang="en-US" b="1" kern="0">
              <a:solidFill>
                <a:sysClr val="window" lastClr="FFFFFF"/>
              </a:solidFill>
              <a:latin typeface="微软雅黑" panose="020b0503020204020204" pitchFamily="34" charset="-122"/>
              <a:ea typeface="微软雅黑" panose="020b0503020204020204" pitchFamily="34" charset="-122"/>
            </a:endParaRPr>
          </a:p>
          <a:p>
            <a:pPr>
              <a:defRPr/>
            </a:pPr>
            <a:endParaRPr lang="zh-CN" altLang="en-US" sz="2400" b="1" kern="0">
              <a:solidFill>
                <a:sysClr val="window" lastClr="FFFFFF"/>
              </a:solidFill>
              <a:latin typeface="微软雅黑" panose="020b0503020204020204" pitchFamily="34" charset="-122"/>
              <a:ea typeface="微软雅黑" panose="020b0503020204020204" pitchFamily="34" charset="-122"/>
            </a:endParaRPr>
          </a:p>
        </p:txBody>
      </p:sp>
      <p:sp>
        <p:nvSpPr>
          <p:cNvPr id="130" name="TextBox 39"/>
          <p:cNvSpPr txBox="1"/>
          <p:nvPr/>
        </p:nvSpPr>
        <p:spPr>
          <a:xfrm>
            <a:off x="2286521" y="2992233"/>
            <a:ext cx="6768753"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defRPr/>
            </a:pPr>
            <a:r>
              <a:rPr lang="en-US" altLang="zh-CN" sz="2400" b="1" kern="0">
                <a:solidFill>
                  <a:sysClr val="window" lastClr="FFFFFF"/>
                </a:solidFill>
                <a:latin typeface="微软雅黑" panose="020b0503020204020204" pitchFamily="34" charset="-122"/>
                <a:ea typeface="微软雅黑" panose="020b0503020204020204" pitchFamily="34" charset="-122"/>
              </a:rPr>
              <a:t>2.</a:t>
            </a:r>
            <a:r>
              <a:rPr lang="zh-CN" altLang="en-US" b="1" kern="0">
                <a:solidFill>
                  <a:sysClr val="window" lastClr="FFFFFF"/>
                </a:solidFill>
                <a:latin typeface="微软雅黑" panose="020b0503020204020204" pitchFamily="34" charset="-122"/>
                <a:ea typeface="微软雅黑" panose="020b0503020204020204" pitchFamily="34" charset="-122"/>
              </a:rPr>
              <a:t>熟悉商务谈判的谋略心理和成功心理。</a:t>
            </a:r>
            <a:endParaRPr lang="zh-CN" altLang="en-US" sz="2400" b="1" kern="0">
              <a:solidFill>
                <a:sysClr val="window" lastClr="FFFFFF"/>
              </a:solidFill>
              <a:latin typeface="微软雅黑" panose="020b0503020204020204" pitchFamily="34" charset="-122"/>
              <a:ea typeface="微软雅黑" panose="020b0503020204020204" pitchFamily="34" charset="-122"/>
            </a:endParaRPr>
          </a:p>
        </p:txBody>
      </p:sp>
      <p:sp>
        <p:nvSpPr>
          <p:cNvPr id="131" name="TextBox 40"/>
          <p:cNvSpPr txBox="1"/>
          <p:nvPr/>
        </p:nvSpPr>
        <p:spPr>
          <a:xfrm>
            <a:off x="2286522" y="3827738"/>
            <a:ext cx="6048672"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defRPr/>
            </a:pPr>
            <a:r>
              <a:rPr lang="en-US" altLang="zh-CN" sz="2400" b="1" kern="0">
                <a:solidFill>
                  <a:sysClr val="window" lastClr="FFFFFF"/>
                </a:solidFill>
                <a:latin typeface="微软雅黑" panose="020b0503020204020204" pitchFamily="34" charset="-122"/>
                <a:ea typeface="微软雅黑" panose="020b0503020204020204" pitchFamily="34" charset="-122"/>
              </a:rPr>
              <a:t>3.</a:t>
            </a:r>
            <a:r>
              <a:rPr lang="zh-CN" altLang="en-US" b="1" kern="0">
                <a:solidFill>
                  <a:sysClr val="window" lastClr="FFFFFF"/>
                </a:solidFill>
                <a:latin typeface="微软雅黑" panose="020b0503020204020204" pitchFamily="34" charset="-122"/>
                <a:ea typeface="微软雅黑" panose="020b0503020204020204" pitchFamily="34" charset="-122"/>
              </a:rPr>
              <a:t>掌握商务谈判中行为分析的技巧。</a:t>
            </a:r>
            <a:endParaRPr lang="zh-CN" altLang="en-US" sz="2400" b="1" kern="0">
              <a:solidFill>
                <a:sysClr val="window" lastClr="FFFFFF"/>
              </a:solidFill>
              <a:latin typeface="微软雅黑" panose="020b0503020204020204" pitchFamily="34" charset="-122"/>
              <a:ea typeface="微软雅黑" panose="020b0503020204020204" pitchFamily="34" charset="-122"/>
            </a:endParaRPr>
          </a:p>
        </p:txBody>
      </p:sp>
      <p:sp>
        <p:nvSpPr>
          <p:cNvPr id="132" name="TextBox 41"/>
          <p:cNvSpPr txBox="1"/>
          <p:nvPr/>
        </p:nvSpPr>
        <p:spPr>
          <a:xfrm>
            <a:off x="2286521" y="4722419"/>
            <a:ext cx="6858558"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defRPr/>
            </a:pPr>
            <a:r>
              <a:rPr lang="en-US" altLang="zh-CN" sz="2400" b="1" kern="0">
                <a:solidFill>
                  <a:sysClr val="window" lastClr="FFFFFF"/>
                </a:solidFill>
                <a:latin typeface="微软雅黑" panose="020b0503020204020204" pitchFamily="34" charset="-122"/>
                <a:ea typeface="微软雅黑" panose="020b0503020204020204" pitchFamily="34" charset="-122"/>
              </a:rPr>
              <a:t>4.</a:t>
            </a:r>
            <a:r>
              <a:rPr lang="zh-CN" altLang="en-US" b="1" kern="0">
                <a:solidFill>
                  <a:sysClr val="window" lastClr="FFFFFF"/>
                </a:solidFill>
                <a:latin typeface="微软雅黑" panose="020b0503020204020204" pitchFamily="34" charset="-122"/>
                <a:ea typeface="微软雅黑" panose="020b0503020204020204" pitchFamily="34" charset="-122"/>
              </a:rPr>
              <a:t>树立和运用“合作共赢”的谈判思维模式。</a:t>
            </a:r>
            <a:endParaRPr lang="zh-CN" altLang="en-US" b="1" kern="0">
              <a:solidFill>
                <a:sysClr val="window" lastClr="FFFFFF"/>
              </a:solidFill>
              <a:latin typeface="微软雅黑" panose="020b0503020204020204" pitchFamily="34" charset="-122"/>
              <a:ea typeface="微软雅黑" panose="020b0503020204020204" pitchFamily="34" charset="-122"/>
            </a:endParaRPr>
          </a:p>
        </p:txBody>
      </p:sp>
      <p:sp>
        <p:nvSpPr>
          <p:cNvPr id="134" name="矩形 133"/>
          <p:cNvSpPr/>
          <p:nvPr/>
        </p:nvSpPr>
        <p:spPr>
          <a:xfrm>
            <a:off x="1998390" y="5429161"/>
            <a:ext cx="8497044" cy="853871"/>
          </a:xfrm>
          <a:prstGeom prst="rect">
            <a:avLst/>
          </a:prstGeom>
          <a:solidFill>
            <a:srgbClr val="C00000"/>
          </a:solidFill>
          <a:ln w="12700">
            <a:solidFill>
              <a:srgbClr val="FFFFFF"/>
            </a:solidFill>
            <a:miter lim="800000"/>
          </a:ln>
          <a:effectLst>
            <a:outerShdw dist="38100" dir="5400000" algn="ctr" rotWithShape="0">
              <a:srgbClr val="000000">
                <a:alpha val="37999"/>
              </a:srgbClr>
            </a:outerShdw>
          </a:effectLst>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a:latin typeface="微软雅黑" panose="020b0503020204020204" pitchFamily="34" charset="-122"/>
              <a:ea typeface="微软雅黑" panose="020b0503020204020204" pitchFamily="34" charset="-122"/>
            </a:endParaRPr>
          </a:p>
        </p:txBody>
      </p:sp>
      <p:sp>
        <p:nvSpPr>
          <p:cNvPr id="135" name="TextBox 41"/>
          <p:cNvSpPr txBox="1"/>
          <p:nvPr/>
        </p:nvSpPr>
        <p:spPr>
          <a:xfrm>
            <a:off x="2254387" y="5625263"/>
            <a:ext cx="8017283"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defRPr/>
            </a:pPr>
            <a:r>
              <a:rPr lang="en-US" altLang="zh-CN" sz="2400" b="1" kern="0">
                <a:solidFill>
                  <a:sysClr val="window" lastClr="FFFFFF"/>
                </a:solidFill>
                <a:latin typeface="微软雅黑" panose="020b0503020204020204" pitchFamily="34" charset="-122"/>
                <a:ea typeface="微软雅黑" panose="020b0503020204020204" pitchFamily="34" charset="-122"/>
              </a:rPr>
              <a:t>5.</a:t>
            </a:r>
            <a:r>
              <a:rPr lang="zh-CN" altLang="en-US" b="1" kern="0">
                <a:solidFill>
                  <a:sysClr val="window" lastClr="FFFFFF"/>
                </a:solidFill>
                <a:latin typeface="微软雅黑" panose="020b0503020204020204" pitchFamily="34" charset="-122"/>
                <a:ea typeface="微软雅黑" panose="020b0503020204020204" pitchFamily="34" charset="-122"/>
              </a:rPr>
              <a:t>在危机中育先机、于变局中开新局</a:t>
            </a:r>
            <a:r>
              <a:rPr lang="en-US" altLang="zh-CN" b="1" kern="0">
                <a:solidFill>
                  <a:sysClr val="window" lastClr="FFFFFF"/>
                </a:solidFill>
                <a:latin typeface="微软雅黑" panose="020b0503020204020204" pitchFamily="34" charset="-122"/>
                <a:ea typeface="微软雅黑" panose="020b0503020204020204" pitchFamily="34" charset="-122"/>
              </a:rPr>
              <a:t>,</a:t>
            </a:r>
            <a:r>
              <a:rPr lang="zh-CN" altLang="en-US" b="1" kern="0">
                <a:solidFill>
                  <a:sysClr val="window" lastClr="FFFFFF"/>
                </a:solidFill>
                <a:latin typeface="微软雅黑" panose="020b0503020204020204" pitchFamily="34" charset="-122"/>
                <a:ea typeface="微软雅黑" panose="020b0503020204020204" pitchFamily="34" charset="-122"/>
              </a:rPr>
              <a:t>抓住机遇</a:t>
            </a:r>
            <a:r>
              <a:rPr lang="en-US" altLang="zh-CN" b="1" kern="0">
                <a:solidFill>
                  <a:sysClr val="window" lastClr="FFFFFF"/>
                </a:solidFill>
                <a:latin typeface="微软雅黑" panose="020b0503020204020204" pitchFamily="34" charset="-122"/>
                <a:ea typeface="微软雅黑" panose="020b0503020204020204" pitchFamily="34" charset="-122"/>
              </a:rPr>
              <a:t>,</a:t>
            </a:r>
            <a:r>
              <a:rPr lang="zh-CN" altLang="en-US" b="1" kern="0">
                <a:solidFill>
                  <a:sysClr val="window" lastClr="FFFFFF"/>
                </a:solidFill>
                <a:latin typeface="微软雅黑" panose="020b0503020204020204" pitchFamily="34" charset="-122"/>
                <a:ea typeface="微软雅黑" panose="020b0503020204020204" pitchFamily="34" charset="-122"/>
              </a:rPr>
              <a:t>应对挑战。</a:t>
            </a:r>
            <a:endParaRPr lang="zh-CN" altLang="en-US" sz="2400" b="1" kern="0">
              <a:solidFill>
                <a:sysClr val="window" lastClr="FFFFFF"/>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Click="0" advTm="0" p14:dur="1400">
        <p14:doors dir="vert"/>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3" dur="2000" accel="35000" fill="hold" nodeType="withEffect">
                                  <p:stCondLst>
                                    <p:cond delay="0"/>
                                  </p:stCondLst>
                                  <p:childTnLst>
                                    <p:set>
                                      <p:cBhvr>
                                        <p:cTn id="6" dur="1" fill="hold">
                                          <p:stCondLst>
                                            <p:cond delay="0"/>
                                          </p:stCondLst>
                                        </p:cTn>
                                        <p:tgtEl>
                                          <p:spTgt spid="47"/>
                                        </p:tgtEl>
                                        <p:attrNameLst>
                                          <p:attrName>style.visibility</p:attrName>
                                        </p:attrNameLst>
                                      </p:cBhvr>
                                      <p:to>
                                        <p:strVal val="visible"/>
                                      </p:to>
                                    </p:set>
                                    <p:anim calcmode="lin" valueType="num">
                                      <p:cBhvr additive="base">
                                        <p:cTn id="7" dur="2000" fill="hold"/>
                                        <p:tgtEl>
                                          <p:spTgt spid="47"/>
                                        </p:tgtEl>
                                        <p:attrNameLst>
                                          <p:attrName>ppt_x</p:attrName>
                                        </p:attrNameLst>
                                      </p:cBhvr>
                                      <p:tavLst>
                                        <p:tav tm="0">
                                          <p:val>
                                            <p:strVal val="1+#ppt_w/2"/>
                                          </p:val>
                                        </p:tav>
                                        <p:tav tm="100000">
                                          <p:val>
                                            <p:strVal val="#ppt_x"/>
                                          </p:val>
                                        </p:tav>
                                      </p:tavLst>
                                    </p:anim>
                                    <p:anim calcmode="lin" valueType="num">
                                      <p:cBhvr additive="base">
                                        <p:cTn id="8" dur="2000" fill="hold"/>
                                        <p:tgtEl>
                                          <p:spTgt spid="47"/>
                                        </p:tgtEl>
                                        <p:attrNameLst>
                                          <p:attrName>ppt_y</p:attrName>
                                        </p:attrNameLst>
                                      </p:cBhvr>
                                      <p:tavLst>
                                        <p:tav tm="0">
                                          <p:val>
                                            <p:strVal val="0-#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anim calcmode="lin" valueType="num">
                                      <p:cBhvr>
                                        <p:cTn id="11" dur="500" fill="hold"/>
                                        <p:tgtEl>
                                          <p:spTgt spid="40"/>
                                        </p:tgtEl>
                                        <p:attrNameLst>
                                          <p:attrName>ppt_w</p:attrName>
                                        </p:attrNameLst>
                                      </p:cBhvr>
                                      <p:tavLst>
                                        <p:tav tm="0">
                                          <p:val>
                                            <p:fltVal val="0"/>
                                          </p:val>
                                        </p:tav>
                                        <p:tav tm="100000">
                                          <p:val>
                                            <p:strVal val="#ppt_w"/>
                                          </p:val>
                                        </p:tav>
                                      </p:tavLst>
                                    </p:anim>
                                    <p:anim calcmode="lin" valueType="num">
                                      <p:cBhvr>
                                        <p:cTn id="12" dur="500" fill="hold"/>
                                        <p:tgtEl>
                                          <p:spTgt spid="40"/>
                                        </p:tgtEl>
                                        <p:attrNameLst>
                                          <p:attrName>ppt_h</p:attrName>
                                        </p:attrNameLst>
                                      </p:cBhvr>
                                      <p:tavLst>
                                        <p:tav tm="0">
                                          <p:val>
                                            <p:fltVal val="0"/>
                                          </p:val>
                                        </p:tav>
                                        <p:tav tm="100000">
                                          <p:val>
                                            <p:strVal val="#ppt_h"/>
                                          </p:val>
                                        </p:tav>
                                      </p:tavLst>
                                    </p:anim>
                                    <p:animEffect transition="in" filter="fade">
                                      <p:cBhvr>
                                        <p:cTn id="13" dur="500"/>
                                        <p:tgtEl>
                                          <p:spTgt spid="40"/>
                                        </p:tgtEl>
                                      </p:cBhvr>
                                    </p:animEffect>
                                  </p:childTnLst>
                                </p:cTn>
                              </p:par>
                              <p:par>
                                <p:cTn id="14" presetID="53" presetClass="entr" presetSubtype="16" dur="500" fill="hold" nodeType="withEffect">
                                  <p:stCondLst>
                                    <p:cond delay="0"/>
                                  </p:stCondLst>
                                  <p:childTnLst>
                                    <p:set>
                                      <p:cBhvr>
                                        <p:cTn id="15" dur="1" fill="hold">
                                          <p:stCondLst>
                                            <p:cond delay="0"/>
                                          </p:stCondLst>
                                        </p:cTn>
                                        <p:tgtEl>
                                          <p:spTgt spid="59"/>
                                        </p:tgtEl>
                                        <p:attrNameLst>
                                          <p:attrName>style.visibility</p:attrName>
                                        </p:attrNameLst>
                                      </p:cBhvr>
                                      <p:to>
                                        <p:strVal val="visible"/>
                                      </p:to>
                                    </p:set>
                                    <p:anim calcmode="lin" valueType="num">
                                      <p:cBhvr>
                                        <p:cTn id="16" dur="500" fill="hold"/>
                                        <p:tgtEl>
                                          <p:spTgt spid="59"/>
                                        </p:tgtEl>
                                        <p:attrNameLst>
                                          <p:attrName>ppt_w</p:attrName>
                                        </p:attrNameLst>
                                      </p:cBhvr>
                                      <p:tavLst>
                                        <p:tav tm="0">
                                          <p:val>
                                            <p:fltVal val="0"/>
                                          </p:val>
                                        </p:tav>
                                        <p:tav tm="100000">
                                          <p:val>
                                            <p:strVal val="#ppt_w"/>
                                          </p:val>
                                        </p:tav>
                                      </p:tavLst>
                                    </p:anim>
                                    <p:anim calcmode="lin" valueType="num">
                                      <p:cBhvr>
                                        <p:cTn id="17" dur="500" fill="hold"/>
                                        <p:tgtEl>
                                          <p:spTgt spid="59"/>
                                        </p:tgtEl>
                                        <p:attrNameLst>
                                          <p:attrName>ppt_h</p:attrName>
                                        </p:attrNameLst>
                                      </p:cBhvr>
                                      <p:tavLst>
                                        <p:tav tm="0">
                                          <p:val>
                                            <p:fltVal val="0"/>
                                          </p:val>
                                        </p:tav>
                                        <p:tav tm="100000">
                                          <p:val>
                                            <p:strVal val="#ppt_h"/>
                                          </p:val>
                                        </p:tav>
                                      </p:tavLst>
                                    </p:anim>
                                    <p:animEffect transition="in" filter="fade">
                                      <p:cBhvr>
                                        <p:cTn id="18" dur="500"/>
                                        <p:tgtEl>
                                          <p:spTgt spid="59"/>
                                        </p:tgtEl>
                                      </p:cBhvr>
                                    </p:animEffect>
                                  </p:childTnLst>
                                </p:cTn>
                              </p:par>
                              <p:par>
                                <p:cTn id="19" presetID="53" presetClass="entr" presetSubtype="16" dur="500" fill="hold" nodeType="withEffect">
                                  <p:stCondLst>
                                    <p:cond delay="200"/>
                                  </p:stCondLst>
                                  <p:childTnLst>
                                    <p:set>
                                      <p:cBhvr>
                                        <p:cTn id="20" dur="1" fill="hold">
                                          <p:stCondLst>
                                            <p:cond delay="0"/>
                                          </p:stCondLst>
                                        </p:cTn>
                                        <p:tgtEl>
                                          <p:spTgt spid="56"/>
                                        </p:tgtEl>
                                        <p:attrNameLst>
                                          <p:attrName>style.visibility</p:attrName>
                                        </p:attrNameLst>
                                      </p:cBhvr>
                                      <p:to>
                                        <p:strVal val="visible"/>
                                      </p:to>
                                    </p:set>
                                    <p:anim calcmode="lin" valueType="num">
                                      <p:cBhvr>
                                        <p:cTn id="21" dur="500" fill="hold"/>
                                        <p:tgtEl>
                                          <p:spTgt spid="56"/>
                                        </p:tgtEl>
                                        <p:attrNameLst>
                                          <p:attrName>ppt_w</p:attrName>
                                        </p:attrNameLst>
                                      </p:cBhvr>
                                      <p:tavLst>
                                        <p:tav tm="0">
                                          <p:val>
                                            <p:fltVal val="0"/>
                                          </p:val>
                                        </p:tav>
                                        <p:tav tm="100000">
                                          <p:val>
                                            <p:strVal val="#ppt_w"/>
                                          </p:val>
                                        </p:tav>
                                      </p:tavLst>
                                    </p:anim>
                                    <p:anim calcmode="lin" valueType="num">
                                      <p:cBhvr>
                                        <p:cTn id="22" dur="500" fill="hold"/>
                                        <p:tgtEl>
                                          <p:spTgt spid="56"/>
                                        </p:tgtEl>
                                        <p:attrNameLst>
                                          <p:attrName>ppt_h</p:attrName>
                                        </p:attrNameLst>
                                      </p:cBhvr>
                                      <p:tavLst>
                                        <p:tav tm="0">
                                          <p:val>
                                            <p:fltVal val="0"/>
                                          </p:val>
                                        </p:tav>
                                        <p:tav tm="100000">
                                          <p:val>
                                            <p:strVal val="#ppt_h"/>
                                          </p:val>
                                        </p:tav>
                                      </p:tavLst>
                                    </p:anim>
                                    <p:animEffect transition="in" filter="fade">
                                      <p:cBhvr>
                                        <p:cTn id="23" dur="500"/>
                                        <p:tgtEl>
                                          <p:spTgt spid="56"/>
                                        </p:tgtEl>
                                      </p:cBhvr>
                                    </p:animEffect>
                                  </p:childTnLst>
                                </p:cTn>
                              </p:par>
                              <p:par>
                                <p:cTn id="24" presetID="2" presetClass="entr" presetSubtype="2" dur="2000" accel="35000" fill="hold" nodeType="withEffect">
                                  <p:stCondLst>
                                    <p:cond delay="0"/>
                                  </p:stCondLst>
                                  <p:childTnLst>
                                    <p:set>
                                      <p:cBhvr>
                                        <p:cTn id="25" dur="1" fill="hold">
                                          <p:stCondLst>
                                            <p:cond delay="0"/>
                                          </p:stCondLst>
                                        </p:cTn>
                                        <p:tgtEl>
                                          <p:spTgt spid="102"/>
                                        </p:tgtEl>
                                        <p:attrNameLst>
                                          <p:attrName>style.visibility</p:attrName>
                                        </p:attrNameLst>
                                      </p:cBhvr>
                                      <p:to>
                                        <p:strVal val="visible"/>
                                      </p:to>
                                    </p:set>
                                    <p:anim calcmode="lin" valueType="num">
                                      <p:cBhvr additive="base">
                                        <p:cTn id="26" dur="2000" fill="hold"/>
                                        <p:tgtEl>
                                          <p:spTgt spid="102"/>
                                        </p:tgtEl>
                                        <p:attrNameLst>
                                          <p:attrName>ppt_x</p:attrName>
                                        </p:attrNameLst>
                                      </p:cBhvr>
                                      <p:tavLst>
                                        <p:tav tm="0">
                                          <p:val>
                                            <p:strVal val="1+#ppt_w/2"/>
                                          </p:val>
                                        </p:tav>
                                        <p:tav tm="100000">
                                          <p:val>
                                            <p:strVal val="#ppt_x"/>
                                          </p:val>
                                        </p:tav>
                                      </p:tavLst>
                                    </p:anim>
                                    <p:anim calcmode="lin" valueType="num">
                                      <p:cBhvr additive="base">
                                        <p:cTn id="27" dur="2000" fill="hold"/>
                                        <p:tgtEl>
                                          <p:spTgt spid="102"/>
                                        </p:tgtEl>
                                        <p:attrNameLst>
                                          <p:attrName>ppt_y</p:attrName>
                                        </p:attrNameLst>
                                      </p:cBhvr>
                                      <p:tavLst>
                                        <p:tav tm="0">
                                          <p:val>
                                            <p:strVal val="#ppt_y"/>
                                          </p:val>
                                        </p:tav>
                                        <p:tav tm="100000">
                                          <p:val>
                                            <p:strVal val="#ppt_y"/>
                                          </p:val>
                                        </p:tav>
                                      </p:tavLst>
                                    </p:anim>
                                  </p:childTnLst>
                                </p:cTn>
                              </p:par>
                              <p:par>
                                <p:cTn id="28" presetID="53" presetClass="entr" presetSubtype="16" dur="500" fill="hold" nodeType="withEffect">
                                  <p:stCondLst>
                                    <p:cond delay="0"/>
                                  </p:stCondLst>
                                  <p:childTnLst>
                                    <p:set>
                                      <p:cBhvr>
                                        <p:cTn id="29" dur="1" fill="hold">
                                          <p:stCondLst>
                                            <p:cond delay="0"/>
                                          </p:stCondLst>
                                        </p:cTn>
                                        <p:tgtEl>
                                          <p:spTgt spid="92"/>
                                        </p:tgtEl>
                                        <p:attrNameLst>
                                          <p:attrName>style.visibility</p:attrName>
                                        </p:attrNameLst>
                                      </p:cBhvr>
                                      <p:to>
                                        <p:strVal val="visible"/>
                                      </p:to>
                                    </p:set>
                                    <p:anim calcmode="lin" valueType="num">
                                      <p:cBhvr>
                                        <p:cTn id="30" dur="500" fill="hold"/>
                                        <p:tgtEl>
                                          <p:spTgt spid="92"/>
                                        </p:tgtEl>
                                        <p:attrNameLst>
                                          <p:attrName>ppt_w</p:attrName>
                                        </p:attrNameLst>
                                      </p:cBhvr>
                                      <p:tavLst>
                                        <p:tav tm="0">
                                          <p:val>
                                            <p:fltVal val="0"/>
                                          </p:val>
                                        </p:tav>
                                        <p:tav tm="100000">
                                          <p:val>
                                            <p:strVal val="#ppt_w"/>
                                          </p:val>
                                        </p:tav>
                                      </p:tavLst>
                                    </p:anim>
                                    <p:anim calcmode="lin" valueType="num">
                                      <p:cBhvr>
                                        <p:cTn id="31" dur="500" fill="hold"/>
                                        <p:tgtEl>
                                          <p:spTgt spid="92"/>
                                        </p:tgtEl>
                                        <p:attrNameLst>
                                          <p:attrName>ppt_h</p:attrName>
                                        </p:attrNameLst>
                                      </p:cBhvr>
                                      <p:tavLst>
                                        <p:tav tm="0">
                                          <p:val>
                                            <p:fltVal val="0"/>
                                          </p:val>
                                        </p:tav>
                                        <p:tav tm="100000">
                                          <p:val>
                                            <p:strVal val="#ppt_h"/>
                                          </p:val>
                                        </p:tav>
                                      </p:tavLst>
                                    </p:anim>
                                    <p:animEffect transition="in" filter="fade">
                                      <p:cBhvr>
                                        <p:cTn id="32" dur="500"/>
                                        <p:tgtEl>
                                          <p:spTgt spid="92"/>
                                        </p:tgtEl>
                                      </p:cBhvr>
                                    </p:animEffect>
                                  </p:childTnLst>
                                </p:cTn>
                              </p:par>
                              <p:par>
                                <p:cTn id="33" presetID="53" presetClass="entr" presetSubtype="16" dur="500" fill="hold" nodeType="withEffect">
                                  <p:stCondLst>
                                    <p:cond delay="0"/>
                                  </p:stCondLst>
                                  <p:childTnLst>
                                    <p:set>
                                      <p:cBhvr>
                                        <p:cTn id="34" dur="1" fill="hold">
                                          <p:stCondLst>
                                            <p:cond delay="0"/>
                                          </p:stCondLst>
                                        </p:cTn>
                                        <p:tgtEl>
                                          <p:spTgt spid="111"/>
                                        </p:tgtEl>
                                        <p:attrNameLst>
                                          <p:attrName>style.visibility</p:attrName>
                                        </p:attrNameLst>
                                      </p:cBhvr>
                                      <p:to>
                                        <p:strVal val="visible"/>
                                      </p:to>
                                    </p:set>
                                    <p:anim calcmode="lin" valueType="num">
                                      <p:cBhvr>
                                        <p:cTn id="35" dur="500" fill="hold"/>
                                        <p:tgtEl>
                                          <p:spTgt spid="111"/>
                                        </p:tgtEl>
                                        <p:attrNameLst>
                                          <p:attrName>ppt_w</p:attrName>
                                        </p:attrNameLst>
                                      </p:cBhvr>
                                      <p:tavLst>
                                        <p:tav tm="0">
                                          <p:val>
                                            <p:fltVal val="0"/>
                                          </p:val>
                                        </p:tav>
                                        <p:tav tm="100000">
                                          <p:val>
                                            <p:strVal val="#ppt_w"/>
                                          </p:val>
                                        </p:tav>
                                      </p:tavLst>
                                    </p:anim>
                                    <p:anim calcmode="lin" valueType="num">
                                      <p:cBhvr>
                                        <p:cTn id="36" dur="500" fill="hold"/>
                                        <p:tgtEl>
                                          <p:spTgt spid="111"/>
                                        </p:tgtEl>
                                        <p:attrNameLst>
                                          <p:attrName>ppt_h</p:attrName>
                                        </p:attrNameLst>
                                      </p:cBhvr>
                                      <p:tavLst>
                                        <p:tav tm="0">
                                          <p:val>
                                            <p:fltVal val="0"/>
                                          </p:val>
                                        </p:tav>
                                        <p:tav tm="100000">
                                          <p:val>
                                            <p:strVal val="#ppt_h"/>
                                          </p:val>
                                        </p:tav>
                                      </p:tavLst>
                                    </p:anim>
                                    <p:animEffect transition="in" filter="fade">
                                      <p:cBhvr>
                                        <p:cTn id="37" dur="500"/>
                                        <p:tgtEl>
                                          <p:spTgt spid="111"/>
                                        </p:tgtEl>
                                      </p:cBhvr>
                                    </p:animEffect>
                                  </p:childTnLst>
                                </p:cTn>
                              </p:par>
                              <p:par>
                                <p:cTn id="38" presetID="2" presetClass="entr" presetSubtype="3" dur="2000" accel="35000" fill="hold" nodeType="withEffect">
                                  <p:stCondLst>
                                    <p:cond delay="0"/>
                                  </p:stCondLst>
                                  <p:childTnLst>
                                    <p:set>
                                      <p:cBhvr>
                                        <p:cTn id="39" dur="1" fill="hold">
                                          <p:stCondLst>
                                            <p:cond delay="0"/>
                                          </p:stCondLst>
                                        </p:cTn>
                                        <p:tgtEl>
                                          <p:spTgt spid="105"/>
                                        </p:tgtEl>
                                        <p:attrNameLst>
                                          <p:attrName>style.visibility</p:attrName>
                                        </p:attrNameLst>
                                      </p:cBhvr>
                                      <p:to>
                                        <p:strVal val="visible"/>
                                      </p:to>
                                    </p:set>
                                    <p:anim calcmode="lin" valueType="num">
                                      <p:cBhvr additive="base">
                                        <p:cTn id="40" dur="2000" fill="hold"/>
                                        <p:tgtEl>
                                          <p:spTgt spid="105"/>
                                        </p:tgtEl>
                                        <p:attrNameLst>
                                          <p:attrName>ppt_x</p:attrName>
                                        </p:attrNameLst>
                                      </p:cBhvr>
                                      <p:tavLst>
                                        <p:tav tm="0">
                                          <p:val>
                                            <p:strVal val="1+#ppt_w/2"/>
                                          </p:val>
                                        </p:tav>
                                        <p:tav tm="100000">
                                          <p:val>
                                            <p:strVal val="#ppt_x"/>
                                          </p:val>
                                        </p:tav>
                                      </p:tavLst>
                                    </p:anim>
                                    <p:anim calcmode="lin" valueType="num">
                                      <p:cBhvr additive="base">
                                        <p:cTn id="41" dur="2000" fill="hold"/>
                                        <p:tgtEl>
                                          <p:spTgt spid="105"/>
                                        </p:tgtEl>
                                        <p:attrNameLst>
                                          <p:attrName>ppt_y</p:attrName>
                                        </p:attrNameLst>
                                      </p:cBhvr>
                                      <p:tavLst>
                                        <p:tav tm="0">
                                          <p:val>
                                            <p:strVal val="0-#ppt_h/2"/>
                                          </p:val>
                                        </p:tav>
                                        <p:tav tm="100000">
                                          <p:val>
                                            <p:strVal val="#ppt_y"/>
                                          </p:val>
                                        </p:tav>
                                      </p:tavLst>
                                    </p:anim>
                                  </p:childTnLst>
                                </p:cTn>
                              </p:par>
                            </p:childTnLst>
                          </p:cTn>
                        </p:par>
                        <p:par>
                          <p:cTn id="42" fill="hold" nodeType="afterGroup">
                            <p:stCondLst>
                              <p:cond delay="2000"/>
                            </p:stCondLst>
                            <p:childTnLst>
                              <p:par>
                                <p:cTn id="43" presetID="16" presetClass="entr" presetSubtype="37" dur="500" fill="hold" nodeType="afterEffect">
                                  <p:stCondLst>
                                    <p:cond delay="0"/>
                                  </p:stCondLst>
                                  <p:childTnLst>
                                    <p:set>
                                      <p:cBhvr>
                                        <p:cTn id="44" dur="1" fill="hold">
                                          <p:stCondLst>
                                            <p:cond delay="0"/>
                                          </p:stCondLst>
                                        </p:cTn>
                                        <p:tgtEl>
                                          <p:spTgt spid="122"/>
                                        </p:tgtEl>
                                        <p:attrNameLst>
                                          <p:attrName>style.visibility</p:attrName>
                                        </p:attrNameLst>
                                      </p:cBhvr>
                                      <p:to>
                                        <p:strVal val="visible"/>
                                      </p:to>
                                    </p:set>
                                    <p:animEffect transition="in" filter="barn(outVertical)">
                                      <p:cBhvr>
                                        <p:cTn id="45" dur="500"/>
                                        <p:tgtEl>
                                          <p:spTgt spid="122"/>
                                        </p:tgtEl>
                                      </p:cBhvr>
                                    </p:animEffect>
                                  </p:childTnLst>
                                </p:cTn>
                              </p:par>
                            </p:childTnLst>
                          </p:cTn>
                        </p:par>
                        <p:par>
                          <p:cTn id="46" fill="hold" nodeType="afterGroup">
                            <p:stCondLst>
                              <p:cond delay="2500"/>
                            </p:stCondLst>
                            <p:childTnLst>
                              <p:par>
                                <p:cTn id="47" presetID="10" presetClass="entr" presetSubtype="0" dur="500" fill="hold" grpId="0" nodeType="afterEffect">
                                  <p:stCondLst>
                                    <p:cond delay="0"/>
                                  </p:stCondLst>
                                  <p:childTnLst>
                                    <p:set>
                                      <p:cBhvr>
                                        <p:cTn id="48" dur="1" fill="hold">
                                          <p:stCondLst>
                                            <p:cond delay="0"/>
                                          </p:stCondLst>
                                        </p:cTn>
                                        <p:tgtEl>
                                          <p:spTgt spid="118"/>
                                        </p:tgtEl>
                                        <p:attrNameLst>
                                          <p:attrName>style.visibility</p:attrName>
                                        </p:attrNameLst>
                                      </p:cBhvr>
                                      <p:to>
                                        <p:strVal val="visible"/>
                                      </p:to>
                                    </p:set>
                                    <p:animEffect transition="in" filter="fade">
                                      <p:cBhvr>
                                        <p:cTn id="49" dur="500"/>
                                        <p:tgtEl>
                                          <p:spTgt spid="118"/>
                                        </p:tgtEl>
                                      </p:cBhvr>
                                    </p:animEffect>
                                  </p:childTnLst>
                                </p:cTn>
                              </p:par>
                              <p:par>
                                <p:cTn id="50" presetID="10" presetClass="entr" presetSubtype="0" dur="500" fill="hold" grpId="0" nodeType="withEffect">
                                  <p:stCondLst>
                                    <p:cond delay="250"/>
                                  </p:stCondLst>
                                  <p:childTnLst>
                                    <p:set>
                                      <p:cBhvr>
                                        <p:cTn id="51" dur="1" fill="hold">
                                          <p:stCondLst>
                                            <p:cond delay="0"/>
                                          </p:stCondLst>
                                        </p:cTn>
                                        <p:tgtEl>
                                          <p:spTgt spid="119"/>
                                        </p:tgtEl>
                                        <p:attrNameLst>
                                          <p:attrName>style.visibility</p:attrName>
                                        </p:attrNameLst>
                                      </p:cBhvr>
                                      <p:to>
                                        <p:strVal val="visible"/>
                                      </p:to>
                                    </p:set>
                                    <p:animEffect transition="in" filter="fade">
                                      <p:cBhvr>
                                        <p:cTn id="52" dur="500"/>
                                        <p:tgtEl>
                                          <p:spTgt spid="119"/>
                                        </p:tgtEl>
                                      </p:cBhvr>
                                    </p:animEffect>
                                  </p:childTnLst>
                                </p:cTn>
                              </p:par>
                              <p:par>
                                <p:cTn id="53" presetID="10" presetClass="entr" presetSubtype="0" dur="500" fill="hold" grpId="0" nodeType="withEffect">
                                  <p:stCondLst>
                                    <p:cond delay="500"/>
                                  </p:stCondLst>
                                  <p:childTnLst>
                                    <p:set>
                                      <p:cBhvr>
                                        <p:cTn id="54" dur="1" fill="hold">
                                          <p:stCondLst>
                                            <p:cond delay="0"/>
                                          </p:stCondLst>
                                        </p:cTn>
                                        <p:tgtEl>
                                          <p:spTgt spid="120"/>
                                        </p:tgtEl>
                                        <p:attrNameLst>
                                          <p:attrName>style.visibility</p:attrName>
                                        </p:attrNameLst>
                                      </p:cBhvr>
                                      <p:to>
                                        <p:strVal val="visible"/>
                                      </p:to>
                                    </p:set>
                                    <p:animEffect transition="in" filter="fade">
                                      <p:cBhvr>
                                        <p:cTn id="55" dur="500"/>
                                        <p:tgtEl>
                                          <p:spTgt spid="120"/>
                                        </p:tgtEl>
                                      </p:cBhvr>
                                    </p:animEffect>
                                  </p:childTnLst>
                                </p:cTn>
                              </p:par>
                              <p:par>
                                <p:cTn id="56" presetID="10" presetClass="entr" presetSubtype="0" dur="500" fill="hold" grpId="0" nodeType="withEffect">
                                  <p:stCondLst>
                                    <p:cond delay="750"/>
                                  </p:stCondLst>
                                  <p:childTnLst>
                                    <p:set>
                                      <p:cBhvr>
                                        <p:cTn id="57" dur="1" fill="hold">
                                          <p:stCondLst>
                                            <p:cond delay="0"/>
                                          </p:stCondLst>
                                        </p:cTn>
                                        <p:tgtEl>
                                          <p:spTgt spid="121"/>
                                        </p:tgtEl>
                                        <p:attrNameLst>
                                          <p:attrName>style.visibility</p:attrName>
                                        </p:attrNameLst>
                                      </p:cBhvr>
                                      <p:to>
                                        <p:strVal val="visible"/>
                                      </p:to>
                                    </p:set>
                                    <p:animEffect transition="in" filter="fade">
                                      <p:cBhvr>
                                        <p:cTn id="58" dur="500"/>
                                        <p:tgtEl>
                                          <p:spTgt spid="121"/>
                                        </p:tgtEl>
                                      </p:cBhvr>
                                    </p:animEffect>
                                  </p:childTnLst>
                                </p:cTn>
                              </p:par>
                            </p:childTnLst>
                          </p:cTn>
                        </p:par>
                        <p:par>
                          <p:cTn id="59" fill="hold" nodeType="afterGroup">
                            <p:stCondLst>
                              <p:cond delay="3750"/>
                            </p:stCondLst>
                            <p:childTnLst>
                              <p:par>
                                <p:cTn id="60" presetID="10" presetClass="entr" presetSubtype="0" dur="500" fill="hold" grpId="0" nodeType="afterEffect">
                                  <p:stCondLst>
                                    <p:cond delay="0"/>
                                  </p:stCondLst>
                                  <p:childTnLst>
                                    <p:set>
                                      <p:cBhvr>
                                        <p:cTn id="61" dur="1" fill="hold">
                                          <p:stCondLst>
                                            <p:cond delay="0"/>
                                          </p:stCondLst>
                                        </p:cTn>
                                        <p:tgtEl>
                                          <p:spTgt spid="134"/>
                                        </p:tgtEl>
                                        <p:attrNameLst>
                                          <p:attrName>style.visibility</p:attrName>
                                        </p:attrNameLst>
                                      </p:cBhvr>
                                      <p:to>
                                        <p:strVal val="visible"/>
                                      </p:to>
                                    </p:set>
                                    <p:animEffect transition="in" filter="fade">
                                      <p:cBhvr>
                                        <p:cTn id="62" dur="500"/>
                                        <p:tgtEl>
                                          <p:spTgt spid="134"/>
                                        </p:tgtEl>
                                      </p:cBhvr>
                                    </p:animEffect>
                                  </p:childTnLst>
                                </p:cTn>
                              </p:par>
                            </p:childTnLst>
                          </p:cTn>
                        </p:par>
                        <p:par>
                          <p:cTn id="63" fill="hold" nodeType="afterGroup">
                            <p:stCondLst>
                              <p:cond delay="4250"/>
                            </p:stCondLst>
                            <p:childTnLst>
                              <p:par>
                                <p:cTn id="64" presetID="2" presetClass="entr" presetSubtype="8" dur="500" fill="hold" grpId="0" nodeType="afterEffect">
                                  <p:stCondLst>
                                    <p:cond delay="0"/>
                                  </p:stCondLst>
                                  <p:childTnLst>
                                    <p:set>
                                      <p:cBhvr>
                                        <p:cTn id="65" dur="1" fill="hold">
                                          <p:stCondLst>
                                            <p:cond delay="0"/>
                                          </p:stCondLst>
                                        </p:cTn>
                                        <p:tgtEl>
                                          <p:spTgt spid="129"/>
                                        </p:tgtEl>
                                        <p:attrNameLst>
                                          <p:attrName>style.visibility</p:attrName>
                                        </p:attrNameLst>
                                      </p:cBhvr>
                                      <p:to>
                                        <p:strVal val="visible"/>
                                      </p:to>
                                    </p:set>
                                    <p:anim calcmode="lin" valueType="num">
                                      <p:cBhvr additive="base">
                                        <p:cTn id="66" dur="500" fill="hold"/>
                                        <p:tgtEl>
                                          <p:spTgt spid="129"/>
                                        </p:tgtEl>
                                        <p:attrNameLst>
                                          <p:attrName>ppt_x</p:attrName>
                                        </p:attrNameLst>
                                      </p:cBhvr>
                                      <p:tavLst>
                                        <p:tav tm="0">
                                          <p:val>
                                            <p:strVal val="0-#ppt_w/2"/>
                                          </p:val>
                                        </p:tav>
                                        <p:tav tm="100000">
                                          <p:val>
                                            <p:strVal val="#ppt_x"/>
                                          </p:val>
                                        </p:tav>
                                      </p:tavLst>
                                    </p:anim>
                                    <p:anim calcmode="lin" valueType="num">
                                      <p:cBhvr additive="base">
                                        <p:cTn id="67" dur="500" fill="hold"/>
                                        <p:tgtEl>
                                          <p:spTgt spid="129"/>
                                        </p:tgtEl>
                                        <p:attrNameLst>
                                          <p:attrName>ppt_y</p:attrName>
                                        </p:attrNameLst>
                                      </p:cBhvr>
                                      <p:tavLst>
                                        <p:tav tm="0">
                                          <p:val>
                                            <p:strVal val="#ppt_y"/>
                                          </p:val>
                                        </p:tav>
                                        <p:tav tm="100000">
                                          <p:val>
                                            <p:strVal val="#ppt_y"/>
                                          </p:val>
                                        </p:tav>
                                      </p:tavLst>
                                    </p:anim>
                                  </p:childTnLst>
                                </p:cTn>
                              </p:par>
                            </p:childTnLst>
                          </p:cTn>
                        </p:par>
                        <p:par>
                          <p:cTn id="68" fill="hold" nodeType="afterGroup">
                            <p:stCondLst>
                              <p:cond delay="4750"/>
                            </p:stCondLst>
                            <p:childTnLst>
                              <p:par>
                                <p:cTn id="69" presetID="2" presetClass="entr" presetSubtype="8" dur="500" fill="hold" grpId="0" nodeType="afterEffect">
                                  <p:stCondLst>
                                    <p:cond delay="0"/>
                                  </p:stCondLst>
                                  <p:childTnLst>
                                    <p:set>
                                      <p:cBhvr>
                                        <p:cTn id="70" dur="1" fill="hold">
                                          <p:stCondLst>
                                            <p:cond delay="0"/>
                                          </p:stCondLst>
                                        </p:cTn>
                                        <p:tgtEl>
                                          <p:spTgt spid="130"/>
                                        </p:tgtEl>
                                        <p:attrNameLst>
                                          <p:attrName>style.visibility</p:attrName>
                                        </p:attrNameLst>
                                      </p:cBhvr>
                                      <p:to>
                                        <p:strVal val="visible"/>
                                      </p:to>
                                    </p:set>
                                    <p:anim calcmode="lin" valueType="num">
                                      <p:cBhvr additive="base">
                                        <p:cTn id="71" dur="500" fill="hold"/>
                                        <p:tgtEl>
                                          <p:spTgt spid="130"/>
                                        </p:tgtEl>
                                        <p:attrNameLst>
                                          <p:attrName>ppt_x</p:attrName>
                                        </p:attrNameLst>
                                      </p:cBhvr>
                                      <p:tavLst>
                                        <p:tav tm="0">
                                          <p:val>
                                            <p:strVal val="0-#ppt_w/2"/>
                                          </p:val>
                                        </p:tav>
                                        <p:tav tm="100000">
                                          <p:val>
                                            <p:strVal val="#ppt_x"/>
                                          </p:val>
                                        </p:tav>
                                      </p:tavLst>
                                    </p:anim>
                                    <p:anim calcmode="lin" valueType="num">
                                      <p:cBhvr additive="base">
                                        <p:cTn id="72" dur="500" fill="hold"/>
                                        <p:tgtEl>
                                          <p:spTgt spid="130"/>
                                        </p:tgtEl>
                                        <p:attrNameLst>
                                          <p:attrName>ppt_y</p:attrName>
                                        </p:attrNameLst>
                                      </p:cBhvr>
                                      <p:tavLst>
                                        <p:tav tm="0">
                                          <p:val>
                                            <p:strVal val="#ppt_y"/>
                                          </p:val>
                                        </p:tav>
                                        <p:tav tm="100000">
                                          <p:val>
                                            <p:strVal val="#ppt_y"/>
                                          </p:val>
                                        </p:tav>
                                      </p:tavLst>
                                    </p:anim>
                                  </p:childTnLst>
                                </p:cTn>
                              </p:par>
                            </p:childTnLst>
                          </p:cTn>
                        </p:par>
                        <p:par>
                          <p:cTn id="73" fill="hold" nodeType="afterGroup">
                            <p:stCondLst>
                              <p:cond delay="5250"/>
                            </p:stCondLst>
                            <p:childTnLst>
                              <p:par>
                                <p:cTn id="74" presetID="2" presetClass="entr" presetSubtype="8" dur="500" fill="hold" grpId="0" nodeType="afterEffect">
                                  <p:stCondLst>
                                    <p:cond delay="0"/>
                                  </p:stCondLst>
                                  <p:childTnLst>
                                    <p:set>
                                      <p:cBhvr>
                                        <p:cTn id="75" dur="1" fill="hold">
                                          <p:stCondLst>
                                            <p:cond delay="0"/>
                                          </p:stCondLst>
                                        </p:cTn>
                                        <p:tgtEl>
                                          <p:spTgt spid="131"/>
                                        </p:tgtEl>
                                        <p:attrNameLst>
                                          <p:attrName>style.visibility</p:attrName>
                                        </p:attrNameLst>
                                      </p:cBhvr>
                                      <p:to>
                                        <p:strVal val="visible"/>
                                      </p:to>
                                    </p:set>
                                    <p:anim calcmode="lin" valueType="num">
                                      <p:cBhvr additive="base">
                                        <p:cTn id="76" dur="500" fill="hold"/>
                                        <p:tgtEl>
                                          <p:spTgt spid="131"/>
                                        </p:tgtEl>
                                        <p:attrNameLst>
                                          <p:attrName>ppt_x</p:attrName>
                                        </p:attrNameLst>
                                      </p:cBhvr>
                                      <p:tavLst>
                                        <p:tav tm="0">
                                          <p:val>
                                            <p:strVal val="0-#ppt_w/2"/>
                                          </p:val>
                                        </p:tav>
                                        <p:tav tm="100000">
                                          <p:val>
                                            <p:strVal val="#ppt_x"/>
                                          </p:val>
                                        </p:tav>
                                      </p:tavLst>
                                    </p:anim>
                                    <p:anim calcmode="lin" valueType="num">
                                      <p:cBhvr additive="base">
                                        <p:cTn id="77" dur="500" fill="hold"/>
                                        <p:tgtEl>
                                          <p:spTgt spid="131"/>
                                        </p:tgtEl>
                                        <p:attrNameLst>
                                          <p:attrName>ppt_y</p:attrName>
                                        </p:attrNameLst>
                                      </p:cBhvr>
                                      <p:tavLst>
                                        <p:tav tm="0">
                                          <p:val>
                                            <p:strVal val="#ppt_y"/>
                                          </p:val>
                                        </p:tav>
                                        <p:tav tm="100000">
                                          <p:val>
                                            <p:strVal val="#ppt_y"/>
                                          </p:val>
                                        </p:tav>
                                      </p:tavLst>
                                    </p:anim>
                                  </p:childTnLst>
                                </p:cTn>
                              </p:par>
                            </p:childTnLst>
                          </p:cTn>
                        </p:par>
                        <p:par>
                          <p:cTn id="78" fill="hold" nodeType="afterGroup">
                            <p:stCondLst>
                              <p:cond delay="5750"/>
                            </p:stCondLst>
                            <p:childTnLst>
                              <p:par>
                                <p:cTn id="79" presetID="2" presetClass="entr" presetSubtype="8" dur="500" fill="hold" grpId="0" nodeType="afterEffect">
                                  <p:stCondLst>
                                    <p:cond delay="0"/>
                                  </p:stCondLst>
                                  <p:childTnLst>
                                    <p:set>
                                      <p:cBhvr>
                                        <p:cTn id="80" dur="1" fill="hold">
                                          <p:stCondLst>
                                            <p:cond delay="0"/>
                                          </p:stCondLst>
                                        </p:cTn>
                                        <p:tgtEl>
                                          <p:spTgt spid="132"/>
                                        </p:tgtEl>
                                        <p:attrNameLst>
                                          <p:attrName>style.visibility</p:attrName>
                                        </p:attrNameLst>
                                      </p:cBhvr>
                                      <p:to>
                                        <p:strVal val="visible"/>
                                      </p:to>
                                    </p:set>
                                    <p:anim calcmode="lin" valueType="num">
                                      <p:cBhvr additive="base">
                                        <p:cTn id="81" dur="500" fill="hold"/>
                                        <p:tgtEl>
                                          <p:spTgt spid="132"/>
                                        </p:tgtEl>
                                        <p:attrNameLst>
                                          <p:attrName>ppt_x</p:attrName>
                                        </p:attrNameLst>
                                      </p:cBhvr>
                                      <p:tavLst>
                                        <p:tav tm="0">
                                          <p:val>
                                            <p:strVal val="0-#ppt_w/2"/>
                                          </p:val>
                                        </p:tav>
                                        <p:tav tm="100000">
                                          <p:val>
                                            <p:strVal val="#ppt_x"/>
                                          </p:val>
                                        </p:tav>
                                      </p:tavLst>
                                    </p:anim>
                                    <p:anim calcmode="lin" valueType="num">
                                      <p:cBhvr additive="base">
                                        <p:cTn id="82" dur="500" fill="hold"/>
                                        <p:tgtEl>
                                          <p:spTgt spid="132"/>
                                        </p:tgtEl>
                                        <p:attrNameLst>
                                          <p:attrName>ppt_y</p:attrName>
                                        </p:attrNameLst>
                                      </p:cBhvr>
                                      <p:tavLst>
                                        <p:tav tm="0">
                                          <p:val>
                                            <p:strVal val="#ppt_y"/>
                                          </p:val>
                                        </p:tav>
                                        <p:tav tm="100000">
                                          <p:val>
                                            <p:strVal val="#ppt_y"/>
                                          </p:val>
                                        </p:tav>
                                      </p:tavLst>
                                    </p:anim>
                                  </p:childTnLst>
                                </p:cTn>
                              </p:par>
                            </p:childTnLst>
                          </p:cTn>
                        </p:par>
                        <p:par>
                          <p:cTn id="83" fill="hold" nodeType="afterGroup">
                            <p:stCondLst>
                              <p:cond delay="6250"/>
                            </p:stCondLst>
                            <p:childTnLst>
                              <p:par>
                                <p:cTn id="84" presetID="2" presetClass="entr" presetSubtype="8" dur="500" fill="hold" grpId="0" nodeType="afterEffect">
                                  <p:stCondLst>
                                    <p:cond delay="0"/>
                                  </p:stCondLst>
                                  <p:childTnLst>
                                    <p:set>
                                      <p:cBhvr>
                                        <p:cTn id="85" dur="1" fill="hold">
                                          <p:stCondLst>
                                            <p:cond delay="0"/>
                                          </p:stCondLst>
                                        </p:cTn>
                                        <p:tgtEl>
                                          <p:spTgt spid="135"/>
                                        </p:tgtEl>
                                        <p:attrNameLst>
                                          <p:attrName>style.visibility</p:attrName>
                                        </p:attrNameLst>
                                      </p:cBhvr>
                                      <p:to>
                                        <p:strVal val="visible"/>
                                      </p:to>
                                    </p:set>
                                    <p:anim calcmode="lin" valueType="num">
                                      <p:cBhvr additive="base">
                                        <p:cTn id="86" dur="500" fill="hold"/>
                                        <p:tgtEl>
                                          <p:spTgt spid="135"/>
                                        </p:tgtEl>
                                        <p:attrNameLst>
                                          <p:attrName>ppt_x</p:attrName>
                                        </p:attrNameLst>
                                      </p:cBhvr>
                                      <p:tavLst>
                                        <p:tav tm="0">
                                          <p:val>
                                            <p:strVal val="0-#ppt_w/2"/>
                                          </p:val>
                                        </p:tav>
                                        <p:tav tm="100000">
                                          <p:val>
                                            <p:strVal val="#ppt_x"/>
                                          </p:val>
                                        </p:tav>
                                      </p:tavLst>
                                    </p:anim>
                                    <p:anim calcmode="lin" valueType="num">
                                      <p:cBhvr additive="base">
                                        <p:cTn id="87" dur="500" fill="hold"/>
                                        <p:tgtEl>
                                          <p:spTgt spid="13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p:bldP spid="119" grpId="0"/>
      <p:bldP spid="120" grpId="0"/>
      <p:bldP spid="121" grpId="0"/>
      <p:bldP spid="129" grpId="0"/>
      <p:bldP spid="130" grpId="0"/>
      <p:bldP spid="131" grpId="0"/>
      <p:bldP spid="132" grpId="0"/>
      <p:bldP spid="134" grpId="0"/>
      <p:bldP spid="13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3"/>
          <p:cNvSpPr>
            <a:spLocks noChangeArrowheads="1"/>
          </p:cNvSpPr>
          <p:nvPr/>
        </p:nvSpPr>
        <p:spPr bwMode="auto">
          <a:xfrm>
            <a:off x="465858" y="1399099"/>
            <a:ext cx="11101956" cy="4839007"/>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
        <p:nvSpPr>
          <p:cNvPr id="3" name="AutoShape 3"/>
          <p:cNvSpPr>
            <a:spLocks noChangeArrowheads="1"/>
          </p:cNvSpPr>
          <p:nvPr/>
        </p:nvSpPr>
        <p:spPr bwMode="auto">
          <a:xfrm>
            <a:off x="622598" y="1197545"/>
            <a:ext cx="10792786" cy="4901169"/>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ea typeface="微软雅黑" panose="020b0503020204020204" pitchFamily="34" charset="-122"/>
            </a:endParaRPr>
          </a:p>
        </p:txBody>
      </p:sp>
      <p:sp>
        <p:nvSpPr>
          <p:cNvPr id="4" name="TextBox 10"/>
          <p:cNvSpPr txBox="1"/>
          <p:nvPr/>
        </p:nvSpPr>
        <p:spPr>
          <a:xfrm>
            <a:off x="1261871" y="1341562"/>
            <a:ext cx="9509929" cy="4678236"/>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lvl="0" indent="504190" algn="ctr" defTabSz="914400"/>
            <a:r>
              <a:rPr lang="zh-CN" altLang="en-US" sz="2000" b="1">
                <a:solidFill>
                  <a:prstClr val="black"/>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知己知彼的妙用</a:t>
            </a:r>
            <a:endParaRPr lang="en-US" altLang="zh-CN" sz="2000" b="1">
              <a:solidFill>
                <a:prstClr val="black"/>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a:p>
            <a:pPr lvl="0" indent="504190" algn="ctr" defTabSz="914400"/>
            <a:endParaRPr lang="zh-CN" altLang="en-US" sz="2000" b="1">
              <a:solidFill>
                <a:prstClr val="black"/>
              </a:solidFill>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a:p>
            <a:pPr lvl="0" indent="504190" defTabSz="914400"/>
            <a:r>
              <a:rPr lang="zh-CN" altLang="en-US" sz="2000">
                <a:solidFill>
                  <a:prstClr val="black"/>
                </a:solidFill>
                <a:latin typeface="微软雅黑" panose="020b0503020204020204" pitchFamily="34" charset="-122"/>
                <a:ea typeface="微软雅黑" panose="020b0503020204020204" pitchFamily="34" charset="-122"/>
              </a:rPr>
              <a:t>中国甲外贸企业由于生产技术落后</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打算引进一套日本</a:t>
            </a:r>
            <a:r>
              <a:rPr lang="en-US" altLang="zh-CN" sz="2000">
                <a:solidFill>
                  <a:prstClr val="black"/>
                </a:solidFill>
                <a:latin typeface="微软雅黑" panose="020b0503020204020204" pitchFamily="34" charset="-122"/>
                <a:ea typeface="微软雅黑" panose="020b0503020204020204" pitchFamily="34" charset="-122"/>
              </a:rPr>
              <a:t>A</a:t>
            </a:r>
            <a:r>
              <a:rPr lang="zh-CN" altLang="en-US" sz="2000">
                <a:solidFill>
                  <a:prstClr val="black"/>
                </a:solidFill>
                <a:latin typeface="微软雅黑" panose="020b0503020204020204" pitchFamily="34" charset="-122"/>
                <a:ea typeface="微软雅黑" panose="020b0503020204020204" pitchFamily="34" charset="-122"/>
              </a:rPr>
              <a:t>纺织株式会社的高端成衣面料生产线。日本</a:t>
            </a:r>
            <a:r>
              <a:rPr lang="en-US" altLang="zh-CN" sz="2000">
                <a:solidFill>
                  <a:prstClr val="black"/>
                </a:solidFill>
                <a:latin typeface="微软雅黑" panose="020b0503020204020204" pitchFamily="34" charset="-122"/>
                <a:ea typeface="微软雅黑" panose="020b0503020204020204" pitchFamily="34" charset="-122"/>
              </a:rPr>
              <a:t>A</a:t>
            </a:r>
            <a:r>
              <a:rPr lang="zh-CN" altLang="en-US" sz="2000">
                <a:solidFill>
                  <a:prstClr val="black"/>
                </a:solidFill>
                <a:latin typeface="微软雅黑" panose="020b0503020204020204" pitchFamily="34" charset="-122"/>
                <a:ea typeface="微软雅黑" panose="020b0503020204020204" pitchFamily="34" charset="-122"/>
              </a:rPr>
              <a:t>纺织株式会社有意向我国出售先进的高端成衣面料生产线</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其生产线由日本最守信誉的</a:t>
            </a:r>
            <a:r>
              <a:rPr lang="en-US" altLang="zh-CN" sz="2000">
                <a:solidFill>
                  <a:prstClr val="black"/>
                </a:solidFill>
                <a:latin typeface="微软雅黑" panose="020b0503020204020204" pitchFamily="34" charset="-122"/>
                <a:ea typeface="微软雅黑" panose="020b0503020204020204" pitchFamily="34" charset="-122"/>
              </a:rPr>
              <a:t>3</a:t>
            </a:r>
            <a:r>
              <a:rPr lang="zh-CN" altLang="en-US" sz="2000">
                <a:solidFill>
                  <a:prstClr val="black"/>
                </a:solidFill>
                <a:latin typeface="微软雅黑" panose="020b0503020204020204" pitchFamily="34" charset="-122"/>
                <a:ea typeface="微软雅黑" panose="020b0503020204020204" pitchFamily="34" charset="-122"/>
              </a:rPr>
              <a:t>家公司生产</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且具有当时国际先进水平。不久甲企业与</a:t>
            </a:r>
            <a:r>
              <a:rPr lang="en-US" altLang="zh-CN" sz="2000">
                <a:solidFill>
                  <a:prstClr val="black"/>
                </a:solidFill>
                <a:latin typeface="微软雅黑" panose="020b0503020204020204" pitchFamily="34" charset="-122"/>
                <a:ea typeface="微软雅黑" panose="020b0503020204020204" pitchFamily="34" charset="-122"/>
              </a:rPr>
              <a:t>A</a:t>
            </a:r>
            <a:r>
              <a:rPr lang="zh-CN" altLang="en-US" sz="2000">
                <a:solidFill>
                  <a:prstClr val="black"/>
                </a:solidFill>
                <a:latin typeface="微软雅黑" panose="020b0503020204020204" pitchFamily="34" charset="-122"/>
                <a:ea typeface="微软雅黑" panose="020b0503020204020204" pitchFamily="34" charset="-122"/>
              </a:rPr>
              <a:t>株式会社达成正式购买生产线的口头意向</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并就相关的具体事项进行了谈判。</a:t>
            </a:r>
            <a:endParaRPr lang="zh-CN" altLang="en-US" sz="2000">
              <a:solidFill>
                <a:prstClr val="black"/>
              </a:solidFill>
              <a:latin typeface="微软雅黑" panose="020b0503020204020204" pitchFamily="34" charset="-122"/>
              <a:ea typeface="微软雅黑" panose="020b0503020204020204" pitchFamily="34" charset="-122"/>
            </a:endParaRPr>
          </a:p>
          <a:p>
            <a:pPr lvl="0" indent="504190" defTabSz="914400"/>
            <a:r>
              <a:rPr lang="zh-CN" altLang="en-US" sz="2000">
                <a:solidFill>
                  <a:prstClr val="black"/>
                </a:solidFill>
                <a:latin typeface="微软雅黑" panose="020b0503020204020204" pitchFamily="34" charset="-122"/>
                <a:ea typeface="微软雅黑" panose="020b0503020204020204" pitchFamily="34" charset="-122"/>
              </a:rPr>
              <a:t>第一轮谈判</a:t>
            </a:r>
            <a:r>
              <a:rPr lang="en-US" altLang="zh-CN" sz="2000">
                <a:solidFill>
                  <a:prstClr val="black"/>
                </a:solidFill>
                <a:latin typeface="微软雅黑" panose="020b0503020204020204" pitchFamily="34" charset="-122"/>
                <a:ea typeface="微软雅黑" panose="020b0503020204020204" pitchFamily="34" charset="-122"/>
              </a:rPr>
              <a:t>:</a:t>
            </a:r>
            <a:endParaRPr lang="en-US" altLang="zh-CN" sz="2000">
              <a:solidFill>
                <a:prstClr val="black"/>
              </a:solidFill>
              <a:latin typeface="微软雅黑" panose="020b0503020204020204" pitchFamily="34" charset="-122"/>
              <a:ea typeface="微软雅黑" panose="020b0503020204020204" pitchFamily="34" charset="-122"/>
            </a:endParaRPr>
          </a:p>
          <a:p>
            <a:pPr lvl="0" indent="504190" defTabSz="914400"/>
            <a:r>
              <a:rPr lang="zh-CN" altLang="en-US" sz="2000">
                <a:solidFill>
                  <a:prstClr val="black"/>
                </a:solidFill>
                <a:latin typeface="微软雅黑" panose="020b0503020204020204" pitchFamily="34" charset="-122"/>
                <a:ea typeface="微软雅黑" panose="020b0503020204020204" pitchFamily="34" charset="-122"/>
              </a:rPr>
              <a:t>会谈一开始</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日方就率先发言</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我们经销的生产线是由日本最守信誉的</a:t>
            </a:r>
            <a:r>
              <a:rPr lang="en-US" altLang="zh-CN" sz="2000">
                <a:solidFill>
                  <a:prstClr val="black"/>
                </a:solidFill>
                <a:latin typeface="微软雅黑" panose="020b0503020204020204" pitchFamily="34" charset="-122"/>
                <a:ea typeface="微软雅黑" panose="020b0503020204020204" pitchFamily="34" charset="-122"/>
              </a:rPr>
              <a:t>3</a:t>
            </a:r>
            <a:r>
              <a:rPr lang="zh-CN" altLang="en-US" sz="2000">
                <a:solidFill>
                  <a:prstClr val="black"/>
                </a:solidFill>
                <a:latin typeface="微软雅黑" panose="020b0503020204020204" pitchFamily="34" charset="-122"/>
                <a:ea typeface="微软雅黑" panose="020b0503020204020204" pitchFamily="34" charset="-122"/>
              </a:rPr>
              <a:t>家公司生产的</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具有国际先进水平</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全套设备总价</a:t>
            </a:r>
            <a:r>
              <a:rPr lang="en-US" altLang="zh-CN" sz="2000">
                <a:solidFill>
                  <a:prstClr val="black"/>
                </a:solidFill>
                <a:latin typeface="微软雅黑" panose="020b0503020204020204" pitchFamily="34" charset="-122"/>
                <a:ea typeface="微软雅黑" panose="020b0503020204020204" pitchFamily="34" charset="-122"/>
              </a:rPr>
              <a:t>360</a:t>
            </a:r>
            <a:r>
              <a:rPr lang="zh-CN" altLang="en-US" sz="2000">
                <a:solidFill>
                  <a:prstClr val="black"/>
                </a:solidFill>
                <a:latin typeface="微软雅黑" panose="020b0503020204020204" pitchFamily="34" charset="-122"/>
                <a:ea typeface="微软雅黑" panose="020b0503020204020204" pitchFamily="34" charset="-122"/>
              </a:rPr>
              <a:t>万美元。”报完价</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漠然一笑</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摆出一副不容置疑的神气。中方代表确认以前中国进口同类设备价格在</a:t>
            </a:r>
            <a:r>
              <a:rPr lang="en-US" altLang="zh-CN" sz="2000">
                <a:solidFill>
                  <a:prstClr val="black"/>
                </a:solidFill>
                <a:latin typeface="微软雅黑" panose="020b0503020204020204" pitchFamily="34" charset="-122"/>
                <a:ea typeface="微软雅黑" panose="020b0503020204020204" pitchFamily="34" charset="-122"/>
              </a:rPr>
              <a:t>180</a:t>
            </a:r>
            <a:r>
              <a:rPr lang="zh-CN" altLang="en-US" sz="2000">
                <a:solidFill>
                  <a:prstClr val="black"/>
                </a:solidFill>
                <a:latin typeface="微软雅黑" panose="020b0503020204020204" pitchFamily="34" charset="-122"/>
                <a:ea typeface="微软雅黑" panose="020b0503020204020204" pitchFamily="34" charset="-122"/>
              </a:rPr>
              <a:t>万</a:t>
            </a:r>
            <a:r>
              <a:rPr lang="en-US" altLang="zh-CN" sz="2000">
                <a:solidFill>
                  <a:prstClr val="black"/>
                </a:solidFill>
                <a:latin typeface="微软雅黑" panose="020b0503020204020204" pitchFamily="34" charset="-122"/>
                <a:ea typeface="微软雅黑" panose="020b0503020204020204" pitchFamily="34" charset="-122"/>
              </a:rPr>
              <a:t>~240</a:t>
            </a:r>
            <a:r>
              <a:rPr lang="zh-CN" altLang="en-US" sz="2000">
                <a:solidFill>
                  <a:prstClr val="black"/>
                </a:solidFill>
                <a:latin typeface="微软雅黑" panose="020b0503020204020204" pitchFamily="34" charset="-122"/>
                <a:ea typeface="微软雅黑" panose="020b0503020204020204" pitchFamily="34" charset="-122"/>
              </a:rPr>
              <a:t>万美元之间</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对方完全是狮子大开口</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于是缓缓起身</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朗声说道</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据我方掌握的情报</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贵方设备性能与贵国</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会社产品完全一样</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我国</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厂购买的该设备比贵方开价便宜一半。因此</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我方提请贵方重新出价。”日方代表听罢</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相视而望</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提出要回去进行商量。于是双方提出今日谈判结束</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明日继续。至此</a:t>
            </a:r>
            <a:r>
              <a:rPr lang="en-US" altLang="zh-CN" sz="2000">
                <a:solidFill>
                  <a:prstClr val="black"/>
                </a:solidFill>
                <a:latin typeface="微软雅黑" panose="020b0503020204020204" pitchFamily="34" charset="-122"/>
                <a:ea typeface="微软雅黑" panose="020b0503020204020204" pitchFamily="34" charset="-122"/>
              </a:rPr>
              <a:t>,</a:t>
            </a:r>
            <a:r>
              <a:rPr lang="zh-CN" altLang="en-US" sz="2000">
                <a:solidFill>
                  <a:prstClr val="black"/>
                </a:solidFill>
                <a:latin typeface="微软雅黑" panose="020b0503020204020204" pitchFamily="34" charset="-122"/>
                <a:ea typeface="微软雅黑" panose="020b0503020204020204" pitchFamily="34" charset="-122"/>
              </a:rPr>
              <a:t>第一轮谈判结束。</a:t>
            </a:r>
            <a:endParaRPr lang="zh-CN" altLang="en-US" sz="2000">
              <a:solidFill>
                <a:prstClr val="black"/>
              </a:solidFill>
              <a:latin typeface="微软雅黑" panose="020b0503020204020204" pitchFamily="34" charset="-122"/>
              <a:ea typeface="微软雅黑" panose="020b0503020204020204" pitchFamily="34" charset="-122"/>
            </a:endParaRPr>
          </a:p>
          <a:p>
            <a:pPr lvl="0" indent="504190" defTabSz="914400"/>
            <a:endParaRPr lang="zh-CN" altLang="en-US" sz="180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1"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par>
                                <p:cTn id="8" presetID="12" presetClass="entr" presetSubtype="4"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slide(fromBottom)">
                                      <p:cBhvr>
                                        <p:cTn id="10" dur="500"/>
                                        <p:tgtEl>
                                          <p:spTgt spid="2"/>
                                        </p:tgtEl>
                                      </p:cBhvr>
                                    </p:animEffect>
                                  </p:childTnLst>
                                </p:cTn>
                              </p:par>
                            </p:childTnLst>
                          </p:cTn>
                        </p:par>
                        <p:par>
                          <p:cTn id="11" fill="hold" nodeType="afterGroup">
                            <p:stCondLst>
                              <p:cond delay="500"/>
                            </p:stCondLst>
                            <p:childTnLst>
                              <p:par>
                                <p:cTn id="12" presetID="22" presetClass="entr" presetSubtype="8" dur="100" fill="hold" grpId="0" nodeType="afterEffect">
                                  <p:stCondLst>
                                    <p:cond delay="0"/>
                                  </p:stCondLst>
                                  <p:iterate type="lt">
                                    <p:tmPct val="30000"/>
                                  </p:iterate>
                                  <p:childTnLst>
                                    <p:set>
                                      <p:cBhvr>
                                        <p:cTn id="13" dur="1" fill="hold">
                                          <p:stCondLst>
                                            <p:cond delay="0"/>
                                          </p:stCondLst>
                                        </p:cTn>
                                        <p:tgtEl>
                                          <p:spTgt spid="4"/>
                                        </p:tgtEl>
                                        <p:attrNameLst>
                                          <p:attrName>style.visibility</p:attrName>
                                        </p:attrNameLst>
                                      </p:cBhvr>
                                      <p:to>
                                        <p:strVal val="visible"/>
                                      </p:to>
                                    </p:set>
                                    <p:animEffect transition="in" filter="wipe(left)">
                                      <p:cBhvr>
                                        <p:cTn id="14" dur="100"/>
                                        <p:tgtEl>
                                          <p:spTgt spid="4"/>
                                        </p:tgtEl>
                                      </p:cBhvr>
                                    </p:animEffect>
                                  </p:childTnLst>
                                </p:cTn>
                              </p:par>
                              <p:par>
                                <p:cTn id="15" presetID="36" presetClass="emph" presetSubtype="0" dur="100" fill="hold" grpId="1" nodeType="withEffect">
                                  <p:stCondLst>
                                    <p:cond delay="0"/>
                                  </p:stCondLst>
                                  <p:iterate type="lt">
                                    <p:tmPct val="30000"/>
                                  </p:iterate>
                                  <p:childTnLst>
                                    <p:animScale>
                                      <p:cBhvr>
                                        <p:cTn id="16" dur="50" autoRev="1" fill="hold">
                                          <p:stCondLst>
                                            <p:cond delay="0"/>
                                          </p:stCondLst>
                                        </p:cTn>
                                        <p:tgtEl>
                                          <p:spTgt spid="4"/>
                                        </p:tgtEl>
                                      </p:cBhvr>
                                      <p:to x="80000" y="100000"/>
                                    </p:animScale>
                                    <p:anim by="(#ppt_w*0.10)" calcmode="lin" valueType="num">
                                      <p:cBhvr>
                                        <p:cTn id="17" dur="50" autoRev="1" fill="hold">
                                          <p:stCondLst>
                                            <p:cond delay="0"/>
                                          </p:stCondLst>
                                        </p:cTn>
                                        <p:tgtEl>
                                          <p:spTgt spid="4"/>
                                        </p:tgtEl>
                                        <p:attrNameLst>
                                          <p:attrName>ppt_x</p:attrName>
                                        </p:attrNameLst>
                                      </p:cBhvr>
                                    </p:anim>
                                    <p:anim by="(-#ppt_w*0.10)" calcmode="lin" valueType="num">
                                      <p:cBhvr>
                                        <p:cTn id="18" dur="50" autoRev="1" fill="hold">
                                          <p:stCondLst>
                                            <p:cond delay="0"/>
                                          </p:stCondLst>
                                        </p:cTn>
                                        <p:tgtEl>
                                          <p:spTgt spid="4"/>
                                        </p:tgtEl>
                                        <p:attrNameLst>
                                          <p:attrName>ppt_y</p:attrName>
                                        </p:attrNameLst>
                                      </p:cBhvr>
                                    </p:anim>
                                    <p:animRot by="-480000">
                                      <p:cBhvr>
                                        <p:cTn id="19" dur="50" autoRev="1" fill="hold">
                                          <p:stCondLst>
                                            <p:cond delay="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4" grpId="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3"/>
          <p:cNvSpPr>
            <a:spLocks noChangeArrowheads="1"/>
          </p:cNvSpPr>
          <p:nvPr/>
        </p:nvSpPr>
        <p:spPr bwMode="auto">
          <a:xfrm>
            <a:off x="465858" y="1399099"/>
            <a:ext cx="11101956" cy="4839007"/>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
        <p:nvSpPr>
          <p:cNvPr id="3" name="AutoShape 3"/>
          <p:cNvSpPr>
            <a:spLocks noChangeArrowheads="1"/>
          </p:cNvSpPr>
          <p:nvPr/>
        </p:nvSpPr>
        <p:spPr bwMode="auto">
          <a:xfrm>
            <a:off x="622598" y="1197545"/>
            <a:ext cx="10792786" cy="4901169"/>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ea typeface="微软雅黑" panose="020b0503020204020204" pitchFamily="34" charset="-122"/>
            </a:endParaRPr>
          </a:p>
        </p:txBody>
      </p:sp>
      <p:sp>
        <p:nvSpPr>
          <p:cNvPr id="4" name="TextBox 10"/>
          <p:cNvSpPr txBox="1"/>
          <p:nvPr/>
        </p:nvSpPr>
        <p:spPr>
          <a:xfrm>
            <a:off x="1261871" y="1551547"/>
            <a:ext cx="9509929" cy="3754906"/>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indent="504190"/>
            <a:r>
              <a:rPr lang="zh-CN" altLang="en-US" sz="2000">
                <a:solidFill>
                  <a:srgbClr val="000000"/>
                </a:solidFill>
                <a:latin typeface="微软雅黑" panose="020b0503020204020204" pitchFamily="34" charset="-122"/>
                <a:ea typeface="微软雅黑" panose="020b0503020204020204" pitchFamily="34" charset="-122"/>
              </a:rPr>
              <a:t>第二轮谈判</a:t>
            </a:r>
            <a:r>
              <a:rPr lang="en-US" altLang="zh-CN" sz="2000">
                <a:solidFill>
                  <a:srgbClr val="000000"/>
                </a:solidFill>
                <a:latin typeface="微软雅黑" panose="020b0503020204020204" pitchFamily="34" charset="-122"/>
                <a:ea typeface="微软雅黑" panose="020b0503020204020204" pitchFamily="34" charset="-122"/>
              </a:rPr>
              <a:t>:</a:t>
            </a:r>
            <a:endParaRPr lang="en-US" altLang="zh-CN" sz="2000">
              <a:solidFill>
                <a:srgbClr val="000000"/>
              </a:solidFill>
              <a:latin typeface="微软雅黑" panose="020b0503020204020204" pitchFamily="34" charset="-122"/>
              <a:ea typeface="微软雅黑" panose="020b0503020204020204" pitchFamily="34" charset="-122"/>
            </a:endParaRPr>
          </a:p>
          <a:p>
            <a:pPr indent="504190"/>
            <a:r>
              <a:rPr lang="zh-CN" altLang="en-US" sz="2000">
                <a:solidFill>
                  <a:srgbClr val="000000"/>
                </a:solidFill>
                <a:latin typeface="微软雅黑" panose="020b0503020204020204" pitchFamily="34" charset="-122"/>
                <a:ea typeface="微软雅黑" panose="020b0503020204020204" pitchFamily="34" charset="-122"/>
              </a:rPr>
              <a:t>一夜之间</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日方将各类设备价格开出了详细清单</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第二天报出总价</a:t>
            </a:r>
            <a:r>
              <a:rPr lang="en-US" altLang="zh-CN" sz="2000">
                <a:solidFill>
                  <a:srgbClr val="000000"/>
                </a:solidFill>
                <a:latin typeface="微软雅黑" panose="020b0503020204020204" pitchFamily="34" charset="-122"/>
                <a:ea typeface="微软雅黑" panose="020b0503020204020204" pitchFamily="34" charset="-122"/>
              </a:rPr>
              <a:t>260</a:t>
            </a:r>
            <a:r>
              <a:rPr lang="zh-CN" altLang="en-US" sz="2000">
                <a:solidFill>
                  <a:srgbClr val="000000"/>
                </a:solidFill>
                <a:latin typeface="微软雅黑" panose="020b0503020204020204" pitchFamily="34" charset="-122"/>
                <a:ea typeface="微软雅黑" panose="020b0503020204020204" pitchFamily="34" charset="-122"/>
              </a:rPr>
              <a:t>万美元。经过激烈的争论</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总价压低至</a:t>
            </a:r>
            <a:r>
              <a:rPr lang="en-US" altLang="zh-CN" sz="2000">
                <a:solidFill>
                  <a:srgbClr val="000000"/>
                </a:solidFill>
                <a:latin typeface="微软雅黑" panose="020b0503020204020204" pitchFamily="34" charset="-122"/>
                <a:ea typeface="微软雅黑" panose="020b0503020204020204" pitchFamily="34" charset="-122"/>
              </a:rPr>
              <a:t>190</a:t>
            </a:r>
            <a:r>
              <a:rPr lang="zh-CN" altLang="en-US" sz="2000">
                <a:solidFill>
                  <a:srgbClr val="000000"/>
                </a:solidFill>
                <a:latin typeface="微软雅黑" panose="020b0503020204020204" pitchFamily="34" charset="-122"/>
                <a:ea typeface="微软雅黑" panose="020b0503020204020204" pitchFamily="34" charset="-122"/>
              </a:rPr>
              <a:t>万美元。日方表示价格无法再压。随后在持续长达</a:t>
            </a:r>
            <a:r>
              <a:rPr lang="en-US" altLang="zh-CN" sz="2000">
                <a:solidFill>
                  <a:srgbClr val="000000"/>
                </a:solidFill>
                <a:latin typeface="微软雅黑" panose="020b0503020204020204" pitchFamily="34" charset="-122"/>
                <a:ea typeface="微软雅黑" panose="020b0503020204020204" pitchFamily="34" charset="-122"/>
              </a:rPr>
              <a:t>9</a:t>
            </a:r>
            <a:r>
              <a:rPr lang="zh-CN" altLang="en-US" sz="2000">
                <a:solidFill>
                  <a:srgbClr val="000000"/>
                </a:solidFill>
                <a:latin typeface="微软雅黑" panose="020b0503020204020204" pitchFamily="34" charset="-122"/>
                <a:ea typeface="微软雅黑" panose="020b0503020204020204" pitchFamily="34" charset="-122"/>
              </a:rPr>
              <a:t>天的谈判中</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双方共计谈崩了</a:t>
            </a:r>
            <a:r>
              <a:rPr lang="en-US" altLang="zh-CN" sz="2000">
                <a:solidFill>
                  <a:srgbClr val="000000"/>
                </a:solidFill>
                <a:latin typeface="微软雅黑" panose="020b0503020204020204" pitchFamily="34" charset="-122"/>
                <a:ea typeface="微软雅黑" panose="020b0503020204020204" pitchFamily="34" charset="-122"/>
              </a:rPr>
              <a:t>15</a:t>
            </a:r>
            <a:r>
              <a:rPr lang="zh-CN" altLang="en-US" sz="2000">
                <a:solidFill>
                  <a:srgbClr val="000000"/>
                </a:solidFill>
                <a:latin typeface="微软雅黑" panose="020b0503020204020204" pitchFamily="34" charset="-122"/>
                <a:ea typeface="微软雅黑" panose="020b0503020204020204" pitchFamily="34" charset="-122"/>
              </a:rPr>
              <a:t>次</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双方互不妥协让步。几经曲折</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第二轮谈判终于结束。</a:t>
            </a:r>
            <a:endParaRPr lang="zh-CN" altLang="en-US" sz="2000">
              <a:solidFill>
                <a:srgbClr val="000000"/>
              </a:solidFill>
              <a:latin typeface="微软雅黑" panose="020b0503020204020204" pitchFamily="34" charset="-122"/>
              <a:ea typeface="微软雅黑" panose="020b0503020204020204" pitchFamily="34" charset="-122"/>
            </a:endParaRPr>
          </a:p>
          <a:p>
            <a:pPr indent="504190"/>
            <a:r>
              <a:rPr lang="zh-CN" altLang="en-US" sz="2000">
                <a:solidFill>
                  <a:srgbClr val="000000"/>
                </a:solidFill>
                <a:latin typeface="微软雅黑" panose="020b0503020204020204" pitchFamily="34" charset="-122"/>
                <a:ea typeface="微软雅黑" panose="020b0503020204020204" pitchFamily="34" charset="-122"/>
              </a:rPr>
              <a:t>第三轮谈判</a:t>
            </a:r>
            <a:r>
              <a:rPr lang="en-US" altLang="zh-CN" sz="2000">
                <a:solidFill>
                  <a:srgbClr val="000000"/>
                </a:solidFill>
                <a:latin typeface="微软雅黑" panose="020b0503020204020204" pitchFamily="34" charset="-122"/>
                <a:ea typeface="微软雅黑" panose="020b0503020204020204" pitchFamily="34" charset="-122"/>
              </a:rPr>
              <a:t>:</a:t>
            </a:r>
            <a:endParaRPr lang="en-US" altLang="zh-CN" sz="2000">
              <a:solidFill>
                <a:srgbClr val="000000"/>
              </a:solidFill>
              <a:latin typeface="微软雅黑" panose="020b0503020204020204" pitchFamily="34" charset="-122"/>
              <a:ea typeface="微软雅黑" panose="020b0503020204020204" pitchFamily="34" charset="-122"/>
            </a:endParaRPr>
          </a:p>
          <a:p>
            <a:pPr indent="504190"/>
            <a:r>
              <a:rPr lang="zh-CN" altLang="en-US" sz="2000">
                <a:solidFill>
                  <a:srgbClr val="000000"/>
                </a:solidFill>
                <a:latin typeface="微软雅黑" panose="020b0503020204020204" pitchFamily="34" charset="-122"/>
                <a:ea typeface="微软雅黑" panose="020b0503020204020204" pitchFamily="34" charset="-122"/>
              </a:rPr>
              <a:t>当双方再次来到谈判桌前时</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日方首先发话</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是否到了该签字的时候了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中方代表回顾整个谈判历程</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前一段基本上是日方漫天要价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我方处于被动</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于是灵机一动</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故意在谈判中和另一家公司做了洽谈联系。这一小小的动作立即被日方发现</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总价立即降至</a:t>
            </a:r>
            <a:r>
              <a:rPr lang="en-US" altLang="zh-CN" sz="2000">
                <a:solidFill>
                  <a:srgbClr val="000000"/>
                </a:solidFill>
                <a:latin typeface="微软雅黑" panose="020b0503020204020204" pitchFamily="34" charset="-122"/>
                <a:ea typeface="微软雅黑" panose="020b0503020204020204" pitchFamily="34" charset="-122"/>
              </a:rPr>
              <a:t>180</a:t>
            </a:r>
            <a:r>
              <a:rPr lang="zh-CN" altLang="en-US" sz="2000">
                <a:solidFill>
                  <a:srgbClr val="000000"/>
                </a:solidFill>
                <a:latin typeface="微软雅黑" panose="020b0503020204020204" pitchFamily="34" charset="-122"/>
                <a:ea typeface="微软雅黑" panose="020b0503020204020204" pitchFamily="34" charset="-122"/>
              </a:rPr>
              <a:t>万美元。这个价格可以说相当不错了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但甲企业经理了解到当时正有几家外商同时在本地竞销自己的高端成衣面料生产线</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形势对己方极为有利</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他觉得应紧紧把握住这个机会</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很可能会使对方进一步让价。</a:t>
            </a:r>
            <a:endParaRPr lang="zh-CN" altLang="en-US" sz="2000">
              <a:solidFill>
                <a:srgbClr val="000000"/>
              </a:solidFill>
              <a:latin typeface="微软雅黑" panose="020b0503020204020204" pitchFamily="34" charset="-122"/>
              <a:ea typeface="微软雅黑" panose="020b0503020204020204" pitchFamily="34" charset="-122"/>
            </a:endParaRPr>
          </a:p>
          <a:p>
            <a:pPr lvl="0" indent="504190" defTabSz="914400"/>
            <a:endParaRPr lang="zh-CN" altLang="en-US" sz="180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1"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par>
                                <p:cTn id="8" presetID="12" presetClass="entr" presetSubtype="4"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slide(fromBottom)">
                                      <p:cBhvr>
                                        <p:cTn id="10" dur="500"/>
                                        <p:tgtEl>
                                          <p:spTgt spid="2"/>
                                        </p:tgtEl>
                                      </p:cBhvr>
                                    </p:animEffect>
                                  </p:childTnLst>
                                </p:cTn>
                              </p:par>
                            </p:childTnLst>
                          </p:cTn>
                        </p:par>
                        <p:par>
                          <p:cTn id="11" fill="hold" nodeType="afterGroup">
                            <p:stCondLst>
                              <p:cond delay="500"/>
                            </p:stCondLst>
                            <p:childTnLst>
                              <p:par>
                                <p:cTn id="12" presetID="22" presetClass="entr" presetSubtype="8" dur="100" fill="hold" grpId="0" nodeType="afterEffect">
                                  <p:stCondLst>
                                    <p:cond delay="0"/>
                                  </p:stCondLst>
                                  <p:iterate type="lt">
                                    <p:tmPct val="30000"/>
                                  </p:iterate>
                                  <p:childTnLst>
                                    <p:set>
                                      <p:cBhvr>
                                        <p:cTn id="13" dur="1" fill="hold">
                                          <p:stCondLst>
                                            <p:cond delay="0"/>
                                          </p:stCondLst>
                                        </p:cTn>
                                        <p:tgtEl>
                                          <p:spTgt spid="4"/>
                                        </p:tgtEl>
                                        <p:attrNameLst>
                                          <p:attrName>style.visibility</p:attrName>
                                        </p:attrNameLst>
                                      </p:cBhvr>
                                      <p:to>
                                        <p:strVal val="visible"/>
                                      </p:to>
                                    </p:set>
                                    <p:animEffect transition="in" filter="wipe(left)">
                                      <p:cBhvr>
                                        <p:cTn id="14" dur="100"/>
                                        <p:tgtEl>
                                          <p:spTgt spid="4"/>
                                        </p:tgtEl>
                                      </p:cBhvr>
                                    </p:animEffect>
                                  </p:childTnLst>
                                </p:cTn>
                              </p:par>
                              <p:par>
                                <p:cTn id="15" presetID="36" presetClass="emph" presetSubtype="0" dur="100" fill="hold" grpId="1" nodeType="withEffect">
                                  <p:stCondLst>
                                    <p:cond delay="0"/>
                                  </p:stCondLst>
                                  <p:iterate type="lt">
                                    <p:tmPct val="30000"/>
                                  </p:iterate>
                                  <p:childTnLst>
                                    <p:animScale>
                                      <p:cBhvr>
                                        <p:cTn id="16" dur="50" autoRev="1" fill="hold">
                                          <p:stCondLst>
                                            <p:cond delay="0"/>
                                          </p:stCondLst>
                                        </p:cTn>
                                        <p:tgtEl>
                                          <p:spTgt spid="4"/>
                                        </p:tgtEl>
                                      </p:cBhvr>
                                      <p:to x="80000" y="100000"/>
                                    </p:animScale>
                                    <p:anim by="(#ppt_w*0.10)" calcmode="lin" valueType="num">
                                      <p:cBhvr>
                                        <p:cTn id="17" dur="50" autoRev="1" fill="hold">
                                          <p:stCondLst>
                                            <p:cond delay="0"/>
                                          </p:stCondLst>
                                        </p:cTn>
                                        <p:tgtEl>
                                          <p:spTgt spid="4"/>
                                        </p:tgtEl>
                                        <p:attrNameLst>
                                          <p:attrName>ppt_x</p:attrName>
                                        </p:attrNameLst>
                                      </p:cBhvr>
                                    </p:anim>
                                    <p:anim by="(-#ppt_w*0.10)" calcmode="lin" valueType="num">
                                      <p:cBhvr>
                                        <p:cTn id="18" dur="50" autoRev="1" fill="hold">
                                          <p:stCondLst>
                                            <p:cond delay="0"/>
                                          </p:stCondLst>
                                        </p:cTn>
                                        <p:tgtEl>
                                          <p:spTgt spid="4"/>
                                        </p:tgtEl>
                                        <p:attrNameLst>
                                          <p:attrName>ppt_y</p:attrName>
                                        </p:attrNameLst>
                                      </p:cBhvr>
                                    </p:anim>
                                    <p:animRot by="-480000">
                                      <p:cBhvr>
                                        <p:cTn id="19" dur="50" autoRev="1" fill="hold">
                                          <p:stCondLst>
                                            <p:cond delay="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4"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3"/>
          <p:cNvSpPr>
            <a:spLocks noChangeArrowheads="1"/>
          </p:cNvSpPr>
          <p:nvPr/>
        </p:nvSpPr>
        <p:spPr bwMode="auto">
          <a:xfrm>
            <a:off x="465858" y="1399099"/>
            <a:ext cx="11101956" cy="4839007"/>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
        <p:nvSpPr>
          <p:cNvPr id="3" name="AutoShape 3"/>
          <p:cNvSpPr>
            <a:spLocks noChangeArrowheads="1"/>
          </p:cNvSpPr>
          <p:nvPr/>
        </p:nvSpPr>
        <p:spPr bwMode="auto">
          <a:xfrm>
            <a:off x="622598" y="1197545"/>
            <a:ext cx="10792786" cy="4901169"/>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ea typeface="微软雅黑" panose="020b0503020204020204" pitchFamily="34" charset="-122"/>
            </a:endParaRPr>
          </a:p>
        </p:txBody>
      </p:sp>
      <p:sp>
        <p:nvSpPr>
          <p:cNvPr id="4" name="TextBox 10"/>
          <p:cNvSpPr txBox="1"/>
          <p:nvPr/>
        </p:nvSpPr>
        <p:spPr>
          <a:xfrm>
            <a:off x="1261871" y="1551547"/>
            <a:ext cx="9509929" cy="4678236"/>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indent="504190"/>
            <a:r>
              <a:rPr lang="zh-CN" altLang="en-US" sz="2000">
                <a:solidFill>
                  <a:srgbClr val="000000"/>
                </a:solidFill>
                <a:latin typeface="微软雅黑" panose="020b0503020204020204" pitchFamily="34" charset="-122"/>
                <a:ea typeface="微软雅黑" panose="020b0503020204020204" pitchFamily="34" charset="-122"/>
              </a:rPr>
              <a:t>谈判桌上的角逐呈白热化</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经过一个上午</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日方代表震怒</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先生</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我们</a:t>
            </a:r>
            <a:r>
              <a:rPr lang="en-US" altLang="zh-CN" sz="2000">
                <a:solidFill>
                  <a:srgbClr val="000000"/>
                </a:solidFill>
                <a:latin typeface="微软雅黑" panose="020b0503020204020204" pitchFamily="34" charset="-122"/>
                <a:ea typeface="微软雅黑" panose="020b0503020204020204" pitchFamily="34" charset="-122"/>
              </a:rPr>
              <a:t>4</a:t>
            </a:r>
            <a:r>
              <a:rPr lang="zh-CN" altLang="en-US" sz="2000">
                <a:solidFill>
                  <a:srgbClr val="000000"/>
                </a:solidFill>
                <a:latin typeface="微软雅黑" panose="020b0503020204020204" pitchFamily="34" charset="-122"/>
                <a:ea typeface="微软雅黑" panose="020b0503020204020204" pitchFamily="34" charset="-122"/>
              </a:rPr>
              <a:t>次压价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从</a:t>
            </a:r>
            <a:r>
              <a:rPr lang="en-US" altLang="zh-CN" sz="2000">
                <a:solidFill>
                  <a:srgbClr val="000000"/>
                </a:solidFill>
                <a:latin typeface="微软雅黑" panose="020b0503020204020204" pitchFamily="34" charset="-122"/>
                <a:ea typeface="微软雅黑" panose="020b0503020204020204" pitchFamily="34" charset="-122"/>
              </a:rPr>
              <a:t>360</a:t>
            </a:r>
            <a:r>
              <a:rPr lang="zh-CN" altLang="en-US" sz="2000">
                <a:solidFill>
                  <a:srgbClr val="000000"/>
                </a:solidFill>
                <a:latin typeface="微软雅黑" panose="020b0503020204020204" pitchFamily="34" charset="-122"/>
                <a:ea typeface="微软雅黑" panose="020b0503020204020204" pitchFamily="34" charset="-122"/>
              </a:rPr>
              <a:t>万美元降到了</a:t>
            </a:r>
            <a:r>
              <a:rPr lang="en-US" altLang="zh-CN" sz="2000">
                <a:solidFill>
                  <a:srgbClr val="000000"/>
                </a:solidFill>
                <a:latin typeface="微软雅黑" panose="020b0503020204020204" pitchFamily="34" charset="-122"/>
                <a:ea typeface="微软雅黑" panose="020b0503020204020204" pitchFamily="34" charset="-122"/>
              </a:rPr>
              <a:t>180</a:t>
            </a:r>
            <a:r>
              <a:rPr lang="zh-CN" altLang="en-US" sz="2000">
                <a:solidFill>
                  <a:srgbClr val="000000"/>
                </a:solidFill>
                <a:latin typeface="微软雅黑" panose="020b0503020204020204" pitchFamily="34" charset="-122"/>
                <a:ea typeface="微软雅黑" panose="020b0503020204020204" pitchFamily="34" charset="-122"/>
              </a:rPr>
              <a:t>万美元</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可以说仁至义尽</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你们实在太苛刻</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太无诚意了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他气呼呼地把提包摔在桌上。中方代表站起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先生</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请记住</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中国已不再是过去的中国了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你们的价格</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还有先生的态度</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我们完全不能接受</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说完</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同样气呼呼地把提包甩在桌上</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提包有意没拉上拉链</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经他这一甩</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里面西方某公司的设备资料与照片撒了一地。日方代表见状大吃一惊</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急忙拉住中方代表道</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先生</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我的权限已到此为止</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请让我请示后</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再容商量。”中方代表寸步不让</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请转告贵厂东</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这样的价格</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我们不感兴趣。”说完</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抽身便走。</a:t>
            </a:r>
            <a:endParaRPr lang="zh-CN" altLang="en-US" sz="2000">
              <a:solidFill>
                <a:srgbClr val="000000"/>
              </a:solidFill>
              <a:latin typeface="微软雅黑" panose="020b0503020204020204" pitchFamily="34" charset="-122"/>
              <a:ea typeface="微软雅黑" panose="020b0503020204020204" pitchFamily="34" charset="-122"/>
            </a:endParaRPr>
          </a:p>
          <a:p>
            <a:pPr indent="504190"/>
            <a:r>
              <a:rPr lang="zh-CN" altLang="en-US" sz="2000">
                <a:solidFill>
                  <a:srgbClr val="000000"/>
                </a:solidFill>
                <a:latin typeface="微软雅黑" panose="020b0503020204020204" pitchFamily="34" charset="-122"/>
                <a:ea typeface="微软雅黑" panose="020b0503020204020204" pitchFamily="34" charset="-122"/>
              </a:rPr>
              <a:t>次日</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日方毫无动静</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有人沉不住气</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怕真谈崩了。我方首席代表泰然</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沉住气</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明天上午会有信儿来的。”果然不出所料</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次日一早便传来了信息</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日方请中方暂时不要和其他厂家谈判</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厂东正和生产厂家协商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让几家一齐让价。下午</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日方宴请中方并宣布了第五次压价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我方迅速反应</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要求再降价</a:t>
            </a:r>
            <a:r>
              <a:rPr lang="en-US" altLang="zh-CN" sz="2000">
                <a:solidFill>
                  <a:srgbClr val="000000"/>
                </a:solidFill>
                <a:latin typeface="微软雅黑" panose="020b0503020204020204" pitchFamily="34" charset="-122"/>
                <a:ea typeface="微软雅黑" panose="020b0503020204020204" pitchFamily="34" charset="-122"/>
              </a:rPr>
              <a:t>5%</a:t>
            </a:r>
            <a:r>
              <a:rPr lang="zh-CN" altLang="en-US" sz="2000">
                <a:solidFill>
                  <a:srgbClr val="000000"/>
                </a:solidFill>
                <a:latin typeface="微软雅黑" panose="020b0503020204020204" pitchFamily="34" charset="-122"/>
                <a:ea typeface="微软雅黑" panose="020b0503020204020204" pitchFamily="34" charset="-122"/>
              </a:rPr>
              <a:t>则可成交。我方首席代表知道日方代表正处在两头受挤的处境</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便主动缓和气氛</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你们是客人</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理应由我们来宴请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这次宴会费用我们包了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价格问题请再和东京恳请一下。”</a:t>
            </a:r>
            <a:endParaRPr lang="zh-CN" altLang="en-US" sz="2000">
              <a:solidFill>
                <a:srgbClr val="000000"/>
              </a:solidFill>
              <a:latin typeface="微软雅黑" panose="020b0503020204020204" pitchFamily="34" charset="-122"/>
              <a:ea typeface="微软雅黑" panose="020b0503020204020204" pitchFamily="34" charset="-122"/>
            </a:endParaRPr>
          </a:p>
          <a:p>
            <a:pPr lvl="0" indent="504190" defTabSz="914400"/>
            <a:endParaRPr lang="zh-CN" altLang="en-US" sz="180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1"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par>
                                <p:cTn id="8" presetID="12" presetClass="entr" presetSubtype="4"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slide(fromBottom)">
                                      <p:cBhvr>
                                        <p:cTn id="10" dur="500"/>
                                        <p:tgtEl>
                                          <p:spTgt spid="2"/>
                                        </p:tgtEl>
                                      </p:cBhvr>
                                    </p:animEffect>
                                  </p:childTnLst>
                                </p:cTn>
                              </p:par>
                            </p:childTnLst>
                          </p:cTn>
                        </p:par>
                        <p:par>
                          <p:cTn id="11" fill="hold" nodeType="afterGroup">
                            <p:stCondLst>
                              <p:cond delay="500"/>
                            </p:stCondLst>
                            <p:childTnLst>
                              <p:par>
                                <p:cTn id="12" presetID="22" presetClass="entr" presetSubtype="8" dur="100" fill="hold" grpId="0" nodeType="afterEffect">
                                  <p:stCondLst>
                                    <p:cond delay="0"/>
                                  </p:stCondLst>
                                  <p:iterate type="lt">
                                    <p:tmPct val="30000"/>
                                  </p:iterate>
                                  <p:childTnLst>
                                    <p:set>
                                      <p:cBhvr>
                                        <p:cTn id="13" dur="1" fill="hold">
                                          <p:stCondLst>
                                            <p:cond delay="0"/>
                                          </p:stCondLst>
                                        </p:cTn>
                                        <p:tgtEl>
                                          <p:spTgt spid="4"/>
                                        </p:tgtEl>
                                        <p:attrNameLst>
                                          <p:attrName>style.visibility</p:attrName>
                                        </p:attrNameLst>
                                      </p:cBhvr>
                                      <p:to>
                                        <p:strVal val="visible"/>
                                      </p:to>
                                    </p:set>
                                    <p:animEffect transition="in" filter="wipe(left)">
                                      <p:cBhvr>
                                        <p:cTn id="14" dur="100"/>
                                        <p:tgtEl>
                                          <p:spTgt spid="4"/>
                                        </p:tgtEl>
                                      </p:cBhvr>
                                    </p:animEffect>
                                  </p:childTnLst>
                                </p:cTn>
                              </p:par>
                              <p:par>
                                <p:cTn id="15" presetID="36" presetClass="emph" presetSubtype="0" dur="100" fill="hold" grpId="1" nodeType="withEffect">
                                  <p:stCondLst>
                                    <p:cond delay="0"/>
                                  </p:stCondLst>
                                  <p:iterate type="lt">
                                    <p:tmPct val="30000"/>
                                  </p:iterate>
                                  <p:childTnLst>
                                    <p:animScale>
                                      <p:cBhvr>
                                        <p:cTn id="16" dur="50" autoRev="1" fill="hold">
                                          <p:stCondLst>
                                            <p:cond delay="0"/>
                                          </p:stCondLst>
                                        </p:cTn>
                                        <p:tgtEl>
                                          <p:spTgt spid="4"/>
                                        </p:tgtEl>
                                      </p:cBhvr>
                                      <p:to x="80000" y="100000"/>
                                    </p:animScale>
                                    <p:anim by="(#ppt_w*0.10)" calcmode="lin" valueType="num">
                                      <p:cBhvr>
                                        <p:cTn id="17" dur="50" autoRev="1" fill="hold">
                                          <p:stCondLst>
                                            <p:cond delay="0"/>
                                          </p:stCondLst>
                                        </p:cTn>
                                        <p:tgtEl>
                                          <p:spTgt spid="4"/>
                                        </p:tgtEl>
                                        <p:attrNameLst>
                                          <p:attrName>ppt_x</p:attrName>
                                        </p:attrNameLst>
                                      </p:cBhvr>
                                    </p:anim>
                                    <p:anim by="(-#ppt_w*0.10)" calcmode="lin" valueType="num">
                                      <p:cBhvr>
                                        <p:cTn id="18" dur="50" autoRev="1" fill="hold">
                                          <p:stCondLst>
                                            <p:cond delay="0"/>
                                          </p:stCondLst>
                                        </p:cTn>
                                        <p:tgtEl>
                                          <p:spTgt spid="4"/>
                                        </p:tgtEl>
                                        <p:attrNameLst>
                                          <p:attrName>ppt_y</p:attrName>
                                        </p:attrNameLst>
                                      </p:cBhvr>
                                    </p:anim>
                                    <p:animRot by="-480000">
                                      <p:cBhvr>
                                        <p:cTn id="19" dur="50" autoRev="1" fill="hold">
                                          <p:stCondLst>
                                            <p:cond delay="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4"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3"/>
          <p:cNvSpPr>
            <a:spLocks noChangeArrowheads="1"/>
          </p:cNvSpPr>
          <p:nvPr/>
        </p:nvSpPr>
        <p:spPr bwMode="auto">
          <a:xfrm>
            <a:off x="465858" y="1399099"/>
            <a:ext cx="11101956" cy="4839007"/>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
        <p:nvSpPr>
          <p:cNvPr id="3" name="AutoShape 3"/>
          <p:cNvSpPr>
            <a:spLocks noChangeArrowheads="1"/>
          </p:cNvSpPr>
          <p:nvPr/>
        </p:nvSpPr>
        <p:spPr bwMode="auto">
          <a:xfrm>
            <a:off x="622599" y="1197546"/>
            <a:ext cx="10792786" cy="4901169"/>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ea typeface="微软雅黑" panose="020b0503020204020204" pitchFamily="34" charset="-122"/>
            </a:endParaRPr>
          </a:p>
        </p:txBody>
      </p:sp>
      <p:sp>
        <p:nvSpPr>
          <p:cNvPr id="4" name="TextBox 10"/>
          <p:cNvSpPr txBox="1"/>
          <p:nvPr/>
        </p:nvSpPr>
        <p:spPr>
          <a:xfrm>
            <a:off x="1261871" y="1551547"/>
            <a:ext cx="9509929" cy="2246801"/>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indent="504190"/>
            <a:r>
              <a:rPr lang="zh-CN" altLang="en-US" sz="2000">
                <a:solidFill>
                  <a:srgbClr val="000000"/>
                </a:solidFill>
                <a:latin typeface="微软雅黑" panose="020b0503020204020204" pitchFamily="34" charset="-122"/>
                <a:ea typeface="微软雅黑" panose="020b0503020204020204" pitchFamily="34" charset="-122"/>
              </a:rPr>
              <a:t>经过再次请示</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日方宣布最后再让</a:t>
            </a:r>
            <a:r>
              <a:rPr lang="en-US" altLang="zh-CN" sz="2000">
                <a:solidFill>
                  <a:srgbClr val="000000"/>
                </a:solidFill>
                <a:latin typeface="微软雅黑" panose="020b0503020204020204" pitchFamily="34" charset="-122"/>
                <a:ea typeface="微软雅黑" panose="020b0503020204020204" pitchFamily="34" charset="-122"/>
              </a:rPr>
              <a:t>3%,</a:t>
            </a:r>
            <a:r>
              <a:rPr lang="zh-CN" altLang="en-US" sz="2000">
                <a:solidFill>
                  <a:srgbClr val="000000"/>
                </a:solidFill>
                <a:latin typeface="微软雅黑" panose="020b0503020204020204" pitchFamily="34" charset="-122"/>
                <a:ea typeface="微软雅黑" panose="020b0503020204020204" pitchFamily="34" charset="-122"/>
              </a:rPr>
              <a:t>为</a:t>
            </a:r>
            <a:r>
              <a:rPr lang="en-US" altLang="zh-CN" sz="2000">
                <a:solidFill>
                  <a:srgbClr val="000000"/>
                </a:solidFill>
                <a:latin typeface="微软雅黑" panose="020b0503020204020204" pitchFamily="34" charset="-122"/>
                <a:ea typeface="微软雅黑" panose="020b0503020204020204" pitchFamily="34" charset="-122"/>
              </a:rPr>
              <a:t>175</a:t>
            </a:r>
            <a:r>
              <a:rPr lang="zh-CN" altLang="en-US" sz="2000">
                <a:solidFill>
                  <a:srgbClr val="000000"/>
                </a:solidFill>
                <a:latin typeface="微软雅黑" panose="020b0503020204020204" pitchFamily="34" charset="-122"/>
                <a:ea typeface="微软雅黑" panose="020b0503020204020204" pitchFamily="34" charset="-122"/>
              </a:rPr>
              <a:t>万美元。中方代表看到这已经是最后价格</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再挤下去不可能了</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便与日本代表握手成交。就这样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中日双方经过了好几轮谈判</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你来我往</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讨价还价</a:t>
            </a:r>
            <a:r>
              <a:rPr lang="en-US" altLang="zh-CN" sz="2000">
                <a:solidFill>
                  <a:srgbClr val="000000"/>
                </a:solidFill>
                <a:latin typeface="微软雅黑" panose="020b0503020204020204" pitchFamily="34" charset="-122"/>
                <a:ea typeface="微软雅黑" panose="020b0503020204020204" pitchFamily="34" charset="-122"/>
              </a:rPr>
              <a:t>,</a:t>
            </a:r>
            <a:r>
              <a:rPr lang="zh-CN" altLang="en-US" sz="2000">
                <a:solidFill>
                  <a:srgbClr val="000000"/>
                </a:solidFill>
                <a:latin typeface="微软雅黑" panose="020b0503020204020204" pitchFamily="34" charset="-122"/>
                <a:ea typeface="微软雅黑" panose="020b0503020204020204" pitchFamily="34" charset="-122"/>
              </a:rPr>
              <a:t>最终正式签约。</a:t>
            </a:r>
            <a:endParaRPr lang="zh-CN" altLang="en-US" sz="2000">
              <a:solidFill>
                <a:srgbClr val="000000"/>
              </a:solidFill>
              <a:latin typeface="微软雅黑" panose="020b0503020204020204" pitchFamily="34" charset="-122"/>
              <a:ea typeface="微软雅黑" panose="020b0503020204020204" pitchFamily="34" charset="-122"/>
            </a:endParaRPr>
          </a:p>
          <a:p>
            <a:pPr indent="504190"/>
            <a:r>
              <a:rPr lang="zh-CN" altLang="en-US" sz="1800">
                <a:solidFill>
                  <a:srgbClr val="000000"/>
                </a:solidFill>
                <a:latin typeface="微软雅黑" panose="020b0503020204020204" pitchFamily="34" charset="-122"/>
                <a:ea typeface="微软雅黑" panose="020b0503020204020204" pitchFamily="34" charset="-122"/>
              </a:rPr>
              <a:t>资料来源</a:t>
            </a:r>
            <a:r>
              <a:rPr lang="en-US" altLang="zh-CN" sz="1800">
                <a:solidFill>
                  <a:srgbClr val="000000"/>
                </a:solidFill>
                <a:latin typeface="微软雅黑" panose="020b0503020204020204" pitchFamily="34" charset="-122"/>
                <a:ea typeface="微软雅黑" panose="020b0503020204020204" pitchFamily="34" charset="-122"/>
              </a:rPr>
              <a:t>:</a:t>
            </a:r>
            <a:r>
              <a:rPr lang="zh-CN" altLang="en-US" sz="1800">
                <a:solidFill>
                  <a:srgbClr val="000000"/>
                </a:solidFill>
                <a:latin typeface="微软雅黑" panose="020b0503020204020204" pitchFamily="34" charset="-122"/>
                <a:ea typeface="微软雅黑" panose="020b0503020204020204" pitchFamily="34" charset="-122"/>
              </a:rPr>
              <a:t>本文由论文联盟</a:t>
            </a:r>
            <a:r>
              <a:rPr lang="en-US" altLang="zh-CN" sz="1800">
                <a:solidFill>
                  <a:srgbClr val="000000"/>
                </a:solidFill>
                <a:latin typeface="微软雅黑" panose="020b0503020204020204" pitchFamily="34" charset="-122"/>
                <a:ea typeface="微软雅黑" panose="020b0503020204020204" pitchFamily="34" charset="-122"/>
              </a:rPr>
              <a:t>http://www.lwlm.com</a:t>
            </a:r>
            <a:r>
              <a:rPr lang="zh-CN" altLang="en-US" sz="1800">
                <a:solidFill>
                  <a:srgbClr val="000000"/>
                </a:solidFill>
                <a:latin typeface="微软雅黑" panose="020b0503020204020204" pitchFamily="34" charset="-122"/>
                <a:ea typeface="微软雅黑" panose="020b0503020204020204" pitchFamily="34" charset="-122"/>
              </a:rPr>
              <a:t>收集</a:t>
            </a:r>
            <a:r>
              <a:rPr lang="en-US" altLang="zh-CN" sz="1800">
                <a:solidFill>
                  <a:srgbClr val="000000"/>
                </a:solidFill>
                <a:latin typeface="微软雅黑" panose="020b0503020204020204" pitchFamily="34" charset="-122"/>
                <a:ea typeface="微软雅黑" panose="020b0503020204020204" pitchFamily="34" charset="-122"/>
              </a:rPr>
              <a:t>,</a:t>
            </a:r>
            <a:r>
              <a:rPr lang="zh-CN" altLang="en-US" sz="1800">
                <a:solidFill>
                  <a:srgbClr val="000000"/>
                </a:solidFill>
                <a:latin typeface="微软雅黑" panose="020b0503020204020204" pitchFamily="34" charset="-122"/>
                <a:ea typeface="微软雅黑" panose="020b0503020204020204" pitchFamily="34" charset="-122"/>
              </a:rPr>
              <a:t>有改动。</a:t>
            </a:r>
            <a:endParaRPr lang="zh-CN" altLang="en-US" sz="1800">
              <a:solidFill>
                <a:srgbClr val="000000"/>
              </a:solidFill>
              <a:latin typeface="微软雅黑" panose="020b0503020204020204" pitchFamily="34" charset="-122"/>
              <a:ea typeface="微软雅黑" panose="020b0503020204020204" pitchFamily="34" charset="-122"/>
            </a:endParaRPr>
          </a:p>
          <a:p>
            <a:pPr indent="504190"/>
            <a:r>
              <a:rPr lang="zh-CN" altLang="en-US" sz="2000" b="1">
                <a:solidFill>
                  <a:srgbClr val="000000"/>
                </a:solidFill>
                <a:latin typeface="微软雅黑" panose="020b0503020204020204" pitchFamily="34" charset="-122"/>
                <a:ea typeface="微软雅黑" panose="020b0503020204020204" pitchFamily="34" charset="-122"/>
              </a:rPr>
              <a:t>启示</a:t>
            </a:r>
            <a:r>
              <a:rPr lang="en-US" altLang="zh-CN" sz="2000" b="1">
                <a:solidFill>
                  <a:srgbClr val="000000"/>
                </a:solidFill>
                <a:latin typeface="微软雅黑" panose="020b0503020204020204" pitchFamily="34" charset="-122"/>
                <a:ea typeface="微软雅黑" panose="020b0503020204020204" pitchFamily="34" charset="-122"/>
              </a:rPr>
              <a:t>:</a:t>
            </a:r>
            <a:endParaRPr lang="en-US" altLang="zh-CN" sz="2000" b="1">
              <a:solidFill>
                <a:srgbClr val="000000"/>
              </a:solidFill>
              <a:latin typeface="微软雅黑" panose="020b0503020204020204" pitchFamily="34" charset="-122"/>
              <a:ea typeface="微软雅黑" panose="020b0503020204020204" pitchFamily="34" charset="-122"/>
            </a:endParaRPr>
          </a:p>
          <a:p>
            <a:pPr indent="504190"/>
            <a:r>
              <a:rPr lang="en-US" altLang="zh-CN" sz="2000">
                <a:solidFill>
                  <a:srgbClr val="000000"/>
                </a:solidFill>
                <a:latin typeface="微软雅黑" panose="020b0503020204020204" pitchFamily="34" charset="-122"/>
                <a:ea typeface="微软雅黑" panose="020b0503020204020204" pitchFamily="34" charset="-122"/>
              </a:rPr>
              <a:t>1.</a:t>
            </a:r>
            <a:r>
              <a:rPr lang="zh-CN" altLang="en-US" sz="2000">
                <a:solidFill>
                  <a:srgbClr val="000000"/>
                </a:solidFill>
                <a:latin typeface="微软雅黑" panose="020b0503020204020204" pitchFamily="34" charset="-122"/>
                <a:ea typeface="微软雅黑" panose="020b0503020204020204" pitchFamily="34" charset="-122"/>
              </a:rPr>
              <a:t>中方在谈判中取得成功的原因何在</a:t>
            </a:r>
            <a:r>
              <a:rPr lang="en-US" altLang="zh-CN" sz="2000">
                <a:solidFill>
                  <a:srgbClr val="000000"/>
                </a:solidFill>
                <a:latin typeface="微软雅黑" panose="020b0503020204020204" pitchFamily="34" charset="-122"/>
                <a:ea typeface="微软雅黑" panose="020b0503020204020204" pitchFamily="34" charset="-122"/>
              </a:rPr>
              <a:t>?</a:t>
            </a:r>
            <a:endParaRPr lang="en-US" altLang="zh-CN" sz="2000">
              <a:solidFill>
                <a:srgbClr val="000000"/>
              </a:solidFill>
              <a:latin typeface="微软雅黑" panose="020b0503020204020204" pitchFamily="34" charset="-122"/>
              <a:ea typeface="微软雅黑" panose="020b0503020204020204" pitchFamily="34" charset="-122"/>
            </a:endParaRPr>
          </a:p>
          <a:p>
            <a:pPr indent="504190"/>
            <a:r>
              <a:rPr lang="en-US" altLang="zh-CN" sz="2000">
                <a:solidFill>
                  <a:srgbClr val="000000"/>
                </a:solidFill>
                <a:latin typeface="微软雅黑" panose="020b0503020204020204" pitchFamily="34" charset="-122"/>
                <a:ea typeface="微软雅黑" panose="020b0503020204020204" pitchFamily="34" charset="-122"/>
              </a:rPr>
              <a:t>2.</a:t>
            </a:r>
            <a:r>
              <a:rPr lang="zh-CN" altLang="en-US" sz="2000">
                <a:solidFill>
                  <a:srgbClr val="000000"/>
                </a:solidFill>
                <a:latin typeface="微软雅黑" panose="020b0503020204020204" pitchFamily="34" charset="-122"/>
                <a:ea typeface="微软雅黑" panose="020b0503020204020204" pitchFamily="34" charset="-122"/>
              </a:rPr>
              <a:t>日方为什么在谈判中处于不利地位</a:t>
            </a:r>
            <a:r>
              <a:rPr lang="en-US" altLang="zh-CN" sz="2000">
                <a:solidFill>
                  <a:srgbClr val="000000"/>
                </a:solidFill>
                <a:latin typeface="微软雅黑" panose="020b0503020204020204" pitchFamily="34" charset="-122"/>
                <a:ea typeface="微软雅黑" panose="020b0503020204020204" pitchFamily="34" charset="-122"/>
              </a:rPr>
              <a:t>?</a:t>
            </a:r>
            <a:endParaRPr lang="zh-CN" altLang="en-US" sz="180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1"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Top)">
                                      <p:cBhvr>
                                        <p:cTn id="7" dur="500"/>
                                        <p:tgtEl>
                                          <p:spTgt spid="3"/>
                                        </p:tgtEl>
                                      </p:cBhvr>
                                    </p:animEffect>
                                  </p:childTnLst>
                                </p:cTn>
                              </p:par>
                              <p:par>
                                <p:cTn id="8" presetID="12" presetClass="entr" presetSubtype="4"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slide(fromBottom)">
                                      <p:cBhvr>
                                        <p:cTn id="10" dur="500"/>
                                        <p:tgtEl>
                                          <p:spTgt spid="2"/>
                                        </p:tgtEl>
                                      </p:cBhvr>
                                    </p:animEffect>
                                  </p:childTnLst>
                                </p:cTn>
                              </p:par>
                            </p:childTnLst>
                          </p:cTn>
                        </p:par>
                        <p:par>
                          <p:cTn id="11" fill="hold" nodeType="afterGroup">
                            <p:stCondLst>
                              <p:cond delay="500"/>
                            </p:stCondLst>
                            <p:childTnLst>
                              <p:par>
                                <p:cTn id="12" presetID="22" presetClass="entr" presetSubtype="8" dur="100" fill="hold" grpId="0" nodeType="afterEffect">
                                  <p:stCondLst>
                                    <p:cond delay="0"/>
                                  </p:stCondLst>
                                  <p:iterate type="lt">
                                    <p:tmPct val="30000"/>
                                  </p:iterate>
                                  <p:childTnLst>
                                    <p:set>
                                      <p:cBhvr>
                                        <p:cTn id="13" dur="1" fill="hold">
                                          <p:stCondLst>
                                            <p:cond delay="0"/>
                                          </p:stCondLst>
                                        </p:cTn>
                                        <p:tgtEl>
                                          <p:spTgt spid="4"/>
                                        </p:tgtEl>
                                        <p:attrNameLst>
                                          <p:attrName>style.visibility</p:attrName>
                                        </p:attrNameLst>
                                      </p:cBhvr>
                                      <p:to>
                                        <p:strVal val="visible"/>
                                      </p:to>
                                    </p:set>
                                    <p:animEffect transition="in" filter="wipe(left)">
                                      <p:cBhvr>
                                        <p:cTn id="14" dur="100"/>
                                        <p:tgtEl>
                                          <p:spTgt spid="4"/>
                                        </p:tgtEl>
                                      </p:cBhvr>
                                    </p:animEffect>
                                  </p:childTnLst>
                                </p:cTn>
                              </p:par>
                              <p:par>
                                <p:cTn id="15" presetID="36" presetClass="emph" presetSubtype="0" dur="100" fill="hold" grpId="1" nodeType="withEffect">
                                  <p:stCondLst>
                                    <p:cond delay="0"/>
                                  </p:stCondLst>
                                  <p:iterate type="lt">
                                    <p:tmPct val="30000"/>
                                  </p:iterate>
                                  <p:childTnLst>
                                    <p:animScale>
                                      <p:cBhvr>
                                        <p:cTn id="16" dur="50" autoRev="1" fill="hold">
                                          <p:stCondLst>
                                            <p:cond delay="0"/>
                                          </p:stCondLst>
                                        </p:cTn>
                                        <p:tgtEl>
                                          <p:spTgt spid="4"/>
                                        </p:tgtEl>
                                      </p:cBhvr>
                                      <p:to x="80000" y="100000"/>
                                    </p:animScale>
                                    <p:anim by="(#ppt_w*0.10)" calcmode="lin" valueType="num">
                                      <p:cBhvr>
                                        <p:cTn id="17" dur="50" autoRev="1" fill="hold">
                                          <p:stCondLst>
                                            <p:cond delay="0"/>
                                          </p:stCondLst>
                                        </p:cTn>
                                        <p:tgtEl>
                                          <p:spTgt spid="4"/>
                                        </p:tgtEl>
                                        <p:attrNameLst>
                                          <p:attrName>ppt_x</p:attrName>
                                        </p:attrNameLst>
                                      </p:cBhvr>
                                    </p:anim>
                                    <p:anim by="(-#ppt_w*0.10)" calcmode="lin" valueType="num">
                                      <p:cBhvr>
                                        <p:cTn id="18" dur="50" autoRev="1" fill="hold">
                                          <p:stCondLst>
                                            <p:cond delay="0"/>
                                          </p:stCondLst>
                                        </p:cTn>
                                        <p:tgtEl>
                                          <p:spTgt spid="4"/>
                                        </p:tgtEl>
                                        <p:attrNameLst>
                                          <p:attrName>ppt_y</p:attrName>
                                        </p:attrNameLst>
                                      </p:cBhvr>
                                    </p:anim>
                                    <p:animRot by="-480000">
                                      <p:cBhvr>
                                        <p:cTn id="19" dur="50" autoRev="1" fill="hold">
                                          <p:stCondLst>
                                            <p:cond delay="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4"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6" name="组合 85"/>
          <p:cNvGrpSpPr/>
          <p:nvPr/>
        </p:nvGrpSpPr>
        <p:grpSpPr>
          <a:xfrm>
            <a:off x="4956042" y="5505815"/>
            <a:ext cx="6085655" cy="540934"/>
            <a:chOff x="4597712" y="3723530"/>
            <a:chExt cx="5699829" cy="511214"/>
          </a:xfrm>
          <a:solidFill>
            <a:srgbClr val="C00000"/>
          </a:solidFill>
          <a:effectLst>
            <a:outerShdw blurRad="50800" dist="38100" dir="2700000" algn="tl" rotWithShape="0">
              <a:prstClr val="black">
                <a:alpha val="40000"/>
              </a:prstClr>
            </a:outerShdw>
          </a:effectLst>
        </p:grpSpPr>
        <p:sp>
          <p:nvSpPr>
            <p:cNvPr id="87" name="Freeform 5"/>
            <p:cNvSpPr/>
            <p:nvPr/>
          </p:nvSpPr>
          <p:spPr bwMode="auto">
            <a:xfrm>
              <a:off x="4597712" y="3723530"/>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a:ln>
              <a:solidFill>
                <a:schemeClr val="accent1"/>
              </a:solidFill>
            </a:ln>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88" name="TextBox 87"/>
            <p:cNvSpPr txBox="1"/>
            <p:nvPr/>
          </p:nvSpPr>
          <p:spPr>
            <a:xfrm>
              <a:off x="5662988" y="3803836"/>
              <a:ext cx="3270135" cy="348904"/>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商务谈判的行为分析</a:t>
              </a:r>
              <a:endParaRPr lang="zh-CN" altLang="en-US" sz="2400"/>
            </a:p>
          </p:txBody>
        </p:sp>
        <p:sp>
          <p:nvSpPr>
            <p:cNvPr id="91" name="KSO_Shape"/>
            <p:cNvSpPr/>
            <p:nvPr/>
          </p:nvSpPr>
          <p:spPr bwMode="auto">
            <a:xfrm>
              <a:off x="9347588" y="3799695"/>
              <a:ext cx="253402" cy="360989"/>
            </a:xfrm>
            <a:custGeom>
              <a:gdLst>
                <a:gd name="T0" fmla="*/ 2147483646 w 3864"/>
                <a:gd name="T1" fmla="*/ 1817606605 h 6111"/>
                <a:gd name="T2" fmla="*/ 2147483646 w 3864"/>
                <a:gd name="T3" fmla="*/ 2147483646 h 6111"/>
                <a:gd name="T4" fmla="*/ 2147483646 w 3864"/>
                <a:gd name="T5" fmla="*/ 2147483646 h 6111"/>
                <a:gd name="T6" fmla="*/ 2147483646 w 3864"/>
                <a:gd name="T7" fmla="*/ 2147483646 h 6111"/>
                <a:gd name="T8" fmla="*/ 2147483646 w 3864"/>
                <a:gd name="T9" fmla="*/ 2147483646 h 6111"/>
                <a:gd name="T10" fmla="*/ 2147483646 w 3864"/>
                <a:gd name="T11" fmla="*/ 2147483646 h 6111"/>
                <a:gd name="T12" fmla="*/ 2147483646 w 3864"/>
                <a:gd name="T13" fmla="*/ 2147483646 h 6111"/>
                <a:gd name="T14" fmla="*/ 2147483646 w 3864"/>
                <a:gd name="T15" fmla="*/ 2147483646 h 6111"/>
                <a:gd name="T16" fmla="*/ 2147483646 w 3864"/>
                <a:gd name="T17" fmla="*/ 2147483646 h 6111"/>
                <a:gd name="T18" fmla="*/ 2147483646 w 3864"/>
                <a:gd name="T19" fmla="*/ 2147483646 h 6111"/>
                <a:gd name="T20" fmla="*/ 2147483646 w 3864"/>
                <a:gd name="T21" fmla="*/ 2147483646 h 6111"/>
                <a:gd name="T22" fmla="*/ 2147483646 w 3864"/>
                <a:gd name="T23" fmla="*/ 2147483646 h 6111"/>
                <a:gd name="T24" fmla="*/ 2147483646 w 3864"/>
                <a:gd name="T25" fmla="*/ 2147483646 h 6111"/>
                <a:gd name="T26" fmla="*/ 2147483646 w 3864"/>
                <a:gd name="T27" fmla="*/ 2147483646 h 6111"/>
                <a:gd name="T28" fmla="*/ 2147483646 w 3864"/>
                <a:gd name="T29" fmla="*/ 2147483646 h 6111"/>
                <a:gd name="T30" fmla="*/ 2147483646 w 3864"/>
                <a:gd name="T31" fmla="*/ 2147483646 h 6111"/>
                <a:gd name="T32" fmla="*/ 2147483646 w 3864"/>
                <a:gd name="T33" fmla="*/ 2147483646 h 6111"/>
                <a:gd name="T34" fmla="*/ 2147483646 w 3864"/>
                <a:gd name="T35" fmla="*/ 2147483646 h 6111"/>
                <a:gd name="T36" fmla="*/ 574134261 w 3864"/>
                <a:gd name="T37" fmla="*/ 2147483646 h 6111"/>
                <a:gd name="T38" fmla="*/ 906491754 w 3864"/>
                <a:gd name="T39" fmla="*/ 2147483646 h 6111"/>
                <a:gd name="T40" fmla="*/ 2147483646 w 3864"/>
                <a:gd name="T41" fmla="*/ 2147483646 h 6111"/>
                <a:gd name="T42" fmla="*/ 2147483646 w 3864"/>
                <a:gd name="T43" fmla="*/ 2147483646 h 6111"/>
                <a:gd name="T44" fmla="*/ 2147483646 w 3864"/>
                <a:gd name="T45" fmla="*/ 2147483646 h 6111"/>
                <a:gd name="T46" fmla="*/ 2147483646 w 3864"/>
                <a:gd name="T47" fmla="*/ 1817606605 h 6111"/>
                <a:gd name="T48" fmla="*/ 2147483646 w 3864"/>
                <a:gd name="T49" fmla="*/ 2147483646 h 6111"/>
                <a:gd name="T50" fmla="*/ 2147483646 w 3864"/>
                <a:gd name="T51" fmla="*/ 2147483646 h 6111"/>
                <a:gd name="T52" fmla="*/ 2147483646 w 3864"/>
                <a:gd name="T53" fmla="*/ 2147483646 h 6111"/>
                <a:gd name="T54" fmla="*/ 2147483646 w 3864"/>
                <a:gd name="T55" fmla="*/ 2147483646 h 6111"/>
                <a:gd name="T56" fmla="*/ 2147483646 w 3864"/>
                <a:gd name="T57" fmla="*/ 2147483646 h 6111"/>
                <a:gd name="T58" fmla="*/ 2147483646 w 3864"/>
                <a:gd name="T59" fmla="*/ 2147483646 h 6111"/>
                <a:gd name="T60" fmla="*/ 2147483646 w 3864"/>
                <a:gd name="T61" fmla="*/ 2147483646 h 6111"/>
                <a:gd name="T62" fmla="*/ 2147483646 w 3864"/>
                <a:gd name="T63" fmla="*/ 2147483646 h 6111"/>
                <a:gd name="T64" fmla="*/ 2147483646 w 3864"/>
                <a:gd name="T65" fmla="*/ 2147483646 h 6111"/>
                <a:gd name="T66" fmla="*/ 2147483646 w 3864"/>
                <a:gd name="T67" fmla="*/ 2147483646 h 6111"/>
                <a:gd name="T68" fmla="*/ 2147483646 w 3864"/>
                <a:gd name="T69" fmla="*/ 2147483646 h 6111"/>
                <a:gd name="T70" fmla="*/ 2147483646 w 3864"/>
                <a:gd name="T71" fmla="*/ 2147483646 h 6111"/>
                <a:gd name="T72" fmla="*/ 2147483646 w 3864"/>
                <a:gd name="T73" fmla="*/ 2147483646 h 6111"/>
                <a:gd name="T74" fmla="*/ 2147483646 w 3864"/>
                <a:gd name="T75" fmla="*/ 2147483646 h 6111"/>
                <a:gd name="T76" fmla="*/ 2147483646 w 3864"/>
                <a:gd name="T77" fmla="*/ 2147483646 h 6111"/>
                <a:gd name="T78" fmla="*/ 2147483646 w 3864"/>
                <a:gd name="T79" fmla="*/ 2147483646 h 6111"/>
                <a:gd name="T80" fmla="*/ 2147483646 w 3864"/>
                <a:gd name="T81" fmla="*/ 2147483646 h 6111"/>
                <a:gd name="T82" fmla="*/ 2147483646 w 3864"/>
                <a:gd name="T83" fmla="*/ 2147483646 h 6111"/>
                <a:gd name="T84" fmla="*/ 2147483646 w 3864"/>
                <a:gd name="T85" fmla="*/ 2147483646 h 6111"/>
                <a:gd name="T86" fmla="*/ 2147483646 w 3864"/>
                <a:gd name="T87" fmla="*/ 2147483646 h 6111"/>
                <a:gd name="T88" fmla="*/ 2147483646 w 3864"/>
                <a:gd name="T89" fmla="*/ 2147483646 h 6111"/>
                <a:gd name="T90" fmla="*/ 2147483646 w 3864"/>
                <a:gd name="T91" fmla="*/ 2147483646 h 6111"/>
                <a:gd name="T92" fmla="*/ 2147483646 w 3864"/>
                <a:gd name="T93" fmla="*/ 2147483646 h 6111"/>
                <a:gd name="T94" fmla="*/ 2147483646 w 3864"/>
                <a:gd name="T95" fmla="*/ 2147483646 h 6111"/>
                <a:gd name="T96" fmla="*/ 2147483646 w 3864"/>
                <a:gd name="T97" fmla="*/ 2147483646 h 6111"/>
                <a:gd name="T98" fmla="*/ 2147483646 w 3864"/>
                <a:gd name="T99" fmla="*/ 2147483646 h 6111"/>
                <a:gd name="T100" fmla="*/ 2147483646 w 3864"/>
                <a:gd name="T101" fmla="*/ 2147483646 h 6111"/>
                <a:gd name="T102" fmla="*/ 2147483646 w 3864"/>
                <a:gd name="T103" fmla="*/ 2147483646 h 6111"/>
                <a:gd name="T104" fmla="*/ 2147483646 w 3864"/>
                <a:gd name="T105" fmla="*/ 2147483646 h 6111"/>
                <a:gd name="T106" fmla="*/ 2147483646 w 3864"/>
                <a:gd name="T107" fmla="*/ 2147483646 h 6111"/>
                <a:gd name="T108" fmla="*/ 2147483646 w 3864"/>
                <a:gd name="T109" fmla="*/ 2147483646 h 6111"/>
                <a:gd name="T110" fmla="*/ 2147483646 w 3864"/>
                <a:gd name="T111" fmla="*/ 2147483646 h 6111"/>
                <a:gd name="T112" fmla="*/ 2147483646 w 3864"/>
                <a:gd name="T113" fmla="*/ 2147483646 h 6111"/>
                <a:gd name="T114" fmla="*/ 2147483646 w 3864"/>
                <a:gd name="T115" fmla="*/ 2147483646 h 6111"/>
                <a:gd name="T116" fmla="*/ 2147483646 w 3864"/>
                <a:gd name="T117" fmla="*/ 2147483646 h 6111"/>
                <a:gd name="T118" fmla="*/ 2147483646 w 3864"/>
                <a:gd name="T119" fmla="*/ 2147483646 h 61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863" h="6111">
                  <a:moveTo>
                    <a:pt x="1932" y="0"/>
                  </a:moveTo>
                  <a:lnTo>
                    <a:pt x="1932" y="0"/>
                  </a:lnTo>
                  <a:lnTo>
                    <a:pt x="1982" y="0"/>
                  </a:lnTo>
                  <a:lnTo>
                    <a:pt x="2031" y="2"/>
                  </a:lnTo>
                  <a:lnTo>
                    <a:pt x="2081" y="5"/>
                  </a:lnTo>
                  <a:lnTo>
                    <a:pt x="2129" y="9"/>
                  </a:lnTo>
                  <a:lnTo>
                    <a:pt x="2178" y="15"/>
                  </a:lnTo>
                  <a:lnTo>
                    <a:pt x="2226" y="22"/>
                  </a:lnTo>
                  <a:lnTo>
                    <a:pt x="2273" y="30"/>
                  </a:lnTo>
                  <a:lnTo>
                    <a:pt x="2321" y="39"/>
                  </a:lnTo>
                  <a:lnTo>
                    <a:pt x="2367" y="48"/>
                  </a:lnTo>
                  <a:lnTo>
                    <a:pt x="2415" y="60"/>
                  </a:lnTo>
                  <a:lnTo>
                    <a:pt x="2460" y="73"/>
                  </a:lnTo>
                  <a:lnTo>
                    <a:pt x="2507" y="87"/>
                  </a:lnTo>
                  <a:lnTo>
                    <a:pt x="2551" y="101"/>
                  </a:lnTo>
                  <a:lnTo>
                    <a:pt x="2596" y="117"/>
                  </a:lnTo>
                  <a:lnTo>
                    <a:pt x="2640" y="133"/>
                  </a:lnTo>
                  <a:lnTo>
                    <a:pt x="2683" y="152"/>
                  </a:lnTo>
                  <a:lnTo>
                    <a:pt x="2727" y="170"/>
                  </a:lnTo>
                  <a:lnTo>
                    <a:pt x="2769" y="190"/>
                  </a:lnTo>
                  <a:lnTo>
                    <a:pt x="2811" y="211"/>
                  </a:lnTo>
                  <a:lnTo>
                    <a:pt x="2853" y="233"/>
                  </a:lnTo>
                  <a:lnTo>
                    <a:pt x="2893" y="255"/>
                  </a:lnTo>
                  <a:lnTo>
                    <a:pt x="2934" y="279"/>
                  </a:lnTo>
                  <a:lnTo>
                    <a:pt x="2973" y="304"/>
                  </a:lnTo>
                  <a:lnTo>
                    <a:pt x="3012" y="329"/>
                  </a:lnTo>
                  <a:lnTo>
                    <a:pt x="3050" y="356"/>
                  </a:lnTo>
                  <a:lnTo>
                    <a:pt x="3087" y="383"/>
                  </a:lnTo>
                  <a:lnTo>
                    <a:pt x="3124" y="412"/>
                  </a:lnTo>
                  <a:lnTo>
                    <a:pt x="3160" y="441"/>
                  </a:lnTo>
                  <a:lnTo>
                    <a:pt x="3196" y="471"/>
                  </a:lnTo>
                  <a:lnTo>
                    <a:pt x="3231" y="501"/>
                  </a:lnTo>
                  <a:lnTo>
                    <a:pt x="3265" y="532"/>
                  </a:lnTo>
                  <a:lnTo>
                    <a:pt x="3297" y="565"/>
                  </a:lnTo>
                  <a:lnTo>
                    <a:pt x="3330" y="599"/>
                  </a:lnTo>
                  <a:lnTo>
                    <a:pt x="3362" y="632"/>
                  </a:lnTo>
                  <a:lnTo>
                    <a:pt x="3393" y="667"/>
                  </a:lnTo>
                  <a:lnTo>
                    <a:pt x="3423" y="702"/>
                  </a:lnTo>
                  <a:lnTo>
                    <a:pt x="3452" y="739"/>
                  </a:lnTo>
                  <a:lnTo>
                    <a:pt x="3480" y="775"/>
                  </a:lnTo>
                  <a:lnTo>
                    <a:pt x="3507" y="813"/>
                  </a:lnTo>
                  <a:lnTo>
                    <a:pt x="3534" y="852"/>
                  </a:lnTo>
                  <a:lnTo>
                    <a:pt x="3560" y="890"/>
                  </a:lnTo>
                  <a:lnTo>
                    <a:pt x="3584" y="930"/>
                  </a:lnTo>
                  <a:lnTo>
                    <a:pt x="3607" y="970"/>
                  </a:lnTo>
                  <a:lnTo>
                    <a:pt x="3631" y="1011"/>
                  </a:lnTo>
                  <a:lnTo>
                    <a:pt x="3653" y="1051"/>
                  </a:lnTo>
                  <a:lnTo>
                    <a:pt x="3674" y="1094"/>
                  </a:lnTo>
                  <a:lnTo>
                    <a:pt x="3693" y="1136"/>
                  </a:lnTo>
                  <a:lnTo>
                    <a:pt x="3712" y="1179"/>
                  </a:lnTo>
                  <a:lnTo>
                    <a:pt x="3729" y="1223"/>
                  </a:lnTo>
                  <a:lnTo>
                    <a:pt x="3747" y="1267"/>
                  </a:lnTo>
                  <a:lnTo>
                    <a:pt x="3762" y="1312"/>
                  </a:lnTo>
                  <a:lnTo>
                    <a:pt x="3777" y="1357"/>
                  </a:lnTo>
                  <a:lnTo>
                    <a:pt x="3791" y="1402"/>
                  </a:lnTo>
                  <a:lnTo>
                    <a:pt x="3802" y="1449"/>
                  </a:lnTo>
                  <a:lnTo>
                    <a:pt x="3814" y="1495"/>
                  </a:lnTo>
                  <a:lnTo>
                    <a:pt x="3824" y="1543"/>
                  </a:lnTo>
                  <a:lnTo>
                    <a:pt x="3834" y="1589"/>
                  </a:lnTo>
                  <a:lnTo>
                    <a:pt x="3842" y="1638"/>
                  </a:lnTo>
                  <a:lnTo>
                    <a:pt x="3848" y="1685"/>
                  </a:lnTo>
                  <a:lnTo>
                    <a:pt x="3853" y="1734"/>
                  </a:lnTo>
                  <a:lnTo>
                    <a:pt x="3858" y="1783"/>
                  </a:lnTo>
                  <a:lnTo>
                    <a:pt x="3862" y="1832"/>
                  </a:lnTo>
                  <a:lnTo>
                    <a:pt x="3863" y="1882"/>
                  </a:lnTo>
                  <a:lnTo>
                    <a:pt x="3864" y="1932"/>
                  </a:lnTo>
                  <a:lnTo>
                    <a:pt x="3863" y="1999"/>
                  </a:lnTo>
                  <a:lnTo>
                    <a:pt x="3859" y="2065"/>
                  </a:lnTo>
                  <a:lnTo>
                    <a:pt x="3853" y="2130"/>
                  </a:lnTo>
                  <a:lnTo>
                    <a:pt x="3845" y="2195"/>
                  </a:lnTo>
                  <a:lnTo>
                    <a:pt x="3836" y="2260"/>
                  </a:lnTo>
                  <a:lnTo>
                    <a:pt x="3823" y="2324"/>
                  </a:lnTo>
                  <a:lnTo>
                    <a:pt x="3809" y="2387"/>
                  </a:lnTo>
                  <a:lnTo>
                    <a:pt x="3793" y="2449"/>
                  </a:lnTo>
                  <a:lnTo>
                    <a:pt x="3776" y="2511"/>
                  </a:lnTo>
                  <a:lnTo>
                    <a:pt x="3755" y="2571"/>
                  </a:lnTo>
                  <a:lnTo>
                    <a:pt x="3733" y="2631"/>
                  </a:lnTo>
                  <a:lnTo>
                    <a:pt x="3709" y="2690"/>
                  </a:lnTo>
                  <a:lnTo>
                    <a:pt x="3683" y="2747"/>
                  </a:lnTo>
                  <a:lnTo>
                    <a:pt x="3656" y="2804"/>
                  </a:lnTo>
                  <a:lnTo>
                    <a:pt x="3626" y="2859"/>
                  </a:lnTo>
                  <a:lnTo>
                    <a:pt x="3596" y="2914"/>
                  </a:lnTo>
                  <a:lnTo>
                    <a:pt x="3566" y="2963"/>
                  </a:lnTo>
                  <a:lnTo>
                    <a:pt x="3534" y="3011"/>
                  </a:lnTo>
                  <a:lnTo>
                    <a:pt x="3502" y="3058"/>
                  </a:lnTo>
                  <a:lnTo>
                    <a:pt x="3467" y="3103"/>
                  </a:lnTo>
                  <a:lnTo>
                    <a:pt x="3432" y="3148"/>
                  </a:lnTo>
                  <a:lnTo>
                    <a:pt x="3395" y="3193"/>
                  </a:lnTo>
                  <a:lnTo>
                    <a:pt x="3358" y="3234"/>
                  </a:lnTo>
                  <a:lnTo>
                    <a:pt x="3318" y="3276"/>
                  </a:lnTo>
                  <a:lnTo>
                    <a:pt x="3278" y="3317"/>
                  </a:lnTo>
                  <a:lnTo>
                    <a:pt x="3237" y="3356"/>
                  </a:lnTo>
                  <a:lnTo>
                    <a:pt x="3194" y="3393"/>
                  </a:lnTo>
                  <a:lnTo>
                    <a:pt x="3150" y="3431"/>
                  </a:lnTo>
                  <a:lnTo>
                    <a:pt x="3106" y="3465"/>
                  </a:lnTo>
                  <a:lnTo>
                    <a:pt x="3059" y="3500"/>
                  </a:lnTo>
                  <a:lnTo>
                    <a:pt x="3013" y="3533"/>
                  </a:lnTo>
                  <a:lnTo>
                    <a:pt x="2965" y="3564"/>
                  </a:lnTo>
                  <a:lnTo>
                    <a:pt x="2965" y="3763"/>
                  </a:lnTo>
                  <a:lnTo>
                    <a:pt x="3040" y="3756"/>
                  </a:lnTo>
                  <a:lnTo>
                    <a:pt x="3184" y="3744"/>
                  </a:lnTo>
                  <a:lnTo>
                    <a:pt x="3240" y="3879"/>
                  </a:lnTo>
                  <a:lnTo>
                    <a:pt x="3257" y="3921"/>
                  </a:lnTo>
                  <a:lnTo>
                    <a:pt x="3272" y="3961"/>
                  </a:lnTo>
                  <a:lnTo>
                    <a:pt x="3283" y="4003"/>
                  </a:lnTo>
                  <a:lnTo>
                    <a:pt x="3293" y="4044"/>
                  </a:lnTo>
                  <a:lnTo>
                    <a:pt x="3301" y="4084"/>
                  </a:lnTo>
                  <a:lnTo>
                    <a:pt x="3305" y="4125"/>
                  </a:lnTo>
                  <a:lnTo>
                    <a:pt x="3309" y="4166"/>
                  </a:lnTo>
                  <a:lnTo>
                    <a:pt x="3310" y="4206"/>
                  </a:lnTo>
                  <a:lnTo>
                    <a:pt x="3309" y="4248"/>
                  </a:lnTo>
                  <a:lnTo>
                    <a:pt x="3305" y="4289"/>
                  </a:lnTo>
                  <a:lnTo>
                    <a:pt x="3300" y="4329"/>
                  </a:lnTo>
                  <a:lnTo>
                    <a:pt x="3292" y="4370"/>
                  </a:lnTo>
                  <a:lnTo>
                    <a:pt x="3282" y="4409"/>
                  </a:lnTo>
                  <a:lnTo>
                    <a:pt x="3269" y="4449"/>
                  </a:lnTo>
                  <a:lnTo>
                    <a:pt x="3256" y="4487"/>
                  </a:lnTo>
                  <a:lnTo>
                    <a:pt x="3239" y="4527"/>
                  </a:lnTo>
                  <a:lnTo>
                    <a:pt x="3224" y="4560"/>
                  </a:lnTo>
                  <a:lnTo>
                    <a:pt x="3240" y="4600"/>
                  </a:lnTo>
                  <a:lnTo>
                    <a:pt x="3257" y="4642"/>
                  </a:lnTo>
                  <a:lnTo>
                    <a:pt x="3272" y="4682"/>
                  </a:lnTo>
                  <a:lnTo>
                    <a:pt x="3283" y="4724"/>
                  </a:lnTo>
                  <a:lnTo>
                    <a:pt x="3293" y="4765"/>
                  </a:lnTo>
                  <a:lnTo>
                    <a:pt x="3301" y="4805"/>
                  </a:lnTo>
                  <a:lnTo>
                    <a:pt x="3305" y="4846"/>
                  </a:lnTo>
                  <a:lnTo>
                    <a:pt x="3309" y="4888"/>
                  </a:lnTo>
                  <a:lnTo>
                    <a:pt x="3310" y="4927"/>
                  </a:lnTo>
                  <a:lnTo>
                    <a:pt x="3309" y="4969"/>
                  </a:lnTo>
                  <a:lnTo>
                    <a:pt x="3305" y="5010"/>
                  </a:lnTo>
                  <a:lnTo>
                    <a:pt x="3300" y="5050"/>
                  </a:lnTo>
                  <a:lnTo>
                    <a:pt x="3292" y="5091"/>
                  </a:lnTo>
                  <a:lnTo>
                    <a:pt x="3282" y="5130"/>
                  </a:lnTo>
                  <a:lnTo>
                    <a:pt x="3269" y="5170"/>
                  </a:lnTo>
                  <a:lnTo>
                    <a:pt x="3256" y="5209"/>
                  </a:lnTo>
                  <a:lnTo>
                    <a:pt x="3239" y="5248"/>
                  </a:lnTo>
                  <a:lnTo>
                    <a:pt x="3191" y="5356"/>
                  </a:lnTo>
                  <a:lnTo>
                    <a:pt x="3073" y="5366"/>
                  </a:lnTo>
                  <a:lnTo>
                    <a:pt x="886" y="5559"/>
                  </a:lnTo>
                  <a:lnTo>
                    <a:pt x="735" y="5573"/>
                  </a:lnTo>
                  <a:lnTo>
                    <a:pt x="681" y="5430"/>
                  </a:lnTo>
                  <a:lnTo>
                    <a:pt x="668" y="5395"/>
                  </a:lnTo>
                  <a:lnTo>
                    <a:pt x="656" y="5359"/>
                  </a:lnTo>
                  <a:lnTo>
                    <a:pt x="646" y="5323"/>
                  </a:lnTo>
                  <a:lnTo>
                    <a:pt x="636" y="5286"/>
                  </a:lnTo>
                  <a:lnTo>
                    <a:pt x="628" y="5249"/>
                  </a:lnTo>
                  <a:lnTo>
                    <a:pt x="623" y="5210"/>
                  </a:lnTo>
                  <a:lnTo>
                    <a:pt x="618" y="5172"/>
                  </a:lnTo>
                  <a:lnTo>
                    <a:pt x="616" y="5133"/>
                  </a:lnTo>
                  <a:lnTo>
                    <a:pt x="614" y="5091"/>
                  </a:lnTo>
                  <a:lnTo>
                    <a:pt x="617" y="5049"/>
                  </a:lnTo>
                  <a:lnTo>
                    <a:pt x="621" y="5006"/>
                  </a:lnTo>
                  <a:lnTo>
                    <a:pt x="628" y="4963"/>
                  </a:lnTo>
                  <a:lnTo>
                    <a:pt x="633" y="4941"/>
                  </a:lnTo>
                  <a:lnTo>
                    <a:pt x="638" y="4919"/>
                  </a:lnTo>
                  <a:lnTo>
                    <a:pt x="645" y="4897"/>
                  </a:lnTo>
                  <a:lnTo>
                    <a:pt x="652" y="4875"/>
                  </a:lnTo>
                  <a:lnTo>
                    <a:pt x="659" y="4853"/>
                  </a:lnTo>
                  <a:lnTo>
                    <a:pt x="668" y="4831"/>
                  </a:lnTo>
                  <a:lnTo>
                    <a:pt x="677" y="4808"/>
                  </a:lnTo>
                  <a:lnTo>
                    <a:pt x="688" y="4786"/>
                  </a:lnTo>
                  <a:lnTo>
                    <a:pt x="700" y="4759"/>
                  </a:lnTo>
                  <a:lnTo>
                    <a:pt x="681" y="4709"/>
                  </a:lnTo>
                  <a:lnTo>
                    <a:pt x="668" y="4674"/>
                  </a:lnTo>
                  <a:lnTo>
                    <a:pt x="656" y="4638"/>
                  </a:lnTo>
                  <a:lnTo>
                    <a:pt x="646" y="4602"/>
                  </a:lnTo>
                  <a:lnTo>
                    <a:pt x="636" y="4565"/>
                  </a:lnTo>
                  <a:lnTo>
                    <a:pt x="628" y="4528"/>
                  </a:lnTo>
                  <a:lnTo>
                    <a:pt x="623" y="4489"/>
                  </a:lnTo>
                  <a:lnTo>
                    <a:pt x="618" y="4451"/>
                  </a:lnTo>
                  <a:lnTo>
                    <a:pt x="616" y="4412"/>
                  </a:lnTo>
                  <a:lnTo>
                    <a:pt x="614" y="4370"/>
                  </a:lnTo>
                  <a:lnTo>
                    <a:pt x="617" y="4327"/>
                  </a:lnTo>
                  <a:lnTo>
                    <a:pt x="621" y="4285"/>
                  </a:lnTo>
                  <a:lnTo>
                    <a:pt x="628" y="4242"/>
                  </a:lnTo>
                  <a:lnTo>
                    <a:pt x="633" y="4220"/>
                  </a:lnTo>
                  <a:lnTo>
                    <a:pt x="638" y="4198"/>
                  </a:lnTo>
                  <a:lnTo>
                    <a:pt x="645" y="4176"/>
                  </a:lnTo>
                  <a:lnTo>
                    <a:pt x="652" y="4154"/>
                  </a:lnTo>
                  <a:lnTo>
                    <a:pt x="659" y="4132"/>
                  </a:lnTo>
                  <a:lnTo>
                    <a:pt x="668" y="4110"/>
                  </a:lnTo>
                  <a:lnTo>
                    <a:pt x="677" y="4087"/>
                  </a:lnTo>
                  <a:lnTo>
                    <a:pt x="688" y="4064"/>
                  </a:lnTo>
                  <a:lnTo>
                    <a:pt x="736" y="3960"/>
                  </a:lnTo>
                  <a:lnTo>
                    <a:pt x="851" y="3950"/>
                  </a:lnTo>
                  <a:lnTo>
                    <a:pt x="934" y="3943"/>
                  </a:lnTo>
                  <a:lnTo>
                    <a:pt x="934" y="3586"/>
                  </a:lnTo>
                  <a:lnTo>
                    <a:pt x="885" y="3555"/>
                  </a:lnTo>
                  <a:lnTo>
                    <a:pt x="836" y="3522"/>
                  </a:lnTo>
                  <a:lnTo>
                    <a:pt x="789" y="3489"/>
                  </a:lnTo>
                  <a:lnTo>
                    <a:pt x="742" y="3454"/>
                  </a:lnTo>
                  <a:lnTo>
                    <a:pt x="697" y="3417"/>
                  </a:lnTo>
                  <a:lnTo>
                    <a:pt x="653" y="3378"/>
                  </a:lnTo>
                  <a:lnTo>
                    <a:pt x="610" y="3340"/>
                  </a:lnTo>
                  <a:lnTo>
                    <a:pt x="568" y="3299"/>
                  </a:lnTo>
                  <a:lnTo>
                    <a:pt x="527" y="3258"/>
                  </a:lnTo>
                  <a:lnTo>
                    <a:pt x="488" y="3215"/>
                  </a:lnTo>
                  <a:lnTo>
                    <a:pt x="450" y="3170"/>
                  </a:lnTo>
                  <a:lnTo>
                    <a:pt x="414" y="3125"/>
                  </a:lnTo>
                  <a:lnTo>
                    <a:pt x="378" y="3079"/>
                  </a:lnTo>
                  <a:lnTo>
                    <a:pt x="344" y="3031"/>
                  </a:lnTo>
                  <a:lnTo>
                    <a:pt x="311" y="2982"/>
                  </a:lnTo>
                  <a:lnTo>
                    <a:pt x="280" y="2934"/>
                  </a:lnTo>
                  <a:lnTo>
                    <a:pt x="248" y="2878"/>
                  </a:lnTo>
                  <a:lnTo>
                    <a:pt x="217" y="2821"/>
                  </a:lnTo>
                  <a:lnTo>
                    <a:pt x="188" y="2763"/>
                  </a:lnTo>
                  <a:lnTo>
                    <a:pt x="162" y="2705"/>
                  </a:lnTo>
                  <a:lnTo>
                    <a:pt x="136" y="2644"/>
                  </a:lnTo>
                  <a:lnTo>
                    <a:pt x="113" y="2584"/>
                  </a:lnTo>
                  <a:lnTo>
                    <a:pt x="92" y="2523"/>
                  </a:lnTo>
                  <a:lnTo>
                    <a:pt x="73" y="2460"/>
                  </a:lnTo>
                  <a:lnTo>
                    <a:pt x="56" y="2396"/>
                  </a:lnTo>
                  <a:lnTo>
                    <a:pt x="42" y="2332"/>
                  </a:lnTo>
                  <a:lnTo>
                    <a:pt x="29" y="2267"/>
                  </a:lnTo>
                  <a:lnTo>
                    <a:pt x="19" y="2201"/>
                  </a:lnTo>
                  <a:lnTo>
                    <a:pt x="11" y="2135"/>
                  </a:lnTo>
                  <a:lnTo>
                    <a:pt x="5" y="2067"/>
                  </a:lnTo>
                  <a:lnTo>
                    <a:pt x="1" y="2000"/>
                  </a:lnTo>
                  <a:lnTo>
                    <a:pt x="0" y="1932"/>
                  </a:lnTo>
                  <a:lnTo>
                    <a:pt x="0" y="1882"/>
                  </a:lnTo>
                  <a:lnTo>
                    <a:pt x="3" y="1832"/>
                  </a:lnTo>
                  <a:lnTo>
                    <a:pt x="5" y="1783"/>
                  </a:lnTo>
                  <a:lnTo>
                    <a:pt x="10" y="1734"/>
                  </a:lnTo>
                  <a:lnTo>
                    <a:pt x="15" y="1685"/>
                  </a:lnTo>
                  <a:lnTo>
                    <a:pt x="22" y="1638"/>
                  </a:lnTo>
                  <a:lnTo>
                    <a:pt x="30" y="1589"/>
                  </a:lnTo>
                  <a:lnTo>
                    <a:pt x="39" y="1543"/>
                  </a:lnTo>
                  <a:lnTo>
                    <a:pt x="49" y="1495"/>
                  </a:lnTo>
                  <a:lnTo>
                    <a:pt x="61" y="1449"/>
                  </a:lnTo>
                  <a:lnTo>
                    <a:pt x="73" y="1402"/>
                  </a:lnTo>
                  <a:lnTo>
                    <a:pt x="86" y="1357"/>
                  </a:lnTo>
                  <a:lnTo>
                    <a:pt x="101" y="1312"/>
                  </a:lnTo>
                  <a:lnTo>
                    <a:pt x="118" y="1267"/>
                  </a:lnTo>
                  <a:lnTo>
                    <a:pt x="134" y="1223"/>
                  </a:lnTo>
                  <a:lnTo>
                    <a:pt x="151" y="1179"/>
                  </a:lnTo>
                  <a:lnTo>
                    <a:pt x="171" y="1136"/>
                  </a:lnTo>
                  <a:lnTo>
                    <a:pt x="191" y="1094"/>
                  </a:lnTo>
                  <a:lnTo>
                    <a:pt x="212" y="1051"/>
                  </a:lnTo>
                  <a:lnTo>
                    <a:pt x="232" y="1011"/>
                  </a:lnTo>
                  <a:lnTo>
                    <a:pt x="256" y="970"/>
                  </a:lnTo>
                  <a:lnTo>
                    <a:pt x="279" y="930"/>
                  </a:lnTo>
                  <a:lnTo>
                    <a:pt x="304" y="890"/>
                  </a:lnTo>
                  <a:lnTo>
                    <a:pt x="330" y="852"/>
                  </a:lnTo>
                  <a:lnTo>
                    <a:pt x="357" y="813"/>
                  </a:lnTo>
                  <a:lnTo>
                    <a:pt x="383" y="775"/>
                  </a:lnTo>
                  <a:lnTo>
                    <a:pt x="411" y="739"/>
                  </a:lnTo>
                  <a:lnTo>
                    <a:pt x="441" y="702"/>
                  </a:lnTo>
                  <a:lnTo>
                    <a:pt x="470" y="667"/>
                  </a:lnTo>
                  <a:lnTo>
                    <a:pt x="502" y="632"/>
                  </a:lnTo>
                  <a:lnTo>
                    <a:pt x="533" y="599"/>
                  </a:lnTo>
                  <a:lnTo>
                    <a:pt x="566" y="565"/>
                  </a:lnTo>
                  <a:lnTo>
                    <a:pt x="599" y="532"/>
                  </a:lnTo>
                  <a:lnTo>
                    <a:pt x="633" y="501"/>
                  </a:lnTo>
                  <a:lnTo>
                    <a:pt x="668" y="471"/>
                  </a:lnTo>
                  <a:lnTo>
                    <a:pt x="703" y="441"/>
                  </a:lnTo>
                  <a:lnTo>
                    <a:pt x="739" y="412"/>
                  </a:lnTo>
                  <a:lnTo>
                    <a:pt x="776" y="383"/>
                  </a:lnTo>
                  <a:lnTo>
                    <a:pt x="813" y="356"/>
                  </a:lnTo>
                  <a:lnTo>
                    <a:pt x="851" y="329"/>
                  </a:lnTo>
                  <a:lnTo>
                    <a:pt x="891" y="304"/>
                  </a:lnTo>
                  <a:lnTo>
                    <a:pt x="930" y="279"/>
                  </a:lnTo>
                  <a:lnTo>
                    <a:pt x="970" y="255"/>
                  </a:lnTo>
                  <a:lnTo>
                    <a:pt x="1010" y="233"/>
                  </a:lnTo>
                  <a:lnTo>
                    <a:pt x="1052" y="211"/>
                  </a:lnTo>
                  <a:lnTo>
                    <a:pt x="1094" y="190"/>
                  </a:lnTo>
                  <a:lnTo>
                    <a:pt x="1137" y="170"/>
                  </a:lnTo>
                  <a:lnTo>
                    <a:pt x="1180" y="152"/>
                  </a:lnTo>
                  <a:lnTo>
                    <a:pt x="1224" y="133"/>
                  </a:lnTo>
                  <a:lnTo>
                    <a:pt x="1268" y="117"/>
                  </a:lnTo>
                  <a:lnTo>
                    <a:pt x="1312" y="101"/>
                  </a:lnTo>
                  <a:lnTo>
                    <a:pt x="1357" y="87"/>
                  </a:lnTo>
                  <a:lnTo>
                    <a:pt x="1403" y="73"/>
                  </a:lnTo>
                  <a:lnTo>
                    <a:pt x="1449" y="60"/>
                  </a:lnTo>
                  <a:lnTo>
                    <a:pt x="1496" y="48"/>
                  </a:lnTo>
                  <a:lnTo>
                    <a:pt x="1542" y="39"/>
                  </a:lnTo>
                  <a:lnTo>
                    <a:pt x="1590" y="30"/>
                  </a:lnTo>
                  <a:lnTo>
                    <a:pt x="1637" y="22"/>
                  </a:lnTo>
                  <a:lnTo>
                    <a:pt x="1686" y="15"/>
                  </a:lnTo>
                  <a:lnTo>
                    <a:pt x="1735" y="9"/>
                  </a:lnTo>
                  <a:lnTo>
                    <a:pt x="1783" y="5"/>
                  </a:lnTo>
                  <a:lnTo>
                    <a:pt x="1832" y="2"/>
                  </a:lnTo>
                  <a:lnTo>
                    <a:pt x="1882" y="0"/>
                  </a:lnTo>
                  <a:lnTo>
                    <a:pt x="1932" y="0"/>
                  </a:lnTo>
                  <a:close/>
                  <a:moveTo>
                    <a:pt x="1507" y="2300"/>
                  </a:moveTo>
                  <a:lnTo>
                    <a:pt x="1507" y="2300"/>
                  </a:lnTo>
                  <a:lnTo>
                    <a:pt x="1533" y="2310"/>
                  </a:lnTo>
                  <a:lnTo>
                    <a:pt x="1557" y="2318"/>
                  </a:lnTo>
                  <a:lnTo>
                    <a:pt x="1569" y="2321"/>
                  </a:lnTo>
                  <a:lnTo>
                    <a:pt x="1580" y="2323"/>
                  </a:lnTo>
                  <a:lnTo>
                    <a:pt x="1592" y="2324"/>
                  </a:lnTo>
                  <a:lnTo>
                    <a:pt x="1604" y="2324"/>
                  </a:lnTo>
                  <a:lnTo>
                    <a:pt x="1619" y="2324"/>
                  </a:lnTo>
                  <a:lnTo>
                    <a:pt x="1633" y="2322"/>
                  </a:lnTo>
                  <a:lnTo>
                    <a:pt x="1648" y="2318"/>
                  </a:lnTo>
                  <a:lnTo>
                    <a:pt x="1663" y="2314"/>
                  </a:lnTo>
                  <a:lnTo>
                    <a:pt x="1677" y="2308"/>
                  </a:lnTo>
                  <a:lnTo>
                    <a:pt x="1691" y="2300"/>
                  </a:lnTo>
                  <a:lnTo>
                    <a:pt x="1705" y="2289"/>
                  </a:lnTo>
                  <a:lnTo>
                    <a:pt x="1718" y="2279"/>
                  </a:lnTo>
                  <a:lnTo>
                    <a:pt x="1750" y="2251"/>
                  </a:lnTo>
                  <a:lnTo>
                    <a:pt x="1782" y="2276"/>
                  </a:lnTo>
                  <a:lnTo>
                    <a:pt x="1801" y="2290"/>
                  </a:lnTo>
                  <a:lnTo>
                    <a:pt x="1819" y="2303"/>
                  </a:lnTo>
                  <a:lnTo>
                    <a:pt x="1838" y="2314"/>
                  </a:lnTo>
                  <a:lnTo>
                    <a:pt x="1855" y="2323"/>
                  </a:lnTo>
                  <a:lnTo>
                    <a:pt x="1873" y="2330"/>
                  </a:lnTo>
                  <a:lnTo>
                    <a:pt x="1890" y="2336"/>
                  </a:lnTo>
                  <a:lnTo>
                    <a:pt x="1908" y="2339"/>
                  </a:lnTo>
                  <a:lnTo>
                    <a:pt x="1924" y="2340"/>
                  </a:lnTo>
                  <a:lnTo>
                    <a:pt x="1939" y="2340"/>
                  </a:lnTo>
                  <a:lnTo>
                    <a:pt x="1954" y="2338"/>
                  </a:lnTo>
                  <a:lnTo>
                    <a:pt x="1969" y="2333"/>
                  </a:lnTo>
                  <a:lnTo>
                    <a:pt x="1984" y="2328"/>
                  </a:lnTo>
                  <a:lnTo>
                    <a:pt x="1999" y="2319"/>
                  </a:lnTo>
                  <a:lnTo>
                    <a:pt x="2013" y="2309"/>
                  </a:lnTo>
                  <a:lnTo>
                    <a:pt x="2028" y="2296"/>
                  </a:lnTo>
                  <a:lnTo>
                    <a:pt x="2044" y="2282"/>
                  </a:lnTo>
                  <a:lnTo>
                    <a:pt x="2077" y="2246"/>
                  </a:lnTo>
                  <a:lnTo>
                    <a:pt x="2113" y="2279"/>
                  </a:lnTo>
                  <a:lnTo>
                    <a:pt x="2134" y="2295"/>
                  </a:lnTo>
                  <a:lnTo>
                    <a:pt x="2154" y="2308"/>
                  </a:lnTo>
                  <a:lnTo>
                    <a:pt x="2175" y="2319"/>
                  </a:lnTo>
                  <a:lnTo>
                    <a:pt x="2194" y="2326"/>
                  </a:lnTo>
                  <a:lnTo>
                    <a:pt x="2215" y="2332"/>
                  </a:lnTo>
                  <a:lnTo>
                    <a:pt x="2235" y="2336"/>
                  </a:lnTo>
                  <a:lnTo>
                    <a:pt x="2255" y="2337"/>
                  </a:lnTo>
                  <a:lnTo>
                    <a:pt x="2275" y="2336"/>
                  </a:lnTo>
                  <a:lnTo>
                    <a:pt x="2291" y="2333"/>
                  </a:lnTo>
                  <a:lnTo>
                    <a:pt x="2308" y="2330"/>
                  </a:lnTo>
                  <a:lnTo>
                    <a:pt x="2324" y="2325"/>
                  </a:lnTo>
                  <a:lnTo>
                    <a:pt x="2342" y="2319"/>
                  </a:lnTo>
                  <a:lnTo>
                    <a:pt x="2359" y="2314"/>
                  </a:lnTo>
                  <a:lnTo>
                    <a:pt x="2377" y="2307"/>
                  </a:lnTo>
                  <a:lnTo>
                    <a:pt x="2412" y="2290"/>
                  </a:lnTo>
                  <a:lnTo>
                    <a:pt x="2484" y="2175"/>
                  </a:lnTo>
                  <a:lnTo>
                    <a:pt x="2653" y="2281"/>
                  </a:lnTo>
                  <a:lnTo>
                    <a:pt x="2239" y="2948"/>
                  </a:lnTo>
                  <a:lnTo>
                    <a:pt x="2239" y="3826"/>
                  </a:lnTo>
                  <a:lnTo>
                    <a:pt x="2564" y="3799"/>
                  </a:lnTo>
                  <a:lnTo>
                    <a:pt x="2564" y="3450"/>
                  </a:lnTo>
                  <a:lnTo>
                    <a:pt x="2564" y="3332"/>
                  </a:lnTo>
                  <a:lnTo>
                    <a:pt x="2668" y="3274"/>
                  </a:lnTo>
                  <a:lnTo>
                    <a:pt x="2712" y="3248"/>
                  </a:lnTo>
                  <a:lnTo>
                    <a:pt x="2756" y="3222"/>
                  </a:lnTo>
                  <a:lnTo>
                    <a:pt x="2799" y="3194"/>
                  </a:lnTo>
                  <a:lnTo>
                    <a:pt x="2841" y="3163"/>
                  </a:lnTo>
                  <a:lnTo>
                    <a:pt x="2882" y="3132"/>
                  </a:lnTo>
                  <a:lnTo>
                    <a:pt x="2921" y="3100"/>
                  </a:lnTo>
                  <a:lnTo>
                    <a:pt x="2960" y="3066"/>
                  </a:lnTo>
                  <a:lnTo>
                    <a:pt x="2997" y="3031"/>
                  </a:lnTo>
                  <a:lnTo>
                    <a:pt x="3033" y="2995"/>
                  </a:lnTo>
                  <a:lnTo>
                    <a:pt x="3067" y="2958"/>
                  </a:lnTo>
                  <a:lnTo>
                    <a:pt x="3101" y="2918"/>
                  </a:lnTo>
                  <a:lnTo>
                    <a:pt x="3134" y="2879"/>
                  </a:lnTo>
                  <a:lnTo>
                    <a:pt x="3165" y="2838"/>
                  </a:lnTo>
                  <a:lnTo>
                    <a:pt x="3195" y="2797"/>
                  </a:lnTo>
                  <a:lnTo>
                    <a:pt x="3223" y="2754"/>
                  </a:lnTo>
                  <a:lnTo>
                    <a:pt x="3250" y="2711"/>
                  </a:lnTo>
                  <a:lnTo>
                    <a:pt x="3275" y="2667"/>
                  </a:lnTo>
                  <a:lnTo>
                    <a:pt x="3299" y="2624"/>
                  </a:lnTo>
                  <a:lnTo>
                    <a:pt x="3319" y="2578"/>
                  </a:lnTo>
                  <a:lnTo>
                    <a:pt x="3340" y="2533"/>
                  </a:lnTo>
                  <a:lnTo>
                    <a:pt x="3359" y="2487"/>
                  </a:lnTo>
                  <a:lnTo>
                    <a:pt x="3376" y="2439"/>
                  </a:lnTo>
                  <a:lnTo>
                    <a:pt x="3393" y="2391"/>
                  </a:lnTo>
                  <a:lnTo>
                    <a:pt x="3406" y="2343"/>
                  </a:lnTo>
                  <a:lnTo>
                    <a:pt x="3419" y="2293"/>
                  </a:lnTo>
                  <a:lnTo>
                    <a:pt x="3431" y="2243"/>
                  </a:lnTo>
                  <a:lnTo>
                    <a:pt x="3440" y="2193"/>
                  </a:lnTo>
                  <a:lnTo>
                    <a:pt x="3448" y="2142"/>
                  </a:lnTo>
                  <a:lnTo>
                    <a:pt x="3454" y="2089"/>
                  </a:lnTo>
                  <a:lnTo>
                    <a:pt x="3459" y="2037"/>
                  </a:lnTo>
                  <a:lnTo>
                    <a:pt x="3461" y="1985"/>
                  </a:lnTo>
                  <a:lnTo>
                    <a:pt x="3462" y="1932"/>
                  </a:lnTo>
                  <a:lnTo>
                    <a:pt x="3462" y="1892"/>
                  </a:lnTo>
                  <a:lnTo>
                    <a:pt x="3460" y="1853"/>
                  </a:lnTo>
                  <a:lnTo>
                    <a:pt x="3458" y="1814"/>
                  </a:lnTo>
                  <a:lnTo>
                    <a:pt x="3454" y="1775"/>
                  </a:lnTo>
                  <a:lnTo>
                    <a:pt x="3449" y="1737"/>
                  </a:lnTo>
                  <a:lnTo>
                    <a:pt x="3445" y="1698"/>
                  </a:lnTo>
                  <a:lnTo>
                    <a:pt x="3438" y="1661"/>
                  </a:lnTo>
                  <a:lnTo>
                    <a:pt x="3431" y="1623"/>
                  </a:lnTo>
                  <a:lnTo>
                    <a:pt x="3423" y="1586"/>
                  </a:lnTo>
                  <a:lnTo>
                    <a:pt x="3415" y="1548"/>
                  </a:lnTo>
                  <a:lnTo>
                    <a:pt x="3404" y="1512"/>
                  </a:lnTo>
                  <a:lnTo>
                    <a:pt x="3394" y="1476"/>
                  </a:lnTo>
                  <a:lnTo>
                    <a:pt x="3382" y="1440"/>
                  </a:lnTo>
                  <a:lnTo>
                    <a:pt x="3369" y="1406"/>
                  </a:lnTo>
                  <a:lnTo>
                    <a:pt x="3357" y="1371"/>
                  </a:lnTo>
                  <a:lnTo>
                    <a:pt x="3341" y="1336"/>
                  </a:lnTo>
                  <a:lnTo>
                    <a:pt x="3328" y="1301"/>
                  </a:lnTo>
                  <a:lnTo>
                    <a:pt x="3311" y="1267"/>
                  </a:lnTo>
                  <a:lnTo>
                    <a:pt x="3295" y="1235"/>
                  </a:lnTo>
                  <a:lnTo>
                    <a:pt x="3278" y="1202"/>
                  </a:lnTo>
                  <a:lnTo>
                    <a:pt x="3259" y="1170"/>
                  </a:lnTo>
                  <a:lnTo>
                    <a:pt x="3240" y="1137"/>
                  </a:lnTo>
                  <a:lnTo>
                    <a:pt x="3221" y="1106"/>
                  </a:lnTo>
                  <a:lnTo>
                    <a:pt x="3201" y="1076"/>
                  </a:lnTo>
                  <a:lnTo>
                    <a:pt x="3180" y="1046"/>
                  </a:lnTo>
                  <a:lnTo>
                    <a:pt x="3158" y="1015"/>
                  </a:lnTo>
                  <a:lnTo>
                    <a:pt x="3136" y="986"/>
                  </a:lnTo>
                  <a:lnTo>
                    <a:pt x="3113" y="957"/>
                  </a:lnTo>
                  <a:lnTo>
                    <a:pt x="3090" y="930"/>
                  </a:lnTo>
                  <a:lnTo>
                    <a:pt x="3065" y="902"/>
                  </a:lnTo>
                  <a:lnTo>
                    <a:pt x="3040" y="875"/>
                  </a:lnTo>
                  <a:lnTo>
                    <a:pt x="3014" y="849"/>
                  </a:lnTo>
                  <a:lnTo>
                    <a:pt x="2987" y="824"/>
                  </a:lnTo>
                  <a:lnTo>
                    <a:pt x="2961" y="798"/>
                  </a:lnTo>
                  <a:lnTo>
                    <a:pt x="2934" y="774"/>
                  </a:lnTo>
                  <a:lnTo>
                    <a:pt x="2905" y="751"/>
                  </a:lnTo>
                  <a:lnTo>
                    <a:pt x="2877" y="728"/>
                  </a:lnTo>
                  <a:lnTo>
                    <a:pt x="2848" y="704"/>
                  </a:lnTo>
                  <a:lnTo>
                    <a:pt x="2818" y="683"/>
                  </a:lnTo>
                  <a:lnTo>
                    <a:pt x="2788" y="663"/>
                  </a:lnTo>
                  <a:lnTo>
                    <a:pt x="2756" y="642"/>
                  </a:lnTo>
                  <a:lnTo>
                    <a:pt x="2725" y="622"/>
                  </a:lnTo>
                  <a:lnTo>
                    <a:pt x="2694" y="603"/>
                  </a:lnTo>
                  <a:lnTo>
                    <a:pt x="2661" y="586"/>
                  </a:lnTo>
                  <a:lnTo>
                    <a:pt x="2629" y="568"/>
                  </a:lnTo>
                  <a:lnTo>
                    <a:pt x="2595" y="552"/>
                  </a:lnTo>
                  <a:lnTo>
                    <a:pt x="2561" y="536"/>
                  </a:lnTo>
                  <a:lnTo>
                    <a:pt x="2528" y="521"/>
                  </a:lnTo>
                  <a:lnTo>
                    <a:pt x="2493" y="507"/>
                  </a:lnTo>
                  <a:lnTo>
                    <a:pt x="2458" y="494"/>
                  </a:lnTo>
                  <a:lnTo>
                    <a:pt x="2423" y="481"/>
                  </a:lnTo>
                  <a:lnTo>
                    <a:pt x="2387" y="470"/>
                  </a:lnTo>
                  <a:lnTo>
                    <a:pt x="2351" y="459"/>
                  </a:lnTo>
                  <a:lnTo>
                    <a:pt x="2314" y="449"/>
                  </a:lnTo>
                  <a:lnTo>
                    <a:pt x="2277" y="440"/>
                  </a:lnTo>
                  <a:lnTo>
                    <a:pt x="2240" y="431"/>
                  </a:lnTo>
                  <a:lnTo>
                    <a:pt x="2203" y="424"/>
                  </a:lnTo>
                  <a:lnTo>
                    <a:pt x="2164" y="419"/>
                  </a:lnTo>
                  <a:lnTo>
                    <a:pt x="2127" y="413"/>
                  </a:lnTo>
                  <a:lnTo>
                    <a:pt x="2088" y="408"/>
                  </a:lnTo>
                  <a:lnTo>
                    <a:pt x="2049" y="405"/>
                  </a:lnTo>
                  <a:lnTo>
                    <a:pt x="2011" y="402"/>
                  </a:lnTo>
                  <a:lnTo>
                    <a:pt x="1972" y="401"/>
                  </a:lnTo>
                  <a:lnTo>
                    <a:pt x="1932" y="401"/>
                  </a:lnTo>
                  <a:lnTo>
                    <a:pt x="1893" y="401"/>
                  </a:lnTo>
                  <a:lnTo>
                    <a:pt x="1853" y="402"/>
                  </a:lnTo>
                  <a:lnTo>
                    <a:pt x="1814" y="405"/>
                  </a:lnTo>
                  <a:lnTo>
                    <a:pt x="1775" y="408"/>
                  </a:lnTo>
                  <a:lnTo>
                    <a:pt x="1737" y="413"/>
                  </a:lnTo>
                  <a:lnTo>
                    <a:pt x="1699" y="419"/>
                  </a:lnTo>
                  <a:lnTo>
                    <a:pt x="1660" y="424"/>
                  </a:lnTo>
                  <a:lnTo>
                    <a:pt x="1623" y="431"/>
                  </a:lnTo>
                  <a:lnTo>
                    <a:pt x="1586" y="440"/>
                  </a:lnTo>
                  <a:lnTo>
                    <a:pt x="1549" y="449"/>
                  </a:lnTo>
                  <a:lnTo>
                    <a:pt x="1513" y="459"/>
                  </a:lnTo>
                  <a:lnTo>
                    <a:pt x="1477" y="470"/>
                  </a:lnTo>
                  <a:lnTo>
                    <a:pt x="1441" y="481"/>
                  </a:lnTo>
                  <a:lnTo>
                    <a:pt x="1405" y="494"/>
                  </a:lnTo>
                  <a:lnTo>
                    <a:pt x="1370" y="507"/>
                  </a:lnTo>
                  <a:lnTo>
                    <a:pt x="1335" y="521"/>
                  </a:lnTo>
                  <a:lnTo>
                    <a:pt x="1302" y="536"/>
                  </a:lnTo>
                  <a:lnTo>
                    <a:pt x="1268" y="552"/>
                  </a:lnTo>
                  <a:lnTo>
                    <a:pt x="1234" y="568"/>
                  </a:lnTo>
                  <a:lnTo>
                    <a:pt x="1202" y="586"/>
                  </a:lnTo>
                  <a:lnTo>
                    <a:pt x="1169" y="603"/>
                  </a:lnTo>
                  <a:lnTo>
                    <a:pt x="1138" y="622"/>
                  </a:lnTo>
                  <a:lnTo>
                    <a:pt x="1107" y="642"/>
                  </a:lnTo>
                  <a:lnTo>
                    <a:pt x="1076" y="663"/>
                  </a:lnTo>
                  <a:lnTo>
                    <a:pt x="1045" y="683"/>
                  </a:lnTo>
                  <a:lnTo>
                    <a:pt x="1016" y="704"/>
                  </a:lnTo>
                  <a:lnTo>
                    <a:pt x="987" y="728"/>
                  </a:lnTo>
                  <a:lnTo>
                    <a:pt x="958" y="751"/>
                  </a:lnTo>
                  <a:lnTo>
                    <a:pt x="930" y="774"/>
                  </a:lnTo>
                  <a:lnTo>
                    <a:pt x="902" y="798"/>
                  </a:lnTo>
                  <a:lnTo>
                    <a:pt x="876" y="824"/>
                  </a:lnTo>
                  <a:lnTo>
                    <a:pt x="849" y="849"/>
                  </a:lnTo>
                  <a:lnTo>
                    <a:pt x="823" y="875"/>
                  </a:lnTo>
                  <a:lnTo>
                    <a:pt x="799" y="902"/>
                  </a:lnTo>
                  <a:lnTo>
                    <a:pt x="775" y="930"/>
                  </a:lnTo>
                  <a:lnTo>
                    <a:pt x="750" y="957"/>
                  </a:lnTo>
                  <a:lnTo>
                    <a:pt x="728" y="986"/>
                  </a:lnTo>
                  <a:lnTo>
                    <a:pt x="705" y="1015"/>
                  </a:lnTo>
                  <a:lnTo>
                    <a:pt x="684" y="1046"/>
                  </a:lnTo>
                  <a:lnTo>
                    <a:pt x="662" y="1076"/>
                  </a:lnTo>
                  <a:lnTo>
                    <a:pt x="642" y="1106"/>
                  </a:lnTo>
                  <a:lnTo>
                    <a:pt x="623" y="1137"/>
                  </a:lnTo>
                  <a:lnTo>
                    <a:pt x="604" y="1170"/>
                  </a:lnTo>
                  <a:lnTo>
                    <a:pt x="585" y="1202"/>
                  </a:lnTo>
                  <a:lnTo>
                    <a:pt x="569" y="1235"/>
                  </a:lnTo>
                  <a:lnTo>
                    <a:pt x="552" y="1267"/>
                  </a:lnTo>
                  <a:lnTo>
                    <a:pt x="537" y="1301"/>
                  </a:lnTo>
                  <a:lnTo>
                    <a:pt x="522" y="1336"/>
                  </a:lnTo>
                  <a:lnTo>
                    <a:pt x="508" y="1371"/>
                  </a:lnTo>
                  <a:lnTo>
                    <a:pt x="494" y="1406"/>
                  </a:lnTo>
                  <a:lnTo>
                    <a:pt x="482" y="1440"/>
                  </a:lnTo>
                  <a:lnTo>
                    <a:pt x="470" y="1476"/>
                  </a:lnTo>
                  <a:lnTo>
                    <a:pt x="459" y="1512"/>
                  </a:lnTo>
                  <a:lnTo>
                    <a:pt x="450" y="1548"/>
                  </a:lnTo>
                  <a:lnTo>
                    <a:pt x="440" y="1586"/>
                  </a:lnTo>
                  <a:lnTo>
                    <a:pt x="432" y="1623"/>
                  </a:lnTo>
                  <a:lnTo>
                    <a:pt x="425" y="1661"/>
                  </a:lnTo>
                  <a:lnTo>
                    <a:pt x="418" y="1698"/>
                  </a:lnTo>
                  <a:lnTo>
                    <a:pt x="414" y="1737"/>
                  </a:lnTo>
                  <a:lnTo>
                    <a:pt x="409" y="1775"/>
                  </a:lnTo>
                  <a:lnTo>
                    <a:pt x="405" y="1814"/>
                  </a:lnTo>
                  <a:lnTo>
                    <a:pt x="403" y="1853"/>
                  </a:lnTo>
                  <a:lnTo>
                    <a:pt x="402" y="1892"/>
                  </a:lnTo>
                  <a:lnTo>
                    <a:pt x="401" y="1932"/>
                  </a:lnTo>
                  <a:lnTo>
                    <a:pt x="402" y="1986"/>
                  </a:lnTo>
                  <a:lnTo>
                    <a:pt x="405" y="2040"/>
                  </a:lnTo>
                  <a:lnTo>
                    <a:pt x="410" y="2093"/>
                  </a:lnTo>
                  <a:lnTo>
                    <a:pt x="416" y="2146"/>
                  </a:lnTo>
                  <a:lnTo>
                    <a:pt x="424" y="2199"/>
                  </a:lnTo>
                  <a:lnTo>
                    <a:pt x="434" y="2251"/>
                  </a:lnTo>
                  <a:lnTo>
                    <a:pt x="446" y="2301"/>
                  </a:lnTo>
                  <a:lnTo>
                    <a:pt x="459" y="2352"/>
                  </a:lnTo>
                  <a:lnTo>
                    <a:pt x="474" y="2402"/>
                  </a:lnTo>
                  <a:lnTo>
                    <a:pt x="490" y="2451"/>
                  </a:lnTo>
                  <a:lnTo>
                    <a:pt x="509" y="2498"/>
                  </a:lnTo>
                  <a:lnTo>
                    <a:pt x="529" y="2546"/>
                  </a:lnTo>
                  <a:lnTo>
                    <a:pt x="549" y="2592"/>
                  </a:lnTo>
                  <a:lnTo>
                    <a:pt x="573" y="2638"/>
                  </a:lnTo>
                  <a:lnTo>
                    <a:pt x="597" y="2682"/>
                  </a:lnTo>
                  <a:lnTo>
                    <a:pt x="623" y="2726"/>
                  </a:lnTo>
                  <a:lnTo>
                    <a:pt x="650" y="2770"/>
                  </a:lnTo>
                  <a:lnTo>
                    <a:pt x="679" y="2814"/>
                  </a:lnTo>
                  <a:lnTo>
                    <a:pt x="711" y="2856"/>
                  </a:lnTo>
                  <a:lnTo>
                    <a:pt x="743" y="2896"/>
                  </a:lnTo>
                  <a:lnTo>
                    <a:pt x="777" y="2937"/>
                  </a:lnTo>
                  <a:lnTo>
                    <a:pt x="812" y="2975"/>
                  </a:lnTo>
                  <a:lnTo>
                    <a:pt x="848" y="3014"/>
                  </a:lnTo>
                  <a:lnTo>
                    <a:pt x="885" y="3050"/>
                  </a:lnTo>
                  <a:lnTo>
                    <a:pt x="924" y="3085"/>
                  </a:lnTo>
                  <a:lnTo>
                    <a:pt x="964" y="3118"/>
                  </a:lnTo>
                  <a:lnTo>
                    <a:pt x="1004" y="3151"/>
                  </a:lnTo>
                  <a:lnTo>
                    <a:pt x="1047" y="3182"/>
                  </a:lnTo>
                  <a:lnTo>
                    <a:pt x="1090" y="3211"/>
                  </a:lnTo>
                  <a:lnTo>
                    <a:pt x="1135" y="3239"/>
                  </a:lnTo>
                  <a:lnTo>
                    <a:pt x="1180" y="3266"/>
                  </a:lnTo>
                  <a:lnTo>
                    <a:pt x="1226" y="3291"/>
                  </a:lnTo>
                  <a:lnTo>
                    <a:pt x="1335" y="3348"/>
                  </a:lnTo>
                  <a:lnTo>
                    <a:pt x="1335" y="3469"/>
                  </a:lnTo>
                  <a:lnTo>
                    <a:pt x="1335" y="3838"/>
                  </a:lnTo>
                  <a:lnTo>
                    <a:pt x="1674" y="3838"/>
                  </a:lnTo>
                  <a:lnTo>
                    <a:pt x="1674" y="2948"/>
                  </a:lnTo>
                  <a:lnTo>
                    <a:pt x="1260" y="2281"/>
                  </a:lnTo>
                  <a:lnTo>
                    <a:pt x="1431" y="2175"/>
                  </a:lnTo>
                  <a:lnTo>
                    <a:pt x="1507" y="2300"/>
                  </a:lnTo>
                  <a:close/>
                  <a:moveTo>
                    <a:pt x="2326" y="2429"/>
                  </a:moveTo>
                  <a:lnTo>
                    <a:pt x="2326" y="2429"/>
                  </a:lnTo>
                  <a:lnTo>
                    <a:pt x="2305" y="2432"/>
                  </a:lnTo>
                  <a:lnTo>
                    <a:pt x="2284" y="2435"/>
                  </a:lnTo>
                  <a:lnTo>
                    <a:pt x="2258" y="2437"/>
                  </a:lnTo>
                  <a:lnTo>
                    <a:pt x="2234" y="2437"/>
                  </a:lnTo>
                  <a:lnTo>
                    <a:pt x="2208" y="2433"/>
                  </a:lnTo>
                  <a:lnTo>
                    <a:pt x="2184" y="2429"/>
                  </a:lnTo>
                  <a:lnTo>
                    <a:pt x="2158" y="2420"/>
                  </a:lnTo>
                  <a:lnTo>
                    <a:pt x="2134" y="2411"/>
                  </a:lnTo>
                  <a:lnTo>
                    <a:pt x="2109" y="2397"/>
                  </a:lnTo>
                  <a:lnTo>
                    <a:pt x="2083" y="2382"/>
                  </a:lnTo>
                  <a:lnTo>
                    <a:pt x="2063" y="2396"/>
                  </a:lnTo>
                  <a:lnTo>
                    <a:pt x="2045" y="2409"/>
                  </a:lnTo>
                  <a:lnTo>
                    <a:pt x="2024" y="2419"/>
                  </a:lnTo>
                  <a:lnTo>
                    <a:pt x="2004" y="2427"/>
                  </a:lnTo>
                  <a:lnTo>
                    <a:pt x="1983" y="2434"/>
                  </a:lnTo>
                  <a:lnTo>
                    <a:pt x="1962" y="2438"/>
                  </a:lnTo>
                  <a:lnTo>
                    <a:pt x="1941" y="2440"/>
                  </a:lnTo>
                  <a:lnTo>
                    <a:pt x="1920" y="2440"/>
                  </a:lnTo>
                  <a:lnTo>
                    <a:pt x="1900" y="2439"/>
                  </a:lnTo>
                  <a:lnTo>
                    <a:pt x="1879" y="2435"/>
                  </a:lnTo>
                  <a:lnTo>
                    <a:pt x="1858" y="2430"/>
                  </a:lnTo>
                  <a:lnTo>
                    <a:pt x="1837" y="2423"/>
                  </a:lnTo>
                  <a:lnTo>
                    <a:pt x="1816" y="2415"/>
                  </a:lnTo>
                  <a:lnTo>
                    <a:pt x="1794" y="2404"/>
                  </a:lnTo>
                  <a:lnTo>
                    <a:pt x="1773" y="2393"/>
                  </a:lnTo>
                  <a:lnTo>
                    <a:pt x="1752" y="2379"/>
                  </a:lnTo>
                  <a:lnTo>
                    <a:pt x="1735" y="2390"/>
                  </a:lnTo>
                  <a:lnTo>
                    <a:pt x="1716" y="2399"/>
                  </a:lnTo>
                  <a:lnTo>
                    <a:pt x="1699" y="2408"/>
                  </a:lnTo>
                  <a:lnTo>
                    <a:pt x="1679" y="2413"/>
                  </a:lnTo>
                  <a:lnTo>
                    <a:pt x="1660" y="2418"/>
                  </a:lnTo>
                  <a:lnTo>
                    <a:pt x="1642" y="2422"/>
                  </a:lnTo>
                  <a:lnTo>
                    <a:pt x="1622" y="2424"/>
                  </a:lnTo>
                  <a:lnTo>
                    <a:pt x="1602" y="2424"/>
                  </a:lnTo>
                  <a:lnTo>
                    <a:pt x="1585" y="2424"/>
                  </a:lnTo>
                  <a:lnTo>
                    <a:pt x="1860" y="2866"/>
                  </a:lnTo>
                  <a:lnTo>
                    <a:pt x="1875" y="2891"/>
                  </a:lnTo>
                  <a:lnTo>
                    <a:pt x="1875" y="2918"/>
                  </a:lnTo>
                  <a:lnTo>
                    <a:pt x="1875" y="3838"/>
                  </a:lnTo>
                  <a:lnTo>
                    <a:pt x="2038" y="3838"/>
                  </a:lnTo>
                  <a:lnTo>
                    <a:pt x="2038" y="2918"/>
                  </a:lnTo>
                  <a:lnTo>
                    <a:pt x="2038" y="2891"/>
                  </a:lnTo>
                  <a:lnTo>
                    <a:pt x="2053" y="2866"/>
                  </a:lnTo>
                  <a:lnTo>
                    <a:pt x="2326" y="2429"/>
                  </a:lnTo>
                  <a:close/>
                  <a:moveTo>
                    <a:pt x="2506" y="5533"/>
                  </a:moveTo>
                  <a:lnTo>
                    <a:pt x="1402" y="5631"/>
                  </a:lnTo>
                  <a:lnTo>
                    <a:pt x="1405" y="5656"/>
                  </a:lnTo>
                  <a:lnTo>
                    <a:pt x="1410" y="5681"/>
                  </a:lnTo>
                  <a:lnTo>
                    <a:pt x="1417" y="5705"/>
                  </a:lnTo>
                  <a:lnTo>
                    <a:pt x="1424" y="5729"/>
                  </a:lnTo>
                  <a:lnTo>
                    <a:pt x="1432" y="5753"/>
                  </a:lnTo>
                  <a:lnTo>
                    <a:pt x="1441" y="5776"/>
                  </a:lnTo>
                  <a:lnTo>
                    <a:pt x="1451" y="5798"/>
                  </a:lnTo>
                  <a:lnTo>
                    <a:pt x="1463" y="5820"/>
                  </a:lnTo>
                  <a:lnTo>
                    <a:pt x="1475" y="5842"/>
                  </a:lnTo>
                  <a:lnTo>
                    <a:pt x="1489" y="5862"/>
                  </a:lnTo>
                  <a:lnTo>
                    <a:pt x="1503" y="5883"/>
                  </a:lnTo>
                  <a:lnTo>
                    <a:pt x="1516" y="5902"/>
                  </a:lnTo>
                  <a:lnTo>
                    <a:pt x="1533" y="5921"/>
                  </a:lnTo>
                  <a:lnTo>
                    <a:pt x="1549" y="5938"/>
                  </a:lnTo>
                  <a:lnTo>
                    <a:pt x="1566" y="5956"/>
                  </a:lnTo>
                  <a:lnTo>
                    <a:pt x="1584" y="5973"/>
                  </a:lnTo>
                  <a:lnTo>
                    <a:pt x="1602" y="5988"/>
                  </a:lnTo>
                  <a:lnTo>
                    <a:pt x="1622" y="6003"/>
                  </a:lnTo>
                  <a:lnTo>
                    <a:pt x="1642" y="6017"/>
                  </a:lnTo>
                  <a:lnTo>
                    <a:pt x="1663" y="6031"/>
                  </a:lnTo>
                  <a:lnTo>
                    <a:pt x="1685" y="6043"/>
                  </a:lnTo>
                  <a:lnTo>
                    <a:pt x="1706" y="6055"/>
                  </a:lnTo>
                  <a:lnTo>
                    <a:pt x="1729" y="6065"/>
                  </a:lnTo>
                  <a:lnTo>
                    <a:pt x="1752" y="6074"/>
                  </a:lnTo>
                  <a:lnTo>
                    <a:pt x="1775" y="6082"/>
                  </a:lnTo>
                  <a:lnTo>
                    <a:pt x="1799" y="6091"/>
                  </a:lnTo>
                  <a:lnTo>
                    <a:pt x="1823" y="6096"/>
                  </a:lnTo>
                  <a:lnTo>
                    <a:pt x="1849" y="6102"/>
                  </a:lnTo>
                  <a:lnTo>
                    <a:pt x="1873" y="6106"/>
                  </a:lnTo>
                  <a:lnTo>
                    <a:pt x="1900" y="6109"/>
                  </a:lnTo>
                  <a:lnTo>
                    <a:pt x="1925" y="6110"/>
                  </a:lnTo>
                  <a:lnTo>
                    <a:pt x="1951" y="6111"/>
                  </a:lnTo>
                  <a:lnTo>
                    <a:pt x="1980" y="6110"/>
                  </a:lnTo>
                  <a:lnTo>
                    <a:pt x="2008" y="6109"/>
                  </a:lnTo>
                  <a:lnTo>
                    <a:pt x="2035" y="6106"/>
                  </a:lnTo>
                  <a:lnTo>
                    <a:pt x="2063" y="6100"/>
                  </a:lnTo>
                  <a:lnTo>
                    <a:pt x="2090" y="6094"/>
                  </a:lnTo>
                  <a:lnTo>
                    <a:pt x="2117" y="6087"/>
                  </a:lnTo>
                  <a:lnTo>
                    <a:pt x="2142" y="6078"/>
                  </a:lnTo>
                  <a:lnTo>
                    <a:pt x="2168" y="6067"/>
                  </a:lnTo>
                  <a:lnTo>
                    <a:pt x="2192" y="6057"/>
                  </a:lnTo>
                  <a:lnTo>
                    <a:pt x="2215" y="6044"/>
                  </a:lnTo>
                  <a:lnTo>
                    <a:pt x="2239" y="6031"/>
                  </a:lnTo>
                  <a:lnTo>
                    <a:pt x="2262" y="6016"/>
                  </a:lnTo>
                  <a:lnTo>
                    <a:pt x="2284" y="6001"/>
                  </a:lnTo>
                  <a:lnTo>
                    <a:pt x="2305" y="5985"/>
                  </a:lnTo>
                  <a:lnTo>
                    <a:pt x="2324" y="5968"/>
                  </a:lnTo>
                  <a:lnTo>
                    <a:pt x="2344" y="5949"/>
                  </a:lnTo>
                  <a:lnTo>
                    <a:pt x="2362" y="5929"/>
                  </a:lnTo>
                  <a:lnTo>
                    <a:pt x="2379" y="5909"/>
                  </a:lnTo>
                  <a:lnTo>
                    <a:pt x="2396" y="5889"/>
                  </a:lnTo>
                  <a:lnTo>
                    <a:pt x="2412" y="5866"/>
                  </a:lnTo>
                  <a:lnTo>
                    <a:pt x="2425" y="5844"/>
                  </a:lnTo>
                  <a:lnTo>
                    <a:pt x="2439" y="5821"/>
                  </a:lnTo>
                  <a:lnTo>
                    <a:pt x="2451" y="5797"/>
                  </a:lnTo>
                  <a:lnTo>
                    <a:pt x="2463" y="5772"/>
                  </a:lnTo>
                  <a:lnTo>
                    <a:pt x="2473" y="5747"/>
                  </a:lnTo>
                  <a:lnTo>
                    <a:pt x="2481" y="5721"/>
                  </a:lnTo>
                  <a:lnTo>
                    <a:pt x="2489" y="5695"/>
                  </a:lnTo>
                  <a:lnTo>
                    <a:pt x="2495" y="5668"/>
                  </a:lnTo>
                  <a:lnTo>
                    <a:pt x="2500" y="5641"/>
                  </a:lnTo>
                  <a:lnTo>
                    <a:pt x="2503" y="5613"/>
                  </a:lnTo>
                  <a:lnTo>
                    <a:pt x="2506" y="5584"/>
                  </a:lnTo>
                  <a:lnTo>
                    <a:pt x="2507" y="5556"/>
                  </a:lnTo>
                  <a:lnTo>
                    <a:pt x="2506" y="5533"/>
                  </a:lnTo>
                  <a:close/>
                  <a:moveTo>
                    <a:pt x="2908" y="4892"/>
                  </a:moveTo>
                  <a:lnTo>
                    <a:pt x="1018" y="5060"/>
                  </a:lnTo>
                  <a:lnTo>
                    <a:pt x="1015" y="5089"/>
                  </a:lnTo>
                  <a:lnTo>
                    <a:pt x="1015" y="5118"/>
                  </a:lnTo>
                  <a:lnTo>
                    <a:pt x="1017" y="5144"/>
                  </a:lnTo>
                  <a:lnTo>
                    <a:pt x="2906" y="4978"/>
                  </a:lnTo>
                  <a:lnTo>
                    <a:pt x="2908" y="4953"/>
                  </a:lnTo>
                  <a:lnTo>
                    <a:pt x="2910" y="4927"/>
                  </a:lnTo>
                  <a:lnTo>
                    <a:pt x="2910" y="4910"/>
                  </a:lnTo>
                  <a:lnTo>
                    <a:pt x="2908" y="4892"/>
                  </a:lnTo>
                  <a:close/>
                  <a:moveTo>
                    <a:pt x="2908" y="4171"/>
                  </a:moveTo>
                  <a:lnTo>
                    <a:pt x="1018" y="4337"/>
                  </a:lnTo>
                  <a:lnTo>
                    <a:pt x="1015" y="4368"/>
                  </a:lnTo>
                  <a:lnTo>
                    <a:pt x="1015" y="4397"/>
                  </a:lnTo>
                  <a:lnTo>
                    <a:pt x="1017" y="4423"/>
                  </a:lnTo>
                  <a:lnTo>
                    <a:pt x="2906" y="4257"/>
                  </a:lnTo>
                  <a:lnTo>
                    <a:pt x="2908" y="4232"/>
                  </a:lnTo>
                  <a:lnTo>
                    <a:pt x="2910" y="4206"/>
                  </a:lnTo>
                  <a:lnTo>
                    <a:pt x="2910" y="4189"/>
                  </a:lnTo>
                  <a:lnTo>
                    <a:pt x="2908" y="4171"/>
                  </a:lnTo>
                  <a:close/>
                </a:path>
              </a:pathLst>
            </a:custGeom>
            <a:solidFill>
              <a:schemeClr val="bg1"/>
            </a:solidFill>
            <a:ln>
              <a:solidFill>
                <a:schemeClr val="bg1"/>
              </a:solidFill>
            </a:ln>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5007832" y="1628895"/>
            <a:ext cx="6017888" cy="540934"/>
            <a:chOff x="4597712" y="1584494"/>
            <a:chExt cx="5699829" cy="511214"/>
          </a:xfrm>
          <a:solidFill>
            <a:srgbClr val="C00000"/>
          </a:solidFill>
          <a:effectLst>
            <a:outerShdw blurRad="50800" dist="38100" dir="2700000" algn="tl" rotWithShape="0">
              <a:prstClr val="black">
                <a:alpha val="40000"/>
              </a:prstClr>
            </a:outerShdw>
          </a:effectLst>
        </p:grpSpPr>
        <p:sp>
          <p:nvSpPr>
            <p:cNvPr id="93" name="Freeform 5"/>
            <p:cNvSpPr/>
            <p:nvPr/>
          </p:nvSpPr>
          <p:spPr bwMode="auto">
            <a:xfrm>
              <a:off x="4597712" y="1584494"/>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bg1"/>
                </a:solidFill>
                <a:latin typeface="微软雅黑" panose="020b0503020204020204" pitchFamily="34" charset="-122"/>
                <a:ea typeface="微软雅黑" panose="020b0503020204020204" pitchFamily="34" charset="-122"/>
              </a:endParaRPr>
            </a:p>
          </p:txBody>
        </p:sp>
        <p:sp>
          <p:nvSpPr>
            <p:cNvPr id="94" name="TextBox 93"/>
            <p:cNvSpPr txBox="1"/>
            <p:nvPr/>
          </p:nvSpPr>
          <p:spPr>
            <a:xfrm>
              <a:off x="5592733" y="1718319"/>
              <a:ext cx="3164443" cy="29075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nSpc>
                  <a:spcPct val="80000"/>
                </a:lnSpc>
              </a:pPr>
              <a:r>
                <a:rPr lang="zh-CN" altLang="en-US" sz="2500"/>
                <a:t>商务谈判的心理</a:t>
              </a:r>
              <a:endParaRPr lang="zh-CN" altLang="en-US" sz="2500"/>
            </a:p>
          </p:txBody>
        </p:sp>
        <p:sp>
          <p:nvSpPr>
            <p:cNvPr id="97" name="KSO_Shape"/>
            <p:cNvSpPr/>
            <p:nvPr/>
          </p:nvSpPr>
          <p:spPr bwMode="auto">
            <a:xfrm>
              <a:off x="9331114" y="1670049"/>
              <a:ext cx="286351" cy="360384"/>
            </a:xfrm>
            <a:custGeom>
              <a:gdLst>
                <a:gd name="T0" fmla="*/ 2147483646 w 4228"/>
                <a:gd name="T1" fmla="*/ 2147483646 h 5910"/>
                <a:gd name="T2" fmla="*/ 2147483646 w 4228"/>
                <a:gd name="T3" fmla="*/ 2147483646 h 5910"/>
                <a:gd name="T4" fmla="*/ 2147483646 w 4228"/>
                <a:gd name="T5" fmla="*/ 2147483646 h 5910"/>
                <a:gd name="T6" fmla="*/ 2147483646 w 4228"/>
                <a:gd name="T7" fmla="*/ 2147483646 h 5910"/>
                <a:gd name="T8" fmla="*/ 2147483646 w 4228"/>
                <a:gd name="T9" fmla="*/ 736754076 h 5910"/>
                <a:gd name="T10" fmla="*/ 2147483646 w 4228"/>
                <a:gd name="T11" fmla="*/ 468900117 h 5910"/>
                <a:gd name="T12" fmla="*/ 2147483646 w 4228"/>
                <a:gd name="T13" fmla="*/ 2147483646 h 5910"/>
                <a:gd name="T14" fmla="*/ 2147483646 w 4228"/>
                <a:gd name="T15" fmla="*/ 2147483646 h 5910"/>
                <a:gd name="T16" fmla="*/ 769768890 w 4228"/>
                <a:gd name="T17" fmla="*/ 2147483646 h 5910"/>
                <a:gd name="T18" fmla="*/ 502005176 w 4228"/>
                <a:gd name="T19" fmla="*/ 2147483646 h 5910"/>
                <a:gd name="T20" fmla="*/ 2147483646 w 4228"/>
                <a:gd name="T21" fmla="*/ 2147483646 h 5910"/>
                <a:gd name="T22" fmla="*/ 2147483646 w 4228"/>
                <a:gd name="T23" fmla="*/ 2147483646 h 5910"/>
                <a:gd name="T24" fmla="*/ 2147483646 w 4228"/>
                <a:gd name="T25" fmla="*/ 2147483646 h 5910"/>
                <a:gd name="T26" fmla="*/ 2147483646 w 4228"/>
                <a:gd name="T27" fmla="*/ 2147483646 h 5910"/>
                <a:gd name="T28" fmla="*/ 2147483646 w 4228"/>
                <a:gd name="T29" fmla="*/ 2147483646 h 5910"/>
                <a:gd name="T30" fmla="*/ 2147483646 w 4228"/>
                <a:gd name="T31" fmla="*/ 2147483646 h 5910"/>
                <a:gd name="T32" fmla="*/ 2147483646 w 4228"/>
                <a:gd name="T33" fmla="*/ 2147483646 h 5910"/>
                <a:gd name="T34" fmla="*/ 2147483646 w 4228"/>
                <a:gd name="T35" fmla="*/ 2147483646 h 5910"/>
                <a:gd name="T36" fmla="*/ 2147483646 w 4228"/>
                <a:gd name="T37" fmla="*/ 2147483646 h 5910"/>
                <a:gd name="T38" fmla="*/ 2147483646 w 4228"/>
                <a:gd name="T39" fmla="*/ 2147483646 h 5910"/>
                <a:gd name="T40" fmla="*/ 2147483646 w 4228"/>
                <a:gd name="T41" fmla="*/ 2147483646 h 5910"/>
                <a:gd name="T42" fmla="*/ 2147483646 w 4228"/>
                <a:gd name="T43" fmla="*/ 2147483646 h 5910"/>
                <a:gd name="T44" fmla="*/ 2147483646 w 4228"/>
                <a:gd name="T45" fmla="*/ 2147483646 h 5910"/>
                <a:gd name="T46" fmla="*/ 2147483646 w 4228"/>
                <a:gd name="T47" fmla="*/ 2147483646 h 5910"/>
                <a:gd name="T48" fmla="*/ 2147483646 w 4228"/>
                <a:gd name="T49" fmla="*/ 2147483646 h 5910"/>
                <a:gd name="T50" fmla="*/ 2147483646 w 4228"/>
                <a:gd name="T51" fmla="*/ 2147483646 h 5910"/>
                <a:gd name="T52" fmla="*/ 2147483646 w 4228"/>
                <a:gd name="T53" fmla="*/ 2147483646 h 5910"/>
                <a:gd name="T54" fmla="*/ 2147483646 w 4228"/>
                <a:gd name="T55" fmla="*/ 2147483646 h 5910"/>
                <a:gd name="T56" fmla="*/ 2147483646 w 4228"/>
                <a:gd name="T57" fmla="*/ 2147483646 h 5910"/>
                <a:gd name="T58" fmla="*/ 2147483646 w 4228"/>
                <a:gd name="T59" fmla="*/ 2147483646 h 5910"/>
                <a:gd name="T60" fmla="*/ 2147483646 w 4228"/>
                <a:gd name="T61" fmla="*/ 2147483646 h 5910"/>
                <a:gd name="T62" fmla="*/ 2147483646 w 4228"/>
                <a:gd name="T63" fmla="*/ 2147483646 h 5910"/>
                <a:gd name="T64" fmla="*/ 2147483646 w 4228"/>
                <a:gd name="T65" fmla="*/ 2147483646 h 5910"/>
                <a:gd name="T66" fmla="*/ 2147483646 w 4228"/>
                <a:gd name="T67" fmla="*/ 2147483646 h 5910"/>
                <a:gd name="T68" fmla="*/ 2147483646 w 4228"/>
                <a:gd name="T69" fmla="*/ 2147483646 h 5910"/>
                <a:gd name="T70" fmla="*/ 2147483646 w 4228"/>
                <a:gd name="T71" fmla="*/ 2147483646 h 5910"/>
                <a:gd name="T72" fmla="*/ 2147483646 w 4228"/>
                <a:gd name="T73" fmla="*/ 2147483646 h 5910"/>
                <a:gd name="T74" fmla="*/ 2147483646 w 4228"/>
                <a:gd name="T75" fmla="*/ 2147483646 h 5910"/>
                <a:gd name="T76" fmla="*/ 2147483646 w 4228"/>
                <a:gd name="T77" fmla="*/ 2147483646 h 5910"/>
                <a:gd name="T78" fmla="*/ 2147483646 w 4228"/>
                <a:gd name="T79" fmla="*/ 2147483646 h 5910"/>
                <a:gd name="T80" fmla="*/ 2147483646 w 4228"/>
                <a:gd name="T81" fmla="*/ 2147483646 h 5910"/>
                <a:gd name="T82" fmla="*/ 2147483646 w 4228"/>
                <a:gd name="T83" fmla="*/ 2147483646 h 5910"/>
                <a:gd name="T84" fmla="*/ 2147483646 w 4228"/>
                <a:gd name="T85" fmla="*/ 2147483646 h 5910"/>
                <a:gd name="T86" fmla="*/ 2147483646 w 4228"/>
                <a:gd name="T87" fmla="*/ 2147483646 h 5910"/>
                <a:gd name="T88" fmla="*/ 2147483646 w 4228"/>
                <a:gd name="T89" fmla="*/ 2147483646 h 5910"/>
                <a:gd name="T90" fmla="*/ 2147483646 w 4228"/>
                <a:gd name="T91" fmla="*/ 2147483646 h 5910"/>
                <a:gd name="T92" fmla="*/ 2147483646 w 4228"/>
                <a:gd name="T93" fmla="*/ 2147483646 h 5910"/>
                <a:gd name="T94" fmla="*/ 2147483646 w 4228"/>
                <a:gd name="T95" fmla="*/ 2147483646 h 5910"/>
                <a:gd name="T96" fmla="*/ 2147483646 w 4228"/>
                <a:gd name="T97" fmla="*/ 2147483646 h 5910"/>
                <a:gd name="T98" fmla="*/ 2147483646 w 4228"/>
                <a:gd name="T99" fmla="*/ 2147483646 h 5910"/>
                <a:gd name="T100" fmla="*/ 2147483646 w 4228"/>
                <a:gd name="T101" fmla="*/ 2147483646 h 5910"/>
                <a:gd name="T102" fmla="*/ 2147483646 w 4228"/>
                <a:gd name="T103" fmla="*/ 2147483646 h 5910"/>
                <a:gd name="T104" fmla="*/ 2147483646 w 4228"/>
                <a:gd name="T105" fmla="*/ 2147483646 h 5910"/>
                <a:gd name="T106" fmla="*/ 2147483646 w 4228"/>
                <a:gd name="T107" fmla="*/ 2147483646 h 5910"/>
                <a:gd name="T108" fmla="*/ 2147483646 w 4228"/>
                <a:gd name="T109" fmla="*/ 2147483646 h 5910"/>
                <a:gd name="T110" fmla="*/ 2147483646 w 4228"/>
                <a:gd name="T111" fmla="*/ 2147483646 h 5910"/>
                <a:gd name="T112" fmla="*/ 2147483646 w 4228"/>
                <a:gd name="T113" fmla="*/ 2147483646 h 5910"/>
                <a:gd name="T114" fmla="*/ 2147483646 w 4228"/>
                <a:gd name="T115" fmla="*/ 2147483646 h 5910"/>
                <a:gd name="T116" fmla="*/ 2147483646 w 4228"/>
                <a:gd name="T117" fmla="*/ 2147483646 h 5910"/>
                <a:gd name="T118" fmla="*/ 2147483646 w 4228"/>
                <a:gd name="T119" fmla="*/ 2147483646 h 5910"/>
                <a:gd name="T120" fmla="*/ 2147483646 w 4228"/>
                <a:gd name="T121" fmla="*/ 2147483646 h 591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228" h="5910">
                  <a:moveTo>
                    <a:pt x="3998" y="2785"/>
                  </a:moveTo>
                  <a:lnTo>
                    <a:pt x="3815" y="2602"/>
                  </a:lnTo>
                  <a:lnTo>
                    <a:pt x="2840" y="1627"/>
                  </a:lnTo>
                  <a:lnTo>
                    <a:pt x="3127" y="1341"/>
                  </a:lnTo>
                  <a:lnTo>
                    <a:pt x="3155" y="1312"/>
                  </a:lnTo>
                  <a:lnTo>
                    <a:pt x="3181" y="1282"/>
                  </a:lnTo>
                  <a:lnTo>
                    <a:pt x="3205" y="1251"/>
                  </a:lnTo>
                  <a:lnTo>
                    <a:pt x="3227" y="1219"/>
                  </a:lnTo>
                  <a:lnTo>
                    <a:pt x="3247" y="1185"/>
                  </a:lnTo>
                  <a:lnTo>
                    <a:pt x="3266" y="1151"/>
                  </a:lnTo>
                  <a:lnTo>
                    <a:pt x="3284" y="1116"/>
                  </a:lnTo>
                  <a:lnTo>
                    <a:pt x="3299" y="1081"/>
                  </a:lnTo>
                  <a:lnTo>
                    <a:pt x="3313" y="1046"/>
                  </a:lnTo>
                  <a:lnTo>
                    <a:pt x="3324" y="1009"/>
                  </a:lnTo>
                  <a:lnTo>
                    <a:pt x="3335" y="972"/>
                  </a:lnTo>
                  <a:lnTo>
                    <a:pt x="3342" y="935"/>
                  </a:lnTo>
                  <a:lnTo>
                    <a:pt x="3349" y="898"/>
                  </a:lnTo>
                  <a:lnTo>
                    <a:pt x="3353" y="861"/>
                  </a:lnTo>
                  <a:lnTo>
                    <a:pt x="3356" y="823"/>
                  </a:lnTo>
                  <a:lnTo>
                    <a:pt x="3357" y="786"/>
                  </a:lnTo>
                  <a:lnTo>
                    <a:pt x="3356" y="748"/>
                  </a:lnTo>
                  <a:lnTo>
                    <a:pt x="3353" y="710"/>
                  </a:lnTo>
                  <a:lnTo>
                    <a:pt x="3349" y="673"/>
                  </a:lnTo>
                  <a:lnTo>
                    <a:pt x="3342" y="635"/>
                  </a:lnTo>
                  <a:lnTo>
                    <a:pt x="3335" y="598"/>
                  </a:lnTo>
                  <a:lnTo>
                    <a:pt x="3324" y="562"/>
                  </a:lnTo>
                  <a:lnTo>
                    <a:pt x="3313" y="526"/>
                  </a:lnTo>
                  <a:lnTo>
                    <a:pt x="3299" y="489"/>
                  </a:lnTo>
                  <a:lnTo>
                    <a:pt x="3284" y="455"/>
                  </a:lnTo>
                  <a:lnTo>
                    <a:pt x="3266" y="420"/>
                  </a:lnTo>
                  <a:lnTo>
                    <a:pt x="3247" y="385"/>
                  </a:lnTo>
                  <a:lnTo>
                    <a:pt x="3227" y="353"/>
                  </a:lnTo>
                  <a:lnTo>
                    <a:pt x="3205" y="321"/>
                  </a:lnTo>
                  <a:lnTo>
                    <a:pt x="3181" y="290"/>
                  </a:lnTo>
                  <a:lnTo>
                    <a:pt x="3155" y="258"/>
                  </a:lnTo>
                  <a:lnTo>
                    <a:pt x="3127" y="229"/>
                  </a:lnTo>
                  <a:lnTo>
                    <a:pt x="3097" y="201"/>
                  </a:lnTo>
                  <a:lnTo>
                    <a:pt x="3067" y="176"/>
                  </a:lnTo>
                  <a:lnTo>
                    <a:pt x="3036" y="151"/>
                  </a:lnTo>
                  <a:lnTo>
                    <a:pt x="3003" y="129"/>
                  </a:lnTo>
                  <a:lnTo>
                    <a:pt x="2970" y="108"/>
                  </a:lnTo>
                  <a:lnTo>
                    <a:pt x="2936" y="89"/>
                  </a:lnTo>
                  <a:lnTo>
                    <a:pt x="2902" y="72"/>
                  </a:lnTo>
                  <a:lnTo>
                    <a:pt x="2866" y="56"/>
                  </a:lnTo>
                  <a:lnTo>
                    <a:pt x="2830" y="43"/>
                  </a:lnTo>
                  <a:lnTo>
                    <a:pt x="2795" y="32"/>
                  </a:lnTo>
                  <a:lnTo>
                    <a:pt x="2758" y="22"/>
                  </a:lnTo>
                  <a:lnTo>
                    <a:pt x="2720" y="14"/>
                  </a:lnTo>
                  <a:lnTo>
                    <a:pt x="2683" y="7"/>
                  </a:lnTo>
                  <a:lnTo>
                    <a:pt x="2645" y="3"/>
                  </a:lnTo>
                  <a:lnTo>
                    <a:pt x="2608" y="0"/>
                  </a:lnTo>
                  <a:lnTo>
                    <a:pt x="2570" y="0"/>
                  </a:lnTo>
                  <a:lnTo>
                    <a:pt x="2532" y="0"/>
                  </a:lnTo>
                  <a:lnTo>
                    <a:pt x="2496" y="3"/>
                  </a:lnTo>
                  <a:lnTo>
                    <a:pt x="2458" y="7"/>
                  </a:lnTo>
                  <a:lnTo>
                    <a:pt x="2421" y="14"/>
                  </a:lnTo>
                  <a:lnTo>
                    <a:pt x="2383" y="22"/>
                  </a:lnTo>
                  <a:lnTo>
                    <a:pt x="2346" y="32"/>
                  </a:lnTo>
                  <a:lnTo>
                    <a:pt x="2310" y="43"/>
                  </a:lnTo>
                  <a:lnTo>
                    <a:pt x="2275" y="56"/>
                  </a:lnTo>
                  <a:lnTo>
                    <a:pt x="2239" y="72"/>
                  </a:lnTo>
                  <a:lnTo>
                    <a:pt x="2205" y="89"/>
                  </a:lnTo>
                  <a:lnTo>
                    <a:pt x="2171" y="108"/>
                  </a:lnTo>
                  <a:lnTo>
                    <a:pt x="2138" y="129"/>
                  </a:lnTo>
                  <a:lnTo>
                    <a:pt x="2105" y="151"/>
                  </a:lnTo>
                  <a:lnTo>
                    <a:pt x="2074" y="176"/>
                  </a:lnTo>
                  <a:lnTo>
                    <a:pt x="2044" y="201"/>
                  </a:lnTo>
                  <a:lnTo>
                    <a:pt x="2015" y="229"/>
                  </a:lnTo>
                  <a:lnTo>
                    <a:pt x="301" y="1950"/>
                  </a:lnTo>
                  <a:lnTo>
                    <a:pt x="284" y="1965"/>
                  </a:lnTo>
                  <a:lnTo>
                    <a:pt x="266" y="1980"/>
                  </a:lnTo>
                  <a:lnTo>
                    <a:pt x="248" y="1996"/>
                  </a:lnTo>
                  <a:lnTo>
                    <a:pt x="231" y="2013"/>
                  </a:lnTo>
                  <a:lnTo>
                    <a:pt x="203" y="2042"/>
                  </a:lnTo>
                  <a:lnTo>
                    <a:pt x="177" y="2072"/>
                  </a:lnTo>
                  <a:lnTo>
                    <a:pt x="153" y="2104"/>
                  </a:lnTo>
                  <a:lnTo>
                    <a:pt x="131" y="2135"/>
                  </a:lnTo>
                  <a:lnTo>
                    <a:pt x="110" y="2169"/>
                  </a:lnTo>
                  <a:lnTo>
                    <a:pt x="91" y="2203"/>
                  </a:lnTo>
                  <a:lnTo>
                    <a:pt x="74" y="2238"/>
                  </a:lnTo>
                  <a:lnTo>
                    <a:pt x="58" y="2273"/>
                  </a:lnTo>
                  <a:lnTo>
                    <a:pt x="45" y="2308"/>
                  </a:lnTo>
                  <a:lnTo>
                    <a:pt x="33" y="2345"/>
                  </a:lnTo>
                  <a:lnTo>
                    <a:pt x="23" y="2382"/>
                  </a:lnTo>
                  <a:lnTo>
                    <a:pt x="15" y="2419"/>
                  </a:lnTo>
                  <a:lnTo>
                    <a:pt x="9" y="2456"/>
                  </a:lnTo>
                  <a:lnTo>
                    <a:pt x="5" y="2493"/>
                  </a:lnTo>
                  <a:lnTo>
                    <a:pt x="1" y="2531"/>
                  </a:lnTo>
                  <a:lnTo>
                    <a:pt x="0" y="2569"/>
                  </a:lnTo>
                  <a:lnTo>
                    <a:pt x="1" y="2606"/>
                  </a:lnTo>
                  <a:lnTo>
                    <a:pt x="5" y="2644"/>
                  </a:lnTo>
                  <a:lnTo>
                    <a:pt x="9" y="2681"/>
                  </a:lnTo>
                  <a:lnTo>
                    <a:pt x="15" y="2719"/>
                  </a:lnTo>
                  <a:lnTo>
                    <a:pt x="23" y="2756"/>
                  </a:lnTo>
                  <a:lnTo>
                    <a:pt x="33" y="2792"/>
                  </a:lnTo>
                  <a:lnTo>
                    <a:pt x="45" y="2829"/>
                  </a:lnTo>
                  <a:lnTo>
                    <a:pt x="58" y="2865"/>
                  </a:lnTo>
                  <a:lnTo>
                    <a:pt x="74" y="2899"/>
                  </a:lnTo>
                  <a:lnTo>
                    <a:pt x="91" y="2934"/>
                  </a:lnTo>
                  <a:lnTo>
                    <a:pt x="110" y="2969"/>
                  </a:lnTo>
                  <a:lnTo>
                    <a:pt x="131" y="3001"/>
                  </a:lnTo>
                  <a:lnTo>
                    <a:pt x="153" y="3033"/>
                  </a:lnTo>
                  <a:lnTo>
                    <a:pt x="177" y="3065"/>
                  </a:lnTo>
                  <a:lnTo>
                    <a:pt x="203" y="3096"/>
                  </a:lnTo>
                  <a:lnTo>
                    <a:pt x="231" y="3125"/>
                  </a:lnTo>
                  <a:lnTo>
                    <a:pt x="1388" y="4281"/>
                  </a:lnTo>
                  <a:lnTo>
                    <a:pt x="1102" y="4567"/>
                  </a:lnTo>
                  <a:lnTo>
                    <a:pt x="1075" y="4597"/>
                  </a:lnTo>
                  <a:lnTo>
                    <a:pt x="1048" y="4627"/>
                  </a:lnTo>
                  <a:lnTo>
                    <a:pt x="1024" y="4658"/>
                  </a:lnTo>
                  <a:lnTo>
                    <a:pt x="1001" y="4691"/>
                  </a:lnTo>
                  <a:lnTo>
                    <a:pt x="981" y="4724"/>
                  </a:lnTo>
                  <a:lnTo>
                    <a:pt x="962" y="4758"/>
                  </a:lnTo>
                  <a:lnTo>
                    <a:pt x="945" y="4792"/>
                  </a:lnTo>
                  <a:lnTo>
                    <a:pt x="930" y="4828"/>
                  </a:lnTo>
                  <a:lnTo>
                    <a:pt x="916" y="4864"/>
                  </a:lnTo>
                  <a:lnTo>
                    <a:pt x="904" y="4899"/>
                  </a:lnTo>
                  <a:lnTo>
                    <a:pt x="894" y="4936"/>
                  </a:lnTo>
                  <a:lnTo>
                    <a:pt x="886" y="4973"/>
                  </a:lnTo>
                  <a:lnTo>
                    <a:pt x="879" y="5011"/>
                  </a:lnTo>
                  <a:lnTo>
                    <a:pt x="875" y="5048"/>
                  </a:lnTo>
                  <a:lnTo>
                    <a:pt x="873" y="5086"/>
                  </a:lnTo>
                  <a:lnTo>
                    <a:pt x="872" y="5123"/>
                  </a:lnTo>
                  <a:lnTo>
                    <a:pt x="873" y="5161"/>
                  </a:lnTo>
                  <a:lnTo>
                    <a:pt x="875" y="5198"/>
                  </a:lnTo>
                  <a:lnTo>
                    <a:pt x="880" y="5236"/>
                  </a:lnTo>
                  <a:lnTo>
                    <a:pt x="886" y="5273"/>
                  </a:lnTo>
                  <a:lnTo>
                    <a:pt x="894" y="5311"/>
                  </a:lnTo>
                  <a:lnTo>
                    <a:pt x="904" y="5347"/>
                  </a:lnTo>
                  <a:lnTo>
                    <a:pt x="916" y="5383"/>
                  </a:lnTo>
                  <a:lnTo>
                    <a:pt x="930" y="5419"/>
                  </a:lnTo>
                  <a:lnTo>
                    <a:pt x="945" y="5455"/>
                  </a:lnTo>
                  <a:lnTo>
                    <a:pt x="962" y="5489"/>
                  </a:lnTo>
                  <a:lnTo>
                    <a:pt x="981" y="5523"/>
                  </a:lnTo>
                  <a:lnTo>
                    <a:pt x="1002" y="5556"/>
                  </a:lnTo>
                  <a:lnTo>
                    <a:pt x="1024" y="5589"/>
                  </a:lnTo>
                  <a:lnTo>
                    <a:pt x="1049" y="5620"/>
                  </a:lnTo>
                  <a:lnTo>
                    <a:pt x="1075" y="5650"/>
                  </a:lnTo>
                  <a:lnTo>
                    <a:pt x="1102" y="5679"/>
                  </a:lnTo>
                  <a:lnTo>
                    <a:pt x="1131" y="5707"/>
                  </a:lnTo>
                  <a:lnTo>
                    <a:pt x="1162" y="5734"/>
                  </a:lnTo>
                  <a:lnTo>
                    <a:pt x="1193" y="5757"/>
                  </a:lnTo>
                  <a:lnTo>
                    <a:pt x="1225" y="5779"/>
                  </a:lnTo>
                  <a:lnTo>
                    <a:pt x="1259" y="5800"/>
                  </a:lnTo>
                  <a:lnTo>
                    <a:pt x="1292" y="5819"/>
                  </a:lnTo>
                  <a:lnTo>
                    <a:pt x="1327" y="5836"/>
                  </a:lnTo>
                  <a:lnTo>
                    <a:pt x="1362" y="5852"/>
                  </a:lnTo>
                  <a:lnTo>
                    <a:pt x="1398" y="5865"/>
                  </a:lnTo>
                  <a:lnTo>
                    <a:pt x="1434" y="5877"/>
                  </a:lnTo>
                  <a:lnTo>
                    <a:pt x="1471" y="5887"/>
                  </a:lnTo>
                  <a:lnTo>
                    <a:pt x="1507" y="5895"/>
                  </a:lnTo>
                  <a:lnTo>
                    <a:pt x="1545" y="5902"/>
                  </a:lnTo>
                  <a:lnTo>
                    <a:pt x="1582" y="5906"/>
                  </a:lnTo>
                  <a:lnTo>
                    <a:pt x="1620" y="5909"/>
                  </a:lnTo>
                  <a:lnTo>
                    <a:pt x="1658" y="5910"/>
                  </a:lnTo>
                  <a:lnTo>
                    <a:pt x="1696" y="5909"/>
                  </a:lnTo>
                  <a:lnTo>
                    <a:pt x="1734" y="5906"/>
                  </a:lnTo>
                  <a:lnTo>
                    <a:pt x="1771" y="5902"/>
                  </a:lnTo>
                  <a:lnTo>
                    <a:pt x="1809" y="5895"/>
                  </a:lnTo>
                  <a:lnTo>
                    <a:pt x="1845" y="5887"/>
                  </a:lnTo>
                  <a:lnTo>
                    <a:pt x="1882" y="5877"/>
                  </a:lnTo>
                  <a:lnTo>
                    <a:pt x="1918" y="5865"/>
                  </a:lnTo>
                  <a:lnTo>
                    <a:pt x="1954" y="5852"/>
                  </a:lnTo>
                  <a:lnTo>
                    <a:pt x="1989" y="5836"/>
                  </a:lnTo>
                  <a:lnTo>
                    <a:pt x="2024" y="5819"/>
                  </a:lnTo>
                  <a:lnTo>
                    <a:pt x="2057" y="5800"/>
                  </a:lnTo>
                  <a:lnTo>
                    <a:pt x="2091" y="5780"/>
                  </a:lnTo>
                  <a:lnTo>
                    <a:pt x="2123" y="5757"/>
                  </a:lnTo>
                  <a:lnTo>
                    <a:pt x="2154" y="5734"/>
                  </a:lnTo>
                  <a:lnTo>
                    <a:pt x="2184" y="5707"/>
                  </a:lnTo>
                  <a:lnTo>
                    <a:pt x="2215" y="5679"/>
                  </a:lnTo>
                  <a:lnTo>
                    <a:pt x="3998" y="3897"/>
                  </a:lnTo>
                  <a:lnTo>
                    <a:pt x="4026" y="3866"/>
                  </a:lnTo>
                  <a:lnTo>
                    <a:pt x="4052" y="3836"/>
                  </a:lnTo>
                  <a:lnTo>
                    <a:pt x="4076" y="3805"/>
                  </a:lnTo>
                  <a:lnTo>
                    <a:pt x="4099" y="3773"/>
                  </a:lnTo>
                  <a:lnTo>
                    <a:pt x="4119" y="3739"/>
                  </a:lnTo>
                  <a:lnTo>
                    <a:pt x="4138" y="3706"/>
                  </a:lnTo>
                  <a:lnTo>
                    <a:pt x="4156" y="3671"/>
                  </a:lnTo>
                  <a:lnTo>
                    <a:pt x="4170" y="3636"/>
                  </a:lnTo>
                  <a:lnTo>
                    <a:pt x="4185" y="3600"/>
                  </a:lnTo>
                  <a:lnTo>
                    <a:pt x="4196" y="3564"/>
                  </a:lnTo>
                  <a:lnTo>
                    <a:pt x="4206" y="3527"/>
                  </a:lnTo>
                  <a:lnTo>
                    <a:pt x="4214" y="3489"/>
                  </a:lnTo>
                  <a:lnTo>
                    <a:pt x="4220" y="3453"/>
                  </a:lnTo>
                  <a:lnTo>
                    <a:pt x="4225" y="3415"/>
                  </a:lnTo>
                  <a:lnTo>
                    <a:pt x="4227" y="3378"/>
                  </a:lnTo>
                  <a:lnTo>
                    <a:pt x="4228" y="3340"/>
                  </a:lnTo>
                  <a:lnTo>
                    <a:pt x="4227" y="3302"/>
                  </a:lnTo>
                  <a:lnTo>
                    <a:pt x="4225" y="3265"/>
                  </a:lnTo>
                  <a:lnTo>
                    <a:pt x="4220" y="3227"/>
                  </a:lnTo>
                  <a:lnTo>
                    <a:pt x="4214" y="3191"/>
                  </a:lnTo>
                  <a:lnTo>
                    <a:pt x="4206" y="3153"/>
                  </a:lnTo>
                  <a:lnTo>
                    <a:pt x="4196" y="3116"/>
                  </a:lnTo>
                  <a:lnTo>
                    <a:pt x="4185" y="3080"/>
                  </a:lnTo>
                  <a:lnTo>
                    <a:pt x="4170" y="3044"/>
                  </a:lnTo>
                  <a:lnTo>
                    <a:pt x="4156" y="3009"/>
                  </a:lnTo>
                  <a:lnTo>
                    <a:pt x="4138" y="2974"/>
                  </a:lnTo>
                  <a:lnTo>
                    <a:pt x="4119" y="2941"/>
                  </a:lnTo>
                  <a:lnTo>
                    <a:pt x="4099" y="2907"/>
                  </a:lnTo>
                  <a:lnTo>
                    <a:pt x="4076" y="2875"/>
                  </a:lnTo>
                  <a:lnTo>
                    <a:pt x="4052" y="2844"/>
                  </a:lnTo>
                  <a:lnTo>
                    <a:pt x="4026" y="2814"/>
                  </a:lnTo>
                  <a:lnTo>
                    <a:pt x="3998" y="2785"/>
                  </a:lnTo>
                  <a:close/>
                  <a:moveTo>
                    <a:pt x="2285" y="499"/>
                  </a:moveTo>
                  <a:lnTo>
                    <a:pt x="2285" y="499"/>
                  </a:lnTo>
                  <a:lnTo>
                    <a:pt x="2300" y="485"/>
                  </a:lnTo>
                  <a:lnTo>
                    <a:pt x="2316" y="471"/>
                  </a:lnTo>
                  <a:lnTo>
                    <a:pt x="2332" y="459"/>
                  </a:lnTo>
                  <a:lnTo>
                    <a:pt x="2348" y="448"/>
                  </a:lnTo>
                  <a:lnTo>
                    <a:pt x="2365" y="437"/>
                  </a:lnTo>
                  <a:lnTo>
                    <a:pt x="2383" y="428"/>
                  </a:lnTo>
                  <a:lnTo>
                    <a:pt x="2401" y="419"/>
                  </a:lnTo>
                  <a:lnTo>
                    <a:pt x="2419" y="411"/>
                  </a:lnTo>
                  <a:lnTo>
                    <a:pt x="2437" y="404"/>
                  </a:lnTo>
                  <a:lnTo>
                    <a:pt x="2456" y="398"/>
                  </a:lnTo>
                  <a:lnTo>
                    <a:pt x="2474" y="393"/>
                  </a:lnTo>
                  <a:lnTo>
                    <a:pt x="2493" y="389"/>
                  </a:lnTo>
                  <a:lnTo>
                    <a:pt x="2512" y="385"/>
                  </a:lnTo>
                  <a:lnTo>
                    <a:pt x="2531" y="383"/>
                  </a:lnTo>
                  <a:lnTo>
                    <a:pt x="2551" y="382"/>
                  </a:lnTo>
                  <a:lnTo>
                    <a:pt x="2570" y="381"/>
                  </a:lnTo>
                  <a:lnTo>
                    <a:pt x="2590" y="382"/>
                  </a:lnTo>
                  <a:lnTo>
                    <a:pt x="2609" y="383"/>
                  </a:lnTo>
                  <a:lnTo>
                    <a:pt x="2628" y="385"/>
                  </a:lnTo>
                  <a:lnTo>
                    <a:pt x="2647" y="389"/>
                  </a:lnTo>
                  <a:lnTo>
                    <a:pt x="2667" y="393"/>
                  </a:lnTo>
                  <a:lnTo>
                    <a:pt x="2685" y="398"/>
                  </a:lnTo>
                  <a:lnTo>
                    <a:pt x="2704" y="404"/>
                  </a:lnTo>
                  <a:lnTo>
                    <a:pt x="2722" y="411"/>
                  </a:lnTo>
                  <a:lnTo>
                    <a:pt x="2741" y="419"/>
                  </a:lnTo>
                  <a:lnTo>
                    <a:pt x="2759" y="428"/>
                  </a:lnTo>
                  <a:lnTo>
                    <a:pt x="2776" y="437"/>
                  </a:lnTo>
                  <a:lnTo>
                    <a:pt x="2792" y="448"/>
                  </a:lnTo>
                  <a:lnTo>
                    <a:pt x="2809" y="459"/>
                  </a:lnTo>
                  <a:lnTo>
                    <a:pt x="2826" y="471"/>
                  </a:lnTo>
                  <a:lnTo>
                    <a:pt x="2841" y="485"/>
                  </a:lnTo>
                  <a:lnTo>
                    <a:pt x="2856" y="499"/>
                  </a:lnTo>
                  <a:lnTo>
                    <a:pt x="2870" y="515"/>
                  </a:lnTo>
                  <a:lnTo>
                    <a:pt x="2884" y="530"/>
                  </a:lnTo>
                  <a:lnTo>
                    <a:pt x="2896" y="546"/>
                  </a:lnTo>
                  <a:lnTo>
                    <a:pt x="2908" y="563"/>
                  </a:lnTo>
                  <a:lnTo>
                    <a:pt x="2918" y="581"/>
                  </a:lnTo>
                  <a:lnTo>
                    <a:pt x="2928" y="597"/>
                  </a:lnTo>
                  <a:lnTo>
                    <a:pt x="2937" y="615"/>
                  </a:lnTo>
                  <a:lnTo>
                    <a:pt x="2945" y="633"/>
                  </a:lnTo>
                  <a:lnTo>
                    <a:pt x="2952" y="652"/>
                  </a:lnTo>
                  <a:lnTo>
                    <a:pt x="2959" y="670"/>
                  </a:lnTo>
                  <a:lnTo>
                    <a:pt x="2963" y="689"/>
                  </a:lnTo>
                  <a:lnTo>
                    <a:pt x="2968" y="708"/>
                  </a:lnTo>
                  <a:lnTo>
                    <a:pt x="2971" y="727"/>
                  </a:lnTo>
                  <a:lnTo>
                    <a:pt x="2973" y="747"/>
                  </a:lnTo>
                  <a:lnTo>
                    <a:pt x="2974" y="766"/>
                  </a:lnTo>
                  <a:lnTo>
                    <a:pt x="2974" y="786"/>
                  </a:lnTo>
                  <a:lnTo>
                    <a:pt x="2974" y="805"/>
                  </a:lnTo>
                  <a:lnTo>
                    <a:pt x="2973" y="824"/>
                  </a:lnTo>
                  <a:lnTo>
                    <a:pt x="2971" y="844"/>
                  </a:lnTo>
                  <a:lnTo>
                    <a:pt x="2968" y="863"/>
                  </a:lnTo>
                  <a:lnTo>
                    <a:pt x="2963" y="882"/>
                  </a:lnTo>
                  <a:lnTo>
                    <a:pt x="2959" y="901"/>
                  </a:lnTo>
                  <a:lnTo>
                    <a:pt x="2952" y="920"/>
                  </a:lnTo>
                  <a:lnTo>
                    <a:pt x="2945" y="938"/>
                  </a:lnTo>
                  <a:lnTo>
                    <a:pt x="2937" y="955"/>
                  </a:lnTo>
                  <a:lnTo>
                    <a:pt x="2928" y="973"/>
                  </a:lnTo>
                  <a:lnTo>
                    <a:pt x="2918" y="991"/>
                  </a:lnTo>
                  <a:lnTo>
                    <a:pt x="2908" y="1008"/>
                  </a:lnTo>
                  <a:lnTo>
                    <a:pt x="2896" y="1025"/>
                  </a:lnTo>
                  <a:lnTo>
                    <a:pt x="2884" y="1040"/>
                  </a:lnTo>
                  <a:lnTo>
                    <a:pt x="2870" y="1056"/>
                  </a:lnTo>
                  <a:lnTo>
                    <a:pt x="2856" y="1071"/>
                  </a:lnTo>
                  <a:lnTo>
                    <a:pt x="2743" y="1184"/>
                  </a:lnTo>
                  <a:lnTo>
                    <a:pt x="1550" y="2377"/>
                  </a:lnTo>
                  <a:lnTo>
                    <a:pt x="1543" y="2353"/>
                  </a:lnTo>
                  <a:lnTo>
                    <a:pt x="1535" y="2327"/>
                  </a:lnTo>
                  <a:lnTo>
                    <a:pt x="1527" y="2303"/>
                  </a:lnTo>
                  <a:lnTo>
                    <a:pt x="1518" y="2278"/>
                  </a:lnTo>
                  <a:lnTo>
                    <a:pt x="1508" y="2255"/>
                  </a:lnTo>
                  <a:lnTo>
                    <a:pt x="1497" y="2230"/>
                  </a:lnTo>
                  <a:lnTo>
                    <a:pt x="1485" y="2207"/>
                  </a:lnTo>
                  <a:lnTo>
                    <a:pt x="1473" y="2183"/>
                  </a:lnTo>
                  <a:lnTo>
                    <a:pt x="1459" y="2161"/>
                  </a:lnTo>
                  <a:lnTo>
                    <a:pt x="1446" y="2139"/>
                  </a:lnTo>
                  <a:lnTo>
                    <a:pt x="1430" y="2116"/>
                  </a:lnTo>
                  <a:lnTo>
                    <a:pt x="1415" y="2094"/>
                  </a:lnTo>
                  <a:lnTo>
                    <a:pt x="1398" y="2073"/>
                  </a:lnTo>
                  <a:lnTo>
                    <a:pt x="1380" y="2053"/>
                  </a:lnTo>
                  <a:lnTo>
                    <a:pt x="1362" y="2033"/>
                  </a:lnTo>
                  <a:lnTo>
                    <a:pt x="1343" y="2013"/>
                  </a:lnTo>
                  <a:lnTo>
                    <a:pt x="1323" y="1994"/>
                  </a:lnTo>
                  <a:lnTo>
                    <a:pt x="1303" y="1976"/>
                  </a:lnTo>
                  <a:lnTo>
                    <a:pt x="1283" y="1958"/>
                  </a:lnTo>
                  <a:lnTo>
                    <a:pt x="1262" y="1941"/>
                  </a:lnTo>
                  <a:lnTo>
                    <a:pt x="1241" y="1926"/>
                  </a:lnTo>
                  <a:lnTo>
                    <a:pt x="1218" y="1911"/>
                  </a:lnTo>
                  <a:lnTo>
                    <a:pt x="1196" y="1897"/>
                  </a:lnTo>
                  <a:lnTo>
                    <a:pt x="1174" y="1883"/>
                  </a:lnTo>
                  <a:lnTo>
                    <a:pt x="1151" y="1871"/>
                  </a:lnTo>
                  <a:lnTo>
                    <a:pt x="1128" y="1860"/>
                  </a:lnTo>
                  <a:lnTo>
                    <a:pt x="1105" y="1849"/>
                  </a:lnTo>
                  <a:lnTo>
                    <a:pt x="1080" y="1839"/>
                  </a:lnTo>
                  <a:lnTo>
                    <a:pt x="1057" y="1830"/>
                  </a:lnTo>
                  <a:lnTo>
                    <a:pt x="1032" y="1821"/>
                  </a:lnTo>
                  <a:lnTo>
                    <a:pt x="1008" y="1814"/>
                  </a:lnTo>
                  <a:lnTo>
                    <a:pt x="983" y="1808"/>
                  </a:lnTo>
                  <a:lnTo>
                    <a:pt x="2285" y="499"/>
                  </a:lnTo>
                  <a:close/>
                  <a:moveTo>
                    <a:pt x="1943" y="5409"/>
                  </a:moveTo>
                  <a:lnTo>
                    <a:pt x="1943" y="5409"/>
                  </a:lnTo>
                  <a:lnTo>
                    <a:pt x="1929" y="5423"/>
                  </a:lnTo>
                  <a:lnTo>
                    <a:pt x="1913" y="5437"/>
                  </a:lnTo>
                  <a:lnTo>
                    <a:pt x="1897" y="5449"/>
                  </a:lnTo>
                  <a:lnTo>
                    <a:pt x="1881" y="5461"/>
                  </a:lnTo>
                  <a:lnTo>
                    <a:pt x="1863" y="5471"/>
                  </a:lnTo>
                  <a:lnTo>
                    <a:pt x="1846" y="5481"/>
                  </a:lnTo>
                  <a:lnTo>
                    <a:pt x="1829" y="5490"/>
                  </a:lnTo>
                  <a:lnTo>
                    <a:pt x="1811" y="5498"/>
                  </a:lnTo>
                  <a:lnTo>
                    <a:pt x="1792" y="5505"/>
                  </a:lnTo>
                  <a:lnTo>
                    <a:pt x="1773" y="5510"/>
                  </a:lnTo>
                  <a:lnTo>
                    <a:pt x="1754" y="5516"/>
                  </a:lnTo>
                  <a:lnTo>
                    <a:pt x="1735" y="5521"/>
                  </a:lnTo>
                  <a:lnTo>
                    <a:pt x="1716" y="5523"/>
                  </a:lnTo>
                  <a:lnTo>
                    <a:pt x="1697" y="5526"/>
                  </a:lnTo>
                  <a:lnTo>
                    <a:pt x="1677" y="5527"/>
                  </a:lnTo>
                  <a:lnTo>
                    <a:pt x="1658" y="5527"/>
                  </a:lnTo>
                  <a:lnTo>
                    <a:pt x="1638" y="5527"/>
                  </a:lnTo>
                  <a:lnTo>
                    <a:pt x="1619" y="5526"/>
                  </a:lnTo>
                  <a:lnTo>
                    <a:pt x="1600" y="5523"/>
                  </a:lnTo>
                  <a:lnTo>
                    <a:pt x="1581" y="5521"/>
                  </a:lnTo>
                  <a:lnTo>
                    <a:pt x="1562" y="5516"/>
                  </a:lnTo>
                  <a:lnTo>
                    <a:pt x="1543" y="5510"/>
                  </a:lnTo>
                  <a:lnTo>
                    <a:pt x="1524" y="5505"/>
                  </a:lnTo>
                  <a:lnTo>
                    <a:pt x="1506" y="5498"/>
                  </a:lnTo>
                  <a:lnTo>
                    <a:pt x="1488" y="5490"/>
                  </a:lnTo>
                  <a:lnTo>
                    <a:pt x="1471" y="5481"/>
                  </a:lnTo>
                  <a:lnTo>
                    <a:pt x="1453" y="5471"/>
                  </a:lnTo>
                  <a:lnTo>
                    <a:pt x="1436" y="5461"/>
                  </a:lnTo>
                  <a:lnTo>
                    <a:pt x="1419" y="5449"/>
                  </a:lnTo>
                  <a:lnTo>
                    <a:pt x="1404" y="5437"/>
                  </a:lnTo>
                  <a:lnTo>
                    <a:pt x="1388" y="5423"/>
                  </a:lnTo>
                  <a:lnTo>
                    <a:pt x="1372" y="5409"/>
                  </a:lnTo>
                  <a:lnTo>
                    <a:pt x="1358" y="5394"/>
                  </a:lnTo>
                  <a:lnTo>
                    <a:pt x="1344" y="5378"/>
                  </a:lnTo>
                  <a:lnTo>
                    <a:pt x="1332" y="5362"/>
                  </a:lnTo>
                  <a:lnTo>
                    <a:pt x="1320" y="5345"/>
                  </a:lnTo>
                  <a:lnTo>
                    <a:pt x="1310" y="5329"/>
                  </a:lnTo>
                  <a:lnTo>
                    <a:pt x="1300" y="5311"/>
                  </a:lnTo>
                  <a:lnTo>
                    <a:pt x="1291" y="5293"/>
                  </a:lnTo>
                  <a:lnTo>
                    <a:pt x="1283" y="5275"/>
                  </a:lnTo>
                  <a:lnTo>
                    <a:pt x="1276" y="5257"/>
                  </a:lnTo>
                  <a:lnTo>
                    <a:pt x="1271" y="5238"/>
                  </a:lnTo>
                  <a:lnTo>
                    <a:pt x="1265" y="5219"/>
                  </a:lnTo>
                  <a:lnTo>
                    <a:pt x="1262" y="5200"/>
                  </a:lnTo>
                  <a:lnTo>
                    <a:pt x="1259" y="5181"/>
                  </a:lnTo>
                  <a:lnTo>
                    <a:pt x="1256" y="5162"/>
                  </a:lnTo>
                  <a:lnTo>
                    <a:pt x="1254" y="5142"/>
                  </a:lnTo>
                  <a:lnTo>
                    <a:pt x="1254" y="5123"/>
                  </a:lnTo>
                  <a:lnTo>
                    <a:pt x="1254" y="5103"/>
                  </a:lnTo>
                  <a:lnTo>
                    <a:pt x="1256" y="5084"/>
                  </a:lnTo>
                  <a:lnTo>
                    <a:pt x="1259" y="5065"/>
                  </a:lnTo>
                  <a:lnTo>
                    <a:pt x="1262" y="5045"/>
                  </a:lnTo>
                  <a:lnTo>
                    <a:pt x="1265" y="5026"/>
                  </a:lnTo>
                  <a:lnTo>
                    <a:pt x="1271" y="5009"/>
                  </a:lnTo>
                  <a:lnTo>
                    <a:pt x="1276" y="4990"/>
                  </a:lnTo>
                  <a:lnTo>
                    <a:pt x="1283" y="4971"/>
                  </a:lnTo>
                  <a:lnTo>
                    <a:pt x="1291" y="4953"/>
                  </a:lnTo>
                  <a:lnTo>
                    <a:pt x="1300" y="4935"/>
                  </a:lnTo>
                  <a:lnTo>
                    <a:pt x="1310" y="4918"/>
                  </a:lnTo>
                  <a:lnTo>
                    <a:pt x="1320" y="4902"/>
                  </a:lnTo>
                  <a:lnTo>
                    <a:pt x="1332" y="4885"/>
                  </a:lnTo>
                  <a:lnTo>
                    <a:pt x="1344" y="4868"/>
                  </a:lnTo>
                  <a:lnTo>
                    <a:pt x="1358" y="4852"/>
                  </a:lnTo>
                  <a:lnTo>
                    <a:pt x="1372" y="4838"/>
                  </a:lnTo>
                  <a:lnTo>
                    <a:pt x="1658" y="4551"/>
                  </a:lnTo>
                  <a:lnTo>
                    <a:pt x="1762" y="4655"/>
                  </a:lnTo>
                  <a:lnTo>
                    <a:pt x="1945" y="4838"/>
                  </a:lnTo>
                  <a:lnTo>
                    <a:pt x="1958" y="4852"/>
                  </a:lnTo>
                  <a:lnTo>
                    <a:pt x="1972" y="4868"/>
                  </a:lnTo>
                  <a:lnTo>
                    <a:pt x="1985" y="4885"/>
                  </a:lnTo>
                  <a:lnTo>
                    <a:pt x="1996" y="4902"/>
                  </a:lnTo>
                  <a:lnTo>
                    <a:pt x="2007" y="4918"/>
                  </a:lnTo>
                  <a:lnTo>
                    <a:pt x="2016" y="4935"/>
                  </a:lnTo>
                  <a:lnTo>
                    <a:pt x="2025" y="4953"/>
                  </a:lnTo>
                  <a:lnTo>
                    <a:pt x="2033" y="4972"/>
                  </a:lnTo>
                  <a:lnTo>
                    <a:pt x="2039" y="4990"/>
                  </a:lnTo>
                  <a:lnTo>
                    <a:pt x="2046" y="5009"/>
                  </a:lnTo>
                  <a:lnTo>
                    <a:pt x="2051" y="5026"/>
                  </a:lnTo>
                  <a:lnTo>
                    <a:pt x="2055" y="5046"/>
                  </a:lnTo>
                  <a:lnTo>
                    <a:pt x="2058" y="5065"/>
                  </a:lnTo>
                  <a:lnTo>
                    <a:pt x="2061" y="5084"/>
                  </a:lnTo>
                  <a:lnTo>
                    <a:pt x="2062" y="5103"/>
                  </a:lnTo>
                  <a:lnTo>
                    <a:pt x="2063" y="5123"/>
                  </a:lnTo>
                  <a:lnTo>
                    <a:pt x="2062" y="5142"/>
                  </a:lnTo>
                  <a:lnTo>
                    <a:pt x="2061" y="5162"/>
                  </a:lnTo>
                  <a:lnTo>
                    <a:pt x="2058" y="5181"/>
                  </a:lnTo>
                  <a:lnTo>
                    <a:pt x="2055" y="5200"/>
                  </a:lnTo>
                  <a:lnTo>
                    <a:pt x="2051" y="5219"/>
                  </a:lnTo>
                  <a:lnTo>
                    <a:pt x="2046" y="5238"/>
                  </a:lnTo>
                  <a:lnTo>
                    <a:pt x="2039" y="5257"/>
                  </a:lnTo>
                  <a:lnTo>
                    <a:pt x="2033" y="5275"/>
                  </a:lnTo>
                  <a:lnTo>
                    <a:pt x="2025" y="5293"/>
                  </a:lnTo>
                  <a:lnTo>
                    <a:pt x="2016" y="5311"/>
                  </a:lnTo>
                  <a:lnTo>
                    <a:pt x="2007" y="5329"/>
                  </a:lnTo>
                  <a:lnTo>
                    <a:pt x="1996" y="5345"/>
                  </a:lnTo>
                  <a:lnTo>
                    <a:pt x="1985" y="5362"/>
                  </a:lnTo>
                  <a:lnTo>
                    <a:pt x="1971" y="5378"/>
                  </a:lnTo>
                  <a:lnTo>
                    <a:pt x="1958" y="5393"/>
                  </a:lnTo>
                  <a:lnTo>
                    <a:pt x="1943" y="5409"/>
                  </a:lnTo>
                  <a:close/>
                  <a:moveTo>
                    <a:pt x="3727" y="3626"/>
                  </a:moveTo>
                  <a:lnTo>
                    <a:pt x="2420" y="4933"/>
                  </a:lnTo>
                  <a:lnTo>
                    <a:pt x="2414" y="4908"/>
                  </a:lnTo>
                  <a:lnTo>
                    <a:pt x="2406" y="4883"/>
                  </a:lnTo>
                  <a:lnTo>
                    <a:pt x="2397" y="4858"/>
                  </a:lnTo>
                  <a:lnTo>
                    <a:pt x="2389" y="4833"/>
                  </a:lnTo>
                  <a:lnTo>
                    <a:pt x="2379" y="4810"/>
                  </a:lnTo>
                  <a:lnTo>
                    <a:pt x="2368" y="4786"/>
                  </a:lnTo>
                  <a:lnTo>
                    <a:pt x="2356" y="4762"/>
                  </a:lnTo>
                  <a:lnTo>
                    <a:pt x="2344" y="4739"/>
                  </a:lnTo>
                  <a:lnTo>
                    <a:pt x="2331" y="4716"/>
                  </a:lnTo>
                  <a:lnTo>
                    <a:pt x="2316" y="4693"/>
                  </a:lnTo>
                  <a:lnTo>
                    <a:pt x="2302" y="4672"/>
                  </a:lnTo>
                  <a:lnTo>
                    <a:pt x="2286" y="4649"/>
                  </a:lnTo>
                  <a:lnTo>
                    <a:pt x="2269" y="4628"/>
                  </a:lnTo>
                  <a:lnTo>
                    <a:pt x="2251" y="4607"/>
                  </a:lnTo>
                  <a:lnTo>
                    <a:pt x="2234" y="4587"/>
                  </a:lnTo>
                  <a:lnTo>
                    <a:pt x="2215" y="4567"/>
                  </a:lnTo>
                  <a:lnTo>
                    <a:pt x="2032" y="4385"/>
                  </a:lnTo>
                  <a:lnTo>
                    <a:pt x="501" y="2855"/>
                  </a:lnTo>
                  <a:lnTo>
                    <a:pt x="487" y="2839"/>
                  </a:lnTo>
                  <a:lnTo>
                    <a:pt x="473" y="2824"/>
                  </a:lnTo>
                  <a:lnTo>
                    <a:pt x="461" y="2807"/>
                  </a:lnTo>
                  <a:lnTo>
                    <a:pt x="449" y="2791"/>
                  </a:lnTo>
                  <a:lnTo>
                    <a:pt x="439" y="2773"/>
                  </a:lnTo>
                  <a:lnTo>
                    <a:pt x="429" y="2757"/>
                  </a:lnTo>
                  <a:lnTo>
                    <a:pt x="420" y="2739"/>
                  </a:lnTo>
                  <a:lnTo>
                    <a:pt x="412" y="2721"/>
                  </a:lnTo>
                  <a:lnTo>
                    <a:pt x="405" y="2702"/>
                  </a:lnTo>
                  <a:lnTo>
                    <a:pt x="400" y="2684"/>
                  </a:lnTo>
                  <a:lnTo>
                    <a:pt x="394" y="2665"/>
                  </a:lnTo>
                  <a:lnTo>
                    <a:pt x="391" y="2646"/>
                  </a:lnTo>
                  <a:lnTo>
                    <a:pt x="387" y="2627"/>
                  </a:lnTo>
                  <a:lnTo>
                    <a:pt x="385" y="2607"/>
                  </a:lnTo>
                  <a:lnTo>
                    <a:pt x="383" y="2588"/>
                  </a:lnTo>
                  <a:lnTo>
                    <a:pt x="383" y="2569"/>
                  </a:lnTo>
                  <a:lnTo>
                    <a:pt x="383" y="2549"/>
                  </a:lnTo>
                  <a:lnTo>
                    <a:pt x="385" y="2530"/>
                  </a:lnTo>
                  <a:lnTo>
                    <a:pt x="387" y="2510"/>
                  </a:lnTo>
                  <a:lnTo>
                    <a:pt x="391" y="2491"/>
                  </a:lnTo>
                  <a:lnTo>
                    <a:pt x="394" y="2472"/>
                  </a:lnTo>
                  <a:lnTo>
                    <a:pt x="400" y="2453"/>
                  </a:lnTo>
                  <a:lnTo>
                    <a:pt x="405" y="2434"/>
                  </a:lnTo>
                  <a:lnTo>
                    <a:pt x="412" y="2416"/>
                  </a:lnTo>
                  <a:lnTo>
                    <a:pt x="420" y="2399"/>
                  </a:lnTo>
                  <a:lnTo>
                    <a:pt x="429" y="2381"/>
                  </a:lnTo>
                  <a:lnTo>
                    <a:pt x="439" y="2363"/>
                  </a:lnTo>
                  <a:lnTo>
                    <a:pt x="449" y="2346"/>
                  </a:lnTo>
                  <a:lnTo>
                    <a:pt x="461" y="2329"/>
                  </a:lnTo>
                  <a:lnTo>
                    <a:pt x="473" y="2314"/>
                  </a:lnTo>
                  <a:lnTo>
                    <a:pt x="487" y="2298"/>
                  </a:lnTo>
                  <a:lnTo>
                    <a:pt x="501" y="2283"/>
                  </a:lnTo>
                  <a:lnTo>
                    <a:pt x="517" y="2268"/>
                  </a:lnTo>
                  <a:lnTo>
                    <a:pt x="532" y="2255"/>
                  </a:lnTo>
                  <a:lnTo>
                    <a:pt x="548" y="2242"/>
                  </a:lnTo>
                  <a:lnTo>
                    <a:pt x="565" y="2231"/>
                  </a:lnTo>
                  <a:lnTo>
                    <a:pt x="581" y="2220"/>
                  </a:lnTo>
                  <a:lnTo>
                    <a:pt x="599" y="2210"/>
                  </a:lnTo>
                  <a:lnTo>
                    <a:pt x="617" y="2202"/>
                  </a:lnTo>
                  <a:lnTo>
                    <a:pt x="635" y="2195"/>
                  </a:lnTo>
                  <a:lnTo>
                    <a:pt x="653" y="2187"/>
                  </a:lnTo>
                  <a:lnTo>
                    <a:pt x="672" y="2181"/>
                  </a:lnTo>
                  <a:lnTo>
                    <a:pt x="691" y="2176"/>
                  </a:lnTo>
                  <a:lnTo>
                    <a:pt x="710" y="2172"/>
                  </a:lnTo>
                  <a:lnTo>
                    <a:pt x="729" y="2169"/>
                  </a:lnTo>
                  <a:lnTo>
                    <a:pt x="748" y="2167"/>
                  </a:lnTo>
                  <a:lnTo>
                    <a:pt x="768" y="2164"/>
                  </a:lnTo>
                  <a:lnTo>
                    <a:pt x="787" y="2164"/>
                  </a:lnTo>
                  <a:lnTo>
                    <a:pt x="807" y="2164"/>
                  </a:lnTo>
                  <a:lnTo>
                    <a:pt x="826" y="2167"/>
                  </a:lnTo>
                  <a:lnTo>
                    <a:pt x="845" y="2169"/>
                  </a:lnTo>
                  <a:lnTo>
                    <a:pt x="865" y="2172"/>
                  </a:lnTo>
                  <a:lnTo>
                    <a:pt x="884" y="2176"/>
                  </a:lnTo>
                  <a:lnTo>
                    <a:pt x="903" y="2181"/>
                  </a:lnTo>
                  <a:lnTo>
                    <a:pt x="921" y="2187"/>
                  </a:lnTo>
                  <a:lnTo>
                    <a:pt x="940" y="2193"/>
                  </a:lnTo>
                  <a:lnTo>
                    <a:pt x="957" y="2202"/>
                  </a:lnTo>
                  <a:lnTo>
                    <a:pt x="975" y="2210"/>
                  </a:lnTo>
                  <a:lnTo>
                    <a:pt x="992" y="2220"/>
                  </a:lnTo>
                  <a:lnTo>
                    <a:pt x="1010" y="2231"/>
                  </a:lnTo>
                  <a:lnTo>
                    <a:pt x="1025" y="2242"/>
                  </a:lnTo>
                  <a:lnTo>
                    <a:pt x="1042" y="2255"/>
                  </a:lnTo>
                  <a:lnTo>
                    <a:pt x="1058" y="2268"/>
                  </a:lnTo>
                  <a:lnTo>
                    <a:pt x="1073" y="2283"/>
                  </a:lnTo>
                  <a:lnTo>
                    <a:pt x="1087" y="2298"/>
                  </a:lnTo>
                  <a:lnTo>
                    <a:pt x="1100" y="2314"/>
                  </a:lnTo>
                  <a:lnTo>
                    <a:pt x="1114" y="2329"/>
                  </a:lnTo>
                  <a:lnTo>
                    <a:pt x="1125" y="2346"/>
                  </a:lnTo>
                  <a:lnTo>
                    <a:pt x="1136" y="2363"/>
                  </a:lnTo>
                  <a:lnTo>
                    <a:pt x="1145" y="2381"/>
                  </a:lnTo>
                  <a:lnTo>
                    <a:pt x="1154" y="2399"/>
                  </a:lnTo>
                  <a:lnTo>
                    <a:pt x="1162" y="2416"/>
                  </a:lnTo>
                  <a:lnTo>
                    <a:pt x="1168" y="2434"/>
                  </a:lnTo>
                  <a:lnTo>
                    <a:pt x="1175" y="2453"/>
                  </a:lnTo>
                  <a:lnTo>
                    <a:pt x="1179" y="2472"/>
                  </a:lnTo>
                  <a:lnTo>
                    <a:pt x="1184" y="2491"/>
                  </a:lnTo>
                  <a:lnTo>
                    <a:pt x="1187" y="2510"/>
                  </a:lnTo>
                  <a:lnTo>
                    <a:pt x="1189" y="2530"/>
                  </a:lnTo>
                  <a:lnTo>
                    <a:pt x="1191" y="2549"/>
                  </a:lnTo>
                  <a:lnTo>
                    <a:pt x="1192" y="2569"/>
                  </a:lnTo>
                  <a:lnTo>
                    <a:pt x="1191" y="2588"/>
                  </a:lnTo>
                  <a:lnTo>
                    <a:pt x="1189" y="2607"/>
                  </a:lnTo>
                  <a:lnTo>
                    <a:pt x="1187" y="2627"/>
                  </a:lnTo>
                  <a:lnTo>
                    <a:pt x="1184" y="2646"/>
                  </a:lnTo>
                  <a:lnTo>
                    <a:pt x="1179" y="2665"/>
                  </a:lnTo>
                  <a:lnTo>
                    <a:pt x="1175" y="2684"/>
                  </a:lnTo>
                  <a:lnTo>
                    <a:pt x="1168" y="2702"/>
                  </a:lnTo>
                  <a:lnTo>
                    <a:pt x="1162" y="2721"/>
                  </a:lnTo>
                  <a:lnTo>
                    <a:pt x="1154" y="2739"/>
                  </a:lnTo>
                  <a:lnTo>
                    <a:pt x="1145" y="2757"/>
                  </a:lnTo>
                  <a:lnTo>
                    <a:pt x="1136" y="2773"/>
                  </a:lnTo>
                  <a:lnTo>
                    <a:pt x="1125" y="2791"/>
                  </a:lnTo>
                  <a:lnTo>
                    <a:pt x="1114" y="2808"/>
                  </a:lnTo>
                  <a:lnTo>
                    <a:pt x="1100" y="2824"/>
                  </a:lnTo>
                  <a:lnTo>
                    <a:pt x="1087" y="2839"/>
                  </a:lnTo>
                  <a:lnTo>
                    <a:pt x="1073" y="2855"/>
                  </a:lnTo>
                  <a:lnTo>
                    <a:pt x="1343" y="3125"/>
                  </a:lnTo>
                  <a:lnTo>
                    <a:pt x="2570" y="1898"/>
                  </a:lnTo>
                  <a:lnTo>
                    <a:pt x="3545" y="2872"/>
                  </a:lnTo>
                  <a:lnTo>
                    <a:pt x="3727" y="3054"/>
                  </a:lnTo>
                  <a:lnTo>
                    <a:pt x="3742" y="3069"/>
                  </a:lnTo>
                  <a:lnTo>
                    <a:pt x="3755" y="3086"/>
                  </a:lnTo>
                  <a:lnTo>
                    <a:pt x="3768" y="3101"/>
                  </a:lnTo>
                  <a:lnTo>
                    <a:pt x="3780" y="3118"/>
                  </a:lnTo>
                  <a:lnTo>
                    <a:pt x="3790" y="3135"/>
                  </a:lnTo>
                  <a:lnTo>
                    <a:pt x="3800" y="3153"/>
                  </a:lnTo>
                  <a:lnTo>
                    <a:pt x="3809" y="3169"/>
                  </a:lnTo>
                  <a:lnTo>
                    <a:pt x="3816" y="3188"/>
                  </a:lnTo>
                  <a:lnTo>
                    <a:pt x="3823" y="3206"/>
                  </a:lnTo>
                  <a:lnTo>
                    <a:pt x="3830" y="3225"/>
                  </a:lnTo>
                  <a:lnTo>
                    <a:pt x="3834" y="3244"/>
                  </a:lnTo>
                  <a:lnTo>
                    <a:pt x="3839" y="3263"/>
                  </a:lnTo>
                  <a:lnTo>
                    <a:pt x="3842" y="3282"/>
                  </a:lnTo>
                  <a:lnTo>
                    <a:pt x="3844" y="3301"/>
                  </a:lnTo>
                  <a:lnTo>
                    <a:pt x="3845" y="3321"/>
                  </a:lnTo>
                  <a:lnTo>
                    <a:pt x="3845" y="3340"/>
                  </a:lnTo>
                  <a:lnTo>
                    <a:pt x="3845" y="3359"/>
                  </a:lnTo>
                  <a:lnTo>
                    <a:pt x="3844" y="3379"/>
                  </a:lnTo>
                  <a:lnTo>
                    <a:pt x="3842" y="3398"/>
                  </a:lnTo>
                  <a:lnTo>
                    <a:pt x="3839" y="3417"/>
                  </a:lnTo>
                  <a:lnTo>
                    <a:pt x="3834" y="3436"/>
                  </a:lnTo>
                  <a:lnTo>
                    <a:pt x="3830" y="3455"/>
                  </a:lnTo>
                  <a:lnTo>
                    <a:pt x="3823" y="3474"/>
                  </a:lnTo>
                  <a:lnTo>
                    <a:pt x="3816" y="3492"/>
                  </a:lnTo>
                  <a:lnTo>
                    <a:pt x="3809" y="3511"/>
                  </a:lnTo>
                  <a:lnTo>
                    <a:pt x="3800" y="3528"/>
                  </a:lnTo>
                  <a:lnTo>
                    <a:pt x="3790" y="3545"/>
                  </a:lnTo>
                  <a:lnTo>
                    <a:pt x="3780" y="3562"/>
                  </a:lnTo>
                  <a:lnTo>
                    <a:pt x="3768" y="3579"/>
                  </a:lnTo>
                  <a:lnTo>
                    <a:pt x="3755" y="3595"/>
                  </a:lnTo>
                  <a:lnTo>
                    <a:pt x="3742" y="3611"/>
                  </a:lnTo>
                  <a:lnTo>
                    <a:pt x="3727" y="3626"/>
                  </a:lnTo>
                  <a:close/>
                  <a:moveTo>
                    <a:pt x="2480" y="2235"/>
                  </a:moveTo>
                  <a:lnTo>
                    <a:pt x="1460" y="3254"/>
                  </a:lnTo>
                  <a:lnTo>
                    <a:pt x="1730" y="3524"/>
                  </a:lnTo>
                  <a:lnTo>
                    <a:pt x="2750" y="2505"/>
                  </a:lnTo>
                  <a:lnTo>
                    <a:pt x="2480" y="2235"/>
                  </a:lnTo>
                  <a:close/>
                  <a:moveTo>
                    <a:pt x="2887" y="2643"/>
                  </a:moveTo>
                  <a:lnTo>
                    <a:pt x="1868" y="3662"/>
                  </a:lnTo>
                  <a:lnTo>
                    <a:pt x="2139" y="3932"/>
                  </a:lnTo>
                  <a:lnTo>
                    <a:pt x="3157" y="2913"/>
                  </a:lnTo>
                  <a:lnTo>
                    <a:pt x="2887" y="2643"/>
                  </a:lnTo>
                  <a:close/>
                  <a:moveTo>
                    <a:pt x="2276" y="4069"/>
                  </a:moveTo>
                  <a:lnTo>
                    <a:pt x="2546" y="4340"/>
                  </a:lnTo>
                  <a:lnTo>
                    <a:pt x="3565" y="3321"/>
                  </a:lnTo>
                  <a:lnTo>
                    <a:pt x="3295" y="3050"/>
                  </a:lnTo>
                  <a:lnTo>
                    <a:pt x="2276" y="4069"/>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68" name="组合 67"/>
          <p:cNvGrpSpPr/>
          <p:nvPr/>
        </p:nvGrpSpPr>
        <p:grpSpPr>
          <a:xfrm>
            <a:off x="5631704" y="3019600"/>
            <a:ext cx="6017887" cy="540934"/>
            <a:chOff x="4597712" y="2297506"/>
            <a:chExt cx="5699829" cy="511214"/>
          </a:xfrm>
          <a:solidFill>
            <a:srgbClr val="C00000"/>
          </a:solidFill>
          <a:effectLst>
            <a:outerShdw blurRad="50800" dist="38100" dir="2700000" algn="tl" rotWithShape="0">
              <a:prstClr val="black">
                <a:alpha val="40000"/>
              </a:prstClr>
            </a:outerShdw>
          </a:effectLst>
        </p:grpSpPr>
        <p:sp>
          <p:nvSpPr>
            <p:cNvPr id="69" name="Freeform 5"/>
            <p:cNvSpPr/>
            <p:nvPr/>
          </p:nvSpPr>
          <p:spPr bwMode="auto">
            <a:xfrm>
              <a:off x="4597712" y="2297506"/>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0" name="TextBox 69"/>
            <p:cNvSpPr txBox="1"/>
            <p:nvPr/>
          </p:nvSpPr>
          <p:spPr>
            <a:xfrm>
              <a:off x="5533485" y="2366080"/>
              <a:ext cx="3224324"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商务谈判的谋略心理</a:t>
              </a:r>
              <a:endParaRPr lang="zh-CN" altLang="en-US" sz="2400"/>
            </a:p>
          </p:txBody>
        </p:sp>
        <p:sp>
          <p:nvSpPr>
            <p:cNvPr id="73" name="KSO_Shape"/>
            <p:cNvSpPr/>
            <p:nvPr/>
          </p:nvSpPr>
          <p:spPr bwMode="auto">
            <a:xfrm>
              <a:off x="9315111" y="2409874"/>
              <a:ext cx="318357" cy="286475"/>
            </a:xfrm>
            <a:custGeom>
              <a:gdLst>
                <a:gd name="T0" fmla="*/ 984018 w 1589088"/>
                <a:gd name="T1" fmla="*/ 589506 h 1589088"/>
                <a:gd name="T2" fmla="*/ 955171 w 1589088"/>
                <a:gd name="T3" fmla="*/ 645802 h 1589088"/>
                <a:gd name="T4" fmla="*/ 898294 w 1589088"/>
                <a:gd name="T5" fmla="*/ 673272 h 1589088"/>
                <a:gd name="T6" fmla="*/ 881422 w 1589088"/>
                <a:gd name="T7" fmla="*/ 964824 h 1589088"/>
                <a:gd name="T8" fmla="*/ 873530 w 1589088"/>
                <a:gd name="T9" fmla="*/ 1040159 h 1589088"/>
                <a:gd name="T10" fmla="*/ 824817 w 1589088"/>
                <a:gd name="T11" fmla="*/ 1084490 h 1589088"/>
                <a:gd name="T12" fmla="*/ 756238 w 1589088"/>
                <a:gd name="T13" fmla="*/ 1088026 h 1589088"/>
                <a:gd name="T14" fmla="*/ 703444 w 1589088"/>
                <a:gd name="T15" fmla="*/ 1048590 h 1589088"/>
                <a:gd name="T16" fmla="*/ 686571 w 1589088"/>
                <a:gd name="T17" fmla="*/ 985493 h 1589088"/>
                <a:gd name="T18" fmla="*/ 486007 w 1589088"/>
                <a:gd name="T19" fmla="*/ 893024 h 1589088"/>
                <a:gd name="T20" fmla="*/ 398106 w 1589088"/>
                <a:gd name="T21" fmla="*/ 820680 h 1589088"/>
                <a:gd name="T22" fmla="*/ 402189 w 1589088"/>
                <a:gd name="T23" fmla="*/ 755134 h 1589088"/>
                <a:gd name="T24" fmla="*/ 446547 w 1589088"/>
                <a:gd name="T25" fmla="*/ 706452 h 1589088"/>
                <a:gd name="T26" fmla="*/ 514037 w 1589088"/>
                <a:gd name="T27" fmla="*/ 696389 h 1589088"/>
                <a:gd name="T28" fmla="*/ 570641 w 1589088"/>
                <a:gd name="T29" fmla="*/ 730385 h 1589088"/>
                <a:gd name="T30" fmla="*/ 593501 w 1589088"/>
                <a:gd name="T31" fmla="*/ 794027 h 1589088"/>
                <a:gd name="T32" fmla="*/ 818558 w 1589088"/>
                <a:gd name="T33" fmla="*/ 648522 h 1589088"/>
                <a:gd name="T34" fmla="*/ 785901 w 1589088"/>
                <a:gd name="T35" fmla="*/ 575091 h 1589088"/>
                <a:gd name="T36" fmla="*/ 808761 w 1589088"/>
                <a:gd name="T37" fmla="*/ 511721 h 1589088"/>
                <a:gd name="T38" fmla="*/ 865365 w 1589088"/>
                <a:gd name="T39" fmla="*/ 477726 h 1589088"/>
                <a:gd name="T40" fmla="*/ 728574 w 1589088"/>
                <a:gd name="T41" fmla="*/ 144010 h 1589088"/>
                <a:gd name="T42" fmla="*/ 531280 w 1589088"/>
                <a:gd name="T43" fmla="*/ 182593 h 1589088"/>
                <a:gd name="T44" fmla="*/ 353281 w 1589088"/>
                <a:gd name="T45" fmla="*/ 288291 h 1589088"/>
                <a:gd name="T46" fmla="*/ 219577 w 1589088"/>
                <a:gd name="T47" fmla="*/ 451592 h 1589088"/>
                <a:gd name="T48" fmla="*/ 152454 w 1589088"/>
                <a:gd name="T49" fmla="*/ 642880 h 1589088"/>
                <a:gd name="T50" fmla="*/ 152454 w 1589088"/>
                <a:gd name="T51" fmla="*/ 843135 h 1589088"/>
                <a:gd name="T52" fmla="*/ 219577 w 1589088"/>
                <a:gd name="T53" fmla="*/ 1034422 h 1589088"/>
                <a:gd name="T54" fmla="*/ 353281 w 1589088"/>
                <a:gd name="T55" fmla="*/ 1197724 h 1589088"/>
                <a:gd name="T56" fmla="*/ 531280 w 1589088"/>
                <a:gd name="T57" fmla="*/ 1303421 h 1589088"/>
                <a:gd name="T58" fmla="*/ 728574 w 1589088"/>
                <a:gd name="T59" fmla="*/ 1341734 h 1589088"/>
                <a:gd name="T60" fmla="*/ 927227 w 1589088"/>
                <a:gd name="T61" fmla="*/ 1312931 h 1589088"/>
                <a:gd name="T62" fmla="*/ 1109302 w 1589088"/>
                <a:gd name="T63" fmla="*/ 1217015 h 1589088"/>
                <a:gd name="T64" fmla="*/ 1251431 w 1589088"/>
                <a:gd name="T65" fmla="*/ 1059964 h 1589088"/>
                <a:gd name="T66" fmla="*/ 1328065 w 1589088"/>
                <a:gd name="T67" fmla="*/ 871393 h 1589088"/>
                <a:gd name="T68" fmla="*/ 1337576 w 1589088"/>
                <a:gd name="T69" fmla="*/ 671410 h 1589088"/>
                <a:gd name="T70" fmla="*/ 1280237 w 1589088"/>
                <a:gd name="T71" fmla="*/ 477677 h 1589088"/>
                <a:gd name="T72" fmla="*/ 1155500 w 1589088"/>
                <a:gd name="T73" fmla="*/ 308670 h 1589088"/>
                <a:gd name="T74" fmla="*/ 981849 w 1589088"/>
                <a:gd name="T75" fmla="*/ 193462 h 1589088"/>
                <a:gd name="T76" fmla="*/ 785915 w 1589088"/>
                <a:gd name="T77" fmla="*/ 145640 h 1589088"/>
                <a:gd name="T78" fmla="*/ 902226 w 1589088"/>
                <a:gd name="T79" fmla="*/ 17390 h 1589088"/>
                <a:gd name="T80" fmla="*/ 1136207 w 1589088"/>
                <a:gd name="T81" fmla="*/ 112491 h 1589088"/>
                <a:gd name="T82" fmla="*/ 1320999 w 1589088"/>
                <a:gd name="T83" fmla="*/ 276063 h 1589088"/>
                <a:gd name="T84" fmla="*/ 1429702 w 1589088"/>
                <a:gd name="T85" fmla="*/ 459201 h 1589088"/>
                <a:gd name="T86" fmla="*/ 1481334 w 1589088"/>
                <a:gd name="T87" fmla="*/ 660270 h 1589088"/>
                <a:gd name="T88" fmla="*/ 1475356 w 1589088"/>
                <a:gd name="T89" fmla="*/ 866502 h 1589088"/>
                <a:gd name="T90" fmla="*/ 1412581 w 1589088"/>
                <a:gd name="T91" fmla="*/ 1064855 h 1589088"/>
                <a:gd name="T92" fmla="*/ 1892771 w 1589088"/>
                <a:gd name="T93" fmla="*/ 1636001 h 1589088"/>
                <a:gd name="T94" fmla="*/ 1896304 w 1589088"/>
                <a:gd name="T95" fmla="*/ 1759632 h 1589088"/>
                <a:gd name="T96" fmla="*/ 1783798 w 1589088"/>
                <a:gd name="T97" fmla="*/ 1885980 h 1589088"/>
                <a:gd name="T98" fmla="*/ 1662866 w 1589088"/>
                <a:gd name="T99" fmla="*/ 1900381 h 1589088"/>
                <a:gd name="T100" fmla="*/ 1104954 w 1589088"/>
                <a:gd name="T101" fmla="*/ 1391458 h 1589088"/>
                <a:gd name="T102" fmla="*/ 909835 w 1589088"/>
                <a:gd name="T103" fmla="*/ 1466451 h 1589088"/>
                <a:gd name="T104" fmla="*/ 704388 w 1589088"/>
                <a:gd name="T105" fmla="*/ 1484656 h 1589088"/>
                <a:gd name="T106" fmla="*/ 501116 w 1589088"/>
                <a:gd name="T107" fmla="*/ 1445528 h 1589088"/>
                <a:gd name="T108" fmla="*/ 313061 w 1589088"/>
                <a:gd name="T109" fmla="*/ 1349069 h 1589088"/>
                <a:gd name="T110" fmla="*/ 143758 w 1589088"/>
                <a:gd name="T111" fmla="*/ 1181965 h 1589088"/>
                <a:gd name="T112" fmla="*/ 30708 w 1589088"/>
                <a:gd name="T113" fmla="*/ 954538 h 1589088"/>
                <a:gd name="T114" fmla="*/ 815 w 1589088"/>
                <a:gd name="T115" fmla="*/ 707277 h 1589088"/>
                <a:gd name="T116" fmla="*/ 54351 w 1589088"/>
                <a:gd name="T117" fmla="*/ 463275 h 1589088"/>
                <a:gd name="T118" fmla="*/ 191315 w 1589088"/>
                <a:gd name="T119" fmla="*/ 245360 h 1589088"/>
                <a:gd name="T120" fmla="*/ 397577 w 1589088"/>
                <a:gd name="T121" fmla="*/ 85319 h 1589088"/>
                <a:gd name="T122" fmla="*/ 636177 w 1589088"/>
                <a:gd name="T123" fmla="*/ 7880 h 15890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5464044" y="2828953"/>
            <a:ext cx="1205185" cy="899649"/>
            <a:chOff x="4523051" y="1956346"/>
            <a:chExt cx="1005851" cy="750947"/>
          </a:xfrm>
        </p:grpSpPr>
        <p:sp>
          <p:nvSpPr>
            <p:cNvPr id="100" name="椭圆 99"/>
            <p:cNvSpPr/>
            <p:nvPr/>
          </p:nvSpPr>
          <p:spPr>
            <a:xfrm>
              <a:off x="4538092" y="195634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105" name="TextBox 104"/>
            <p:cNvSpPr txBox="1"/>
            <p:nvPr/>
          </p:nvSpPr>
          <p:spPr>
            <a:xfrm>
              <a:off x="4523051" y="2069082"/>
              <a:ext cx="100585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3.2</a:t>
              </a:r>
              <a:endParaRPr lang="zh-CN" altLang="en-US" sz="4000" b="1">
                <a:latin typeface="微软雅黑" panose="020b0503020204020204" pitchFamily="34" charset="-122"/>
                <a:ea typeface="微软雅黑" panose="020b0503020204020204" pitchFamily="34" charset="-122"/>
              </a:endParaRPr>
            </a:p>
          </p:txBody>
        </p:sp>
      </p:grpSp>
      <p:grpSp>
        <p:nvGrpSpPr>
          <p:cNvPr id="74" name="组合 73"/>
          <p:cNvGrpSpPr/>
          <p:nvPr/>
        </p:nvGrpSpPr>
        <p:grpSpPr>
          <a:xfrm>
            <a:off x="5528148" y="4280842"/>
            <a:ext cx="6085655" cy="540934"/>
            <a:chOff x="4597712" y="3010518"/>
            <a:chExt cx="5699829" cy="511214"/>
          </a:xfrm>
          <a:solidFill>
            <a:srgbClr val="276171"/>
          </a:solidFill>
          <a:effectLst>
            <a:outerShdw blurRad="50800" dist="38100" dir="2700000" algn="tl" rotWithShape="0">
              <a:prstClr val="black">
                <a:alpha val="40000"/>
              </a:prstClr>
            </a:outerShdw>
          </a:effectLst>
        </p:grpSpPr>
        <p:sp>
          <p:nvSpPr>
            <p:cNvPr id="75" name="Freeform 5"/>
            <p:cNvSpPr/>
            <p:nvPr/>
          </p:nvSpPr>
          <p:spPr bwMode="auto">
            <a:xfrm>
              <a:off x="4597712" y="3010518"/>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solidFill>
              <a:srgbClr val="C00000"/>
            </a:solid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6" name="TextBox 75"/>
            <p:cNvSpPr txBox="1"/>
            <p:nvPr/>
          </p:nvSpPr>
          <p:spPr>
            <a:xfrm>
              <a:off x="5533485" y="3091633"/>
              <a:ext cx="3134827"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商务谈判的成功心理</a:t>
              </a:r>
              <a:endParaRPr lang="zh-CN" altLang="en-US" sz="2400"/>
            </a:p>
          </p:txBody>
        </p:sp>
        <p:sp>
          <p:nvSpPr>
            <p:cNvPr id="79" name="KSO_Shape"/>
            <p:cNvSpPr/>
            <p:nvPr/>
          </p:nvSpPr>
          <p:spPr bwMode="auto">
            <a:xfrm>
              <a:off x="9363120" y="3138144"/>
              <a:ext cx="222339" cy="255960"/>
            </a:xfrm>
            <a:custGeom>
              <a:gdLst>
                <a:gd name="T0" fmla="*/ 1139504 w 1546226"/>
                <a:gd name="T1" fmla="*/ 1893571 h 1979613"/>
                <a:gd name="T2" fmla="*/ 1117260 w 1546226"/>
                <a:gd name="T3" fmla="*/ 1969136 h 1979613"/>
                <a:gd name="T4" fmla="*/ 423882 w 1546226"/>
                <a:gd name="T5" fmla="*/ 1965643 h 1979613"/>
                <a:gd name="T6" fmla="*/ 408946 w 1546226"/>
                <a:gd name="T7" fmla="*/ 1888173 h 1979613"/>
                <a:gd name="T8" fmla="*/ 965201 w 1546226"/>
                <a:gd name="T9" fmla="*/ 1608456 h 1979613"/>
                <a:gd name="T10" fmla="*/ 1020446 w 1546226"/>
                <a:gd name="T11" fmla="*/ 1663701 h 1979613"/>
                <a:gd name="T12" fmla="*/ 977266 w 1546226"/>
                <a:gd name="T13" fmla="*/ 1729106 h 1979613"/>
                <a:gd name="T14" fmla="*/ 536258 w 1546226"/>
                <a:gd name="T15" fmla="*/ 1704658 h 1979613"/>
                <a:gd name="T16" fmla="*/ 543878 w 1546226"/>
                <a:gd name="T17" fmla="*/ 1626236 h 1979613"/>
                <a:gd name="T18" fmla="*/ 859473 w 1546226"/>
                <a:gd name="T19" fmla="*/ 1366838 h 1979613"/>
                <a:gd name="T20" fmla="*/ 895986 w 1546226"/>
                <a:gd name="T21" fmla="*/ 1436370 h 1979613"/>
                <a:gd name="T22" fmla="*/ 835026 w 1546226"/>
                <a:gd name="T23" fmla="*/ 1485900 h 1979613"/>
                <a:gd name="T24" fmla="*/ 652463 w 1546226"/>
                <a:gd name="T25" fmla="*/ 1442403 h 1979613"/>
                <a:gd name="T26" fmla="*/ 681991 w 1546226"/>
                <a:gd name="T27" fmla="*/ 1369695 h 1979613"/>
                <a:gd name="T28" fmla="*/ 1304222 w 1546226"/>
                <a:gd name="T29" fmla="*/ 1188236 h 1979613"/>
                <a:gd name="T30" fmla="*/ 1445365 w 1546226"/>
                <a:gd name="T31" fmla="*/ 1409543 h 1979613"/>
                <a:gd name="T32" fmla="*/ 1521804 w 1546226"/>
                <a:gd name="T33" fmla="*/ 1643532 h 1979613"/>
                <a:gd name="T34" fmla="*/ 1542420 w 1546226"/>
                <a:gd name="T35" fmla="*/ 1979613 h 1979613"/>
                <a:gd name="T36" fmla="*/ 1276311 w 1546226"/>
                <a:gd name="T37" fmla="*/ 1712016 h 1979613"/>
                <a:gd name="T38" fmla="*/ 1209387 w 1546226"/>
                <a:gd name="T39" fmla="*/ 1506880 h 1979613"/>
                <a:gd name="T40" fmla="*/ 1061267 w 1546226"/>
                <a:gd name="T41" fmla="*/ 1303011 h 1979613"/>
                <a:gd name="T42" fmla="*/ 1032087 w 1546226"/>
                <a:gd name="T43" fmla="*/ 1155896 h 1979613"/>
                <a:gd name="T44" fmla="*/ 847726 w 1546226"/>
                <a:gd name="T45" fmla="*/ 496570 h 1979613"/>
                <a:gd name="T46" fmla="*/ 896938 w 1546226"/>
                <a:gd name="T47" fmla="*/ 557212 h 1979613"/>
                <a:gd name="T48" fmla="*/ 847726 w 1546226"/>
                <a:gd name="T49" fmla="*/ 617855 h 1979613"/>
                <a:gd name="T50" fmla="*/ 656908 w 1546226"/>
                <a:gd name="T51" fmla="*/ 586740 h 1979613"/>
                <a:gd name="T52" fmla="*/ 672148 w 1546226"/>
                <a:gd name="T53" fmla="*/ 509270 h 1979613"/>
                <a:gd name="T54" fmla="*/ 988378 w 1546226"/>
                <a:gd name="T55" fmla="*/ 255587 h 1979613"/>
                <a:gd name="T56" fmla="*/ 1017588 w 1546226"/>
                <a:gd name="T57" fmla="*/ 328295 h 1979613"/>
                <a:gd name="T58" fmla="*/ 587375 w 1546226"/>
                <a:gd name="T59" fmla="*/ 371475 h 1979613"/>
                <a:gd name="T60" fmla="*/ 527050 w 1546226"/>
                <a:gd name="T61" fmla="*/ 322262 h 1979613"/>
                <a:gd name="T62" fmla="*/ 563563 w 1546226"/>
                <a:gd name="T63" fmla="*/ 252730 h 1979613"/>
                <a:gd name="T64" fmla="*/ 1543686 w 1546226"/>
                <a:gd name="T65" fmla="*/ 172057 h 1979613"/>
                <a:gd name="T66" fmla="*/ 1479895 w 1546226"/>
                <a:gd name="T67" fmla="*/ 486332 h 1979613"/>
                <a:gd name="T68" fmla="*/ 1310737 w 1546226"/>
                <a:gd name="T69" fmla="*/ 784417 h 1979613"/>
                <a:gd name="T70" fmla="*/ 1144435 w 1546226"/>
                <a:gd name="T71" fmla="*/ 941872 h 1979613"/>
                <a:gd name="T72" fmla="*/ 913707 w 1546226"/>
                <a:gd name="T73" fmla="*/ 1072978 h 1979613"/>
                <a:gd name="T74" fmla="*/ 591894 w 1546226"/>
                <a:gd name="T75" fmla="*/ 1216782 h 1979613"/>
                <a:gd name="T76" fmla="*/ 376083 w 1546226"/>
                <a:gd name="T77" fmla="*/ 1436140 h 1979613"/>
                <a:gd name="T78" fmla="*/ 278650 w 1546226"/>
                <a:gd name="T79" fmla="*/ 1673275 h 1979613"/>
                <a:gd name="T80" fmla="*/ 256752 w 1546226"/>
                <a:gd name="T81" fmla="*/ 1943107 h 1979613"/>
                <a:gd name="T82" fmla="*/ 11425 w 1546226"/>
                <a:gd name="T83" fmla="*/ 1721210 h 1979613"/>
                <a:gd name="T84" fmla="*/ 94893 w 1546226"/>
                <a:gd name="T85" fmla="*/ 1422807 h 1979613"/>
                <a:gd name="T86" fmla="*/ 266908 w 1546226"/>
                <a:gd name="T87" fmla="*/ 1159959 h 1979613"/>
                <a:gd name="T88" fmla="*/ 445904 w 1546226"/>
                <a:gd name="T89" fmla="*/ 1007266 h 1979613"/>
                <a:gd name="T90" fmla="*/ 691866 w 1546226"/>
                <a:gd name="T91" fmla="*/ 883143 h 1979613"/>
                <a:gd name="T92" fmla="*/ 1012409 w 1546226"/>
                <a:gd name="T93" fmla="*/ 720292 h 1979613"/>
                <a:gd name="T94" fmla="*/ 1199340 w 1546226"/>
                <a:gd name="T95" fmla="*/ 492998 h 1979613"/>
                <a:gd name="T96" fmla="*/ 1277730 w 1546226"/>
                <a:gd name="T97" fmla="*/ 259356 h 1979613"/>
                <a:gd name="T98" fmla="*/ 463603 w 1546226"/>
                <a:gd name="T99" fmla="*/ 0 h 1979613"/>
                <a:gd name="T100" fmla="*/ 1141411 w 1546226"/>
                <a:gd name="T101" fmla="*/ 43609 h 1979613"/>
                <a:gd name="T102" fmla="*/ 1112176 w 1546226"/>
                <a:gd name="T103" fmla="*/ 116504 h 1979613"/>
                <a:gd name="T104" fmla="*/ 419433 w 1546226"/>
                <a:gd name="T105" fmla="*/ 105681 h 1979613"/>
                <a:gd name="T106" fmla="*/ 412124 w 1546226"/>
                <a:gd name="T107" fmla="*/ 27693 h 1979613"/>
                <a:gd name="T108" fmla="*/ 256779 w 1546226"/>
                <a:gd name="T109" fmla="*/ 31137 h 1979613"/>
                <a:gd name="T110" fmla="*/ 279287 w 1546226"/>
                <a:gd name="T111" fmla="*/ 311049 h 1979613"/>
                <a:gd name="T112" fmla="*/ 361076 w 1546226"/>
                <a:gd name="T113" fmla="*/ 519156 h 1979613"/>
                <a:gd name="T114" fmla="*/ 530043 w 1546226"/>
                <a:gd name="T115" fmla="*/ 718050 h 1979613"/>
                <a:gd name="T116" fmla="*/ 466323 w 1546226"/>
                <a:gd name="T117" fmla="*/ 850539 h 1979613"/>
                <a:gd name="T118" fmla="*/ 255828 w 1546226"/>
                <a:gd name="T119" fmla="*/ 808600 h 1979613"/>
                <a:gd name="T120" fmla="*/ 108418 w 1546226"/>
                <a:gd name="T121" fmla="*/ 587149 h 1979613"/>
                <a:gd name="T122" fmla="*/ 28214 w 1546226"/>
                <a:gd name="T123" fmla="*/ 353306 h 1979613"/>
                <a:gd name="T124" fmla="*/ 2853 w 1546226"/>
                <a:gd name="T125" fmla="*/ 15886 h 19796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46226" h="1979613">
                  <a:moveTo>
                    <a:pt x="463603" y="1855788"/>
                  </a:moveTo>
                  <a:lnTo>
                    <a:pt x="1082623" y="1855788"/>
                  </a:lnTo>
                  <a:lnTo>
                    <a:pt x="1088978" y="1856106"/>
                  </a:lnTo>
                  <a:lnTo>
                    <a:pt x="1095016" y="1857058"/>
                  </a:lnTo>
                  <a:lnTo>
                    <a:pt x="1101054" y="1858646"/>
                  </a:lnTo>
                  <a:lnTo>
                    <a:pt x="1106773" y="1860551"/>
                  </a:lnTo>
                  <a:lnTo>
                    <a:pt x="1112176" y="1863091"/>
                  </a:lnTo>
                  <a:lnTo>
                    <a:pt x="1117260" y="1866266"/>
                  </a:lnTo>
                  <a:lnTo>
                    <a:pt x="1122026" y="1869758"/>
                  </a:lnTo>
                  <a:lnTo>
                    <a:pt x="1126157" y="1873886"/>
                  </a:lnTo>
                  <a:lnTo>
                    <a:pt x="1130606" y="1878013"/>
                  </a:lnTo>
                  <a:lnTo>
                    <a:pt x="1134102" y="1883093"/>
                  </a:lnTo>
                  <a:lnTo>
                    <a:pt x="1137279" y="1888173"/>
                  </a:lnTo>
                  <a:lnTo>
                    <a:pt x="1139504" y="1893571"/>
                  </a:lnTo>
                  <a:lnTo>
                    <a:pt x="1141411" y="1899286"/>
                  </a:lnTo>
                  <a:lnTo>
                    <a:pt x="1142999" y="1905318"/>
                  </a:lnTo>
                  <a:lnTo>
                    <a:pt x="1144270" y="1911351"/>
                  </a:lnTo>
                  <a:lnTo>
                    <a:pt x="1144588" y="1917701"/>
                  </a:lnTo>
                  <a:lnTo>
                    <a:pt x="1144270" y="1924051"/>
                  </a:lnTo>
                  <a:lnTo>
                    <a:pt x="1142999" y="1930401"/>
                  </a:lnTo>
                  <a:lnTo>
                    <a:pt x="1141411" y="1936116"/>
                  </a:lnTo>
                  <a:lnTo>
                    <a:pt x="1139504" y="1941513"/>
                  </a:lnTo>
                  <a:lnTo>
                    <a:pt x="1137279" y="1947228"/>
                  </a:lnTo>
                  <a:lnTo>
                    <a:pt x="1134102" y="1952308"/>
                  </a:lnTo>
                  <a:lnTo>
                    <a:pt x="1130606" y="1956753"/>
                  </a:lnTo>
                  <a:lnTo>
                    <a:pt x="1126157" y="1961198"/>
                  </a:lnTo>
                  <a:lnTo>
                    <a:pt x="1122026" y="1965643"/>
                  </a:lnTo>
                  <a:lnTo>
                    <a:pt x="1117260" y="1969136"/>
                  </a:lnTo>
                  <a:lnTo>
                    <a:pt x="1112176" y="1972311"/>
                  </a:lnTo>
                  <a:lnTo>
                    <a:pt x="1106773" y="1974533"/>
                  </a:lnTo>
                  <a:lnTo>
                    <a:pt x="1101054" y="1976756"/>
                  </a:lnTo>
                  <a:lnTo>
                    <a:pt x="1095016" y="1978026"/>
                  </a:lnTo>
                  <a:lnTo>
                    <a:pt x="1088978" y="1979296"/>
                  </a:lnTo>
                  <a:lnTo>
                    <a:pt x="1082623" y="1979613"/>
                  </a:lnTo>
                  <a:lnTo>
                    <a:pt x="463603" y="1979613"/>
                  </a:lnTo>
                  <a:lnTo>
                    <a:pt x="457248" y="1979296"/>
                  </a:lnTo>
                  <a:lnTo>
                    <a:pt x="450892" y="1978026"/>
                  </a:lnTo>
                  <a:lnTo>
                    <a:pt x="445172" y="1976756"/>
                  </a:lnTo>
                  <a:lnTo>
                    <a:pt x="439135" y="1974533"/>
                  </a:lnTo>
                  <a:lnTo>
                    <a:pt x="433733" y="1972311"/>
                  </a:lnTo>
                  <a:lnTo>
                    <a:pt x="428648" y="1969136"/>
                  </a:lnTo>
                  <a:lnTo>
                    <a:pt x="423882" y="1965643"/>
                  </a:lnTo>
                  <a:lnTo>
                    <a:pt x="419433" y="1961198"/>
                  </a:lnTo>
                  <a:lnTo>
                    <a:pt x="415620" y="1956753"/>
                  </a:lnTo>
                  <a:lnTo>
                    <a:pt x="412124" y="1952308"/>
                  </a:lnTo>
                  <a:lnTo>
                    <a:pt x="408946" y="1947228"/>
                  </a:lnTo>
                  <a:lnTo>
                    <a:pt x="406087" y="1941513"/>
                  </a:lnTo>
                  <a:lnTo>
                    <a:pt x="404180" y="1936116"/>
                  </a:lnTo>
                  <a:lnTo>
                    <a:pt x="402591" y="1930401"/>
                  </a:lnTo>
                  <a:lnTo>
                    <a:pt x="401956" y="1924051"/>
                  </a:lnTo>
                  <a:lnTo>
                    <a:pt x="401638" y="1917701"/>
                  </a:lnTo>
                  <a:lnTo>
                    <a:pt x="401956" y="1911351"/>
                  </a:lnTo>
                  <a:lnTo>
                    <a:pt x="402591" y="1905318"/>
                  </a:lnTo>
                  <a:lnTo>
                    <a:pt x="404180" y="1899286"/>
                  </a:lnTo>
                  <a:lnTo>
                    <a:pt x="406087" y="1893571"/>
                  </a:lnTo>
                  <a:lnTo>
                    <a:pt x="408946" y="1888173"/>
                  </a:lnTo>
                  <a:lnTo>
                    <a:pt x="412124" y="1883093"/>
                  </a:lnTo>
                  <a:lnTo>
                    <a:pt x="415620" y="1878013"/>
                  </a:lnTo>
                  <a:lnTo>
                    <a:pt x="419433" y="1873886"/>
                  </a:lnTo>
                  <a:lnTo>
                    <a:pt x="423882" y="1869758"/>
                  </a:lnTo>
                  <a:lnTo>
                    <a:pt x="428648" y="1866266"/>
                  </a:lnTo>
                  <a:lnTo>
                    <a:pt x="433733" y="1863091"/>
                  </a:lnTo>
                  <a:lnTo>
                    <a:pt x="439135" y="1860551"/>
                  </a:lnTo>
                  <a:lnTo>
                    <a:pt x="445172" y="1858646"/>
                  </a:lnTo>
                  <a:lnTo>
                    <a:pt x="450892" y="1857058"/>
                  </a:lnTo>
                  <a:lnTo>
                    <a:pt x="457248" y="1856106"/>
                  </a:lnTo>
                  <a:lnTo>
                    <a:pt x="463603" y="1855788"/>
                  </a:lnTo>
                  <a:close/>
                  <a:moveTo>
                    <a:pt x="587375" y="1608138"/>
                  </a:moveTo>
                  <a:lnTo>
                    <a:pt x="958851" y="1608138"/>
                  </a:lnTo>
                  <a:lnTo>
                    <a:pt x="965201" y="1608456"/>
                  </a:lnTo>
                  <a:lnTo>
                    <a:pt x="971551" y="1609408"/>
                  </a:lnTo>
                  <a:lnTo>
                    <a:pt x="977266" y="1610996"/>
                  </a:lnTo>
                  <a:lnTo>
                    <a:pt x="982981" y="1612901"/>
                  </a:lnTo>
                  <a:lnTo>
                    <a:pt x="988378" y="1615758"/>
                  </a:lnTo>
                  <a:lnTo>
                    <a:pt x="993458" y="1618616"/>
                  </a:lnTo>
                  <a:lnTo>
                    <a:pt x="998221" y="1622426"/>
                  </a:lnTo>
                  <a:lnTo>
                    <a:pt x="1002348" y="1626236"/>
                  </a:lnTo>
                  <a:lnTo>
                    <a:pt x="1006793" y="1630998"/>
                  </a:lnTo>
                  <a:lnTo>
                    <a:pt x="1010286" y="1635761"/>
                  </a:lnTo>
                  <a:lnTo>
                    <a:pt x="1013461" y="1640841"/>
                  </a:lnTo>
                  <a:lnTo>
                    <a:pt x="1015683" y="1646238"/>
                  </a:lnTo>
                  <a:lnTo>
                    <a:pt x="1017588" y="1651636"/>
                  </a:lnTo>
                  <a:lnTo>
                    <a:pt x="1019176" y="1657668"/>
                  </a:lnTo>
                  <a:lnTo>
                    <a:pt x="1020446" y="1663701"/>
                  </a:lnTo>
                  <a:lnTo>
                    <a:pt x="1020763" y="1670051"/>
                  </a:lnTo>
                  <a:lnTo>
                    <a:pt x="1020446" y="1676401"/>
                  </a:lnTo>
                  <a:lnTo>
                    <a:pt x="1019176" y="1682751"/>
                  </a:lnTo>
                  <a:lnTo>
                    <a:pt x="1017588" y="1688466"/>
                  </a:lnTo>
                  <a:lnTo>
                    <a:pt x="1015683" y="1694498"/>
                  </a:lnTo>
                  <a:lnTo>
                    <a:pt x="1013461" y="1699578"/>
                  </a:lnTo>
                  <a:lnTo>
                    <a:pt x="1010286" y="1704658"/>
                  </a:lnTo>
                  <a:lnTo>
                    <a:pt x="1006793" y="1709738"/>
                  </a:lnTo>
                  <a:lnTo>
                    <a:pt x="1002348" y="1713866"/>
                  </a:lnTo>
                  <a:lnTo>
                    <a:pt x="998221" y="1717993"/>
                  </a:lnTo>
                  <a:lnTo>
                    <a:pt x="993458" y="1721486"/>
                  </a:lnTo>
                  <a:lnTo>
                    <a:pt x="988378" y="1724661"/>
                  </a:lnTo>
                  <a:lnTo>
                    <a:pt x="982981" y="1727201"/>
                  </a:lnTo>
                  <a:lnTo>
                    <a:pt x="977266" y="1729106"/>
                  </a:lnTo>
                  <a:lnTo>
                    <a:pt x="971551" y="1730693"/>
                  </a:lnTo>
                  <a:lnTo>
                    <a:pt x="965201" y="1731646"/>
                  </a:lnTo>
                  <a:lnTo>
                    <a:pt x="958851" y="1731963"/>
                  </a:lnTo>
                  <a:lnTo>
                    <a:pt x="587375" y="1731963"/>
                  </a:lnTo>
                  <a:lnTo>
                    <a:pt x="581343" y="1731646"/>
                  </a:lnTo>
                  <a:lnTo>
                    <a:pt x="575310" y="1730693"/>
                  </a:lnTo>
                  <a:lnTo>
                    <a:pt x="568960" y="1729106"/>
                  </a:lnTo>
                  <a:lnTo>
                    <a:pt x="563563" y="1727201"/>
                  </a:lnTo>
                  <a:lnTo>
                    <a:pt x="558165" y="1724661"/>
                  </a:lnTo>
                  <a:lnTo>
                    <a:pt x="553085" y="1721486"/>
                  </a:lnTo>
                  <a:lnTo>
                    <a:pt x="548323" y="1717993"/>
                  </a:lnTo>
                  <a:lnTo>
                    <a:pt x="543878" y="1713866"/>
                  </a:lnTo>
                  <a:lnTo>
                    <a:pt x="539750" y="1709738"/>
                  </a:lnTo>
                  <a:lnTo>
                    <a:pt x="536258" y="1704658"/>
                  </a:lnTo>
                  <a:lnTo>
                    <a:pt x="533083" y="1699578"/>
                  </a:lnTo>
                  <a:lnTo>
                    <a:pt x="530543" y="1694498"/>
                  </a:lnTo>
                  <a:lnTo>
                    <a:pt x="528320" y="1688466"/>
                  </a:lnTo>
                  <a:lnTo>
                    <a:pt x="527050" y="1682751"/>
                  </a:lnTo>
                  <a:lnTo>
                    <a:pt x="526098" y="1676401"/>
                  </a:lnTo>
                  <a:lnTo>
                    <a:pt x="525463" y="1670051"/>
                  </a:lnTo>
                  <a:lnTo>
                    <a:pt x="526098" y="1663701"/>
                  </a:lnTo>
                  <a:lnTo>
                    <a:pt x="527050" y="1657668"/>
                  </a:lnTo>
                  <a:lnTo>
                    <a:pt x="528320" y="1651636"/>
                  </a:lnTo>
                  <a:lnTo>
                    <a:pt x="530543" y="1646238"/>
                  </a:lnTo>
                  <a:lnTo>
                    <a:pt x="533083" y="1640841"/>
                  </a:lnTo>
                  <a:lnTo>
                    <a:pt x="536258" y="1635761"/>
                  </a:lnTo>
                  <a:lnTo>
                    <a:pt x="539750" y="1630998"/>
                  </a:lnTo>
                  <a:lnTo>
                    <a:pt x="543878" y="1626236"/>
                  </a:lnTo>
                  <a:lnTo>
                    <a:pt x="548323" y="1622426"/>
                  </a:lnTo>
                  <a:lnTo>
                    <a:pt x="553085" y="1618616"/>
                  </a:lnTo>
                  <a:lnTo>
                    <a:pt x="558165" y="1615758"/>
                  </a:lnTo>
                  <a:lnTo>
                    <a:pt x="563563" y="1612901"/>
                  </a:lnTo>
                  <a:lnTo>
                    <a:pt x="568960" y="1610996"/>
                  </a:lnTo>
                  <a:lnTo>
                    <a:pt x="575310" y="1609408"/>
                  </a:lnTo>
                  <a:lnTo>
                    <a:pt x="581343" y="1608456"/>
                  </a:lnTo>
                  <a:lnTo>
                    <a:pt x="587375" y="1608138"/>
                  </a:lnTo>
                  <a:close/>
                  <a:moveTo>
                    <a:pt x="711201" y="1362075"/>
                  </a:moveTo>
                  <a:lnTo>
                    <a:pt x="835026" y="1362075"/>
                  </a:lnTo>
                  <a:lnTo>
                    <a:pt x="841376" y="1362710"/>
                  </a:lnTo>
                  <a:lnTo>
                    <a:pt x="847726" y="1363345"/>
                  </a:lnTo>
                  <a:lnTo>
                    <a:pt x="853441" y="1364933"/>
                  </a:lnTo>
                  <a:lnTo>
                    <a:pt x="859473" y="1366838"/>
                  </a:lnTo>
                  <a:lnTo>
                    <a:pt x="864553" y="1369695"/>
                  </a:lnTo>
                  <a:lnTo>
                    <a:pt x="869633" y="1372870"/>
                  </a:lnTo>
                  <a:lnTo>
                    <a:pt x="874713" y="1376363"/>
                  </a:lnTo>
                  <a:lnTo>
                    <a:pt x="879158" y="1380173"/>
                  </a:lnTo>
                  <a:lnTo>
                    <a:pt x="882968" y="1384618"/>
                  </a:lnTo>
                  <a:lnTo>
                    <a:pt x="886461" y="1389380"/>
                  </a:lnTo>
                  <a:lnTo>
                    <a:pt x="889636" y="1394460"/>
                  </a:lnTo>
                  <a:lnTo>
                    <a:pt x="892493" y="1399858"/>
                  </a:lnTo>
                  <a:lnTo>
                    <a:pt x="894398" y="1405573"/>
                  </a:lnTo>
                  <a:lnTo>
                    <a:pt x="895986" y="1411605"/>
                  </a:lnTo>
                  <a:lnTo>
                    <a:pt x="896621" y="1417320"/>
                  </a:lnTo>
                  <a:lnTo>
                    <a:pt x="896938" y="1423670"/>
                  </a:lnTo>
                  <a:lnTo>
                    <a:pt x="896621" y="1430338"/>
                  </a:lnTo>
                  <a:lnTo>
                    <a:pt x="895986" y="1436370"/>
                  </a:lnTo>
                  <a:lnTo>
                    <a:pt x="894398" y="1442403"/>
                  </a:lnTo>
                  <a:lnTo>
                    <a:pt x="892493" y="1448118"/>
                  </a:lnTo>
                  <a:lnTo>
                    <a:pt x="889636" y="1453515"/>
                  </a:lnTo>
                  <a:lnTo>
                    <a:pt x="886461" y="1458595"/>
                  </a:lnTo>
                  <a:lnTo>
                    <a:pt x="882968" y="1463358"/>
                  </a:lnTo>
                  <a:lnTo>
                    <a:pt x="879158" y="1467485"/>
                  </a:lnTo>
                  <a:lnTo>
                    <a:pt x="874713" y="1471930"/>
                  </a:lnTo>
                  <a:lnTo>
                    <a:pt x="869633" y="1475423"/>
                  </a:lnTo>
                  <a:lnTo>
                    <a:pt x="864553" y="1478598"/>
                  </a:lnTo>
                  <a:lnTo>
                    <a:pt x="859473" y="1480820"/>
                  </a:lnTo>
                  <a:lnTo>
                    <a:pt x="853441" y="1483360"/>
                  </a:lnTo>
                  <a:lnTo>
                    <a:pt x="847726" y="1484313"/>
                  </a:lnTo>
                  <a:lnTo>
                    <a:pt x="841376" y="1485583"/>
                  </a:lnTo>
                  <a:lnTo>
                    <a:pt x="835026" y="1485900"/>
                  </a:lnTo>
                  <a:lnTo>
                    <a:pt x="711201" y="1485900"/>
                  </a:lnTo>
                  <a:lnTo>
                    <a:pt x="705168" y="1485583"/>
                  </a:lnTo>
                  <a:lnTo>
                    <a:pt x="698818" y="1484313"/>
                  </a:lnTo>
                  <a:lnTo>
                    <a:pt x="692786" y="1483360"/>
                  </a:lnTo>
                  <a:lnTo>
                    <a:pt x="687388" y="1480820"/>
                  </a:lnTo>
                  <a:lnTo>
                    <a:pt x="681991" y="1478598"/>
                  </a:lnTo>
                  <a:lnTo>
                    <a:pt x="676911" y="1475423"/>
                  </a:lnTo>
                  <a:lnTo>
                    <a:pt x="672148" y="1471930"/>
                  </a:lnTo>
                  <a:lnTo>
                    <a:pt x="667703" y="1467485"/>
                  </a:lnTo>
                  <a:lnTo>
                    <a:pt x="663576" y="1463358"/>
                  </a:lnTo>
                  <a:lnTo>
                    <a:pt x="660083" y="1458595"/>
                  </a:lnTo>
                  <a:lnTo>
                    <a:pt x="656908" y="1453515"/>
                  </a:lnTo>
                  <a:lnTo>
                    <a:pt x="654368" y="1448118"/>
                  </a:lnTo>
                  <a:lnTo>
                    <a:pt x="652463" y="1442403"/>
                  </a:lnTo>
                  <a:lnTo>
                    <a:pt x="650876" y="1436370"/>
                  </a:lnTo>
                  <a:lnTo>
                    <a:pt x="649923" y="1430338"/>
                  </a:lnTo>
                  <a:lnTo>
                    <a:pt x="649288" y="1423670"/>
                  </a:lnTo>
                  <a:lnTo>
                    <a:pt x="649923" y="1417320"/>
                  </a:lnTo>
                  <a:lnTo>
                    <a:pt x="650876" y="1411605"/>
                  </a:lnTo>
                  <a:lnTo>
                    <a:pt x="652463" y="1405573"/>
                  </a:lnTo>
                  <a:lnTo>
                    <a:pt x="654368" y="1399858"/>
                  </a:lnTo>
                  <a:lnTo>
                    <a:pt x="656908" y="1394460"/>
                  </a:lnTo>
                  <a:lnTo>
                    <a:pt x="660083" y="1389380"/>
                  </a:lnTo>
                  <a:lnTo>
                    <a:pt x="663576" y="1384618"/>
                  </a:lnTo>
                  <a:lnTo>
                    <a:pt x="667703" y="1380173"/>
                  </a:lnTo>
                  <a:lnTo>
                    <a:pt x="672148" y="1376363"/>
                  </a:lnTo>
                  <a:lnTo>
                    <a:pt x="676911" y="1372870"/>
                  </a:lnTo>
                  <a:lnTo>
                    <a:pt x="681991" y="1369695"/>
                  </a:lnTo>
                  <a:lnTo>
                    <a:pt x="687388" y="1366838"/>
                  </a:lnTo>
                  <a:lnTo>
                    <a:pt x="692786" y="1364933"/>
                  </a:lnTo>
                  <a:lnTo>
                    <a:pt x="698818" y="1363345"/>
                  </a:lnTo>
                  <a:lnTo>
                    <a:pt x="705168" y="1362710"/>
                  </a:lnTo>
                  <a:lnTo>
                    <a:pt x="711201" y="1362075"/>
                  </a:lnTo>
                  <a:close/>
                  <a:moveTo>
                    <a:pt x="1181793" y="1068388"/>
                  </a:moveTo>
                  <a:lnTo>
                    <a:pt x="1199238" y="1082973"/>
                  </a:lnTo>
                  <a:lnTo>
                    <a:pt x="1215731" y="1097240"/>
                  </a:lnTo>
                  <a:lnTo>
                    <a:pt x="1231590" y="1112142"/>
                  </a:lnTo>
                  <a:lnTo>
                    <a:pt x="1247448" y="1127044"/>
                  </a:lnTo>
                  <a:lnTo>
                    <a:pt x="1262038" y="1142262"/>
                  </a:lnTo>
                  <a:lnTo>
                    <a:pt x="1276628" y="1157164"/>
                  </a:lnTo>
                  <a:lnTo>
                    <a:pt x="1290267" y="1172700"/>
                  </a:lnTo>
                  <a:lnTo>
                    <a:pt x="1304222" y="1188236"/>
                  </a:lnTo>
                  <a:lnTo>
                    <a:pt x="1316909" y="1203772"/>
                  </a:lnTo>
                  <a:lnTo>
                    <a:pt x="1329596" y="1219308"/>
                  </a:lnTo>
                  <a:lnTo>
                    <a:pt x="1341332" y="1235160"/>
                  </a:lnTo>
                  <a:lnTo>
                    <a:pt x="1353067" y="1250696"/>
                  </a:lnTo>
                  <a:lnTo>
                    <a:pt x="1363851" y="1266866"/>
                  </a:lnTo>
                  <a:lnTo>
                    <a:pt x="1374952" y="1282402"/>
                  </a:lnTo>
                  <a:lnTo>
                    <a:pt x="1385102" y="1298572"/>
                  </a:lnTo>
                  <a:lnTo>
                    <a:pt x="1394934" y="1314425"/>
                  </a:lnTo>
                  <a:lnTo>
                    <a:pt x="1404132" y="1330278"/>
                  </a:lnTo>
                  <a:lnTo>
                    <a:pt x="1413330" y="1346131"/>
                  </a:lnTo>
                  <a:lnTo>
                    <a:pt x="1421894" y="1362301"/>
                  </a:lnTo>
                  <a:lnTo>
                    <a:pt x="1430141" y="1377837"/>
                  </a:lnTo>
                  <a:lnTo>
                    <a:pt x="1438070" y="1394007"/>
                  </a:lnTo>
                  <a:lnTo>
                    <a:pt x="1445365" y="1409543"/>
                  </a:lnTo>
                  <a:lnTo>
                    <a:pt x="1452343" y="1425079"/>
                  </a:lnTo>
                  <a:lnTo>
                    <a:pt x="1459003" y="1440931"/>
                  </a:lnTo>
                  <a:lnTo>
                    <a:pt x="1465664" y="1456467"/>
                  </a:lnTo>
                  <a:lnTo>
                    <a:pt x="1471690" y="1471686"/>
                  </a:lnTo>
                  <a:lnTo>
                    <a:pt x="1477399" y="1486905"/>
                  </a:lnTo>
                  <a:lnTo>
                    <a:pt x="1483109" y="1502124"/>
                  </a:lnTo>
                  <a:lnTo>
                    <a:pt x="1488183" y="1517025"/>
                  </a:lnTo>
                  <a:lnTo>
                    <a:pt x="1492624" y="1531927"/>
                  </a:lnTo>
                  <a:lnTo>
                    <a:pt x="1501822" y="1561413"/>
                  </a:lnTo>
                  <a:lnTo>
                    <a:pt x="1506579" y="1577901"/>
                  </a:lnTo>
                  <a:lnTo>
                    <a:pt x="1510703" y="1594705"/>
                  </a:lnTo>
                  <a:lnTo>
                    <a:pt x="1514509" y="1611192"/>
                  </a:lnTo>
                  <a:lnTo>
                    <a:pt x="1518315" y="1627045"/>
                  </a:lnTo>
                  <a:lnTo>
                    <a:pt x="1521804" y="1643532"/>
                  </a:lnTo>
                  <a:lnTo>
                    <a:pt x="1524976" y="1659067"/>
                  </a:lnTo>
                  <a:lnTo>
                    <a:pt x="1530685" y="1690773"/>
                  </a:lnTo>
                  <a:lnTo>
                    <a:pt x="1535125" y="1721528"/>
                  </a:lnTo>
                  <a:lnTo>
                    <a:pt x="1538931" y="1751014"/>
                  </a:lnTo>
                  <a:lnTo>
                    <a:pt x="1541786" y="1780184"/>
                  </a:lnTo>
                  <a:lnTo>
                    <a:pt x="1543689" y="1807451"/>
                  </a:lnTo>
                  <a:lnTo>
                    <a:pt x="1545275" y="1834084"/>
                  </a:lnTo>
                  <a:lnTo>
                    <a:pt x="1545909" y="1859448"/>
                  </a:lnTo>
                  <a:lnTo>
                    <a:pt x="1546226" y="1883228"/>
                  </a:lnTo>
                  <a:lnTo>
                    <a:pt x="1546226" y="1905739"/>
                  </a:lnTo>
                  <a:lnTo>
                    <a:pt x="1545592" y="1926665"/>
                  </a:lnTo>
                  <a:lnTo>
                    <a:pt x="1544640" y="1946005"/>
                  </a:lnTo>
                  <a:lnTo>
                    <a:pt x="1543689" y="1963443"/>
                  </a:lnTo>
                  <a:lnTo>
                    <a:pt x="1542420" y="1979613"/>
                  </a:lnTo>
                  <a:lnTo>
                    <a:pt x="1286461" y="1979613"/>
                  </a:lnTo>
                  <a:lnTo>
                    <a:pt x="1288681" y="1961224"/>
                  </a:lnTo>
                  <a:lnTo>
                    <a:pt x="1289632" y="1948859"/>
                  </a:lnTo>
                  <a:lnTo>
                    <a:pt x="1290901" y="1934591"/>
                  </a:lnTo>
                  <a:lnTo>
                    <a:pt x="1291535" y="1919055"/>
                  </a:lnTo>
                  <a:lnTo>
                    <a:pt x="1291853" y="1900983"/>
                  </a:lnTo>
                  <a:lnTo>
                    <a:pt x="1292487" y="1881642"/>
                  </a:lnTo>
                  <a:lnTo>
                    <a:pt x="1291853" y="1861033"/>
                  </a:lnTo>
                  <a:lnTo>
                    <a:pt x="1291218" y="1839156"/>
                  </a:lnTo>
                  <a:lnTo>
                    <a:pt x="1289950" y="1815694"/>
                  </a:lnTo>
                  <a:lnTo>
                    <a:pt x="1287729" y="1791281"/>
                  </a:lnTo>
                  <a:lnTo>
                    <a:pt x="1284875" y="1765916"/>
                  </a:lnTo>
                  <a:lnTo>
                    <a:pt x="1281069" y="1739283"/>
                  </a:lnTo>
                  <a:lnTo>
                    <a:pt x="1276311" y="1712016"/>
                  </a:lnTo>
                  <a:lnTo>
                    <a:pt x="1273456" y="1698383"/>
                  </a:lnTo>
                  <a:lnTo>
                    <a:pt x="1270919" y="1684115"/>
                  </a:lnTo>
                  <a:lnTo>
                    <a:pt x="1267430" y="1669847"/>
                  </a:lnTo>
                  <a:lnTo>
                    <a:pt x="1263624" y="1655263"/>
                  </a:lnTo>
                  <a:lnTo>
                    <a:pt x="1259818" y="1640678"/>
                  </a:lnTo>
                  <a:lnTo>
                    <a:pt x="1256012" y="1626410"/>
                  </a:lnTo>
                  <a:lnTo>
                    <a:pt x="1251254" y="1611509"/>
                  </a:lnTo>
                  <a:lnTo>
                    <a:pt x="1246497" y="1596607"/>
                  </a:lnTo>
                  <a:lnTo>
                    <a:pt x="1241105" y="1581705"/>
                  </a:lnTo>
                  <a:lnTo>
                    <a:pt x="1235713" y="1566803"/>
                  </a:lnTo>
                  <a:lnTo>
                    <a:pt x="1229686" y="1551902"/>
                  </a:lnTo>
                  <a:lnTo>
                    <a:pt x="1223343" y="1536683"/>
                  </a:lnTo>
                  <a:lnTo>
                    <a:pt x="1216365" y="1521781"/>
                  </a:lnTo>
                  <a:lnTo>
                    <a:pt x="1209387" y="1506880"/>
                  </a:lnTo>
                  <a:lnTo>
                    <a:pt x="1201775" y="1491661"/>
                  </a:lnTo>
                  <a:lnTo>
                    <a:pt x="1194163" y="1476759"/>
                  </a:lnTo>
                  <a:lnTo>
                    <a:pt x="1185599" y="1461540"/>
                  </a:lnTo>
                  <a:lnTo>
                    <a:pt x="1176718" y="1446638"/>
                  </a:lnTo>
                  <a:lnTo>
                    <a:pt x="1167520" y="1431737"/>
                  </a:lnTo>
                  <a:lnTo>
                    <a:pt x="1157688" y="1416835"/>
                  </a:lnTo>
                  <a:lnTo>
                    <a:pt x="1147538" y="1402567"/>
                  </a:lnTo>
                  <a:lnTo>
                    <a:pt x="1136437" y="1387666"/>
                  </a:lnTo>
                  <a:lnTo>
                    <a:pt x="1125653" y="1373081"/>
                  </a:lnTo>
                  <a:lnTo>
                    <a:pt x="1113918" y="1359130"/>
                  </a:lnTo>
                  <a:lnTo>
                    <a:pt x="1101231" y="1344545"/>
                  </a:lnTo>
                  <a:lnTo>
                    <a:pt x="1088861" y="1330595"/>
                  </a:lnTo>
                  <a:lnTo>
                    <a:pt x="1075540" y="1316961"/>
                  </a:lnTo>
                  <a:lnTo>
                    <a:pt x="1061267" y="1303011"/>
                  </a:lnTo>
                  <a:lnTo>
                    <a:pt x="1046994" y="1289377"/>
                  </a:lnTo>
                  <a:lnTo>
                    <a:pt x="1032087" y="1276061"/>
                  </a:lnTo>
                  <a:lnTo>
                    <a:pt x="1016228" y="1263062"/>
                  </a:lnTo>
                  <a:lnTo>
                    <a:pt x="1000052" y="1250379"/>
                  </a:lnTo>
                  <a:lnTo>
                    <a:pt x="983242" y="1237697"/>
                  </a:lnTo>
                  <a:lnTo>
                    <a:pt x="965798" y="1225332"/>
                  </a:lnTo>
                  <a:lnTo>
                    <a:pt x="947402" y="1213283"/>
                  </a:lnTo>
                  <a:lnTo>
                    <a:pt x="928688" y="1201552"/>
                  </a:lnTo>
                  <a:lnTo>
                    <a:pt x="946767" y="1194260"/>
                  </a:lnTo>
                  <a:lnTo>
                    <a:pt x="964212" y="1186968"/>
                  </a:lnTo>
                  <a:lnTo>
                    <a:pt x="981973" y="1179358"/>
                  </a:lnTo>
                  <a:lnTo>
                    <a:pt x="998784" y="1171749"/>
                  </a:lnTo>
                  <a:lnTo>
                    <a:pt x="1015594" y="1163822"/>
                  </a:lnTo>
                  <a:lnTo>
                    <a:pt x="1032087" y="1155896"/>
                  </a:lnTo>
                  <a:lnTo>
                    <a:pt x="1048580" y="1147652"/>
                  </a:lnTo>
                  <a:lnTo>
                    <a:pt x="1064122" y="1139726"/>
                  </a:lnTo>
                  <a:lnTo>
                    <a:pt x="1079663" y="1130848"/>
                  </a:lnTo>
                  <a:lnTo>
                    <a:pt x="1095522" y="1122288"/>
                  </a:lnTo>
                  <a:lnTo>
                    <a:pt x="1110429" y="1113727"/>
                  </a:lnTo>
                  <a:lnTo>
                    <a:pt x="1125336" y="1105167"/>
                  </a:lnTo>
                  <a:lnTo>
                    <a:pt x="1139609" y="1096289"/>
                  </a:lnTo>
                  <a:lnTo>
                    <a:pt x="1154199" y="1087094"/>
                  </a:lnTo>
                  <a:lnTo>
                    <a:pt x="1168155" y="1077900"/>
                  </a:lnTo>
                  <a:lnTo>
                    <a:pt x="1181793" y="1068388"/>
                  </a:lnTo>
                  <a:close/>
                  <a:moveTo>
                    <a:pt x="711201" y="495300"/>
                  </a:moveTo>
                  <a:lnTo>
                    <a:pt x="835026" y="495300"/>
                  </a:lnTo>
                  <a:lnTo>
                    <a:pt x="841376" y="495617"/>
                  </a:lnTo>
                  <a:lnTo>
                    <a:pt x="847726" y="496570"/>
                  </a:lnTo>
                  <a:lnTo>
                    <a:pt x="853441" y="498157"/>
                  </a:lnTo>
                  <a:lnTo>
                    <a:pt x="859473" y="500062"/>
                  </a:lnTo>
                  <a:lnTo>
                    <a:pt x="864553" y="502602"/>
                  </a:lnTo>
                  <a:lnTo>
                    <a:pt x="869633" y="505777"/>
                  </a:lnTo>
                  <a:lnTo>
                    <a:pt x="874713" y="509270"/>
                  </a:lnTo>
                  <a:lnTo>
                    <a:pt x="879158" y="513397"/>
                  </a:lnTo>
                  <a:lnTo>
                    <a:pt x="882968" y="518160"/>
                  </a:lnTo>
                  <a:lnTo>
                    <a:pt x="886461" y="522605"/>
                  </a:lnTo>
                  <a:lnTo>
                    <a:pt x="889636" y="527685"/>
                  </a:lnTo>
                  <a:lnTo>
                    <a:pt x="892493" y="533400"/>
                  </a:lnTo>
                  <a:lnTo>
                    <a:pt x="894398" y="538797"/>
                  </a:lnTo>
                  <a:lnTo>
                    <a:pt x="895986" y="544512"/>
                  </a:lnTo>
                  <a:lnTo>
                    <a:pt x="896621" y="550862"/>
                  </a:lnTo>
                  <a:lnTo>
                    <a:pt x="896938" y="557212"/>
                  </a:lnTo>
                  <a:lnTo>
                    <a:pt x="896621" y="563562"/>
                  </a:lnTo>
                  <a:lnTo>
                    <a:pt x="895986" y="569595"/>
                  </a:lnTo>
                  <a:lnTo>
                    <a:pt x="894398" y="575627"/>
                  </a:lnTo>
                  <a:lnTo>
                    <a:pt x="892493" y="581342"/>
                  </a:lnTo>
                  <a:lnTo>
                    <a:pt x="889636" y="586740"/>
                  </a:lnTo>
                  <a:lnTo>
                    <a:pt x="886461" y="591820"/>
                  </a:lnTo>
                  <a:lnTo>
                    <a:pt x="882968" y="596265"/>
                  </a:lnTo>
                  <a:lnTo>
                    <a:pt x="879158" y="601027"/>
                  </a:lnTo>
                  <a:lnTo>
                    <a:pt x="874713" y="605155"/>
                  </a:lnTo>
                  <a:lnTo>
                    <a:pt x="869633" y="608647"/>
                  </a:lnTo>
                  <a:lnTo>
                    <a:pt x="864553" y="611822"/>
                  </a:lnTo>
                  <a:lnTo>
                    <a:pt x="859473" y="614045"/>
                  </a:lnTo>
                  <a:lnTo>
                    <a:pt x="853441" y="616267"/>
                  </a:lnTo>
                  <a:lnTo>
                    <a:pt x="847726" y="617855"/>
                  </a:lnTo>
                  <a:lnTo>
                    <a:pt x="841376" y="618807"/>
                  </a:lnTo>
                  <a:lnTo>
                    <a:pt x="835026" y="619125"/>
                  </a:lnTo>
                  <a:lnTo>
                    <a:pt x="711201" y="619125"/>
                  </a:lnTo>
                  <a:lnTo>
                    <a:pt x="705168" y="618807"/>
                  </a:lnTo>
                  <a:lnTo>
                    <a:pt x="698818" y="617855"/>
                  </a:lnTo>
                  <a:lnTo>
                    <a:pt x="692786" y="616267"/>
                  </a:lnTo>
                  <a:lnTo>
                    <a:pt x="687388" y="614045"/>
                  </a:lnTo>
                  <a:lnTo>
                    <a:pt x="681991" y="611822"/>
                  </a:lnTo>
                  <a:lnTo>
                    <a:pt x="676911" y="608647"/>
                  </a:lnTo>
                  <a:lnTo>
                    <a:pt x="672148" y="605155"/>
                  </a:lnTo>
                  <a:lnTo>
                    <a:pt x="667703" y="601027"/>
                  </a:lnTo>
                  <a:lnTo>
                    <a:pt x="663576" y="596265"/>
                  </a:lnTo>
                  <a:lnTo>
                    <a:pt x="660083" y="591820"/>
                  </a:lnTo>
                  <a:lnTo>
                    <a:pt x="656908" y="586740"/>
                  </a:lnTo>
                  <a:lnTo>
                    <a:pt x="654368" y="581342"/>
                  </a:lnTo>
                  <a:lnTo>
                    <a:pt x="652463" y="575627"/>
                  </a:lnTo>
                  <a:lnTo>
                    <a:pt x="650876" y="569595"/>
                  </a:lnTo>
                  <a:lnTo>
                    <a:pt x="649923" y="563562"/>
                  </a:lnTo>
                  <a:lnTo>
                    <a:pt x="649288" y="557212"/>
                  </a:lnTo>
                  <a:lnTo>
                    <a:pt x="649923" y="550862"/>
                  </a:lnTo>
                  <a:lnTo>
                    <a:pt x="650876" y="544512"/>
                  </a:lnTo>
                  <a:lnTo>
                    <a:pt x="652463" y="538797"/>
                  </a:lnTo>
                  <a:lnTo>
                    <a:pt x="654368" y="533400"/>
                  </a:lnTo>
                  <a:lnTo>
                    <a:pt x="656908" y="527685"/>
                  </a:lnTo>
                  <a:lnTo>
                    <a:pt x="660083" y="522605"/>
                  </a:lnTo>
                  <a:lnTo>
                    <a:pt x="663576" y="518160"/>
                  </a:lnTo>
                  <a:lnTo>
                    <a:pt x="667703" y="513397"/>
                  </a:lnTo>
                  <a:lnTo>
                    <a:pt x="672148" y="509270"/>
                  </a:lnTo>
                  <a:lnTo>
                    <a:pt x="676911" y="505777"/>
                  </a:lnTo>
                  <a:lnTo>
                    <a:pt x="681991" y="502602"/>
                  </a:lnTo>
                  <a:lnTo>
                    <a:pt x="687388" y="500062"/>
                  </a:lnTo>
                  <a:lnTo>
                    <a:pt x="692786" y="498157"/>
                  </a:lnTo>
                  <a:lnTo>
                    <a:pt x="698818" y="496570"/>
                  </a:lnTo>
                  <a:lnTo>
                    <a:pt x="705168" y="495617"/>
                  </a:lnTo>
                  <a:lnTo>
                    <a:pt x="711201" y="495300"/>
                  </a:lnTo>
                  <a:close/>
                  <a:moveTo>
                    <a:pt x="587375" y="247650"/>
                  </a:moveTo>
                  <a:lnTo>
                    <a:pt x="958851" y="247650"/>
                  </a:lnTo>
                  <a:lnTo>
                    <a:pt x="965201" y="247967"/>
                  </a:lnTo>
                  <a:lnTo>
                    <a:pt x="971551" y="249237"/>
                  </a:lnTo>
                  <a:lnTo>
                    <a:pt x="977266" y="250507"/>
                  </a:lnTo>
                  <a:lnTo>
                    <a:pt x="982981" y="252730"/>
                  </a:lnTo>
                  <a:lnTo>
                    <a:pt x="988378" y="255587"/>
                  </a:lnTo>
                  <a:lnTo>
                    <a:pt x="993458" y="258127"/>
                  </a:lnTo>
                  <a:lnTo>
                    <a:pt x="998221" y="262255"/>
                  </a:lnTo>
                  <a:lnTo>
                    <a:pt x="1002348" y="266065"/>
                  </a:lnTo>
                  <a:lnTo>
                    <a:pt x="1006793" y="270510"/>
                  </a:lnTo>
                  <a:lnTo>
                    <a:pt x="1010286" y="274955"/>
                  </a:lnTo>
                  <a:lnTo>
                    <a:pt x="1013461" y="280352"/>
                  </a:lnTo>
                  <a:lnTo>
                    <a:pt x="1015683" y="285750"/>
                  </a:lnTo>
                  <a:lnTo>
                    <a:pt x="1017588" y="291465"/>
                  </a:lnTo>
                  <a:lnTo>
                    <a:pt x="1019176" y="297497"/>
                  </a:lnTo>
                  <a:lnTo>
                    <a:pt x="1020446" y="303212"/>
                  </a:lnTo>
                  <a:lnTo>
                    <a:pt x="1020763" y="309880"/>
                  </a:lnTo>
                  <a:lnTo>
                    <a:pt x="1020446" y="316230"/>
                  </a:lnTo>
                  <a:lnTo>
                    <a:pt x="1019176" y="322262"/>
                  </a:lnTo>
                  <a:lnTo>
                    <a:pt x="1017588" y="328295"/>
                  </a:lnTo>
                  <a:lnTo>
                    <a:pt x="1015683" y="334010"/>
                  </a:lnTo>
                  <a:lnTo>
                    <a:pt x="1013461" y="339407"/>
                  </a:lnTo>
                  <a:lnTo>
                    <a:pt x="1010286" y="344487"/>
                  </a:lnTo>
                  <a:lnTo>
                    <a:pt x="1006793" y="349250"/>
                  </a:lnTo>
                  <a:lnTo>
                    <a:pt x="1002348" y="353377"/>
                  </a:lnTo>
                  <a:lnTo>
                    <a:pt x="998221" y="357505"/>
                  </a:lnTo>
                  <a:lnTo>
                    <a:pt x="993458" y="360997"/>
                  </a:lnTo>
                  <a:lnTo>
                    <a:pt x="988378" y="364172"/>
                  </a:lnTo>
                  <a:lnTo>
                    <a:pt x="982981" y="366712"/>
                  </a:lnTo>
                  <a:lnTo>
                    <a:pt x="977266" y="368617"/>
                  </a:lnTo>
                  <a:lnTo>
                    <a:pt x="971551" y="370205"/>
                  </a:lnTo>
                  <a:lnTo>
                    <a:pt x="965201" y="371475"/>
                  </a:lnTo>
                  <a:lnTo>
                    <a:pt x="958851" y="371475"/>
                  </a:lnTo>
                  <a:lnTo>
                    <a:pt x="587375" y="371475"/>
                  </a:lnTo>
                  <a:lnTo>
                    <a:pt x="581343" y="371475"/>
                  </a:lnTo>
                  <a:lnTo>
                    <a:pt x="575310" y="370205"/>
                  </a:lnTo>
                  <a:lnTo>
                    <a:pt x="568960" y="368617"/>
                  </a:lnTo>
                  <a:lnTo>
                    <a:pt x="563563" y="366712"/>
                  </a:lnTo>
                  <a:lnTo>
                    <a:pt x="558165" y="364172"/>
                  </a:lnTo>
                  <a:lnTo>
                    <a:pt x="553085" y="360997"/>
                  </a:lnTo>
                  <a:lnTo>
                    <a:pt x="548323" y="357505"/>
                  </a:lnTo>
                  <a:lnTo>
                    <a:pt x="543878" y="353377"/>
                  </a:lnTo>
                  <a:lnTo>
                    <a:pt x="539750" y="349250"/>
                  </a:lnTo>
                  <a:lnTo>
                    <a:pt x="536258" y="344487"/>
                  </a:lnTo>
                  <a:lnTo>
                    <a:pt x="533083" y="339407"/>
                  </a:lnTo>
                  <a:lnTo>
                    <a:pt x="530543" y="334010"/>
                  </a:lnTo>
                  <a:lnTo>
                    <a:pt x="528320" y="328295"/>
                  </a:lnTo>
                  <a:lnTo>
                    <a:pt x="527050" y="322262"/>
                  </a:lnTo>
                  <a:lnTo>
                    <a:pt x="526098" y="316230"/>
                  </a:lnTo>
                  <a:lnTo>
                    <a:pt x="525463" y="309880"/>
                  </a:lnTo>
                  <a:lnTo>
                    <a:pt x="526098" y="303212"/>
                  </a:lnTo>
                  <a:lnTo>
                    <a:pt x="527050" y="297497"/>
                  </a:lnTo>
                  <a:lnTo>
                    <a:pt x="528320" y="291465"/>
                  </a:lnTo>
                  <a:lnTo>
                    <a:pt x="530543" y="285750"/>
                  </a:lnTo>
                  <a:lnTo>
                    <a:pt x="533083" y="280352"/>
                  </a:lnTo>
                  <a:lnTo>
                    <a:pt x="536258" y="274955"/>
                  </a:lnTo>
                  <a:lnTo>
                    <a:pt x="539750" y="270510"/>
                  </a:lnTo>
                  <a:lnTo>
                    <a:pt x="543878" y="266065"/>
                  </a:lnTo>
                  <a:lnTo>
                    <a:pt x="548323" y="262255"/>
                  </a:lnTo>
                  <a:lnTo>
                    <a:pt x="553085" y="258127"/>
                  </a:lnTo>
                  <a:lnTo>
                    <a:pt x="558165" y="255587"/>
                  </a:lnTo>
                  <a:lnTo>
                    <a:pt x="563563" y="252730"/>
                  </a:lnTo>
                  <a:lnTo>
                    <a:pt x="568960" y="250507"/>
                  </a:lnTo>
                  <a:lnTo>
                    <a:pt x="575310" y="249237"/>
                  </a:lnTo>
                  <a:lnTo>
                    <a:pt x="581343" y="247967"/>
                  </a:lnTo>
                  <a:lnTo>
                    <a:pt x="587375" y="247650"/>
                  </a:lnTo>
                  <a:close/>
                  <a:moveTo>
                    <a:pt x="1286299" y="0"/>
                  </a:moveTo>
                  <a:lnTo>
                    <a:pt x="1542417" y="0"/>
                  </a:lnTo>
                  <a:lnTo>
                    <a:pt x="1543686" y="15872"/>
                  </a:lnTo>
                  <a:lnTo>
                    <a:pt x="1544638" y="33332"/>
                  </a:lnTo>
                  <a:lnTo>
                    <a:pt x="1545590" y="53014"/>
                  </a:lnTo>
                  <a:lnTo>
                    <a:pt x="1546225" y="73648"/>
                  </a:lnTo>
                  <a:lnTo>
                    <a:pt x="1546225" y="96504"/>
                  </a:lnTo>
                  <a:lnTo>
                    <a:pt x="1545908" y="120313"/>
                  </a:lnTo>
                  <a:lnTo>
                    <a:pt x="1545273" y="145709"/>
                  </a:lnTo>
                  <a:lnTo>
                    <a:pt x="1543686" y="172057"/>
                  </a:lnTo>
                  <a:lnTo>
                    <a:pt x="1541782" y="199993"/>
                  </a:lnTo>
                  <a:lnTo>
                    <a:pt x="1538926" y="228881"/>
                  </a:lnTo>
                  <a:lnTo>
                    <a:pt x="1535117" y="258721"/>
                  </a:lnTo>
                  <a:lnTo>
                    <a:pt x="1530674" y="289196"/>
                  </a:lnTo>
                  <a:lnTo>
                    <a:pt x="1524961" y="320941"/>
                  </a:lnTo>
                  <a:lnTo>
                    <a:pt x="1521788" y="336496"/>
                  </a:lnTo>
                  <a:lnTo>
                    <a:pt x="1518297" y="353003"/>
                  </a:lnTo>
                  <a:lnTo>
                    <a:pt x="1514488" y="369193"/>
                  </a:lnTo>
                  <a:lnTo>
                    <a:pt x="1510680" y="385701"/>
                  </a:lnTo>
                  <a:lnTo>
                    <a:pt x="1506554" y="402525"/>
                  </a:lnTo>
                  <a:lnTo>
                    <a:pt x="1501793" y="419033"/>
                  </a:lnTo>
                  <a:lnTo>
                    <a:pt x="1495129" y="441254"/>
                  </a:lnTo>
                  <a:lnTo>
                    <a:pt x="1488147" y="463476"/>
                  </a:lnTo>
                  <a:lnTo>
                    <a:pt x="1479895" y="486332"/>
                  </a:lnTo>
                  <a:lnTo>
                    <a:pt x="1471009" y="509506"/>
                  </a:lnTo>
                  <a:lnTo>
                    <a:pt x="1461805" y="532997"/>
                  </a:lnTo>
                  <a:lnTo>
                    <a:pt x="1451966" y="556806"/>
                  </a:lnTo>
                  <a:lnTo>
                    <a:pt x="1440858" y="580297"/>
                  </a:lnTo>
                  <a:lnTo>
                    <a:pt x="1428798" y="604741"/>
                  </a:lnTo>
                  <a:lnTo>
                    <a:pt x="1416421" y="628549"/>
                  </a:lnTo>
                  <a:lnTo>
                    <a:pt x="1402774" y="652675"/>
                  </a:lnTo>
                  <a:lnTo>
                    <a:pt x="1388175" y="677119"/>
                  </a:lnTo>
                  <a:lnTo>
                    <a:pt x="1372941" y="700928"/>
                  </a:lnTo>
                  <a:lnTo>
                    <a:pt x="1356438" y="725371"/>
                  </a:lnTo>
                  <a:lnTo>
                    <a:pt x="1338665" y="749180"/>
                  </a:lnTo>
                  <a:lnTo>
                    <a:pt x="1329779" y="760925"/>
                  </a:lnTo>
                  <a:lnTo>
                    <a:pt x="1320258" y="772671"/>
                  </a:lnTo>
                  <a:lnTo>
                    <a:pt x="1310737" y="784417"/>
                  </a:lnTo>
                  <a:lnTo>
                    <a:pt x="1300898" y="796480"/>
                  </a:lnTo>
                  <a:lnTo>
                    <a:pt x="1290743" y="807908"/>
                  </a:lnTo>
                  <a:lnTo>
                    <a:pt x="1279952" y="819654"/>
                  </a:lnTo>
                  <a:lnTo>
                    <a:pt x="1269161" y="831399"/>
                  </a:lnTo>
                  <a:lnTo>
                    <a:pt x="1258054" y="842827"/>
                  </a:lnTo>
                  <a:lnTo>
                    <a:pt x="1246628" y="854256"/>
                  </a:lnTo>
                  <a:lnTo>
                    <a:pt x="1234886" y="865366"/>
                  </a:lnTo>
                  <a:lnTo>
                    <a:pt x="1222826" y="876794"/>
                  </a:lnTo>
                  <a:lnTo>
                    <a:pt x="1210765" y="887905"/>
                  </a:lnTo>
                  <a:lnTo>
                    <a:pt x="1198071" y="898698"/>
                  </a:lnTo>
                  <a:lnTo>
                    <a:pt x="1185376" y="909809"/>
                  </a:lnTo>
                  <a:lnTo>
                    <a:pt x="1172046" y="920285"/>
                  </a:lnTo>
                  <a:lnTo>
                    <a:pt x="1158082" y="931396"/>
                  </a:lnTo>
                  <a:lnTo>
                    <a:pt x="1144435" y="941872"/>
                  </a:lnTo>
                  <a:lnTo>
                    <a:pt x="1130154" y="952030"/>
                  </a:lnTo>
                  <a:lnTo>
                    <a:pt x="1115555" y="962188"/>
                  </a:lnTo>
                  <a:lnTo>
                    <a:pt x="1100638" y="972347"/>
                  </a:lnTo>
                  <a:lnTo>
                    <a:pt x="1085404" y="982505"/>
                  </a:lnTo>
                  <a:lnTo>
                    <a:pt x="1070171" y="992346"/>
                  </a:lnTo>
                  <a:lnTo>
                    <a:pt x="1053985" y="1001869"/>
                  </a:lnTo>
                  <a:lnTo>
                    <a:pt x="1037482" y="1011710"/>
                  </a:lnTo>
                  <a:lnTo>
                    <a:pt x="1021296" y="1020916"/>
                  </a:lnTo>
                  <a:lnTo>
                    <a:pt x="1004158" y="1030122"/>
                  </a:lnTo>
                  <a:lnTo>
                    <a:pt x="986703" y="1039011"/>
                  </a:lnTo>
                  <a:lnTo>
                    <a:pt x="968930" y="1047582"/>
                  </a:lnTo>
                  <a:lnTo>
                    <a:pt x="951157" y="1056153"/>
                  </a:lnTo>
                  <a:lnTo>
                    <a:pt x="932750" y="1065042"/>
                  </a:lnTo>
                  <a:lnTo>
                    <a:pt x="913707" y="1072978"/>
                  </a:lnTo>
                  <a:lnTo>
                    <a:pt x="894665" y="1080914"/>
                  </a:lnTo>
                  <a:lnTo>
                    <a:pt x="874671" y="1088850"/>
                  </a:lnTo>
                  <a:lnTo>
                    <a:pt x="854677" y="1096152"/>
                  </a:lnTo>
                  <a:lnTo>
                    <a:pt x="834365" y="1103771"/>
                  </a:lnTo>
                  <a:lnTo>
                    <a:pt x="813419" y="1110754"/>
                  </a:lnTo>
                  <a:lnTo>
                    <a:pt x="785490" y="1120595"/>
                  </a:lnTo>
                  <a:lnTo>
                    <a:pt x="757879" y="1131071"/>
                  </a:lnTo>
                  <a:lnTo>
                    <a:pt x="731855" y="1142182"/>
                  </a:lnTo>
                  <a:lnTo>
                    <a:pt x="706148" y="1153293"/>
                  </a:lnTo>
                  <a:lnTo>
                    <a:pt x="681710" y="1165038"/>
                  </a:lnTo>
                  <a:lnTo>
                    <a:pt x="658225" y="1177736"/>
                  </a:lnTo>
                  <a:lnTo>
                    <a:pt x="635056" y="1190117"/>
                  </a:lnTo>
                  <a:lnTo>
                    <a:pt x="613158" y="1203450"/>
                  </a:lnTo>
                  <a:lnTo>
                    <a:pt x="591894" y="1216782"/>
                  </a:lnTo>
                  <a:lnTo>
                    <a:pt x="571900" y="1231068"/>
                  </a:lnTo>
                  <a:lnTo>
                    <a:pt x="552223" y="1245035"/>
                  </a:lnTo>
                  <a:lnTo>
                    <a:pt x="533498" y="1259638"/>
                  </a:lnTo>
                  <a:lnTo>
                    <a:pt x="516043" y="1274558"/>
                  </a:lnTo>
                  <a:lnTo>
                    <a:pt x="498588" y="1289796"/>
                  </a:lnTo>
                  <a:lnTo>
                    <a:pt x="482084" y="1305033"/>
                  </a:lnTo>
                  <a:lnTo>
                    <a:pt x="466533" y="1321223"/>
                  </a:lnTo>
                  <a:lnTo>
                    <a:pt x="451617" y="1336778"/>
                  </a:lnTo>
                  <a:lnTo>
                    <a:pt x="437653" y="1352968"/>
                  </a:lnTo>
                  <a:lnTo>
                    <a:pt x="424006" y="1369158"/>
                  </a:lnTo>
                  <a:lnTo>
                    <a:pt x="410993" y="1385666"/>
                  </a:lnTo>
                  <a:lnTo>
                    <a:pt x="398933" y="1402491"/>
                  </a:lnTo>
                  <a:lnTo>
                    <a:pt x="387191" y="1419315"/>
                  </a:lnTo>
                  <a:lnTo>
                    <a:pt x="376083" y="1436140"/>
                  </a:lnTo>
                  <a:lnTo>
                    <a:pt x="365927" y="1452965"/>
                  </a:lnTo>
                  <a:lnTo>
                    <a:pt x="356089" y="1470425"/>
                  </a:lnTo>
                  <a:lnTo>
                    <a:pt x="346567" y="1487250"/>
                  </a:lnTo>
                  <a:lnTo>
                    <a:pt x="337998" y="1504392"/>
                  </a:lnTo>
                  <a:lnTo>
                    <a:pt x="329747" y="1521534"/>
                  </a:lnTo>
                  <a:lnTo>
                    <a:pt x="322447" y="1538994"/>
                  </a:lnTo>
                  <a:lnTo>
                    <a:pt x="315465" y="1555819"/>
                  </a:lnTo>
                  <a:lnTo>
                    <a:pt x="308800" y="1572961"/>
                  </a:lnTo>
                  <a:lnTo>
                    <a:pt x="302453" y="1589786"/>
                  </a:lnTo>
                  <a:lnTo>
                    <a:pt x="297058" y="1606928"/>
                  </a:lnTo>
                  <a:lnTo>
                    <a:pt x="291345" y="1623435"/>
                  </a:lnTo>
                  <a:lnTo>
                    <a:pt x="286902" y="1640260"/>
                  </a:lnTo>
                  <a:lnTo>
                    <a:pt x="282459" y="1656767"/>
                  </a:lnTo>
                  <a:lnTo>
                    <a:pt x="278650" y="1673275"/>
                  </a:lnTo>
                  <a:lnTo>
                    <a:pt x="274525" y="1689465"/>
                  </a:lnTo>
                  <a:lnTo>
                    <a:pt x="271351" y="1705337"/>
                  </a:lnTo>
                  <a:lnTo>
                    <a:pt x="268495" y="1721210"/>
                  </a:lnTo>
                  <a:lnTo>
                    <a:pt x="265956" y="1736765"/>
                  </a:lnTo>
                  <a:lnTo>
                    <a:pt x="263734" y="1752002"/>
                  </a:lnTo>
                  <a:lnTo>
                    <a:pt x="261830" y="1766922"/>
                  </a:lnTo>
                  <a:lnTo>
                    <a:pt x="260243" y="1781525"/>
                  </a:lnTo>
                  <a:lnTo>
                    <a:pt x="257387" y="1809460"/>
                  </a:lnTo>
                  <a:lnTo>
                    <a:pt x="255482" y="1836761"/>
                  </a:lnTo>
                  <a:lnTo>
                    <a:pt x="254530" y="1861840"/>
                  </a:lnTo>
                  <a:lnTo>
                    <a:pt x="254530" y="1885331"/>
                  </a:lnTo>
                  <a:lnTo>
                    <a:pt x="254530" y="1906600"/>
                  </a:lnTo>
                  <a:lnTo>
                    <a:pt x="255482" y="1925964"/>
                  </a:lnTo>
                  <a:lnTo>
                    <a:pt x="256752" y="1943107"/>
                  </a:lnTo>
                  <a:lnTo>
                    <a:pt x="257704" y="1958027"/>
                  </a:lnTo>
                  <a:lnTo>
                    <a:pt x="260243" y="1979613"/>
                  </a:lnTo>
                  <a:lnTo>
                    <a:pt x="4126" y="1979613"/>
                  </a:lnTo>
                  <a:lnTo>
                    <a:pt x="2856" y="1963423"/>
                  </a:lnTo>
                  <a:lnTo>
                    <a:pt x="1587" y="1945964"/>
                  </a:lnTo>
                  <a:lnTo>
                    <a:pt x="952" y="1926599"/>
                  </a:lnTo>
                  <a:lnTo>
                    <a:pt x="317" y="1905648"/>
                  </a:lnTo>
                  <a:lnTo>
                    <a:pt x="0" y="1883109"/>
                  </a:lnTo>
                  <a:lnTo>
                    <a:pt x="317" y="1859300"/>
                  </a:lnTo>
                  <a:lnTo>
                    <a:pt x="1269" y="1833904"/>
                  </a:lnTo>
                  <a:lnTo>
                    <a:pt x="2856" y="1807238"/>
                  </a:lnTo>
                  <a:lnTo>
                    <a:pt x="4760" y="1779938"/>
                  </a:lnTo>
                  <a:lnTo>
                    <a:pt x="7934" y="1750732"/>
                  </a:lnTo>
                  <a:lnTo>
                    <a:pt x="11425" y="1721210"/>
                  </a:lnTo>
                  <a:lnTo>
                    <a:pt x="16186" y="1690417"/>
                  </a:lnTo>
                  <a:lnTo>
                    <a:pt x="21581" y="1658672"/>
                  </a:lnTo>
                  <a:lnTo>
                    <a:pt x="24755" y="1643117"/>
                  </a:lnTo>
                  <a:lnTo>
                    <a:pt x="28246" y="1626610"/>
                  </a:lnTo>
                  <a:lnTo>
                    <a:pt x="31737" y="1610737"/>
                  </a:lnTo>
                  <a:lnTo>
                    <a:pt x="36180" y="1594230"/>
                  </a:lnTo>
                  <a:lnTo>
                    <a:pt x="40306" y="1577405"/>
                  </a:lnTo>
                  <a:lnTo>
                    <a:pt x="45066" y="1560898"/>
                  </a:lnTo>
                  <a:lnTo>
                    <a:pt x="51414" y="1538359"/>
                  </a:lnTo>
                  <a:lnTo>
                    <a:pt x="58713" y="1516137"/>
                  </a:lnTo>
                  <a:lnTo>
                    <a:pt x="66647" y="1493599"/>
                  </a:lnTo>
                  <a:lnTo>
                    <a:pt x="75216" y="1470425"/>
                  </a:lnTo>
                  <a:lnTo>
                    <a:pt x="84737" y="1446933"/>
                  </a:lnTo>
                  <a:lnTo>
                    <a:pt x="94893" y="1422807"/>
                  </a:lnTo>
                  <a:lnTo>
                    <a:pt x="105684" y="1398999"/>
                  </a:lnTo>
                  <a:lnTo>
                    <a:pt x="117427" y="1375190"/>
                  </a:lnTo>
                  <a:lnTo>
                    <a:pt x="130121" y="1351381"/>
                  </a:lnTo>
                  <a:lnTo>
                    <a:pt x="143768" y="1326937"/>
                  </a:lnTo>
                  <a:lnTo>
                    <a:pt x="158367" y="1302811"/>
                  </a:lnTo>
                  <a:lnTo>
                    <a:pt x="173601" y="1278685"/>
                  </a:lnTo>
                  <a:lnTo>
                    <a:pt x="190422" y="1254559"/>
                  </a:lnTo>
                  <a:lnTo>
                    <a:pt x="207560" y="1230750"/>
                  </a:lnTo>
                  <a:lnTo>
                    <a:pt x="217081" y="1219005"/>
                  </a:lnTo>
                  <a:lnTo>
                    <a:pt x="226602" y="1206624"/>
                  </a:lnTo>
                  <a:lnTo>
                    <a:pt x="235805" y="1194878"/>
                  </a:lnTo>
                  <a:lnTo>
                    <a:pt x="245961" y="1183133"/>
                  </a:lnTo>
                  <a:lnTo>
                    <a:pt x="256117" y="1171387"/>
                  </a:lnTo>
                  <a:lnTo>
                    <a:pt x="266908" y="1159959"/>
                  </a:lnTo>
                  <a:lnTo>
                    <a:pt x="277381" y="1148213"/>
                  </a:lnTo>
                  <a:lnTo>
                    <a:pt x="288806" y="1137103"/>
                  </a:lnTo>
                  <a:lnTo>
                    <a:pt x="300231" y="1125675"/>
                  </a:lnTo>
                  <a:lnTo>
                    <a:pt x="311974" y="1114246"/>
                  </a:lnTo>
                  <a:lnTo>
                    <a:pt x="323717" y="1102818"/>
                  </a:lnTo>
                  <a:lnTo>
                    <a:pt x="336094" y="1092025"/>
                  </a:lnTo>
                  <a:lnTo>
                    <a:pt x="348789" y="1080914"/>
                  </a:lnTo>
                  <a:lnTo>
                    <a:pt x="361484" y="1070121"/>
                  </a:lnTo>
                  <a:lnTo>
                    <a:pt x="374813" y="1059010"/>
                  </a:lnTo>
                  <a:lnTo>
                    <a:pt x="388143" y="1048534"/>
                  </a:lnTo>
                  <a:lnTo>
                    <a:pt x="402424" y="1037741"/>
                  </a:lnTo>
                  <a:lnTo>
                    <a:pt x="416389" y="1027583"/>
                  </a:lnTo>
                  <a:lnTo>
                    <a:pt x="430988" y="1017107"/>
                  </a:lnTo>
                  <a:lnTo>
                    <a:pt x="445904" y="1007266"/>
                  </a:lnTo>
                  <a:lnTo>
                    <a:pt x="461138" y="997108"/>
                  </a:lnTo>
                  <a:lnTo>
                    <a:pt x="476689" y="987267"/>
                  </a:lnTo>
                  <a:lnTo>
                    <a:pt x="492240" y="977426"/>
                  </a:lnTo>
                  <a:lnTo>
                    <a:pt x="508743" y="968220"/>
                  </a:lnTo>
                  <a:lnTo>
                    <a:pt x="525247" y="958696"/>
                  </a:lnTo>
                  <a:lnTo>
                    <a:pt x="542385" y="949808"/>
                  </a:lnTo>
                  <a:lnTo>
                    <a:pt x="559840" y="940602"/>
                  </a:lnTo>
                  <a:lnTo>
                    <a:pt x="577295" y="931713"/>
                  </a:lnTo>
                  <a:lnTo>
                    <a:pt x="595385" y="923142"/>
                  </a:lnTo>
                  <a:lnTo>
                    <a:pt x="614110" y="914888"/>
                  </a:lnTo>
                  <a:lnTo>
                    <a:pt x="633152" y="906635"/>
                  </a:lnTo>
                  <a:lnTo>
                    <a:pt x="652195" y="898698"/>
                  </a:lnTo>
                  <a:lnTo>
                    <a:pt x="671872" y="891080"/>
                  </a:lnTo>
                  <a:lnTo>
                    <a:pt x="691866" y="883143"/>
                  </a:lnTo>
                  <a:lnTo>
                    <a:pt x="712178" y="876160"/>
                  </a:lnTo>
                  <a:lnTo>
                    <a:pt x="732807" y="868541"/>
                  </a:lnTo>
                  <a:lnTo>
                    <a:pt x="761053" y="858700"/>
                  </a:lnTo>
                  <a:lnTo>
                    <a:pt x="788346" y="848541"/>
                  </a:lnTo>
                  <a:lnTo>
                    <a:pt x="814688" y="837748"/>
                  </a:lnTo>
                  <a:lnTo>
                    <a:pt x="840078" y="826320"/>
                  </a:lnTo>
                  <a:lnTo>
                    <a:pt x="864833" y="814574"/>
                  </a:lnTo>
                  <a:lnTo>
                    <a:pt x="888318" y="801876"/>
                  </a:lnTo>
                  <a:lnTo>
                    <a:pt x="911169" y="789496"/>
                  </a:lnTo>
                  <a:lnTo>
                    <a:pt x="933067" y="776163"/>
                  </a:lnTo>
                  <a:lnTo>
                    <a:pt x="954013" y="762830"/>
                  </a:lnTo>
                  <a:lnTo>
                    <a:pt x="974642" y="749180"/>
                  </a:lnTo>
                  <a:lnTo>
                    <a:pt x="994002" y="734577"/>
                  </a:lnTo>
                  <a:lnTo>
                    <a:pt x="1012409" y="720292"/>
                  </a:lnTo>
                  <a:lnTo>
                    <a:pt x="1030500" y="705372"/>
                  </a:lnTo>
                  <a:lnTo>
                    <a:pt x="1047320" y="690134"/>
                  </a:lnTo>
                  <a:lnTo>
                    <a:pt x="1063823" y="674579"/>
                  </a:lnTo>
                  <a:lnTo>
                    <a:pt x="1079374" y="659024"/>
                  </a:lnTo>
                  <a:lnTo>
                    <a:pt x="1094291" y="642834"/>
                  </a:lnTo>
                  <a:lnTo>
                    <a:pt x="1108890" y="626962"/>
                  </a:lnTo>
                  <a:lnTo>
                    <a:pt x="1122219" y="610772"/>
                  </a:lnTo>
                  <a:lnTo>
                    <a:pt x="1135231" y="594265"/>
                  </a:lnTo>
                  <a:lnTo>
                    <a:pt x="1147292" y="577440"/>
                  </a:lnTo>
                  <a:lnTo>
                    <a:pt x="1159034" y="560615"/>
                  </a:lnTo>
                  <a:lnTo>
                    <a:pt x="1169825" y="543790"/>
                  </a:lnTo>
                  <a:lnTo>
                    <a:pt x="1180298" y="526965"/>
                  </a:lnTo>
                  <a:lnTo>
                    <a:pt x="1189819" y="510141"/>
                  </a:lnTo>
                  <a:lnTo>
                    <a:pt x="1199340" y="492998"/>
                  </a:lnTo>
                  <a:lnTo>
                    <a:pt x="1207909" y="475856"/>
                  </a:lnTo>
                  <a:lnTo>
                    <a:pt x="1216161" y="458714"/>
                  </a:lnTo>
                  <a:lnTo>
                    <a:pt x="1223778" y="441572"/>
                  </a:lnTo>
                  <a:lnTo>
                    <a:pt x="1231077" y="424429"/>
                  </a:lnTo>
                  <a:lnTo>
                    <a:pt x="1237425" y="407605"/>
                  </a:lnTo>
                  <a:lnTo>
                    <a:pt x="1243455" y="390462"/>
                  </a:lnTo>
                  <a:lnTo>
                    <a:pt x="1249485" y="373320"/>
                  </a:lnTo>
                  <a:lnTo>
                    <a:pt x="1254562" y="356495"/>
                  </a:lnTo>
                  <a:lnTo>
                    <a:pt x="1259323" y="340305"/>
                  </a:lnTo>
                  <a:lnTo>
                    <a:pt x="1264084" y="323798"/>
                  </a:lnTo>
                  <a:lnTo>
                    <a:pt x="1267892" y="307291"/>
                  </a:lnTo>
                  <a:lnTo>
                    <a:pt x="1271383" y="291101"/>
                  </a:lnTo>
                  <a:lnTo>
                    <a:pt x="1274874" y="275228"/>
                  </a:lnTo>
                  <a:lnTo>
                    <a:pt x="1277730" y="259356"/>
                  </a:lnTo>
                  <a:lnTo>
                    <a:pt x="1280269" y="243801"/>
                  </a:lnTo>
                  <a:lnTo>
                    <a:pt x="1282808" y="228563"/>
                  </a:lnTo>
                  <a:lnTo>
                    <a:pt x="1284713" y="213643"/>
                  </a:lnTo>
                  <a:lnTo>
                    <a:pt x="1286299" y="199040"/>
                  </a:lnTo>
                  <a:lnTo>
                    <a:pt x="1289156" y="170470"/>
                  </a:lnTo>
                  <a:lnTo>
                    <a:pt x="1291060" y="143804"/>
                  </a:lnTo>
                  <a:lnTo>
                    <a:pt x="1291695" y="118408"/>
                  </a:lnTo>
                  <a:lnTo>
                    <a:pt x="1292329" y="94917"/>
                  </a:lnTo>
                  <a:lnTo>
                    <a:pt x="1291695" y="73331"/>
                  </a:lnTo>
                  <a:lnTo>
                    <a:pt x="1291060" y="54284"/>
                  </a:lnTo>
                  <a:lnTo>
                    <a:pt x="1289790" y="36824"/>
                  </a:lnTo>
                  <a:lnTo>
                    <a:pt x="1288521" y="22221"/>
                  </a:lnTo>
                  <a:lnTo>
                    <a:pt x="1286299" y="0"/>
                  </a:lnTo>
                  <a:close/>
                  <a:moveTo>
                    <a:pt x="463603" y="0"/>
                  </a:moveTo>
                  <a:lnTo>
                    <a:pt x="1082623" y="0"/>
                  </a:lnTo>
                  <a:lnTo>
                    <a:pt x="1088978" y="637"/>
                  </a:lnTo>
                  <a:lnTo>
                    <a:pt x="1095016" y="1273"/>
                  </a:lnTo>
                  <a:lnTo>
                    <a:pt x="1101054" y="2865"/>
                  </a:lnTo>
                  <a:lnTo>
                    <a:pt x="1106773" y="5093"/>
                  </a:lnTo>
                  <a:lnTo>
                    <a:pt x="1112176" y="7639"/>
                  </a:lnTo>
                  <a:lnTo>
                    <a:pt x="1117260" y="10823"/>
                  </a:lnTo>
                  <a:lnTo>
                    <a:pt x="1122026" y="14324"/>
                  </a:lnTo>
                  <a:lnTo>
                    <a:pt x="1126157" y="18144"/>
                  </a:lnTo>
                  <a:lnTo>
                    <a:pt x="1130606" y="22919"/>
                  </a:lnTo>
                  <a:lnTo>
                    <a:pt x="1134102" y="27693"/>
                  </a:lnTo>
                  <a:lnTo>
                    <a:pt x="1137279" y="32786"/>
                  </a:lnTo>
                  <a:lnTo>
                    <a:pt x="1139504" y="37880"/>
                  </a:lnTo>
                  <a:lnTo>
                    <a:pt x="1141411" y="43609"/>
                  </a:lnTo>
                  <a:lnTo>
                    <a:pt x="1142999" y="49657"/>
                  </a:lnTo>
                  <a:lnTo>
                    <a:pt x="1144270" y="56024"/>
                  </a:lnTo>
                  <a:lnTo>
                    <a:pt x="1144588" y="62072"/>
                  </a:lnTo>
                  <a:lnTo>
                    <a:pt x="1144270" y="68438"/>
                  </a:lnTo>
                  <a:lnTo>
                    <a:pt x="1142999" y="74804"/>
                  </a:lnTo>
                  <a:lnTo>
                    <a:pt x="1141411" y="80534"/>
                  </a:lnTo>
                  <a:lnTo>
                    <a:pt x="1139504" y="86264"/>
                  </a:lnTo>
                  <a:lnTo>
                    <a:pt x="1137279" y="91675"/>
                  </a:lnTo>
                  <a:lnTo>
                    <a:pt x="1134102" y="96768"/>
                  </a:lnTo>
                  <a:lnTo>
                    <a:pt x="1130606" y="101543"/>
                  </a:lnTo>
                  <a:lnTo>
                    <a:pt x="1126157" y="105681"/>
                  </a:lnTo>
                  <a:lnTo>
                    <a:pt x="1122026" y="110137"/>
                  </a:lnTo>
                  <a:lnTo>
                    <a:pt x="1117260" y="113639"/>
                  </a:lnTo>
                  <a:lnTo>
                    <a:pt x="1112176" y="116504"/>
                  </a:lnTo>
                  <a:lnTo>
                    <a:pt x="1106773" y="119050"/>
                  </a:lnTo>
                  <a:lnTo>
                    <a:pt x="1101054" y="121278"/>
                  </a:lnTo>
                  <a:lnTo>
                    <a:pt x="1095016" y="122552"/>
                  </a:lnTo>
                  <a:lnTo>
                    <a:pt x="1088978" y="123825"/>
                  </a:lnTo>
                  <a:lnTo>
                    <a:pt x="1082623" y="123825"/>
                  </a:lnTo>
                  <a:lnTo>
                    <a:pt x="463603" y="123825"/>
                  </a:lnTo>
                  <a:lnTo>
                    <a:pt x="457248" y="123825"/>
                  </a:lnTo>
                  <a:lnTo>
                    <a:pt x="450892" y="122552"/>
                  </a:lnTo>
                  <a:lnTo>
                    <a:pt x="445172" y="121278"/>
                  </a:lnTo>
                  <a:lnTo>
                    <a:pt x="439135" y="119050"/>
                  </a:lnTo>
                  <a:lnTo>
                    <a:pt x="433733" y="116504"/>
                  </a:lnTo>
                  <a:lnTo>
                    <a:pt x="428648" y="113639"/>
                  </a:lnTo>
                  <a:lnTo>
                    <a:pt x="423882" y="110137"/>
                  </a:lnTo>
                  <a:lnTo>
                    <a:pt x="419433" y="105681"/>
                  </a:lnTo>
                  <a:lnTo>
                    <a:pt x="415620" y="101543"/>
                  </a:lnTo>
                  <a:lnTo>
                    <a:pt x="412124" y="96768"/>
                  </a:lnTo>
                  <a:lnTo>
                    <a:pt x="408946" y="91675"/>
                  </a:lnTo>
                  <a:lnTo>
                    <a:pt x="406087" y="86264"/>
                  </a:lnTo>
                  <a:lnTo>
                    <a:pt x="404180" y="80534"/>
                  </a:lnTo>
                  <a:lnTo>
                    <a:pt x="402591" y="74804"/>
                  </a:lnTo>
                  <a:lnTo>
                    <a:pt x="401956" y="68438"/>
                  </a:lnTo>
                  <a:lnTo>
                    <a:pt x="401638" y="62072"/>
                  </a:lnTo>
                  <a:lnTo>
                    <a:pt x="401956" y="56024"/>
                  </a:lnTo>
                  <a:lnTo>
                    <a:pt x="402591" y="49657"/>
                  </a:lnTo>
                  <a:lnTo>
                    <a:pt x="404180" y="43609"/>
                  </a:lnTo>
                  <a:lnTo>
                    <a:pt x="406087" y="37880"/>
                  </a:lnTo>
                  <a:lnTo>
                    <a:pt x="408946" y="32786"/>
                  </a:lnTo>
                  <a:lnTo>
                    <a:pt x="412124" y="27693"/>
                  </a:lnTo>
                  <a:lnTo>
                    <a:pt x="415620" y="22919"/>
                  </a:lnTo>
                  <a:lnTo>
                    <a:pt x="419433" y="18144"/>
                  </a:lnTo>
                  <a:lnTo>
                    <a:pt x="423882" y="14324"/>
                  </a:lnTo>
                  <a:lnTo>
                    <a:pt x="428648" y="10823"/>
                  </a:lnTo>
                  <a:lnTo>
                    <a:pt x="433733" y="7639"/>
                  </a:lnTo>
                  <a:lnTo>
                    <a:pt x="439135" y="5093"/>
                  </a:lnTo>
                  <a:lnTo>
                    <a:pt x="445172" y="2865"/>
                  </a:lnTo>
                  <a:lnTo>
                    <a:pt x="450892" y="1273"/>
                  </a:lnTo>
                  <a:lnTo>
                    <a:pt x="457248" y="637"/>
                  </a:lnTo>
                  <a:lnTo>
                    <a:pt x="463603" y="0"/>
                  </a:lnTo>
                  <a:close/>
                  <a:moveTo>
                    <a:pt x="4121" y="0"/>
                  </a:moveTo>
                  <a:lnTo>
                    <a:pt x="259949" y="0"/>
                  </a:lnTo>
                  <a:lnTo>
                    <a:pt x="258047" y="19063"/>
                  </a:lnTo>
                  <a:lnTo>
                    <a:pt x="256779" y="31137"/>
                  </a:lnTo>
                  <a:lnTo>
                    <a:pt x="255511" y="45752"/>
                  </a:lnTo>
                  <a:lnTo>
                    <a:pt x="254877" y="61638"/>
                  </a:lnTo>
                  <a:lnTo>
                    <a:pt x="254243" y="79430"/>
                  </a:lnTo>
                  <a:lnTo>
                    <a:pt x="254243" y="98493"/>
                  </a:lnTo>
                  <a:lnTo>
                    <a:pt x="254243" y="119463"/>
                  </a:lnTo>
                  <a:lnTo>
                    <a:pt x="255194" y="141386"/>
                  </a:lnTo>
                  <a:lnTo>
                    <a:pt x="256779" y="164897"/>
                  </a:lnTo>
                  <a:lnTo>
                    <a:pt x="258681" y="189362"/>
                  </a:lnTo>
                  <a:lnTo>
                    <a:pt x="261851" y="215097"/>
                  </a:lnTo>
                  <a:lnTo>
                    <a:pt x="265338" y="241786"/>
                  </a:lnTo>
                  <a:lnTo>
                    <a:pt x="270093" y="268792"/>
                  </a:lnTo>
                  <a:lnTo>
                    <a:pt x="272629" y="282772"/>
                  </a:lnTo>
                  <a:lnTo>
                    <a:pt x="275800" y="297069"/>
                  </a:lnTo>
                  <a:lnTo>
                    <a:pt x="279287" y="311049"/>
                  </a:lnTo>
                  <a:lnTo>
                    <a:pt x="282774" y="325664"/>
                  </a:lnTo>
                  <a:lnTo>
                    <a:pt x="286895" y="339962"/>
                  </a:lnTo>
                  <a:lnTo>
                    <a:pt x="290699" y="354577"/>
                  </a:lnTo>
                  <a:lnTo>
                    <a:pt x="295454" y="369510"/>
                  </a:lnTo>
                  <a:lnTo>
                    <a:pt x="300526" y="384443"/>
                  </a:lnTo>
                  <a:lnTo>
                    <a:pt x="305599" y="399375"/>
                  </a:lnTo>
                  <a:lnTo>
                    <a:pt x="310988" y="414308"/>
                  </a:lnTo>
                  <a:lnTo>
                    <a:pt x="317011" y="428923"/>
                  </a:lnTo>
                  <a:lnTo>
                    <a:pt x="323668" y="444492"/>
                  </a:lnTo>
                  <a:lnTo>
                    <a:pt x="330326" y="459107"/>
                  </a:lnTo>
                  <a:lnTo>
                    <a:pt x="337300" y="474040"/>
                  </a:lnTo>
                  <a:lnTo>
                    <a:pt x="344591" y="489291"/>
                  </a:lnTo>
                  <a:lnTo>
                    <a:pt x="352516" y="504223"/>
                  </a:lnTo>
                  <a:lnTo>
                    <a:pt x="361076" y="519156"/>
                  </a:lnTo>
                  <a:lnTo>
                    <a:pt x="370269" y="534089"/>
                  </a:lnTo>
                  <a:lnTo>
                    <a:pt x="379145" y="549022"/>
                  </a:lnTo>
                  <a:lnTo>
                    <a:pt x="388973" y="563955"/>
                  </a:lnTo>
                  <a:lnTo>
                    <a:pt x="399117" y="578888"/>
                  </a:lnTo>
                  <a:lnTo>
                    <a:pt x="410212" y="593503"/>
                  </a:lnTo>
                  <a:lnTo>
                    <a:pt x="420991" y="607800"/>
                  </a:lnTo>
                  <a:lnTo>
                    <a:pt x="432720" y="622416"/>
                  </a:lnTo>
                  <a:lnTo>
                    <a:pt x="445401" y="636395"/>
                  </a:lnTo>
                  <a:lnTo>
                    <a:pt x="457764" y="650693"/>
                  </a:lnTo>
                  <a:lnTo>
                    <a:pt x="471079" y="664355"/>
                  </a:lnTo>
                  <a:lnTo>
                    <a:pt x="485344" y="678017"/>
                  </a:lnTo>
                  <a:lnTo>
                    <a:pt x="499610" y="691679"/>
                  </a:lnTo>
                  <a:lnTo>
                    <a:pt x="514509" y="705023"/>
                  </a:lnTo>
                  <a:lnTo>
                    <a:pt x="530043" y="718050"/>
                  </a:lnTo>
                  <a:lnTo>
                    <a:pt x="546527" y="731076"/>
                  </a:lnTo>
                  <a:lnTo>
                    <a:pt x="563012" y="743467"/>
                  </a:lnTo>
                  <a:lnTo>
                    <a:pt x="580764" y="756176"/>
                  </a:lnTo>
                  <a:lnTo>
                    <a:pt x="598517" y="767932"/>
                  </a:lnTo>
                  <a:lnTo>
                    <a:pt x="617538" y="779688"/>
                  </a:lnTo>
                  <a:lnTo>
                    <a:pt x="599468" y="786995"/>
                  </a:lnTo>
                  <a:lnTo>
                    <a:pt x="581716" y="794621"/>
                  </a:lnTo>
                  <a:lnTo>
                    <a:pt x="564597" y="801928"/>
                  </a:lnTo>
                  <a:lnTo>
                    <a:pt x="547478" y="809871"/>
                  </a:lnTo>
                  <a:lnTo>
                    <a:pt x="530677" y="817496"/>
                  </a:lnTo>
                  <a:lnTo>
                    <a:pt x="514192" y="825440"/>
                  </a:lnTo>
                  <a:lnTo>
                    <a:pt x="498025" y="833700"/>
                  </a:lnTo>
                  <a:lnTo>
                    <a:pt x="482174" y="841961"/>
                  </a:lnTo>
                  <a:lnTo>
                    <a:pt x="466323" y="850539"/>
                  </a:lnTo>
                  <a:lnTo>
                    <a:pt x="451107" y="858800"/>
                  </a:lnTo>
                  <a:lnTo>
                    <a:pt x="435890" y="867696"/>
                  </a:lnTo>
                  <a:lnTo>
                    <a:pt x="420991" y="876275"/>
                  </a:lnTo>
                  <a:lnTo>
                    <a:pt x="406408" y="885489"/>
                  </a:lnTo>
                  <a:lnTo>
                    <a:pt x="392143" y="894385"/>
                  </a:lnTo>
                  <a:lnTo>
                    <a:pt x="377877" y="903917"/>
                  </a:lnTo>
                  <a:lnTo>
                    <a:pt x="364246" y="912813"/>
                  </a:lnTo>
                  <a:lnTo>
                    <a:pt x="347444" y="898833"/>
                  </a:lnTo>
                  <a:lnTo>
                    <a:pt x="330643" y="884218"/>
                  </a:lnTo>
                  <a:lnTo>
                    <a:pt x="314475" y="869285"/>
                  </a:lnTo>
                  <a:lnTo>
                    <a:pt x="299258" y="854352"/>
                  </a:lnTo>
                  <a:lnTo>
                    <a:pt x="284359" y="839102"/>
                  </a:lnTo>
                  <a:lnTo>
                    <a:pt x="270093" y="824169"/>
                  </a:lnTo>
                  <a:lnTo>
                    <a:pt x="255828" y="808600"/>
                  </a:lnTo>
                  <a:lnTo>
                    <a:pt x="242513" y="793350"/>
                  </a:lnTo>
                  <a:lnTo>
                    <a:pt x="229833" y="777781"/>
                  </a:lnTo>
                  <a:lnTo>
                    <a:pt x="217152" y="761895"/>
                  </a:lnTo>
                  <a:lnTo>
                    <a:pt x="205106" y="746327"/>
                  </a:lnTo>
                  <a:lnTo>
                    <a:pt x="193377" y="730441"/>
                  </a:lnTo>
                  <a:lnTo>
                    <a:pt x="182281" y="714555"/>
                  </a:lnTo>
                  <a:lnTo>
                    <a:pt x="171820" y="698669"/>
                  </a:lnTo>
                  <a:lnTo>
                    <a:pt x="161676" y="682783"/>
                  </a:lnTo>
                  <a:lnTo>
                    <a:pt x="151848" y="666579"/>
                  </a:lnTo>
                  <a:lnTo>
                    <a:pt x="142021" y="651011"/>
                  </a:lnTo>
                  <a:lnTo>
                    <a:pt x="133145" y="634807"/>
                  </a:lnTo>
                  <a:lnTo>
                    <a:pt x="124585" y="618921"/>
                  </a:lnTo>
                  <a:lnTo>
                    <a:pt x="116660" y="603035"/>
                  </a:lnTo>
                  <a:lnTo>
                    <a:pt x="108418" y="587149"/>
                  </a:lnTo>
                  <a:lnTo>
                    <a:pt x="101126" y="571263"/>
                  </a:lnTo>
                  <a:lnTo>
                    <a:pt x="93835" y="555694"/>
                  </a:lnTo>
                  <a:lnTo>
                    <a:pt x="87178" y="540126"/>
                  </a:lnTo>
                  <a:lnTo>
                    <a:pt x="81155" y="524240"/>
                  </a:lnTo>
                  <a:lnTo>
                    <a:pt x="74814" y="508989"/>
                  </a:lnTo>
                  <a:lnTo>
                    <a:pt x="68791" y="493739"/>
                  </a:lnTo>
                  <a:lnTo>
                    <a:pt x="63719" y="478488"/>
                  </a:lnTo>
                  <a:lnTo>
                    <a:pt x="58330" y="463555"/>
                  </a:lnTo>
                  <a:lnTo>
                    <a:pt x="53575" y="448622"/>
                  </a:lnTo>
                  <a:lnTo>
                    <a:pt x="45015" y="419392"/>
                  </a:lnTo>
                  <a:lnTo>
                    <a:pt x="40260" y="402870"/>
                  </a:lnTo>
                  <a:lnTo>
                    <a:pt x="36139" y="386031"/>
                  </a:lnTo>
                  <a:lnTo>
                    <a:pt x="31701" y="369510"/>
                  </a:lnTo>
                  <a:lnTo>
                    <a:pt x="28214" y="353306"/>
                  </a:lnTo>
                  <a:lnTo>
                    <a:pt x="24727" y="336784"/>
                  </a:lnTo>
                  <a:lnTo>
                    <a:pt x="21557" y="321216"/>
                  </a:lnTo>
                  <a:lnTo>
                    <a:pt x="16167" y="289444"/>
                  </a:lnTo>
                  <a:lnTo>
                    <a:pt x="11412" y="258943"/>
                  </a:lnTo>
                  <a:lnTo>
                    <a:pt x="7925" y="229077"/>
                  </a:lnTo>
                  <a:lnTo>
                    <a:pt x="4755" y="200164"/>
                  </a:lnTo>
                  <a:lnTo>
                    <a:pt x="2853" y="172205"/>
                  </a:lnTo>
                  <a:lnTo>
                    <a:pt x="1268" y="145834"/>
                  </a:lnTo>
                  <a:lnTo>
                    <a:pt x="317" y="120416"/>
                  </a:lnTo>
                  <a:lnTo>
                    <a:pt x="0" y="96587"/>
                  </a:lnTo>
                  <a:lnTo>
                    <a:pt x="317" y="73711"/>
                  </a:lnTo>
                  <a:lnTo>
                    <a:pt x="951" y="53059"/>
                  </a:lnTo>
                  <a:lnTo>
                    <a:pt x="1585" y="33361"/>
                  </a:lnTo>
                  <a:lnTo>
                    <a:pt x="2853" y="15886"/>
                  </a:lnTo>
                  <a:lnTo>
                    <a:pt x="4121"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59" name="组合 58"/>
          <p:cNvGrpSpPr/>
          <p:nvPr/>
        </p:nvGrpSpPr>
        <p:grpSpPr>
          <a:xfrm>
            <a:off x="4813369" y="1541290"/>
            <a:ext cx="1012294" cy="899649"/>
            <a:chOff x="3847003" y="908726"/>
            <a:chExt cx="1401774" cy="750947"/>
          </a:xfrm>
        </p:grpSpPr>
        <p:sp>
          <p:nvSpPr>
            <p:cNvPr id="60" name="椭圆 59"/>
            <p:cNvSpPr/>
            <p:nvPr/>
          </p:nvSpPr>
          <p:spPr>
            <a:xfrm>
              <a:off x="3875915" y="908726"/>
              <a:ext cx="124578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1" name="TextBox 60"/>
            <p:cNvSpPr txBox="1"/>
            <p:nvPr/>
          </p:nvSpPr>
          <p:spPr>
            <a:xfrm>
              <a:off x="3847003" y="990544"/>
              <a:ext cx="1401774"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3.1</a:t>
              </a:r>
              <a:endParaRPr lang="zh-CN" altLang="en-US" sz="4000" b="1">
                <a:latin typeface="微软雅黑" panose="020b0503020204020204" pitchFamily="34" charset="-122"/>
                <a:ea typeface="微软雅黑" panose="020b0503020204020204" pitchFamily="34" charset="-122"/>
              </a:endParaRPr>
            </a:p>
          </p:txBody>
        </p:sp>
      </p:grpSp>
      <p:grpSp>
        <p:nvGrpSpPr>
          <p:cNvPr id="62" name="组合 61"/>
          <p:cNvGrpSpPr/>
          <p:nvPr/>
        </p:nvGrpSpPr>
        <p:grpSpPr>
          <a:xfrm>
            <a:off x="5494234" y="4186745"/>
            <a:ext cx="1128286" cy="899649"/>
            <a:chOff x="5140660" y="3065829"/>
            <a:chExt cx="941671" cy="750947"/>
          </a:xfrm>
        </p:grpSpPr>
        <p:sp>
          <p:nvSpPr>
            <p:cNvPr id="63" name="椭圆 62"/>
            <p:cNvSpPr/>
            <p:nvPr/>
          </p:nvSpPr>
          <p:spPr>
            <a:xfrm>
              <a:off x="5140660" y="3065829"/>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4" name="TextBox 63"/>
            <p:cNvSpPr txBox="1"/>
            <p:nvPr/>
          </p:nvSpPr>
          <p:spPr>
            <a:xfrm>
              <a:off x="5140660" y="3200895"/>
              <a:ext cx="94167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3.3</a:t>
              </a:r>
              <a:endParaRPr lang="zh-CN" altLang="en-US" sz="4000" b="1">
                <a:latin typeface="微软雅黑" panose="020b0503020204020204" pitchFamily="34" charset="-122"/>
                <a:ea typeface="微软雅黑" panose="020b0503020204020204" pitchFamily="34" charset="-122"/>
              </a:endParaRPr>
            </a:p>
          </p:txBody>
        </p:sp>
      </p:grpSp>
      <p:grpSp>
        <p:nvGrpSpPr>
          <p:cNvPr id="65" name="组合 64"/>
          <p:cNvGrpSpPr/>
          <p:nvPr/>
        </p:nvGrpSpPr>
        <p:grpSpPr>
          <a:xfrm>
            <a:off x="4827232" y="5382796"/>
            <a:ext cx="1055940" cy="899649"/>
            <a:chOff x="4452386" y="4149086"/>
            <a:chExt cx="881290" cy="750947"/>
          </a:xfrm>
        </p:grpSpPr>
        <p:sp>
          <p:nvSpPr>
            <p:cNvPr id="66" name="椭圆 65"/>
            <p:cNvSpPr/>
            <p:nvPr/>
          </p:nvSpPr>
          <p:spPr>
            <a:xfrm>
              <a:off x="4497515" y="414908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7" name="TextBox 66"/>
            <p:cNvSpPr txBox="1"/>
            <p:nvPr/>
          </p:nvSpPr>
          <p:spPr>
            <a:xfrm>
              <a:off x="4452386" y="4251771"/>
              <a:ext cx="881290"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3.4</a:t>
              </a:r>
              <a:endParaRPr lang="zh-CN" altLang="en-US" sz="4000" b="1">
                <a:latin typeface="微软雅黑" panose="020b0503020204020204" pitchFamily="34" charset="-122"/>
                <a:ea typeface="微软雅黑" panose="020b0503020204020204" pitchFamily="34" charset="-122"/>
              </a:endParaRPr>
            </a:p>
          </p:txBody>
        </p:sp>
      </p:grpSp>
      <p:sp>
        <p:nvSpPr>
          <p:cNvPr id="42" name="TextBox 14"/>
          <p:cNvSpPr txBox="1"/>
          <p:nvPr/>
        </p:nvSpPr>
        <p:spPr>
          <a:xfrm>
            <a:off x="766614" y="397828"/>
            <a:ext cx="12884398" cy="830997"/>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r>
              <a:rPr lang="zh-CN" altLang="en-US" sz="4800" b="1">
                <a:latin typeface="微软雅黑" panose="020b0503020204020204" pitchFamily="34" charset="-122"/>
                <a:ea typeface="微软雅黑" panose="020b0503020204020204" pitchFamily="34" charset="-122"/>
                <a:sym typeface="+mn-lt"/>
              </a:rPr>
              <a:t>第三章 </a:t>
            </a:r>
            <a:r>
              <a:rPr lang="zh-CN" altLang="en-US" sz="4800" b="1">
                <a:latin typeface="微软雅黑" panose="020b0503020204020204" pitchFamily="34" charset="-122"/>
                <a:ea typeface="微软雅黑" panose="020b0503020204020204" pitchFamily="34" charset="-122"/>
              </a:rPr>
              <a:t>商务谈判的心理与行为分析</a:t>
            </a:r>
            <a:endParaRPr lang="zh-CN" altLang="en-US" sz="4800" b="1">
              <a:latin typeface="微软雅黑" panose="020b0503020204020204" pitchFamily="34" charset="-122"/>
              <a:ea typeface="微软雅黑" panose="020b0503020204020204" pitchFamily="34" charset="-122"/>
              <a:sym typeface="+mn-lt"/>
            </a:endParaRPr>
          </a:p>
        </p:txBody>
      </p:sp>
      <p:grpSp>
        <p:nvGrpSpPr>
          <p:cNvPr id="36" name="组合 35"/>
          <p:cNvGrpSpPr/>
          <p:nvPr/>
        </p:nvGrpSpPr>
        <p:grpSpPr>
          <a:xfrm>
            <a:off x="-3225396" y="251306"/>
            <a:ext cx="6414838" cy="6418848"/>
            <a:chOff x="-3227497" y="251306"/>
            <a:chExt cx="6419015" cy="6418848"/>
          </a:xfrm>
          <a:solidFill>
            <a:srgbClr val="C00000"/>
          </a:solidFill>
        </p:grpSpPr>
        <p:sp>
          <p:nvSpPr>
            <p:cNvPr id="37" name="椭圆 36"/>
            <p:cNvSpPr/>
            <p:nvPr/>
          </p:nvSpPr>
          <p:spPr>
            <a:xfrm>
              <a:off x="-3227497" y="251306"/>
              <a:ext cx="6419015" cy="6418848"/>
            </a:xfrm>
            <a:prstGeom prst="ellipse">
              <a:avLst/>
            </a:pr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fontAlgn="auto">
                <a:spcBef>
                  <a:spcPct val="0"/>
                </a:spcBef>
                <a:spcAft>
                  <a:spcPct val="0"/>
                </a:spcAft>
                <a:defRPr/>
              </a:pPr>
              <a:endParaRPr lang="zh-CN" altLang="en-US">
                <a:latin typeface="微软雅黑" panose="020b0503020204020204" pitchFamily="34" charset="-122"/>
                <a:ea typeface="微软雅黑" panose="020b0503020204020204" pitchFamily="34" charset="-122"/>
              </a:endParaRPr>
            </a:p>
          </p:txBody>
        </p:sp>
        <p:sp>
          <p:nvSpPr>
            <p:cNvPr id="38" name="文本框 2"/>
            <p:cNvSpPr txBox="1">
              <a:spLocks noChangeArrowheads="1"/>
            </p:cNvSpPr>
            <p:nvPr/>
          </p:nvSpPr>
          <p:spPr bwMode="auto">
            <a:xfrm>
              <a:off x="914599" y="2355502"/>
              <a:ext cx="1326977" cy="2154412"/>
            </a:xfrm>
            <a:prstGeom prst="rect">
              <a:avLst/>
            </a:prstGeom>
            <a:grpFill/>
            <a:ln w="9525">
              <a:noFill/>
              <a:miter lim="800000"/>
            </a:ln>
          </p:spPr>
          <p:txBody>
            <a:bodyPr lIns="121898" tIns="60948" rIns="121898" bIns="60948">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endParaRPr lang="zh-CN" altLang="en-US" sz="6600" b="1">
                <a:solidFill>
                  <a:schemeClr val="bg1"/>
                </a:solidFill>
                <a:latin typeface="微软雅黑" panose="020b0503020204020204" pitchFamily="34" charset="-122"/>
                <a:ea typeface="微软雅黑" panose="020b0503020204020204" pitchFamily="34" charset="-122"/>
              </a:endParaRPr>
            </a:p>
          </p:txBody>
        </p:sp>
      </p:grpSp>
      <p:sp>
        <p:nvSpPr>
          <p:cNvPr id="39" name="下箭头 95"/>
          <p:cNvSpPr/>
          <p:nvPr/>
        </p:nvSpPr>
        <p:spPr>
          <a:xfrm rot="16200000">
            <a:off x="3807312" y="1651421"/>
            <a:ext cx="576064" cy="679386"/>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Tm="6000" p14:dur="1500">
        <p14:vortex dir="r"/>
      </p:transition>
    </mc:Choice>
    <mc:Fallback>
      <p:transition spd="slow"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barn(outVertical)">
                                      <p:cBhvr>
                                        <p:cTn id="7" dur="500"/>
                                        <p:tgtEl>
                                          <p:spTgt spid="4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wipe(left)">
                                      <p:cBhvr>
                                        <p:cTn id="11" dur="500"/>
                                        <p:tgtEl>
                                          <p:spTgt spid="59"/>
                                        </p:tgtEl>
                                      </p:cBhvr>
                                    </p:animEffect>
                                  </p:childTnLst>
                                </p:cTn>
                              </p:par>
                            </p:childTnLst>
                          </p:cTn>
                        </p:par>
                        <p:par>
                          <p:cTn id="12" fill="hold" nodeType="afterGroup">
                            <p:stCondLst>
                              <p:cond delay="1000"/>
                            </p:stCondLst>
                            <p:childTnLst>
                              <p:par>
                                <p:cTn id="13" presetID="22" presetClass="entr" presetSubtype="8" dur="250" fill="hold" nodeType="afterEffect">
                                  <p:stCondLst>
                                    <p:cond delay="0"/>
                                  </p:stCondLst>
                                  <p:childTnLst>
                                    <p:set>
                                      <p:cBhvr>
                                        <p:cTn id="14" dur="1" fill="hold">
                                          <p:stCondLst>
                                            <p:cond delay="0"/>
                                          </p:stCondLst>
                                        </p:cTn>
                                        <p:tgtEl>
                                          <p:spTgt spid="92"/>
                                        </p:tgtEl>
                                        <p:attrNameLst>
                                          <p:attrName>style.visibility</p:attrName>
                                        </p:attrNameLst>
                                      </p:cBhvr>
                                      <p:to>
                                        <p:strVal val="visible"/>
                                      </p:to>
                                    </p:set>
                                    <p:animEffect transition="in" filter="wipe(left)">
                                      <p:cBhvr>
                                        <p:cTn id="15" dur="250"/>
                                        <p:tgtEl>
                                          <p:spTgt spid="92"/>
                                        </p:tgtEl>
                                      </p:cBhvr>
                                    </p:animEffect>
                                  </p:childTnLst>
                                </p:cTn>
                              </p:par>
                            </p:childTnLst>
                          </p:cTn>
                        </p:par>
                        <p:par>
                          <p:cTn id="16" fill="hold" nodeType="afterGroup">
                            <p:stCondLst>
                              <p:cond delay="1250"/>
                            </p:stCondLst>
                            <p:childTnLst>
                              <p:par>
                                <p:cTn id="17" presetID="22" presetClass="entr" presetSubtype="8" dur="50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left)">
                                      <p:cBhvr>
                                        <p:cTn id="19" dur="500"/>
                                        <p:tgtEl>
                                          <p:spTgt spid="3"/>
                                        </p:tgtEl>
                                      </p:cBhvr>
                                    </p:animEffect>
                                  </p:childTnLst>
                                </p:cTn>
                              </p:par>
                            </p:childTnLst>
                          </p:cTn>
                        </p:par>
                        <p:par>
                          <p:cTn id="20" fill="hold" nodeType="afterGroup">
                            <p:stCondLst>
                              <p:cond delay="1750"/>
                            </p:stCondLst>
                            <p:childTnLst>
                              <p:par>
                                <p:cTn id="21" presetID="22" presetClass="entr" presetSubtype="8" dur="250" fill="hold" nodeType="afterEffect">
                                  <p:stCondLst>
                                    <p:cond delay="0"/>
                                  </p:stCondLst>
                                  <p:childTnLst>
                                    <p:set>
                                      <p:cBhvr>
                                        <p:cTn id="22" dur="1" fill="hold">
                                          <p:stCondLst>
                                            <p:cond delay="0"/>
                                          </p:stCondLst>
                                        </p:cTn>
                                        <p:tgtEl>
                                          <p:spTgt spid="68"/>
                                        </p:tgtEl>
                                        <p:attrNameLst>
                                          <p:attrName>style.visibility</p:attrName>
                                        </p:attrNameLst>
                                      </p:cBhvr>
                                      <p:to>
                                        <p:strVal val="visible"/>
                                      </p:to>
                                    </p:set>
                                    <p:animEffect transition="in" filter="wipe(left)">
                                      <p:cBhvr>
                                        <p:cTn id="23" dur="250"/>
                                        <p:tgtEl>
                                          <p:spTgt spid="68"/>
                                        </p:tgtEl>
                                      </p:cBhvr>
                                    </p:animEffect>
                                  </p:childTnLst>
                                </p:cTn>
                              </p:par>
                            </p:childTnLst>
                          </p:cTn>
                        </p:par>
                        <p:par>
                          <p:cTn id="24" fill="hold" nodeType="afterGroup">
                            <p:stCondLst>
                              <p:cond delay="2000"/>
                            </p:stCondLst>
                            <p:childTnLst>
                              <p:par>
                                <p:cTn id="25" presetID="22" presetClass="entr" presetSubtype="8" dur="500" fill="hold" nodeType="afterEffect">
                                  <p:stCondLst>
                                    <p:cond delay="0"/>
                                  </p:stCondLst>
                                  <p:childTnLst>
                                    <p:set>
                                      <p:cBhvr>
                                        <p:cTn id="26" dur="1" fill="hold">
                                          <p:stCondLst>
                                            <p:cond delay="0"/>
                                          </p:stCondLst>
                                        </p:cTn>
                                        <p:tgtEl>
                                          <p:spTgt spid="62"/>
                                        </p:tgtEl>
                                        <p:attrNameLst>
                                          <p:attrName>style.visibility</p:attrName>
                                        </p:attrNameLst>
                                      </p:cBhvr>
                                      <p:to>
                                        <p:strVal val="visible"/>
                                      </p:to>
                                    </p:set>
                                    <p:animEffect transition="in" filter="wipe(left)">
                                      <p:cBhvr>
                                        <p:cTn id="27" dur="500"/>
                                        <p:tgtEl>
                                          <p:spTgt spid="62"/>
                                        </p:tgtEl>
                                      </p:cBhvr>
                                    </p:animEffect>
                                  </p:childTnLst>
                                </p:cTn>
                              </p:par>
                            </p:childTnLst>
                          </p:cTn>
                        </p:par>
                        <p:par>
                          <p:cTn id="28" fill="hold" nodeType="afterGroup">
                            <p:stCondLst>
                              <p:cond delay="2500"/>
                            </p:stCondLst>
                            <p:childTnLst>
                              <p:par>
                                <p:cTn id="29" presetID="22" presetClass="entr" presetSubtype="8" dur="250" fill="hold" nodeType="afterEffect">
                                  <p:stCondLst>
                                    <p:cond delay="0"/>
                                  </p:stCondLst>
                                  <p:childTnLst>
                                    <p:set>
                                      <p:cBhvr>
                                        <p:cTn id="30" dur="1" fill="hold">
                                          <p:stCondLst>
                                            <p:cond delay="0"/>
                                          </p:stCondLst>
                                        </p:cTn>
                                        <p:tgtEl>
                                          <p:spTgt spid="74"/>
                                        </p:tgtEl>
                                        <p:attrNameLst>
                                          <p:attrName>style.visibility</p:attrName>
                                        </p:attrNameLst>
                                      </p:cBhvr>
                                      <p:to>
                                        <p:strVal val="visible"/>
                                      </p:to>
                                    </p:set>
                                    <p:animEffect transition="in" filter="wipe(left)">
                                      <p:cBhvr>
                                        <p:cTn id="31" dur="250"/>
                                        <p:tgtEl>
                                          <p:spTgt spid="74"/>
                                        </p:tgtEl>
                                      </p:cBhvr>
                                    </p:animEffect>
                                  </p:childTnLst>
                                </p:cTn>
                              </p:par>
                            </p:childTnLst>
                          </p:cTn>
                        </p:par>
                        <p:par>
                          <p:cTn id="32" fill="hold" nodeType="afterGroup">
                            <p:stCondLst>
                              <p:cond delay="2750"/>
                            </p:stCondLst>
                            <p:childTnLst>
                              <p:par>
                                <p:cTn id="33" presetID="22" presetClass="entr" presetSubtype="8" dur="500" fill="hold" nodeType="afterEffect">
                                  <p:stCondLst>
                                    <p:cond delay="0"/>
                                  </p:stCondLst>
                                  <p:childTnLst>
                                    <p:set>
                                      <p:cBhvr>
                                        <p:cTn id="34" dur="1" fill="hold">
                                          <p:stCondLst>
                                            <p:cond delay="0"/>
                                          </p:stCondLst>
                                        </p:cTn>
                                        <p:tgtEl>
                                          <p:spTgt spid="65"/>
                                        </p:tgtEl>
                                        <p:attrNameLst>
                                          <p:attrName>style.visibility</p:attrName>
                                        </p:attrNameLst>
                                      </p:cBhvr>
                                      <p:to>
                                        <p:strVal val="visible"/>
                                      </p:to>
                                    </p:set>
                                    <p:animEffect transition="in" filter="wipe(left)">
                                      <p:cBhvr>
                                        <p:cTn id="35" dur="500"/>
                                        <p:tgtEl>
                                          <p:spTgt spid="65"/>
                                        </p:tgtEl>
                                      </p:cBhvr>
                                    </p:animEffect>
                                  </p:childTnLst>
                                </p:cTn>
                              </p:par>
                            </p:childTnLst>
                          </p:cTn>
                        </p:par>
                        <p:par>
                          <p:cTn id="36" fill="hold" nodeType="afterGroup">
                            <p:stCondLst>
                              <p:cond delay="3250"/>
                            </p:stCondLst>
                            <p:childTnLst>
                              <p:par>
                                <p:cTn id="37" presetID="22" presetClass="entr" presetSubtype="8" dur="250" fill="hold" nodeType="afterEffect">
                                  <p:stCondLst>
                                    <p:cond delay="0"/>
                                  </p:stCondLst>
                                  <p:childTnLst>
                                    <p:set>
                                      <p:cBhvr>
                                        <p:cTn id="38" dur="1" fill="hold">
                                          <p:stCondLst>
                                            <p:cond delay="0"/>
                                          </p:stCondLst>
                                        </p:cTn>
                                        <p:tgtEl>
                                          <p:spTgt spid="86"/>
                                        </p:tgtEl>
                                        <p:attrNameLst>
                                          <p:attrName>style.visibility</p:attrName>
                                        </p:attrNameLst>
                                      </p:cBhvr>
                                      <p:to>
                                        <p:strVal val="visible"/>
                                      </p:to>
                                    </p:set>
                                    <p:animEffect transition="in" filter="wipe(left)">
                                      <p:cBhvr>
                                        <p:cTn id="39" dur="250"/>
                                        <p:tgtEl>
                                          <p:spTgt spid="86"/>
                                        </p:tgtEl>
                                      </p:cBhvr>
                                    </p:animEffect>
                                  </p:childTnLst>
                                </p:cTn>
                              </p:par>
                            </p:childTnLst>
                          </p:cTn>
                        </p:par>
                        <p:par>
                          <p:cTn id="40" fill="hold" nodeType="afterGroup">
                            <p:stCondLst>
                              <p:cond delay="3500"/>
                            </p:stCondLst>
                            <p:childTnLst>
                              <p:par>
                                <p:cTn id="41" presetID="2" presetClass="entr" presetSubtype="8" dur="500" fill="hold" grpId="0" nodeType="afterEffect">
                                  <p:stCondLst>
                                    <p:cond delay="0"/>
                                  </p:stCondLst>
                                  <p:childTnLst>
                                    <p:set>
                                      <p:cBhvr>
                                        <p:cTn id="42" dur="1" fill="hold">
                                          <p:stCondLst>
                                            <p:cond delay="0"/>
                                          </p:stCondLst>
                                        </p:cTn>
                                        <p:tgtEl>
                                          <p:spTgt spid="39"/>
                                        </p:tgtEl>
                                        <p:attrNameLst>
                                          <p:attrName>style.visibility</p:attrName>
                                        </p:attrNameLst>
                                      </p:cBhvr>
                                      <p:to>
                                        <p:strVal val="visible"/>
                                      </p:to>
                                    </p:set>
                                    <p:anim calcmode="lin" valueType="num">
                                      <p:cBhvr additive="base">
                                        <p:cTn id="43" dur="500" fill="hold"/>
                                        <p:tgtEl>
                                          <p:spTgt spid="39"/>
                                        </p:tgtEl>
                                        <p:attrNameLst>
                                          <p:attrName>ppt_x</p:attrName>
                                        </p:attrNameLst>
                                      </p:cBhvr>
                                      <p:tavLst>
                                        <p:tav tm="0">
                                          <p:val>
                                            <p:strVal val="0-#ppt_w/2"/>
                                          </p:val>
                                        </p:tav>
                                        <p:tav tm="100000">
                                          <p:val>
                                            <p:strVal val="#ppt_x"/>
                                          </p:val>
                                        </p:tav>
                                      </p:tavLst>
                                    </p:anim>
                                    <p:anim calcmode="lin" valueType="num">
                                      <p:cBhvr additive="base">
                                        <p:cTn id="44" dur="500" fill="hold"/>
                                        <p:tgtEl>
                                          <p:spTgt spid="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3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951190" y="117426"/>
            <a:ext cx="48965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一、商务谈判心理的概念</a:t>
            </a:r>
            <a:endParaRPr lang="zh-CN" altLang="en-US" sz="3200">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2690808"/>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2"/>
            <a:ext cx="9424427" cy="2725375"/>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37381" y="2661349"/>
            <a:ext cx="8725063" cy="1754359"/>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在商务谈判活动中谈判者的各种心理活动</a:t>
            </a:r>
            <a:r>
              <a:rPr lang="en-US" altLang="zh-CN" sz="3600" b="1">
                <a:latin typeface="微软雅黑" panose="020b0503020204020204" pitchFamily="34" charset="-122"/>
                <a:ea typeface="微软雅黑" panose="020b0503020204020204" pitchFamily="34" charset="-122"/>
                <a:cs typeface="+mn-ea"/>
                <a:sym typeface="+mn-lt"/>
              </a:rPr>
              <a:t>,</a:t>
            </a:r>
            <a:r>
              <a:rPr lang="zh-CN" altLang="en-US" sz="3600" b="1">
                <a:latin typeface="微软雅黑" panose="020b0503020204020204" pitchFamily="34" charset="-122"/>
                <a:ea typeface="微软雅黑" panose="020b0503020204020204" pitchFamily="34" charset="-122"/>
                <a:cs typeface="+mn-ea"/>
                <a:sym typeface="+mn-lt"/>
              </a:rPr>
              <a:t>它是商务谈判者在谈判活动中对各种情况、条件等客观现实的主观能动反应。</a:t>
            </a:r>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6"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951190" y="117426"/>
            <a:ext cx="48965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b="1">
                <a:latin typeface="微软雅黑" panose="020b0503020204020204" pitchFamily="34" charset="-122"/>
                <a:ea typeface="微软雅黑" panose="020b0503020204020204" pitchFamily="34" charset="-122"/>
              </a:rPr>
              <a:t>二、商务谈判的需求</a:t>
            </a:r>
            <a:endParaRPr lang="zh-CN" altLang="en-US" sz="3200" b="1">
              <a:latin typeface="微软雅黑" panose="020b0503020204020204" pitchFamily="34" charset="-122"/>
              <a:ea typeface="微软雅黑" panose="020b0503020204020204" pitchFamily="34" charset="-122"/>
            </a:endParaRPr>
          </a:p>
        </p:txBody>
      </p:sp>
      <p:grpSp>
        <p:nvGrpSpPr>
          <p:cNvPr id="42" name="Group 2"/>
          <p:cNvGrpSpPr/>
          <p:nvPr/>
        </p:nvGrpSpPr>
        <p:grpSpPr>
          <a:xfrm>
            <a:off x="-1779440" y="1484784"/>
            <a:ext cx="13184792" cy="5879765"/>
            <a:chOff x="-1020643" y="1270841"/>
            <a:chExt cx="13184792" cy="5879765"/>
          </a:xfrm>
        </p:grpSpPr>
        <p:sp>
          <p:nvSpPr>
            <p:cNvPr id="43" name="Freeform: Shape 3"/>
            <p:cNvSpPr/>
            <p:nvPr/>
          </p:nvSpPr>
          <p:spPr>
            <a:xfrm flipH="1">
              <a:off x="-1020643" y="1270841"/>
              <a:ext cx="13184792" cy="5758306"/>
            </a:xfrm>
            <a:custGeom>
              <a:cxnLst>
                <a:cxn ang="0">
                  <a:pos x="wd2" y="hd2"/>
                </a:cxn>
                <a:cxn ang="5400000">
                  <a:pos x="wd2" y="hd2"/>
                </a:cxn>
                <a:cxn ang="10800000">
                  <a:pos x="wd2" y="hd2"/>
                </a:cxn>
                <a:cxn ang="16200000">
                  <a:pos x="wd2" y="hd2"/>
                </a:cxn>
              </a:cxnLst>
              <a:rect l="0" t="0" r="r" b="b"/>
              <a:pathLst>
                <a:path w="21600" h="21600" extrusionOk="0">
                  <a:moveTo>
                    <a:pt x="20984" y="17"/>
                  </a:moveTo>
                  <a:lnTo>
                    <a:pt x="0" y="21590"/>
                  </a:lnTo>
                  <a:lnTo>
                    <a:pt x="7324" y="21600"/>
                  </a:lnTo>
                  <a:lnTo>
                    <a:pt x="21600" y="0"/>
                  </a:lnTo>
                  <a:lnTo>
                    <a:pt x="20984" y="17"/>
                  </a:lnTo>
                  <a:close/>
                </a:path>
              </a:pathLst>
            </a:custGeom>
            <a:gradFill rotWithShape="1">
              <a:gsLst>
                <a:gs pos="0">
                  <a:sysClr val="windowText" lastClr="000000">
                    <a:shade val="51000"/>
                    <a:satMod val="130000"/>
                  </a:sysClr>
                </a:gs>
                <a:gs pos="80000">
                  <a:sysClr val="windowText" lastClr="000000">
                    <a:shade val="93000"/>
                    <a:satMod val="130000"/>
                  </a:sysClr>
                </a:gs>
                <a:gs pos="100000">
                  <a:sysClr val="windowText" lastClr="000000">
                    <a:shade val="94000"/>
                    <a:satMod val="135000"/>
                  </a:sys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sym typeface="+mn-lt"/>
              </a:endParaRPr>
            </a:p>
          </p:txBody>
        </p:sp>
        <p:sp>
          <p:nvSpPr>
            <p:cNvPr id="44" name="Straight Connector 4"/>
            <p:cNvSpPr/>
            <p:nvPr/>
          </p:nvSpPr>
          <p:spPr>
            <a:xfrm flipH="1" flipV="1">
              <a:off x="-276142" y="1643752"/>
              <a:ext cx="10348207" cy="5506854"/>
            </a:xfrm>
            <a:prstGeom prst="line">
              <a:avLst/>
            </a:prstGeom>
            <a:ln w="63500">
              <a:solidFill>
                <a:srgbClr val="FFFFFF"/>
              </a:solidFill>
              <a:custDash>
                <a:ds d="600000" sp="600000"/>
              </a:custDash>
              <a:miter lim="400000"/>
            </a:ln>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sym typeface="+mn-lt"/>
              </a:endParaRPr>
            </a:p>
          </p:txBody>
        </p:sp>
      </p:grpSp>
      <p:grpSp>
        <p:nvGrpSpPr>
          <p:cNvPr id="45" name="组合 44"/>
          <p:cNvGrpSpPr/>
          <p:nvPr/>
        </p:nvGrpSpPr>
        <p:grpSpPr>
          <a:xfrm>
            <a:off x="402306" y="1035065"/>
            <a:ext cx="11390561" cy="5569115"/>
            <a:chOff x="1407746" y="762799"/>
            <a:chExt cx="8457946" cy="4176836"/>
          </a:xfrm>
        </p:grpSpPr>
        <p:sp>
          <p:nvSpPr>
            <p:cNvPr id="46" name="Straight Connector 5"/>
            <p:cNvSpPr/>
            <p:nvPr/>
          </p:nvSpPr>
          <p:spPr>
            <a:xfrm flipV="1">
              <a:off x="1722215" y="1644391"/>
              <a:ext cx="1" cy="296382"/>
            </a:xfrm>
            <a:prstGeom prst="line">
              <a:avLst/>
            </a:prstGeom>
            <a:ln w="12700">
              <a:solidFill>
                <a:srgbClr val="A6AAA9"/>
              </a:solidFill>
              <a:miter lim="400000"/>
              <a:headEnd type="triangle" len="sm"/>
            </a:ln>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sym typeface="+mn-lt"/>
              </a:endParaRPr>
            </a:p>
          </p:txBody>
        </p:sp>
        <p:sp>
          <p:nvSpPr>
            <p:cNvPr id="47" name="Freeform: Shape 6"/>
            <p:cNvSpPr/>
            <p:nvPr/>
          </p:nvSpPr>
          <p:spPr>
            <a:xfrm>
              <a:off x="1407746" y="762799"/>
              <a:ext cx="1344114" cy="1363261"/>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25400" tIns="25400" rIns="25400" bIns="25400" anchor="ctr">
              <a:norm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665" b="1" i="0" u="none" strike="noStrike" kern="0" cap="none" spc="0" normalizeH="0" baseline="0" noProof="0">
                  <a:ln>
                    <a:noFill/>
                  </a:ln>
                  <a:solidFill>
                    <a:prstClr val="white">
                      <a:lumMod val="95000"/>
                    </a:prstClr>
                  </a:solidFill>
                  <a:effectLst/>
                  <a:uLnTx/>
                  <a:uFillTx/>
                  <a:latin typeface="微软雅黑" panose="020b0503020204020204" pitchFamily="34" charset="-122"/>
                  <a:ea typeface="微软雅黑" panose="020b0503020204020204" pitchFamily="34" charset="-122"/>
                  <a:cs typeface="+mn-ea"/>
                  <a:sym typeface="+mn-lt"/>
                </a:rPr>
                <a:t>自我实现</a:t>
              </a:r>
              <a:endParaRPr kumimoji="0" lang="en-US" altLang="zh-CN" sz="2665" b="1" i="0" u="none" strike="noStrike" kern="0" cap="none" spc="0" normalizeH="0" baseline="0" noProof="0">
                <a:ln>
                  <a:noFill/>
                </a:ln>
                <a:solidFill>
                  <a:prstClr val="white">
                    <a:lumMod val="95000"/>
                  </a:prstClr>
                </a:solidFill>
                <a:effectLst/>
                <a:uLnTx/>
                <a:uFillTx/>
                <a:latin typeface="微软雅黑" panose="020b0503020204020204" pitchFamily="34" charset="-122"/>
                <a:ea typeface="微软雅黑" panose="020b0503020204020204" pitchFamily="34" charset="-122"/>
                <a:cs typeface="+mn-ea"/>
                <a:sym typeface="+mn-lt"/>
              </a:endParaRPr>
            </a:p>
          </p:txBody>
        </p:sp>
        <p:sp>
          <p:nvSpPr>
            <p:cNvPr id="48" name="Straight Connector 7"/>
            <p:cNvSpPr/>
            <p:nvPr/>
          </p:nvSpPr>
          <p:spPr>
            <a:xfrm flipV="1">
              <a:off x="3004122" y="2306053"/>
              <a:ext cx="1" cy="296382"/>
            </a:xfrm>
            <a:prstGeom prst="line">
              <a:avLst/>
            </a:prstGeom>
            <a:ln w="12700">
              <a:solidFill>
                <a:srgbClr val="A6AAA9"/>
              </a:solidFill>
              <a:miter lim="400000"/>
              <a:headEnd type="triangle" len="sm"/>
            </a:ln>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sym typeface="+mn-lt"/>
              </a:endParaRPr>
            </a:p>
          </p:txBody>
        </p:sp>
        <p:sp>
          <p:nvSpPr>
            <p:cNvPr id="49" name="Freeform: Shape 8"/>
            <p:cNvSpPr/>
            <p:nvPr/>
          </p:nvSpPr>
          <p:spPr>
            <a:xfrm>
              <a:off x="2856242" y="1570650"/>
              <a:ext cx="1265091" cy="1202912"/>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25400" tIns="25400" rIns="25400" bIns="25400" anchor="ctr">
              <a:norm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尊重</a:t>
              </a:r>
              <a:endParaRPr kumimoji="0" 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sym typeface="+mn-lt"/>
              </a:endParaRPr>
            </a:p>
          </p:txBody>
        </p:sp>
        <p:sp>
          <p:nvSpPr>
            <p:cNvPr id="50" name="Rectangle 9"/>
            <p:cNvSpPr/>
            <p:nvPr/>
          </p:nvSpPr>
          <p:spPr>
            <a:xfrm>
              <a:off x="2734786" y="2017797"/>
              <a:ext cx="538670" cy="253797"/>
            </a:xfrm>
            <a:prstGeom prst="rect">
              <a:avLst/>
            </a:prstGeom>
            <a:ln w="12700">
              <a:miter lim="400000"/>
            </a:ln>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sym typeface="+mn-lt"/>
              </a:endParaRPr>
            </a:p>
          </p:txBody>
        </p:sp>
        <p:sp>
          <p:nvSpPr>
            <p:cNvPr id="51" name="Straight Connector 11"/>
            <p:cNvSpPr/>
            <p:nvPr/>
          </p:nvSpPr>
          <p:spPr>
            <a:xfrm flipV="1">
              <a:off x="4419930" y="3014192"/>
              <a:ext cx="1" cy="351198"/>
            </a:xfrm>
            <a:prstGeom prst="line">
              <a:avLst/>
            </a:prstGeom>
            <a:ln w="12700">
              <a:solidFill>
                <a:srgbClr val="A6AAA9"/>
              </a:solidFill>
              <a:miter lim="400000"/>
              <a:headEnd type="triangle" len="sm"/>
            </a:ln>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sym typeface="+mn-lt"/>
              </a:endParaRPr>
            </a:p>
          </p:txBody>
        </p:sp>
        <p:sp>
          <p:nvSpPr>
            <p:cNvPr id="52" name="Freeform: Shape 12"/>
            <p:cNvSpPr/>
            <p:nvPr/>
          </p:nvSpPr>
          <p:spPr>
            <a:xfrm>
              <a:off x="4290426" y="2474920"/>
              <a:ext cx="1063751" cy="1059022"/>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25400" tIns="25400" rIns="25400" bIns="25400" anchor="ctr">
              <a:norm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社交</a:t>
              </a:r>
              <a:endParaRPr kumimoji="0" 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sym typeface="+mn-lt"/>
              </a:endParaRPr>
            </a:p>
          </p:txBody>
        </p:sp>
        <p:sp>
          <p:nvSpPr>
            <p:cNvPr id="53" name="Straight Connector 15"/>
            <p:cNvSpPr/>
            <p:nvPr/>
          </p:nvSpPr>
          <p:spPr>
            <a:xfrm flipV="1">
              <a:off x="5960217" y="3791795"/>
              <a:ext cx="1" cy="387545"/>
            </a:xfrm>
            <a:prstGeom prst="line">
              <a:avLst/>
            </a:prstGeom>
            <a:ln w="12700">
              <a:solidFill>
                <a:srgbClr val="A6AAA9"/>
              </a:solidFill>
              <a:miter lim="400000"/>
              <a:headEnd type="triangle" len="sm"/>
            </a:ln>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sym typeface="+mn-lt"/>
              </a:endParaRPr>
            </a:p>
          </p:txBody>
        </p:sp>
        <p:sp>
          <p:nvSpPr>
            <p:cNvPr id="54" name="Freeform: Shape 16"/>
            <p:cNvSpPr/>
            <p:nvPr/>
          </p:nvSpPr>
          <p:spPr>
            <a:xfrm>
              <a:off x="5668484" y="3359163"/>
              <a:ext cx="934678" cy="865264"/>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25400" tIns="25400" rIns="25400" bIns="25400" anchor="ctr">
              <a:norm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安全</a:t>
              </a:r>
              <a:endParaRPr kumimoji="0" 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sym typeface="+mn-lt"/>
              </a:endParaRPr>
            </a:p>
          </p:txBody>
        </p:sp>
        <p:grpSp>
          <p:nvGrpSpPr>
            <p:cNvPr id="55" name="Group 21"/>
            <p:cNvGrpSpPr/>
            <p:nvPr/>
          </p:nvGrpSpPr>
          <p:grpSpPr>
            <a:xfrm>
              <a:off x="2927633" y="928004"/>
              <a:ext cx="6938059" cy="3837411"/>
              <a:chOff x="-5259582" y="1444269"/>
              <a:chExt cx="13324971" cy="5116549"/>
            </a:xfrm>
          </p:grpSpPr>
          <p:grpSp>
            <p:nvGrpSpPr>
              <p:cNvPr id="57" name="Group 24"/>
              <p:cNvGrpSpPr/>
              <p:nvPr/>
            </p:nvGrpSpPr>
            <p:grpSpPr>
              <a:xfrm>
                <a:off x="-5259582" y="1444269"/>
                <a:ext cx="6739672" cy="1787766"/>
                <a:chOff x="-5135825" y="1777507"/>
                <a:chExt cx="6739672" cy="1787766"/>
              </a:xfrm>
            </p:grpSpPr>
            <p:sp>
              <p:nvSpPr>
                <p:cNvPr id="62" name="TextBox 31"/>
                <p:cNvSpPr txBox="1"/>
                <p:nvPr/>
              </p:nvSpPr>
              <p:spPr>
                <a:xfrm>
                  <a:off x="-5135825" y="1777507"/>
                  <a:ext cx="4805474" cy="741088"/>
                </a:xfrm>
                <a:prstGeom prst="rect">
                  <a:avLst/>
                </a:prstGeom>
                <a:solidFill>
                  <a:sysClr val="window" lastClr="FFFFFF"/>
                </a:solidFill>
                <a:ln w="25400" cap="flat" cmpd="sng" algn="ctr">
                  <a:noFill/>
                  <a:prstDash val="solid"/>
                </a:ln>
                <a:effectLst/>
              </p:spPr>
              <p:txBody>
                <a:bodyPr wrap="square" lIns="0" tIns="0" rIns="0" bIns="0">
                  <a:no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20000"/>
                    </a:lnSpc>
                    <a:spcBef>
                      <a:spcPct val="0"/>
                    </a:spcBef>
                    <a:spcAft>
                      <a:spcPct val="0"/>
                    </a:spcAft>
                    <a:buClrTx/>
                    <a:buSzTx/>
                    <a:buFontTx/>
                    <a:buNone/>
                    <a:defRPr/>
                  </a:pPr>
                  <a:r>
                    <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道德、创造力、自觉性、问题解决能力、公正度、接受现实能力</a:t>
                  </a:r>
                  <a:endPar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endParaRPr>
                </a:p>
              </p:txBody>
            </p:sp>
            <p:sp>
              <p:nvSpPr>
                <p:cNvPr id="63" name="TextBox 31"/>
                <p:cNvSpPr txBox="1"/>
                <p:nvPr/>
              </p:nvSpPr>
              <p:spPr>
                <a:xfrm>
                  <a:off x="-2297246" y="2841830"/>
                  <a:ext cx="3901093" cy="723443"/>
                </a:xfrm>
                <a:prstGeom prst="rect">
                  <a:avLst/>
                </a:prstGeom>
                <a:solidFill>
                  <a:sysClr val="window" lastClr="FFFFFF"/>
                </a:solidFill>
                <a:ln w="25400" cap="flat" cmpd="sng" algn="ctr">
                  <a:noFill/>
                  <a:prstDash val="solid"/>
                </a:ln>
                <a:effectLst/>
              </p:spPr>
              <p:txBody>
                <a:bodyPr wrap="square" lIns="0" tIns="0" rIns="0" bIns="0">
                  <a:no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20000"/>
                    </a:lnSpc>
                    <a:spcBef>
                      <a:spcPct val="0"/>
                    </a:spcBef>
                    <a:spcAft>
                      <a:spcPct val="0"/>
                    </a:spcAft>
                    <a:buClrTx/>
                    <a:buSzTx/>
                    <a:buFontTx/>
                    <a:buNone/>
                    <a:defRPr/>
                  </a:pPr>
                  <a:r>
                    <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自我尊重、信心、成就、对他人尊重、被他人尊重</a:t>
                  </a:r>
                  <a:endPar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endParaRPr>
                </a:p>
              </p:txBody>
            </p:sp>
          </p:grpSp>
          <p:sp>
            <p:nvSpPr>
              <p:cNvPr id="58" name="TextBox 29"/>
              <p:cNvSpPr txBox="1"/>
              <p:nvPr/>
            </p:nvSpPr>
            <p:spPr>
              <a:xfrm>
                <a:off x="-454111" y="3705010"/>
                <a:ext cx="4701710" cy="365603"/>
              </a:xfrm>
              <a:prstGeom prst="rect">
                <a:avLst/>
              </a:prstGeom>
              <a:noFill/>
              <a:ln w="25400" cap="flat" cmpd="sng" algn="ctr">
                <a:noFill/>
                <a:prstDash val="solid"/>
              </a:ln>
              <a:effectLst/>
            </p:spPr>
            <p:txBody>
              <a:bodyPr wrap="square" lIns="0" tIns="0" rIns="0" bIns="0">
                <a:no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20000"/>
                  </a:lnSpc>
                  <a:spcBef>
                    <a:spcPct val="0"/>
                  </a:spcBef>
                  <a:spcAft>
                    <a:spcPct val="0"/>
                  </a:spcAft>
                  <a:buClrTx/>
                  <a:buSzTx/>
                  <a:buFontTx/>
                  <a:buNone/>
                  <a:defRPr/>
                </a:pPr>
                <a:r>
                  <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友情、爱情、隶属关系</a:t>
                </a:r>
                <a:endPar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endParaRPr>
              </a:p>
            </p:txBody>
          </p:sp>
          <p:grpSp>
            <p:nvGrpSpPr>
              <p:cNvPr id="59" name="Group 26"/>
              <p:cNvGrpSpPr/>
              <p:nvPr/>
            </p:nvGrpSpPr>
            <p:grpSpPr>
              <a:xfrm>
                <a:off x="2027772" y="4356932"/>
                <a:ext cx="6037617" cy="2203886"/>
                <a:chOff x="2151529" y="2042354"/>
                <a:chExt cx="6037617" cy="2203886"/>
              </a:xfrm>
            </p:grpSpPr>
            <p:sp>
              <p:nvSpPr>
                <p:cNvPr id="60" name="TextBox 27"/>
                <p:cNvSpPr txBox="1"/>
                <p:nvPr/>
              </p:nvSpPr>
              <p:spPr>
                <a:xfrm>
                  <a:off x="2151529" y="2042354"/>
                  <a:ext cx="4701710" cy="1061073"/>
                </a:xfrm>
                <a:prstGeom prst="rect">
                  <a:avLst/>
                </a:prstGeom>
                <a:noFill/>
                <a:ln w="25400" cap="flat" cmpd="sng" algn="ctr">
                  <a:noFill/>
                  <a:prstDash val="solid"/>
                </a:ln>
                <a:effectLst/>
              </p:spPr>
              <p:txBody>
                <a:bodyPr wrap="square" lIns="0" tIns="0" rIns="0" bIns="0">
                  <a:no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20000"/>
                    </a:lnSpc>
                    <a:spcBef>
                      <a:spcPct val="0"/>
                    </a:spcBef>
                    <a:spcAft>
                      <a:spcPct val="0"/>
                    </a:spcAft>
                    <a:buClrTx/>
                    <a:buSzTx/>
                    <a:buFontTx/>
                    <a:buNone/>
                    <a:defRPr/>
                  </a:pPr>
                  <a:r>
                    <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人身安全、健康保障、资源所有性、财产所有性、道德保障、工作职位保障、安全</a:t>
                  </a:r>
                  <a:endPar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endParaRPr>
                </a:p>
              </p:txBody>
            </p:sp>
            <p:sp>
              <p:nvSpPr>
                <p:cNvPr id="61" name="TextBox 27"/>
                <p:cNvSpPr txBox="1"/>
                <p:nvPr/>
              </p:nvSpPr>
              <p:spPr>
                <a:xfrm>
                  <a:off x="4427951" y="3559364"/>
                  <a:ext cx="3761195" cy="686876"/>
                </a:xfrm>
                <a:prstGeom prst="rect">
                  <a:avLst/>
                </a:prstGeom>
                <a:noFill/>
                <a:ln w="25400" cap="flat" cmpd="sng" algn="ctr">
                  <a:noFill/>
                  <a:prstDash val="solid"/>
                </a:ln>
                <a:effectLst/>
              </p:spPr>
              <p:txBody>
                <a:bodyPr wrap="square" lIns="0" tIns="0" rIns="0" bIns="0">
                  <a:no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20000"/>
                    </a:lnSpc>
                    <a:spcBef>
                      <a:spcPct val="0"/>
                    </a:spcBef>
                    <a:spcAft>
                      <a:spcPct val="0"/>
                    </a:spcAft>
                    <a:buClrTx/>
                    <a:buSzTx/>
                    <a:buFontTx/>
                    <a:buNone/>
                    <a:defRPr/>
                  </a:pPr>
                  <a:r>
                    <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呼吸、水、食物、睡眠、生理平衡、性</a:t>
                  </a:r>
                  <a:endParaRPr kumimoji="0" lang="zh-CN" altLang="en-US" sz="18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endParaRPr>
                </a:p>
              </p:txBody>
            </p:sp>
          </p:grpSp>
        </p:grpSp>
        <p:sp>
          <p:nvSpPr>
            <p:cNvPr id="56" name="Freeform: Shape 12"/>
            <p:cNvSpPr/>
            <p:nvPr/>
          </p:nvSpPr>
          <p:spPr>
            <a:xfrm>
              <a:off x="7086648" y="4207950"/>
              <a:ext cx="711559" cy="731685"/>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25400" tIns="25400" rIns="25400" bIns="25400" anchor="ctr">
              <a:norm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生理</a:t>
              </a:r>
              <a:endParaRPr kumimoji="0" lang="en-US" sz="2665"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sym typeface="+mn-lt"/>
              </a:endParaRPr>
            </a:p>
          </p:txBody>
        </p:sp>
      </p:grpSp>
      <p:sp>
        <p:nvSpPr>
          <p:cNvPr id="64" name="文本框 63"/>
          <p:cNvSpPr txBox="1"/>
          <p:nvPr/>
        </p:nvSpPr>
        <p:spPr>
          <a:xfrm>
            <a:off x="8904923" y="1255338"/>
            <a:ext cx="2470480" cy="2185470"/>
          </a:xfrm>
          <a:prstGeom prst="rect">
            <a:avLst/>
          </a:prstGeom>
          <a:solidFill>
            <a:sysClr val="window" lastClr="FFFFFF"/>
          </a:solidFill>
          <a:ln w="25400" cap="flat" cmpd="sng" algn="ctr">
            <a:solidFill>
              <a:srgbClr val="C00000"/>
            </a:solidFill>
            <a:prstDash val="solid"/>
          </a:ln>
          <a:effec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ts val="2200"/>
              </a:lnSpc>
              <a:spcBef>
                <a:spcPct val="0"/>
              </a:spcBef>
              <a:spcAft>
                <a:spcPct val="0"/>
              </a:spcAft>
              <a:buClrTx/>
              <a:buSzTx/>
              <a:buFontTx/>
              <a:buNone/>
              <a:defRPr/>
            </a:pPr>
            <a:endParaRPr kumimoji="0" lang="en-US" altLang="zh-CN" sz="32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a:p>
            <a:pPr marL="0" marR="0" lvl="0" indent="0" algn="ctr" defTabSz="914400" eaLnBrk="1" fontAlgn="auto" latinLnBrk="0" hangingPunct="1">
              <a:lnSpc>
                <a:spcPct val="150000"/>
              </a:lnSpc>
              <a:spcBef>
                <a:spcPct val="0"/>
              </a:spcBef>
              <a:spcAft>
                <a:spcPct val="0"/>
              </a:spcAft>
              <a:buClrTx/>
              <a:buSzTx/>
              <a:buFontTx/>
              <a:buNone/>
              <a:defRPr/>
            </a:pPr>
            <a:r>
              <a:rPr kumimoji="0" lang="zh-CN" altLang="en-US" sz="32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马斯洛需求层次理论</a:t>
            </a:r>
            <a:endParaRPr kumimoji="0" lang="en-US" altLang="zh-CN" sz="32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a:p>
            <a:pPr marL="0" marR="0" lvl="0" indent="0" algn="ctr" defTabSz="914400" eaLnBrk="1" fontAlgn="auto" latinLnBrk="0" hangingPunct="1">
              <a:lnSpc>
                <a:spcPts val="2200"/>
              </a:lnSpc>
              <a:spcBef>
                <a:spcPct val="0"/>
              </a:spcBef>
              <a:spcAft>
                <a:spcPct val="0"/>
              </a:spcAft>
              <a:buClrTx/>
              <a:buSzTx/>
              <a:buFontTx/>
              <a:buNone/>
              <a:defRPr/>
            </a:pPr>
            <a:endParaRPr kumimoji="0" lang="en-US" altLang="zh-CN" sz="40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wipe(down)">
                                      <p:cBhvr>
                                        <p:cTn id="10" dur="500"/>
                                        <p:tgtEl>
                                          <p:spTgt spid="42"/>
                                        </p:tgtEl>
                                      </p:cBhvr>
                                    </p:animEffect>
                                  </p:childTnLst>
                                </p:cTn>
                              </p:par>
                              <p:par>
                                <p:cTn id="11" presetID="47" presetClass="entr" presetSubtype="0" dur="1000" fill="hold" nodeType="withEffect">
                                  <p:stCondLst>
                                    <p:cond delay="0"/>
                                  </p:stCondLst>
                                  <p:childTnLst>
                                    <p:set>
                                      <p:cBhvr>
                                        <p:cTn id="12" dur="1" fill="hold">
                                          <p:stCondLst>
                                            <p:cond delay="0"/>
                                          </p:stCondLst>
                                        </p:cTn>
                                        <p:tgtEl>
                                          <p:spTgt spid="45"/>
                                        </p:tgtEl>
                                        <p:attrNameLst>
                                          <p:attrName>style.visibility</p:attrName>
                                        </p:attrNameLst>
                                      </p:cBhvr>
                                      <p:to>
                                        <p:strVal val="visible"/>
                                      </p:to>
                                    </p:set>
                                    <p:animEffect transition="in" filter="fade">
                                      <p:cBhvr>
                                        <p:cTn id="13" dur="1000"/>
                                        <p:tgtEl>
                                          <p:spTgt spid="45"/>
                                        </p:tgtEl>
                                      </p:cBhvr>
                                    </p:animEffect>
                                    <p:anim calcmode="lin" valueType="num">
                                      <p:cBhvr>
                                        <p:cTn id="14" dur="1000" fill="hold"/>
                                        <p:tgtEl>
                                          <p:spTgt spid="45"/>
                                        </p:tgtEl>
                                        <p:attrNameLst>
                                          <p:attrName>ppt_x</p:attrName>
                                        </p:attrNameLst>
                                      </p:cBhvr>
                                      <p:tavLst>
                                        <p:tav tm="0">
                                          <p:val>
                                            <p:strVal val="#ppt_x"/>
                                          </p:val>
                                        </p:tav>
                                        <p:tav tm="100000">
                                          <p:val>
                                            <p:strVal val="#ppt_x"/>
                                          </p:val>
                                        </p:tav>
                                      </p:tavLst>
                                    </p:anim>
                                    <p:anim calcmode="lin" valueType="num">
                                      <p:cBhvr>
                                        <p:cTn id="15"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951190" y="117426"/>
            <a:ext cx="48965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三、商务谈判的心理特点</a:t>
            </a:r>
            <a:endParaRPr lang="zh-CN" altLang="en-US" sz="3200">
              <a:latin typeface="微软雅黑" panose="020b0503020204020204" pitchFamily="34" charset="-122"/>
              <a:ea typeface="微软雅黑" panose="020b0503020204020204" pitchFamily="34" charset="-122"/>
            </a:endParaRPr>
          </a:p>
        </p:txBody>
      </p:sp>
      <p:sp>
        <p:nvSpPr>
          <p:cNvPr id="40" name="矩形 39"/>
          <p:cNvSpPr/>
          <p:nvPr/>
        </p:nvSpPr>
        <p:spPr>
          <a:xfrm>
            <a:off x="3116802" y="4918627"/>
            <a:ext cx="7057996" cy="1147936"/>
          </a:xfrm>
          <a:prstGeom prst="rect">
            <a:avLst/>
          </a:prstGeom>
          <a:solidFill>
            <a:sysClr val="window" lastClr="FFFFFF">
              <a:lumMod val="95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ea"/>
                <a:sym typeface="+mn-lt"/>
              </a:rPr>
              <a:t>商务谈判心理的个体差异性</a:t>
            </a:r>
            <a:endParaRPr kumimoji="0" lang="zh-CN" altLang="en-US" sz="28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ea"/>
              <a:sym typeface="+mn-lt"/>
            </a:endParaRPr>
          </a:p>
        </p:txBody>
      </p:sp>
      <p:grpSp>
        <p:nvGrpSpPr>
          <p:cNvPr id="41" name="Group 38"/>
          <p:cNvGrpSpPr/>
          <p:nvPr/>
        </p:nvGrpSpPr>
        <p:grpSpPr>
          <a:xfrm>
            <a:off x="5138414" y="4299798"/>
            <a:ext cx="2114111" cy="2377461"/>
            <a:chOff x="2924" y="2112"/>
            <a:chExt cx="614" cy="705"/>
          </a:xfrm>
        </p:grpSpPr>
        <p:sp>
          <p:nvSpPr>
            <p:cNvPr id="42" name="Oval 39"/>
            <p:cNvSpPr>
              <a:spLocks noChangeArrowheads="1"/>
            </p:cNvSpPr>
            <p:nvPr/>
          </p:nvSpPr>
          <p:spPr bwMode="auto">
            <a:xfrm>
              <a:off x="2924" y="2613"/>
              <a:ext cx="590" cy="204"/>
            </a:xfrm>
            <a:prstGeom prst="ellipse">
              <a:avLst/>
            </a:prstGeom>
            <a:gradFill rotWithShape="1">
              <a:gsLst>
                <a:gs pos="0">
                  <a:sysClr val="windowText" lastClr="000000">
                    <a:alpha val="50000"/>
                  </a:sysClr>
                </a:gs>
                <a:gs pos="100000">
                  <a:sysClr val="windowText" lastClr="000000">
                    <a:gamma/>
                    <a:shade val="46275"/>
                    <a:invGamma/>
                    <a:alpha val="0"/>
                  </a:sysClr>
                </a:gs>
              </a:gsLst>
              <a:path path="shape">
                <a:fillToRect l="50000" t="50000" r="50000" b="50000"/>
              </a:path>
            </a:gradFill>
            <a:ln w="31750" cap="rnd" algn="ctr">
              <a:noFill/>
              <a:prstDash val="sysDot"/>
              <a:round/>
            </a:ln>
            <a:effec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43" name="Group 40"/>
            <p:cNvGrpSpPr/>
            <p:nvPr/>
          </p:nvGrpSpPr>
          <p:grpSpPr>
            <a:xfrm>
              <a:off x="2925" y="2112"/>
              <a:ext cx="613" cy="616"/>
              <a:chOff x="1157" y="1795"/>
              <a:chExt cx="613" cy="616"/>
            </a:xfrm>
          </p:grpSpPr>
          <p:grpSp>
            <p:nvGrpSpPr>
              <p:cNvPr id="44" name="Group 41"/>
              <p:cNvGrpSpPr/>
              <p:nvPr/>
            </p:nvGrpSpPr>
            <p:grpSpPr>
              <a:xfrm>
                <a:off x="1157" y="1795"/>
                <a:ext cx="613" cy="616"/>
                <a:chOff x="2335" y="1134"/>
                <a:chExt cx="1089" cy="1094"/>
              </a:xfrm>
            </p:grpSpPr>
            <p:sp>
              <p:nvSpPr>
                <p:cNvPr id="46" name="Oval 42"/>
                <p:cNvSpPr>
                  <a:spLocks noChangeArrowheads="1"/>
                </p:cNvSpPr>
                <p:nvPr/>
              </p:nvSpPr>
              <p:spPr bwMode="auto">
                <a:xfrm>
                  <a:off x="2335" y="1139"/>
                  <a:ext cx="1089" cy="1089"/>
                </a:xfrm>
                <a:prstGeom prst="ellipse">
                  <a:avLst/>
                </a:prstGeom>
                <a:solidFill>
                  <a:srgbClr val="C00000"/>
                </a:solidFill>
                <a:ln w="9525" cap="rnd">
                  <a:noFill/>
                  <a:prstDash val="solid"/>
                  <a:round/>
                </a:ln>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47" name="Group 43"/>
                <p:cNvGrpSpPr/>
                <p:nvPr/>
              </p:nvGrpSpPr>
              <p:grpSpPr>
                <a:xfrm>
                  <a:off x="2426" y="1134"/>
                  <a:ext cx="908" cy="298"/>
                  <a:chOff x="1431" y="1808"/>
                  <a:chExt cx="907" cy="297"/>
                </a:xfrm>
              </p:grpSpPr>
              <p:sp>
                <p:nvSpPr>
                  <p:cNvPr id="48" name="Freeform 44"/>
                  <p:cNvSpPr/>
                  <p:nvPr/>
                </p:nvSpPr>
                <p:spPr bwMode="auto">
                  <a:xfrm>
                    <a:off x="1431" y="1808"/>
                    <a:ext cx="907" cy="297"/>
                  </a:xfrm>
                  <a:custGeom>
                    <a:cxnLst>
                      <a:cxn ang="0">
                        <a:pos x="0" y="1576"/>
                      </a:cxn>
                      <a:cxn ang="0">
                        <a:pos x="50" y="1462"/>
                      </a:cxn>
                      <a:cxn ang="0">
                        <a:pos x="108" y="1350"/>
                      </a:cxn>
                      <a:cxn ang="0">
                        <a:pos x="170" y="1242"/>
                      </a:cxn>
                      <a:cxn ang="0">
                        <a:pos x="238" y="1138"/>
                      </a:cxn>
                      <a:cxn ang="0">
                        <a:pos x="310" y="1036"/>
                      </a:cxn>
                      <a:cxn ang="0">
                        <a:pos x="386" y="940"/>
                      </a:cxn>
                      <a:cxn ang="0">
                        <a:pos x="468" y="846"/>
                      </a:cxn>
                      <a:cxn ang="0">
                        <a:pos x="552" y="756"/>
                      </a:cxn>
                      <a:cxn ang="0">
                        <a:pos x="596" y="712"/>
                      </a:cxn>
                      <a:cxn ang="0">
                        <a:pos x="688" y="630"/>
                      </a:cxn>
                      <a:cxn ang="0">
                        <a:pos x="784" y="550"/>
                      </a:cxn>
                      <a:cxn ang="0">
                        <a:pos x="884" y="476"/>
                      </a:cxn>
                      <a:cxn ang="0">
                        <a:pos x="986" y="406"/>
                      </a:cxn>
                      <a:cxn ang="0">
                        <a:pos x="1092" y="342"/>
                      </a:cxn>
                      <a:cxn ang="0">
                        <a:pos x="1202" y="282"/>
                      </a:cxn>
                      <a:cxn ang="0">
                        <a:pos x="1316" y="228"/>
                      </a:cxn>
                      <a:cxn ang="0">
                        <a:pos x="1374" y="202"/>
                      </a:cxn>
                      <a:cxn ang="0">
                        <a:pos x="1490" y="156"/>
                      </a:cxn>
                      <a:cxn ang="0">
                        <a:pos x="1610" y="116"/>
                      </a:cxn>
                      <a:cxn ang="0">
                        <a:pos x="1732" y="80"/>
                      </a:cxn>
                      <a:cxn ang="0">
                        <a:pos x="1858" y="52"/>
                      </a:cxn>
                      <a:cxn ang="0">
                        <a:pos x="1984" y="30"/>
                      </a:cxn>
                      <a:cxn ang="0">
                        <a:pos x="2114" y="12"/>
                      </a:cxn>
                      <a:cxn ang="0">
                        <a:pos x="2246" y="2"/>
                      </a:cxn>
                      <a:cxn ang="0">
                        <a:pos x="2378" y="0"/>
                      </a:cxn>
                      <a:cxn ang="0">
                        <a:pos x="2444" y="0"/>
                      </a:cxn>
                      <a:cxn ang="0">
                        <a:pos x="2576" y="8"/>
                      </a:cxn>
                      <a:cxn ang="0">
                        <a:pos x="2706" y="20"/>
                      </a:cxn>
                      <a:cxn ang="0">
                        <a:pos x="2834" y="40"/>
                      </a:cxn>
                      <a:cxn ang="0">
                        <a:pos x="2962" y="66"/>
                      </a:cxn>
                      <a:cxn ang="0">
                        <a:pos x="3084" y="98"/>
                      </a:cxn>
                      <a:cxn ang="0">
                        <a:pos x="3206" y="136"/>
                      </a:cxn>
                      <a:cxn ang="0">
                        <a:pos x="3324" y="178"/>
                      </a:cxn>
                      <a:cxn ang="0">
                        <a:pos x="3382" y="202"/>
                      </a:cxn>
                      <a:cxn ang="0">
                        <a:pos x="3498" y="254"/>
                      </a:cxn>
                      <a:cxn ang="0">
                        <a:pos x="3608" y="312"/>
                      </a:cxn>
                      <a:cxn ang="0">
                        <a:pos x="3716" y="374"/>
                      </a:cxn>
                      <a:cxn ang="0">
                        <a:pos x="3822" y="440"/>
                      </a:cxn>
                      <a:cxn ang="0">
                        <a:pos x="3922" y="512"/>
                      </a:cxn>
                      <a:cxn ang="0">
                        <a:pos x="4020" y="590"/>
                      </a:cxn>
                      <a:cxn ang="0">
                        <a:pos x="4114" y="670"/>
                      </a:cxn>
                      <a:cxn ang="0">
                        <a:pos x="4204" y="756"/>
                      </a:cxn>
                      <a:cxn ang="0">
                        <a:pos x="4246" y="800"/>
                      </a:cxn>
                      <a:cxn ang="0">
                        <a:pos x="4330" y="892"/>
                      </a:cxn>
                      <a:cxn ang="0">
                        <a:pos x="4410" y="988"/>
                      </a:cxn>
                      <a:cxn ang="0">
                        <a:pos x="4484" y="1086"/>
                      </a:cxn>
                      <a:cxn ang="0">
                        <a:pos x="4552" y="1190"/>
                      </a:cxn>
                      <a:cxn ang="0">
                        <a:pos x="4618" y="1296"/>
                      </a:cxn>
                      <a:cxn ang="0">
                        <a:pos x="4678" y="1406"/>
                      </a:cxn>
                      <a:cxn ang="0">
                        <a:pos x="4732" y="1518"/>
                      </a:cxn>
                      <a:cxn ang="0">
                        <a:pos x="0" y="1576"/>
                      </a:cxn>
                    </a:cxnLst>
                    <a:rect l="0" t="0" r="r" b="b"/>
                    <a:pathLst>
                      <a:path w="4756" h="1576">
                        <a:moveTo>
                          <a:pt x="0" y="1576"/>
                        </a:moveTo>
                        <a:lnTo>
                          <a:pt x="0" y="1576"/>
                        </a:lnTo>
                        <a:lnTo>
                          <a:pt x="24" y="1518"/>
                        </a:lnTo>
                        <a:lnTo>
                          <a:pt x="50" y="1462"/>
                        </a:lnTo>
                        <a:lnTo>
                          <a:pt x="78" y="1406"/>
                        </a:lnTo>
                        <a:lnTo>
                          <a:pt x="108" y="1350"/>
                        </a:lnTo>
                        <a:lnTo>
                          <a:pt x="138" y="1296"/>
                        </a:lnTo>
                        <a:lnTo>
                          <a:pt x="170" y="1242"/>
                        </a:lnTo>
                        <a:lnTo>
                          <a:pt x="204" y="1190"/>
                        </a:lnTo>
                        <a:lnTo>
                          <a:pt x="238" y="1138"/>
                        </a:lnTo>
                        <a:lnTo>
                          <a:pt x="272" y="1086"/>
                        </a:lnTo>
                        <a:lnTo>
                          <a:pt x="310" y="1036"/>
                        </a:lnTo>
                        <a:lnTo>
                          <a:pt x="348" y="988"/>
                        </a:lnTo>
                        <a:lnTo>
                          <a:pt x="386" y="940"/>
                        </a:lnTo>
                        <a:lnTo>
                          <a:pt x="426" y="892"/>
                        </a:lnTo>
                        <a:lnTo>
                          <a:pt x="468" y="846"/>
                        </a:lnTo>
                        <a:lnTo>
                          <a:pt x="510" y="800"/>
                        </a:lnTo>
                        <a:lnTo>
                          <a:pt x="552" y="756"/>
                        </a:lnTo>
                        <a:lnTo>
                          <a:pt x="552" y="756"/>
                        </a:lnTo>
                        <a:lnTo>
                          <a:pt x="596" y="712"/>
                        </a:lnTo>
                        <a:lnTo>
                          <a:pt x="642" y="670"/>
                        </a:lnTo>
                        <a:lnTo>
                          <a:pt x="688" y="630"/>
                        </a:lnTo>
                        <a:lnTo>
                          <a:pt x="736" y="590"/>
                        </a:lnTo>
                        <a:lnTo>
                          <a:pt x="784" y="550"/>
                        </a:lnTo>
                        <a:lnTo>
                          <a:pt x="834" y="512"/>
                        </a:lnTo>
                        <a:lnTo>
                          <a:pt x="884" y="476"/>
                        </a:lnTo>
                        <a:lnTo>
                          <a:pt x="934" y="440"/>
                        </a:lnTo>
                        <a:lnTo>
                          <a:pt x="986" y="406"/>
                        </a:lnTo>
                        <a:lnTo>
                          <a:pt x="1040" y="374"/>
                        </a:lnTo>
                        <a:lnTo>
                          <a:pt x="1092" y="342"/>
                        </a:lnTo>
                        <a:lnTo>
                          <a:pt x="1148" y="312"/>
                        </a:lnTo>
                        <a:lnTo>
                          <a:pt x="1202" y="282"/>
                        </a:lnTo>
                        <a:lnTo>
                          <a:pt x="1258" y="254"/>
                        </a:lnTo>
                        <a:lnTo>
                          <a:pt x="1316" y="228"/>
                        </a:lnTo>
                        <a:lnTo>
                          <a:pt x="1374" y="202"/>
                        </a:lnTo>
                        <a:lnTo>
                          <a:pt x="1374" y="202"/>
                        </a:lnTo>
                        <a:lnTo>
                          <a:pt x="1432" y="178"/>
                        </a:lnTo>
                        <a:lnTo>
                          <a:pt x="1490" y="156"/>
                        </a:lnTo>
                        <a:lnTo>
                          <a:pt x="1550" y="136"/>
                        </a:lnTo>
                        <a:lnTo>
                          <a:pt x="1610" y="116"/>
                        </a:lnTo>
                        <a:lnTo>
                          <a:pt x="1672" y="98"/>
                        </a:lnTo>
                        <a:lnTo>
                          <a:pt x="1732" y="80"/>
                        </a:lnTo>
                        <a:lnTo>
                          <a:pt x="1794" y="66"/>
                        </a:lnTo>
                        <a:lnTo>
                          <a:pt x="1858" y="52"/>
                        </a:lnTo>
                        <a:lnTo>
                          <a:pt x="1922" y="40"/>
                        </a:lnTo>
                        <a:lnTo>
                          <a:pt x="1984" y="30"/>
                        </a:lnTo>
                        <a:lnTo>
                          <a:pt x="2050" y="20"/>
                        </a:lnTo>
                        <a:lnTo>
                          <a:pt x="2114" y="12"/>
                        </a:lnTo>
                        <a:lnTo>
                          <a:pt x="2180" y="8"/>
                        </a:lnTo>
                        <a:lnTo>
                          <a:pt x="2246" y="2"/>
                        </a:lnTo>
                        <a:lnTo>
                          <a:pt x="2312" y="0"/>
                        </a:lnTo>
                        <a:lnTo>
                          <a:pt x="2378" y="0"/>
                        </a:lnTo>
                        <a:lnTo>
                          <a:pt x="2378" y="0"/>
                        </a:lnTo>
                        <a:lnTo>
                          <a:pt x="2444" y="0"/>
                        </a:lnTo>
                        <a:lnTo>
                          <a:pt x="2510" y="2"/>
                        </a:lnTo>
                        <a:lnTo>
                          <a:pt x="2576" y="8"/>
                        </a:lnTo>
                        <a:lnTo>
                          <a:pt x="2642" y="12"/>
                        </a:lnTo>
                        <a:lnTo>
                          <a:pt x="2706" y="20"/>
                        </a:lnTo>
                        <a:lnTo>
                          <a:pt x="2772" y="30"/>
                        </a:lnTo>
                        <a:lnTo>
                          <a:pt x="2834" y="40"/>
                        </a:lnTo>
                        <a:lnTo>
                          <a:pt x="2898" y="52"/>
                        </a:lnTo>
                        <a:lnTo>
                          <a:pt x="2962" y="66"/>
                        </a:lnTo>
                        <a:lnTo>
                          <a:pt x="3024" y="80"/>
                        </a:lnTo>
                        <a:lnTo>
                          <a:pt x="3084" y="98"/>
                        </a:lnTo>
                        <a:lnTo>
                          <a:pt x="3146" y="116"/>
                        </a:lnTo>
                        <a:lnTo>
                          <a:pt x="3206" y="136"/>
                        </a:lnTo>
                        <a:lnTo>
                          <a:pt x="3266" y="156"/>
                        </a:lnTo>
                        <a:lnTo>
                          <a:pt x="3324" y="178"/>
                        </a:lnTo>
                        <a:lnTo>
                          <a:pt x="3382" y="202"/>
                        </a:lnTo>
                        <a:lnTo>
                          <a:pt x="3382" y="202"/>
                        </a:lnTo>
                        <a:lnTo>
                          <a:pt x="3440" y="228"/>
                        </a:lnTo>
                        <a:lnTo>
                          <a:pt x="3498" y="254"/>
                        </a:lnTo>
                        <a:lnTo>
                          <a:pt x="3554" y="282"/>
                        </a:lnTo>
                        <a:lnTo>
                          <a:pt x="3608" y="312"/>
                        </a:lnTo>
                        <a:lnTo>
                          <a:pt x="3664" y="342"/>
                        </a:lnTo>
                        <a:lnTo>
                          <a:pt x="3716" y="374"/>
                        </a:lnTo>
                        <a:lnTo>
                          <a:pt x="3770" y="406"/>
                        </a:lnTo>
                        <a:lnTo>
                          <a:pt x="3822" y="440"/>
                        </a:lnTo>
                        <a:lnTo>
                          <a:pt x="3872" y="476"/>
                        </a:lnTo>
                        <a:lnTo>
                          <a:pt x="3922" y="512"/>
                        </a:lnTo>
                        <a:lnTo>
                          <a:pt x="3972" y="550"/>
                        </a:lnTo>
                        <a:lnTo>
                          <a:pt x="4020" y="590"/>
                        </a:lnTo>
                        <a:lnTo>
                          <a:pt x="4068" y="630"/>
                        </a:lnTo>
                        <a:lnTo>
                          <a:pt x="4114" y="670"/>
                        </a:lnTo>
                        <a:lnTo>
                          <a:pt x="4160" y="712"/>
                        </a:lnTo>
                        <a:lnTo>
                          <a:pt x="4204" y="756"/>
                        </a:lnTo>
                        <a:lnTo>
                          <a:pt x="4204" y="756"/>
                        </a:lnTo>
                        <a:lnTo>
                          <a:pt x="4246" y="800"/>
                        </a:lnTo>
                        <a:lnTo>
                          <a:pt x="4288" y="846"/>
                        </a:lnTo>
                        <a:lnTo>
                          <a:pt x="4330" y="892"/>
                        </a:lnTo>
                        <a:lnTo>
                          <a:pt x="4370" y="940"/>
                        </a:lnTo>
                        <a:lnTo>
                          <a:pt x="4410" y="988"/>
                        </a:lnTo>
                        <a:lnTo>
                          <a:pt x="4446" y="1036"/>
                        </a:lnTo>
                        <a:lnTo>
                          <a:pt x="4484" y="1086"/>
                        </a:lnTo>
                        <a:lnTo>
                          <a:pt x="4518" y="1138"/>
                        </a:lnTo>
                        <a:lnTo>
                          <a:pt x="4552" y="1190"/>
                        </a:lnTo>
                        <a:lnTo>
                          <a:pt x="4586" y="1242"/>
                        </a:lnTo>
                        <a:lnTo>
                          <a:pt x="4618" y="1296"/>
                        </a:lnTo>
                        <a:lnTo>
                          <a:pt x="4648" y="1350"/>
                        </a:lnTo>
                        <a:lnTo>
                          <a:pt x="4678" y="1406"/>
                        </a:lnTo>
                        <a:lnTo>
                          <a:pt x="4706" y="1462"/>
                        </a:lnTo>
                        <a:lnTo>
                          <a:pt x="4732" y="1518"/>
                        </a:lnTo>
                        <a:lnTo>
                          <a:pt x="4756" y="1576"/>
                        </a:lnTo>
                        <a:lnTo>
                          <a:pt x="0" y="1576"/>
                        </a:lnTo>
                        <a:close/>
                      </a:path>
                    </a:pathLst>
                  </a:custGeom>
                  <a:gradFill rotWithShape="1">
                    <a:gsLst>
                      <a:gs pos="0">
                        <a:sysClr val="window" lastClr="FFFFFF">
                          <a:alpha val="75000"/>
                        </a:sysClr>
                      </a:gs>
                      <a:gs pos="100000">
                        <a:sysClr val="window" lastClr="FFFFFF">
                          <a:gamma/>
                          <a:tint val="0"/>
                          <a:invGamma/>
                          <a:alpha val="0"/>
                        </a:sysClr>
                      </a:gs>
                    </a:gsLst>
                    <a:lin ang="5400000" scaled="1"/>
                  </a:gradFill>
                  <a:ln w="9525" cap="flat" cmpd="sng">
                    <a:noFill/>
                    <a:prstDash val="solid"/>
                    <a:round/>
                  </a:ln>
                  <a:effec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49" name="Oval 45"/>
                  <p:cNvSpPr>
                    <a:spLocks noChangeArrowheads="1"/>
                  </p:cNvSpPr>
                  <p:nvPr/>
                </p:nvSpPr>
                <p:spPr bwMode="auto">
                  <a:xfrm>
                    <a:off x="1771" y="1843"/>
                    <a:ext cx="227" cy="204"/>
                  </a:xfrm>
                  <a:prstGeom prst="ellipse">
                    <a:avLst/>
                  </a:prstGeom>
                  <a:gradFill rotWithShape="1">
                    <a:gsLst>
                      <a:gs pos="0">
                        <a:sysClr val="window" lastClr="FFFFFF"/>
                      </a:gs>
                      <a:gs pos="100000">
                        <a:srgbClr val="67ABF5">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grpSp>
          <p:sp>
            <p:nvSpPr>
              <p:cNvPr id="45" name="Text Box 46"/>
              <p:cNvSpPr txBox="1">
                <a:spLocks noChangeArrowheads="1"/>
              </p:cNvSpPr>
              <p:nvPr/>
            </p:nvSpPr>
            <p:spPr bwMode="auto">
              <a:xfrm>
                <a:off x="1251" y="2032"/>
                <a:ext cx="418" cy="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1pPr>
                <a:lvl2pPr marL="742950" indent="-28575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2pPr>
                <a:lvl3pPr marL="11430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3pPr>
                <a:lvl4pPr marL="16002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4pPr>
                <a:lvl5pPr marL="20574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5pPr>
                <a:lvl6pPr marL="25146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6pPr>
                <a:lvl7pPr marL="29718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7pPr>
                <a:lvl8pPr marL="34290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8pPr>
                <a:lvl9pPr marL="38862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9pPr>
              </a:lstStyle>
              <a:p>
                <a:pPr marL="0" marR="0" lvl="0" indent="0" algn="ctr" defTabSz="1219200" eaLnBrk="1" fontAlgn="auto" latinLnBrk="1" hangingPunct="1">
                  <a:lnSpc>
                    <a:spcPct val="100000"/>
                  </a:lnSpc>
                  <a:spcBef>
                    <a:spcPct val="0"/>
                  </a:spcBef>
                  <a:spcAft>
                    <a:spcPct val="0"/>
                  </a:spcAft>
                  <a:buClrTx/>
                  <a:buSzTx/>
                  <a:buFontTx/>
                  <a:buNone/>
                  <a:defRPr/>
                </a:pPr>
                <a:r>
                  <a:rPr kumimoji="1" lang="zh-CN" altLang="en-US" sz="3735"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特点</a:t>
                </a:r>
                <a:r>
                  <a:rPr kumimoji="1" lang="en-US" altLang="zh-CN" sz="3735"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3</a:t>
                </a:r>
                <a:endParaRPr kumimoji="1" lang="ko-KR" altLang="en-US" sz="3735" b="1" i="0" u="none" strike="noStrike" kern="0" cap="none" spc="0" normalizeH="0" baseline="0" noProof="0">
                  <a:ln>
                    <a:noFill/>
                  </a:ln>
                  <a:solidFill>
                    <a:sysClr val="window" lastClr="FFFFFF"/>
                  </a:solidFill>
                  <a:effectLst/>
                  <a:uLnTx/>
                  <a:uFillTx/>
                  <a:latin typeface="微软雅黑" panose="020b0503020204020204" pitchFamily="34" charset="-122"/>
                </a:endParaRPr>
              </a:p>
            </p:txBody>
          </p:sp>
        </p:grpSp>
      </p:grpSp>
      <p:sp>
        <p:nvSpPr>
          <p:cNvPr id="50" name="矩形 49"/>
          <p:cNvSpPr/>
          <p:nvPr/>
        </p:nvSpPr>
        <p:spPr>
          <a:xfrm>
            <a:off x="1602535" y="2888969"/>
            <a:ext cx="7596723" cy="942169"/>
          </a:xfrm>
          <a:prstGeom prst="rect">
            <a:avLst/>
          </a:prstGeom>
          <a:solidFill>
            <a:sysClr val="window" lastClr="FFFFFF">
              <a:lumMod val="95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ea"/>
                <a:sym typeface="+mn-lt"/>
              </a:rPr>
              <a:t>商务谈判心理的相对稳定性</a:t>
            </a:r>
            <a:endParaRPr kumimoji="0" lang="zh-CN" altLang="en-US" sz="28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ea"/>
              <a:sym typeface="+mn-lt"/>
            </a:endParaRPr>
          </a:p>
        </p:txBody>
      </p:sp>
      <p:grpSp>
        <p:nvGrpSpPr>
          <p:cNvPr id="51" name="Group 38"/>
          <p:cNvGrpSpPr/>
          <p:nvPr/>
        </p:nvGrpSpPr>
        <p:grpSpPr>
          <a:xfrm>
            <a:off x="5400897" y="2506767"/>
            <a:ext cx="1634985" cy="1830829"/>
            <a:chOff x="2924" y="2115"/>
            <a:chExt cx="614" cy="702"/>
          </a:xfrm>
        </p:grpSpPr>
        <p:sp>
          <p:nvSpPr>
            <p:cNvPr id="52" name="Oval 39"/>
            <p:cNvSpPr>
              <a:spLocks noChangeArrowheads="1"/>
            </p:cNvSpPr>
            <p:nvPr/>
          </p:nvSpPr>
          <p:spPr bwMode="auto">
            <a:xfrm>
              <a:off x="2924" y="2613"/>
              <a:ext cx="590" cy="204"/>
            </a:xfrm>
            <a:prstGeom prst="ellipse">
              <a:avLst/>
            </a:prstGeom>
            <a:gradFill rotWithShape="1">
              <a:gsLst>
                <a:gs pos="0">
                  <a:sysClr val="windowText" lastClr="000000">
                    <a:alpha val="50000"/>
                  </a:sysClr>
                </a:gs>
                <a:gs pos="100000">
                  <a:sysClr val="windowText" lastClr="000000">
                    <a:gamma/>
                    <a:shade val="46275"/>
                    <a:invGamma/>
                    <a:alpha val="0"/>
                  </a:sysClr>
                </a:gs>
              </a:gsLst>
              <a:path path="shape">
                <a:fillToRect l="50000" t="50000" r="50000" b="50000"/>
              </a:path>
            </a:gradFill>
            <a:ln w="31750" cap="rnd" algn="ctr">
              <a:noFill/>
              <a:prstDash val="sysDot"/>
              <a:round/>
            </a:ln>
            <a:effec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53" name="Group 40"/>
            <p:cNvGrpSpPr/>
            <p:nvPr/>
          </p:nvGrpSpPr>
          <p:grpSpPr>
            <a:xfrm>
              <a:off x="2925" y="2115"/>
              <a:ext cx="613" cy="613"/>
              <a:chOff x="1157" y="1798"/>
              <a:chExt cx="613" cy="613"/>
            </a:xfrm>
          </p:grpSpPr>
          <p:grpSp>
            <p:nvGrpSpPr>
              <p:cNvPr id="54" name="Group 41"/>
              <p:cNvGrpSpPr/>
              <p:nvPr/>
            </p:nvGrpSpPr>
            <p:grpSpPr>
              <a:xfrm>
                <a:off x="1157" y="1798"/>
                <a:ext cx="613" cy="613"/>
                <a:chOff x="2335" y="1139"/>
                <a:chExt cx="1089" cy="1089"/>
              </a:xfrm>
            </p:grpSpPr>
            <p:sp>
              <p:nvSpPr>
                <p:cNvPr id="56" name="Oval 42"/>
                <p:cNvSpPr>
                  <a:spLocks noChangeArrowheads="1"/>
                </p:cNvSpPr>
                <p:nvPr/>
              </p:nvSpPr>
              <p:spPr bwMode="auto">
                <a:xfrm>
                  <a:off x="2335" y="1139"/>
                  <a:ext cx="1089" cy="1089"/>
                </a:xfrm>
                <a:prstGeom prst="ellipse">
                  <a:avLst/>
                </a:prstGeom>
                <a:solidFill>
                  <a:srgbClr val="C00000"/>
                </a:solidFill>
                <a:ln w="9525" cap="rnd">
                  <a:noFill/>
                  <a:prstDash val="solid"/>
                  <a:round/>
                </a:ln>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57" name="Group 43"/>
                <p:cNvGrpSpPr/>
                <p:nvPr/>
              </p:nvGrpSpPr>
              <p:grpSpPr>
                <a:xfrm>
                  <a:off x="2426" y="1142"/>
                  <a:ext cx="908" cy="298"/>
                  <a:chOff x="1431" y="1816"/>
                  <a:chExt cx="907" cy="297"/>
                </a:xfrm>
              </p:grpSpPr>
              <p:sp>
                <p:nvSpPr>
                  <p:cNvPr id="58" name="Freeform 44"/>
                  <p:cNvSpPr/>
                  <p:nvPr/>
                </p:nvSpPr>
                <p:spPr bwMode="auto">
                  <a:xfrm>
                    <a:off x="1431" y="1816"/>
                    <a:ext cx="907" cy="297"/>
                  </a:xfrm>
                  <a:custGeom>
                    <a:cxnLst>
                      <a:cxn ang="0">
                        <a:pos x="0" y="1576"/>
                      </a:cxn>
                      <a:cxn ang="0">
                        <a:pos x="50" y="1462"/>
                      </a:cxn>
                      <a:cxn ang="0">
                        <a:pos x="108" y="1350"/>
                      </a:cxn>
                      <a:cxn ang="0">
                        <a:pos x="170" y="1242"/>
                      </a:cxn>
                      <a:cxn ang="0">
                        <a:pos x="238" y="1138"/>
                      </a:cxn>
                      <a:cxn ang="0">
                        <a:pos x="310" y="1036"/>
                      </a:cxn>
                      <a:cxn ang="0">
                        <a:pos x="386" y="940"/>
                      </a:cxn>
                      <a:cxn ang="0">
                        <a:pos x="468" y="846"/>
                      </a:cxn>
                      <a:cxn ang="0">
                        <a:pos x="552" y="756"/>
                      </a:cxn>
                      <a:cxn ang="0">
                        <a:pos x="596" y="712"/>
                      </a:cxn>
                      <a:cxn ang="0">
                        <a:pos x="688" y="630"/>
                      </a:cxn>
                      <a:cxn ang="0">
                        <a:pos x="784" y="550"/>
                      </a:cxn>
                      <a:cxn ang="0">
                        <a:pos x="884" y="476"/>
                      </a:cxn>
                      <a:cxn ang="0">
                        <a:pos x="986" y="406"/>
                      </a:cxn>
                      <a:cxn ang="0">
                        <a:pos x="1092" y="342"/>
                      </a:cxn>
                      <a:cxn ang="0">
                        <a:pos x="1202" y="282"/>
                      </a:cxn>
                      <a:cxn ang="0">
                        <a:pos x="1316" y="228"/>
                      </a:cxn>
                      <a:cxn ang="0">
                        <a:pos x="1374" y="202"/>
                      </a:cxn>
                      <a:cxn ang="0">
                        <a:pos x="1490" y="156"/>
                      </a:cxn>
                      <a:cxn ang="0">
                        <a:pos x="1610" y="116"/>
                      </a:cxn>
                      <a:cxn ang="0">
                        <a:pos x="1732" y="80"/>
                      </a:cxn>
                      <a:cxn ang="0">
                        <a:pos x="1858" y="52"/>
                      </a:cxn>
                      <a:cxn ang="0">
                        <a:pos x="1984" y="30"/>
                      </a:cxn>
                      <a:cxn ang="0">
                        <a:pos x="2114" y="12"/>
                      </a:cxn>
                      <a:cxn ang="0">
                        <a:pos x="2246" y="2"/>
                      </a:cxn>
                      <a:cxn ang="0">
                        <a:pos x="2378" y="0"/>
                      </a:cxn>
                      <a:cxn ang="0">
                        <a:pos x="2444" y="0"/>
                      </a:cxn>
                      <a:cxn ang="0">
                        <a:pos x="2576" y="8"/>
                      </a:cxn>
                      <a:cxn ang="0">
                        <a:pos x="2706" y="20"/>
                      </a:cxn>
                      <a:cxn ang="0">
                        <a:pos x="2834" y="40"/>
                      </a:cxn>
                      <a:cxn ang="0">
                        <a:pos x="2962" y="66"/>
                      </a:cxn>
                      <a:cxn ang="0">
                        <a:pos x="3084" y="98"/>
                      </a:cxn>
                      <a:cxn ang="0">
                        <a:pos x="3206" y="136"/>
                      </a:cxn>
                      <a:cxn ang="0">
                        <a:pos x="3324" y="178"/>
                      </a:cxn>
                      <a:cxn ang="0">
                        <a:pos x="3382" y="202"/>
                      </a:cxn>
                      <a:cxn ang="0">
                        <a:pos x="3498" y="254"/>
                      </a:cxn>
                      <a:cxn ang="0">
                        <a:pos x="3608" y="312"/>
                      </a:cxn>
                      <a:cxn ang="0">
                        <a:pos x="3716" y="374"/>
                      </a:cxn>
                      <a:cxn ang="0">
                        <a:pos x="3822" y="440"/>
                      </a:cxn>
                      <a:cxn ang="0">
                        <a:pos x="3922" y="512"/>
                      </a:cxn>
                      <a:cxn ang="0">
                        <a:pos x="4020" y="590"/>
                      </a:cxn>
                      <a:cxn ang="0">
                        <a:pos x="4114" y="670"/>
                      </a:cxn>
                      <a:cxn ang="0">
                        <a:pos x="4204" y="756"/>
                      </a:cxn>
                      <a:cxn ang="0">
                        <a:pos x="4246" y="800"/>
                      </a:cxn>
                      <a:cxn ang="0">
                        <a:pos x="4330" y="892"/>
                      </a:cxn>
                      <a:cxn ang="0">
                        <a:pos x="4410" y="988"/>
                      </a:cxn>
                      <a:cxn ang="0">
                        <a:pos x="4484" y="1086"/>
                      </a:cxn>
                      <a:cxn ang="0">
                        <a:pos x="4552" y="1190"/>
                      </a:cxn>
                      <a:cxn ang="0">
                        <a:pos x="4618" y="1296"/>
                      </a:cxn>
                      <a:cxn ang="0">
                        <a:pos x="4678" y="1406"/>
                      </a:cxn>
                      <a:cxn ang="0">
                        <a:pos x="4732" y="1518"/>
                      </a:cxn>
                      <a:cxn ang="0">
                        <a:pos x="0" y="1576"/>
                      </a:cxn>
                    </a:cxnLst>
                    <a:rect l="0" t="0" r="r" b="b"/>
                    <a:pathLst>
                      <a:path w="4756" h="1576">
                        <a:moveTo>
                          <a:pt x="0" y="1576"/>
                        </a:moveTo>
                        <a:lnTo>
                          <a:pt x="0" y="1576"/>
                        </a:lnTo>
                        <a:lnTo>
                          <a:pt x="24" y="1518"/>
                        </a:lnTo>
                        <a:lnTo>
                          <a:pt x="50" y="1462"/>
                        </a:lnTo>
                        <a:lnTo>
                          <a:pt x="78" y="1406"/>
                        </a:lnTo>
                        <a:lnTo>
                          <a:pt x="108" y="1350"/>
                        </a:lnTo>
                        <a:lnTo>
                          <a:pt x="138" y="1296"/>
                        </a:lnTo>
                        <a:lnTo>
                          <a:pt x="170" y="1242"/>
                        </a:lnTo>
                        <a:lnTo>
                          <a:pt x="204" y="1190"/>
                        </a:lnTo>
                        <a:lnTo>
                          <a:pt x="238" y="1138"/>
                        </a:lnTo>
                        <a:lnTo>
                          <a:pt x="272" y="1086"/>
                        </a:lnTo>
                        <a:lnTo>
                          <a:pt x="310" y="1036"/>
                        </a:lnTo>
                        <a:lnTo>
                          <a:pt x="348" y="988"/>
                        </a:lnTo>
                        <a:lnTo>
                          <a:pt x="386" y="940"/>
                        </a:lnTo>
                        <a:lnTo>
                          <a:pt x="426" y="892"/>
                        </a:lnTo>
                        <a:lnTo>
                          <a:pt x="468" y="846"/>
                        </a:lnTo>
                        <a:lnTo>
                          <a:pt x="510" y="800"/>
                        </a:lnTo>
                        <a:lnTo>
                          <a:pt x="552" y="756"/>
                        </a:lnTo>
                        <a:lnTo>
                          <a:pt x="552" y="756"/>
                        </a:lnTo>
                        <a:lnTo>
                          <a:pt x="596" y="712"/>
                        </a:lnTo>
                        <a:lnTo>
                          <a:pt x="642" y="670"/>
                        </a:lnTo>
                        <a:lnTo>
                          <a:pt x="688" y="630"/>
                        </a:lnTo>
                        <a:lnTo>
                          <a:pt x="736" y="590"/>
                        </a:lnTo>
                        <a:lnTo>
                          <a:pt x="784" y="550"/>
                        </a:lnTo>
                        <a:lnTo>
                          <a:pt x="834" y="512"/>
                        </a:lnTo>
                        <a:lnTo>
                          <a:pt x="884" y="476"/>
                        </a:lnTo>
                        <a:lnTo>
                          <a:pt x="934" y="440"/>
                        </a:lnTo>
                        <a:lnTo>
                          <a:pt x="986" y="406"/>
                        </a:lnTo>
                        <a:lnTo>
                          <a:pt x="1040" y="374"/>
                        </a:lnTo>
                        <a:lnTo>
                          <a:pt x="1092" y="342"/>
                        </a:lnTo>
                        <a:lnTo>
                          <a:pt x="1148" y="312"/>
                        </a:lnTo>
                        <a:lnTo>
                          <a:pt x="1202" y="282"/>
                        </a:lnTo>
                        <a:lnTo>
                          <a:pt x="1258" y="254"/>
                        </a:lnTo>
                        <a:lnTo>
                          <a:pt x="1316" y="228"/>
                        </a:lnTo>
                        <a:lnTo>
                          <a:pt x="1374" y="202"/>
                        </a:lnTo>
                        <a:lnTo>
                          <a:pt x="1374" y="202"/>
                        </a:lnTo>
                        <a:lnTo>
                          <a:pt x="1432" y="178"/>
                        </a:lnTo>
                        <a:lnTo>
                          <a:pt x="1490" y="156"/>
                        </a:lnTo>
                        <a:lnTo>
                          <a:pt x="1550" y="136"/>
                        </a:lnTo>
                        <a:lnTo>
                          <a:pt x="1610" y="116"/>
                        </a:lnTo>
                        <a:lnTo>
                          <a:pt x="1672" y="98"/>
                        </a:lnTo>
                        <a:lnTo>
                          <a:pt x="1732" y="80"/>
                        </a:lnTo>
                        <a:lnTo>
                          <a:pt x="1794" y="66"/>
                        </a:lnTo>
                        <a:lnTo>
                          <a:pt x="1858" y="52"/>
                        </a:lnTo>
                        <a:lnTo>
                          <a:pt x="1922" y="40"/>
                        </a:lnTo>
                        <a:lnTo>
                          <a:pt x="1984" y="30"/>
                        </a:lnTo>
                        <a:lnTo>
                          <a:pt x="2050" y="20"/>
                        </a:lnTo>
                        <a:lnTo>
                          <a:pt x="2114" y="12"/>
                        </a:lnTo>
                        <a:lnTo>
                          <a:pt x="2180" y="8"/>
                        </a:lnTo>
                        <a:lnTo>
                          <a:pt x="2246" y="2"/>
                        </a:lnTo>
                        <a:lnTo>
                          <a:pt x="2312" y="0"/>
                        </a:lnTo>
                        <a:lnTo>
                          <a:pt x="2378" y="0"/>
                        </a:lnTo>
                        <a:lnTo>
                          <a:pt x="2378" y="0"/>
                        </a:lnTo>
                        <a:lnTo>
                          <a:pt x="2444" y="0"/>
                        </a:lnTo>
                        <a:lnTo>
                          <a:pt x="2510" y="2"/>
                        </a:lnTo>
                        <a:lnTo>
                          <a:pt x="2576" y="8"/>
                        </a:lnTo>
                        <a:lnTo>
                          <a:pt x="2642" y="12"/>
                        </a:lnTo>
                        <a:lnTo>
                          <a:pt x="2706" y="20"/>
                        </a:lnTo>
                        <a:lnTo>
                          <a:pt x="2772" y="30"/>
                        </a:lnTo>
                        <a:lnTo>
                          <a:pt x="2834" y="40"/>
                        </a:lnTo>
                        <a:lnTo>
                          <a:pt x="2898" y="52"/>
                        </a:lnTo>
                        <a:lnTo>
                          <a:pt x="2962" y="66"/>
                        </a:lnTo>
                        <a:lnTo>
                          <a:pt x="3024" y="80"/>
                        </a:lnTo>
                        <a:lnTo>
                          <a:pt x="3084" y="98"/>
                        </a:lnTo>
                        <a:lnTo>
                          <a:pt x="3146" y="116"/>
                        </a:lnTo>
                        <a:lnTo>
                          <a:pt x="3206" y="136"/>
                        </a:lnTo>
                        <a:lnTo>
                          <a:pt x="3266" y="156"/>
                        </a:lnTo>
                        <a:lnTo>
                          <a:pt x="3324" y="178"/>
                        </a:lnTo>
                        <a:lnTo>
                          <a:pt x="3382" y="202"/>
                        </a:lnTo>
                        <a:lnTo>
                          <a:pt x="3382" y="202"/>
                        </a:lnTo>
                        <a:lnTo>
                          <a:pt x="3440" y="228"/>
                        </a:lnTo>
                        <a:lnTo>
                          <a:pt x="3498" y="254"/>
                        </a:lnTo>
                        <a:lnTo>
                          <a:pt x="3554" y="282"/>
                        </a:lnTo>
                        <a:lnTo>
                          <a:pt x="3608" y="312"/>
                        </a:lnTo>
                        <a:lnTo>
                          <a:pt x="3664" y="342"/>
                        </a:lnTo>
                        <a:lnTo>
                          <a:pt x="3716" y="374"/>
                        </a:lnTo>
                        <a:lnTo>
                          <a:pt x="3770" y="406"/>
                        </a:lnTo>
                        <a:lnTo>
                          <a:pt x="3822" y="440"/>
                        </a:lnTo>
                        <a:lnTo>
                          <a:pt x="3872" y="476"/>
                        </a:lnTo>
                        <a:lnTo>
                          <a:pt x="3922" y="512"/>
                        </a:lnTo>
                        <a:lnTo>
                          <a:pt x="3972" y="550"/>
                        </a:lnTo>
                        <a:lnTo>
                          <a:pt x="4020" y="590"/>
                        </a:lnTo>
                        <a:lnTo>
                          <a:pt x="4068" y="630"/>
                        </a:lnTo>
                        <a:lnTo>
                          <a:pt x="4114" y="670"/>
                        </a:lnTo>
                        <a:lnTo>
                          <a:pt x="4160" y="712"/>
                        </a:lnTo>
                        <a:lnTo>
                          <a:pt x="4204" y="756"/>
                        </a:lnTo>
                        <a:lnTo>
                          <a:pt x="4204" y="756"/>
                        </a:lnTo>
                        <a:lnTo>
                          <a:pt x="4246" y="800"/>
                        </a:lnTo>
                        <a:lnTo>
                          <a:pt x="4288" y="846"/>
                        </a:lnTo>
                        <a:lnTo>
                          <a:pt x="4330" y="892"/>
                        </a:lnTo>
                        <a:lnTo>
                          <a:pt x="4370" y="940"/>
                        </a:lnTo>
                        <a:lnTo>
                          <a:pt x="4410" y="988"/>
                        </a:lnTo>
                        <a:lnTo>
                          <a:pt x="4446" y="1036"/>
                        </a:lnTo>
                        <a:lnTo>
                          <a:pt x="4484" y="1086"/>
                        </a:lnTo>
                        <a:lnTo>
                          <a:pt x="4518" y="1138"/>
                        </a:lnTo>
                        <a:lnTo>
                          <a:pt x="4552" y="1190"/>
                        </a:lnTo>
                        <a:lnTo>
                          <a:pt x="4586" y="1242"/>
                        </a:lnTo>
                        <a:lnTo>
                          <a:pt x="4618" y="1296"/>
                        </a:lnTo>
                        <a:lnTo>
                          <a:pt x="4648" y="1350"/>
                        </a:lnTo>
                        <a:lnTo>
                          <a:pt x="4678" y="1406"/>
                        </a:lnTo>
                        <a:lnTo>
                          <a:pt x="4706" y="1462"/>
                        </a:lnTo>
                        <a:lnTo>
                          <a:pt x="4732" y="1518"/>
                        </a:lnTo>
                        <a:lnTo>
                          <a:pt x="4756" y="1576"/>
                        </a:lnTo>
                        <a:lnTo>
                          <a:pt x="0" y="1576"/>
                        </a:lnTo>
                        <a:close/>
                      </a:path>
                    </a:pathLst>
                  </a:custGeom>
                  <a:gradFill rotWithShape="1">
                    <a:gsLst>
                      <a:gs pos="0">
                        <a:sysClr val="window" lastClr="FFFFFF">
                          <a:alpha val="75000"/>
                        </a:sysClr>
                      </a:gs>
                      <a:gs pos="100000">
                        <a:sysClr val="window" lastClr="FFFFFF">
                          <a:gamma/>
                          <a:tint val="0"/>
                          <a:invGamma/>
                          <a:alpha val="0"/>
                        </a:sysClr>
                      </a:gs>
                    </a:gsLst>
                    <a:lin ang="5400000" scaled="1"/>
                  </a:gradFill>
                  <a:ln w="9525" cap="flat" cmpd="sng">
                    <a:noFill/>
                    <a:prstDash val="solid"/>
                    <a:round/>
                  </a:ln>
                  <a:effec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59" name="Oval 45"/>
                  <p:cNvSpPr>
                    <a:spLocks noChangeArrowheads="1"/>
                  </p:cNvSpPr>
                  <p:nvPr/>
                </p:nvSpPr>
                <p:spPr bwMode="auto">
                  <a:xfrm>
                    <a:off x="1771" y="1843"/>
                    <a:ext cx="227" cy="204"/>
                  </a:xfrm>
                  <a:prstGeom prst="ellipse">
                    <a:avLst/>
                  </a:prstGeom>
                  <a:gradFill rotWithShape="1">
                    <a:gsLst>
                      <a:gs pos="0">
                        <a:sysClr val="window" lastClr="FFFFFF"/>
                      </a:gs>
                      <a:gs pos="100000">
                        <a:srgbClr val="67ABF5">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grpSp>
          <p:sp>
            <p:nvSpPr>
              <p:cNvPr id="55" name="Text Box 46"/>
              <p:cNvSpPr txBox="1">
                <a:spLocks noChangeArrowheads="1"/>
              </p:cNvSpPr>
              <p:nvPr/>
            </p:nvSpPr>
            <p:spPr bwMode="auto">
              <a:xfrm>
                <a:off x="1225" y="2022"/>
                <a:ext cx="473" cy="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1pPr>
                <a:lvl2pPr marL="742950" indent="-28575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2pPr>
                <a:lvl3pPr marL="11430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3pPr>
                <a:lvl4pPr marL="16002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4pPr>
                <a:lvl5pPr marL="20574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5pPr>
                <a:lvl6pPr marL="25146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6pPr>
                <a:lvl7pPr marL="29718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7pPr>
                <a:lvl8pPr marL="34290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8pPr>
                <a:lvl9pPr marL="38862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9pPr>
              </a:lstStyle>
              <a:p>
                <a:pPr marL="0" marR="0" lvl="0" indent="0" algn="ctr" defTabSz="1219200" eaLnBrk="1" fontAlgn="auto" latinLnBrk="1" hangingPunct="1">
                  <a:lnSpc>
                    <a:spcPct val="100000"/>
                  </a:lnSpc>
                  <a:spcBef>
                    <a:spcPct val="0"/>
                  </a:spcBef>
                  <a:spcAft>
                    <a:spcPct val="0"/>
                  </a:spcAft>
                  <a:buClrTx/>
                  <a:buSzTx/>
                  <a:buFontTx/>
                  <a:buNone/>
                  <a:defRPr/>
                </a:pPr>
                <a:r>
                  <a:rPr kumimoji="1" lang="zh-CN" altLang="en-US" sz="32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特点</a:t>
                </a:r>
                <a:r>
                  <a:rPr kumimoji="1" lang="en-US" altLang="zh-CN" sz="3200"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2</a:t>
                </a:r>
                <a:endParaRPr kumimoji="1" lang="ko-KR" altLang="en-US" sz="3200" b="1" i="0" u="none" strike="noStrike" kern="0" cap="none" spc="0" normalizeH="0" baseline="0" noProof="0">
                  <a:ln>
                    <a:noFill/>
                  </a:ln>
                  <a:solidFill>
                    <a:sysClr val="window" lastClr="FFFFFF"/>
                  </a:solidFill>
                  <a:effectLst/>
                  <a:uLnTx/>
                  <a:uFillTx/>
                  <a:latin typeface="微软雅黑" panose="020b0503020204020204" pitchFamily="34" charset="-122"/>
                </a:endParaRPr>
              </a:p>
            </p:txBody>
          </p:sp>
        </p:grpSp>
      </p:grpSp>
      <p:sp>
        <p:nvSpPr>
          <p:cNvPr id="60" name="矩形 59"/>
          <p:cNvSpPr/>
          <p:nvPr/>
        </p:nvSpPr>
        <p:spPr>
          <a:xfrm>
            <a:off x="3968852" y="1341678"/>
            <a:ext cx="6134059" cy="751939"/>
          </a:xfrm>
          <a:prstGeom prst="rect">
            <a:avLst/>
          </a:prstGeom>
          <a:solidFill>
            <a:sysClr val="window" lastClr="FFFFFF">
              <a:lumMod val="95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ea"/>
                <a:sym typeface="+mn-lt"/>
              </a:rPr>
              <a:t>商务谈判心理的内隐性</a:t>
            </a:r>
            <a:endParaRPr kumimoji="0" lang="zh-CN" altLang="en-US" sz="28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ea"/>
              <a:sym typeface="+mn-lt"/>
            </a:endParaRPr>
          </a:p>
        </p:txBody>
      </p:sp>
      <p:grpSp>
        <p:nvGrpSpPr>
          <p:cNvPr id="61" name="Group 38"/>
          <p:cNvGrpSpPr/>
          <p:nvPr/>
        </p:nvGrpSpPr>
        <p:grpSpPr>
          <a:xfrm>
            <a:off x="5575083" y="1028733"/>
            <a:ext cx="1317033" cy="1474792"/>
            <a:chOff x="2924" y="2115"/>
            <a:chExt cx="614" cy="702"/>
          </a:xfrm>
        </p:grpSpPr>
        <p:sp>
          <p:nvSpPr>
            <p:cNvPr id="62" name="Oval 39"/>
            <p:cNvSpPr>
              <a:spLocks noChangeArrowheads="1"/>
            </p:cNvSpPr>
            <p:nvPr/>
          </p:nvSpPr>
          <p:spPr bwMode="auto">
            <a:xfrm>
              <a:off x="2924" y="2613"/>
              <a:ext cx="590" cy="204"/>
            </a:xfrm>
            <a:prstGeom prst="ellipse">
              <a:avLst/>
            </a:prstGeom>
            <a:gradFill rotWithShape="1">
              <a:gsLst>
                <a:gs pos="0">
                  <a:sysClr val="windowText" lastClr="000000">
                    <a:alpha val="50000"/>
                  </a:sysClr>
                </a:gs>
                <a:gs pos="100000">
                  <a:sysClr val="windowText" lastClr="000000">
                    <a:gamma/>
                    <a:shade val="46275"/>
                    <a:invGamma/>
                    <a:alpha val="0"/>
                  </a:sysClr>
                </a:gs>
              </a:gsLst>
              <a:path path="shape">
                <a:fillToRect l="50000" t="50000" r="50000" b="50000"/>
              </a:path>
            </a:gradFill>
            <a:ln w="31750" cap="rnd" algn="ctr">
              <a:noFill/>
              <a:prstDash val="sysDot"/>
              <a:round/>
            </a:ln>
            <a:effec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63" name="Group 40"/>
            <p:cNvGrpSpPr/>
            <p:nvPr/>
          </p:nvGrpSpPr>
          <p:grpSpPr>
            <a:xfrm>
              <a:off x="2925" y="2115"/>
              <a:ext cx="613" cy="613"/>
              <a:chOff x="1157" y="1798"/>
              <a:chExt cx="613" cy="613"/>
            </a:xfrm>
          </p:grpSpPr>
          <p:grpSp>
            <p:nvGrpSpPr>
              <p:cNvPr id="64" name="Group 41"/>
              <p:cNvGrpSpPr/>
              <p:nvPr/>
            </p:nvGrpSpPr>
            <p:grpSpPr>
              <a:xfrm>
                <a:off x="1157" y="1798"/>
                <a:ext cx="613" cy="613"/>
                <a:chOff x="2335" y="1139"/>
                <a:chExt cx="1089" cy="1089"/>
              </a:xfrm>
            </p:grpSpPr>
            <p:sp>
              <p:nvSpPr>
                <p:cNvPr id="66" name="Oval 42"/>
                <p:cNvSpPr>
                  <a:spLocks noChangeArrowheads="1"/>
                </p:cNvSpPr>
                <p:nvPr/>
              </p:nvSpPr>
              <p:spPr bwMode="auto">
                <a:xfrm>
                  <a:off x="2335" y="1139"/>
                  <a:ext cx="1089" cy="1089"/>
                </a:xfrm>
                <a:prstGeom prst="ellipse">
                  <a:avLst/>
                </a:prstGeom>
                <a:solidFill>
                  <a:srgbClr val="C00000"/>
                </a:solidFill>
                <a:ln w="9525" cap="rnd">
                  <a:noFill/>
                  <a:prstDash val="solid"/>
                  <a:round/>
                </a:ln>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67" name="Group 43"/>
                <p:cNvGrpSpPr/>
                <p:nvPr/>
              </p:nvGrpSpPr>
              <p:grpSpPr>
                <a:xfrm>
                  <a:off x="2426" y="1147"/>
                  <a:ext cx="908" cy="298"/>
                  <a:chOff x="1431" y="1821"/>
                  <a:chExt cx="907" cy="297"/>
                </a:xfrm>
              </p:grpSpPr>
              <p:sp>
                <p:nvSpPr>
                  <p:cNvPr id="68" name="Freeform 44"/>
                  <p:cNvSpPr/>
                  <p:nvPr/>
                </p:nvSpPr>
                <p:spPr bwMode="auto">
                  <a:xfrm>
                    <a:off x="1431" y="1821"/>
                    <a:ext cx="907" cy="297"/>
                  </a:xfrm>
                  <a:custGeom>
                    <a:cxnLst>
                      <a:cxn ang="0">
                        <a:pos x="0" y="1576"/>
                      </a:cxn>
                      <a:cxn ang="0">
                        <a:pos x="50" y="1462"/>
                      </a:cxn>
                      <a:cxn ang="0">
                        <a:pos x="108" y="1350"/>
                      </a:cxn>
                      <a:cxn ang="0">
                        <a:pos x="170" y="1242"/>
                      </a:cxn>
                      <a:cxn ang="0">
                        <a:pos x="238" y="1138"/>
                      </a:cxn>
                      <a:cxn ang="0">
                        <a:pos x="310" y="1036"/>
                      </a:cxn>
                      <a:cxn ang="0">
                        <a:pos x="386" y="940"/>
                      </a:cxn>
                      <a:cxn ang="0">
                        <a:pos x="468" y="846"/>
                      </a:cxn>
                      <a:cxn ang="0">
                        <a:pos x="552" y="756"/>
                      </a:cxn>
                      <a:cxn ang="0">
                        <a:pos x="596" y="712"/>
                      </a:cxn>
                      <a:cxn ang="0">
                        <a:pos x="688" y="630"/>
                      </a:cxn>
                      <a:cxn ang="0">
                        <a:pos x="784" y="550"/>
                      </a:cxn>
                      <a:cxn ang="0">
                        <a:pos x="884" y="476"/>
                      </a:cxn>
                      <a:cxn ang="0">
                        <a:pos x="986" y="406"/>
                      </a:cxn>
                      <a:cxn ang="0">
                        <a:pos x="1092" y="342"/>
                      </a:cxn>
                      <a:cxn ang="0">
                        <a:pos x="1202" y="282"/>
                      </a:cxn>
                      <a:cxn ang="0">
                        <a:pos x="1316" y="228"/>
                      </a:cxn>
                      <a:cxn ang="0">
                        <a:pos x="1374" y="202"/>
                      </a:cxn>
                      <a:cxn ang="0">
                        <a:pos x="1490" y="156"/>
                      </a:cxn>
                      <a:cxn ang="0">
                        <a:pos x="1610" y="116"/>
                      </a:cxn>
                      <a:cxn ang="0">
                        <a:pos x="1732" y="80"/>
                      </a:cxn>
                      <a:cxn ang="0">
                        <a:pos x="1858" y="52"/>
                      </a:cxn>
                      <a:cxn ang="0">
                        <a:pos x="1984" y="30"/>
                      </a:cxn>
                      <a:cxn ang="0">
                        <a:pos x="2114" y="12"/>
                      </a:cxn>
                      <a:cxn ang="0">
                        <a:pos x="2246" y="2"/>
                      </a:cxn>
                      <a:cxn ang="0">
                        <a:pos x="2378" y="0"/>
                      </a:cxn>
                      <a:cxn ang="0">
                        <a:pos x="2444" y="0"/>
                      </a:cxn>
                      <a:cxn ang="0">
                        <a:pos x="2576" y="8"/>
                      </a:cxn>
                      <a:cxn ang="0">
                        <a:pos x="2706" y="20"/>
                      </a:cxn>
                      <a:cxn ang="0">
                        <a:pos x="2834" y="40"/>
                      </a:cxn>
                      <a:cxn ang="0">
                        <a:pos x="2962" y="66"/>
                      </a:cxn>
                      <a:cxn ang="0">
                        <a:pos x="3084" y="98"/>
                      </a:cxn>
                      <a:cxn ang="0">
                        <a:pos x="3206" y="136"/>
                      </a:cxn>
                      <a:cxn ang="0">
                        <a:pos x="3324" y="178"/>
                      </a:cxn>
                      <a:cxn ang="0">
                        <a:pos x="3382" y="202"/>
                      </a:cxn>
                      <a:cxn ang="0">
                        <a:pos x="3498" y="254"/>
                      </a:cxn>
                      <a:cxn ang="0">
                        <a:pos x="3608" y="312"/>
                      </a:cxn>
                      <a:cxn ang="0">
                        <a:pos x="3716" y="374"/>
                      </a:cxn>
                      <a:cxn ang="0">
                        <a:pos x="3822" y="440"/>
                      </a:cxn>
                      <a:cxn ang="0">
                        <a:pos x="3922" y="512"/>
                      </a:cxn>
                      <a:cxn ang="0">
                        <a:pos x="4020" y="590"/>
                      </a:cxn>
                      <a:cxn ang="0">
                        <a:pos x="4114" y="670"/>
                      </a:cxn>
                      <a:cxn ang="0">
                        <a:pos x="4204" y="756"/>
                      </a:cxn>
                      <a:cxn ang="0">
                        <a:pos x="4246" y="800"/>
                      </a:cxn>
                      <a:cxn ang="0">
                        <a:pos x="4330" y="892"/>
                      </a:cxn>
                      <a:cxn ang="0">
                        <a:pos x="4410" y="988"/>
                      </a:cxn>
                      <a:cxn ang="0">
                        <a:pos x="4484" y="1086"/>
                      </a:cxn>
                      <a:cxn ang="0">
                        <a:pos x="4552" y="1190"/>
                      </a:cxn>
                      <a:cxn ang="0">
                        <a:pos x="4618" y="1296"/>
                      </a:cxn>
                      <a:cxn ang="0">
                        <a:pos x="4678" y="1406"/>
                      </a:cxn>
                      <a:cxn ang="0">
                        <a:pos x="4732" y="1518"/>
                      </a:cxn>
                      <a:cxn ang="0">
                        <a:pos x="0" y="1576"/>
                      </a:cxn>
                    </a:cxnLst>
                    <a:rect l="0" t="0" r="r" b="b"/>
                    <a:pathLst>
                      <a:path w="4756" h="1576">
                        <a:moveTo>
                          <a:pt x="0" y="1576"/>
                        </a:moveTo>
                        <a:lnTo>
                          <a:pt x="0" y="1576"/>
                        </a:lnTo>
                        <a:lnTo>
                          <a:pt x="24" y="1518"/>
                        </a:lnTo>
                        <a:lnTo>
                          <a:pt x="50" y="1462"/>
                        </a:lnTo>
                        <a:lnTo>
                          <a:pt x="78" y="1406"/>
                        </a:lnTo>
                        <a:lnTo>
                          <a:pt x="108" y="1350"/>
                        </a:lnTo>
                        <a:lnTo>
                          <a:pt x="138" y="1296"/>
                        </a:lnTo>
                        <a:lnTo>
                          <a:pt x="170" y="1242"/>
                        </a:lnTo>
                        <a:lnTo>
                          <a:pt x="204" y="1190"/>
                        </a:lnTo>
                        <a:lnTo>
                          <a:pt x="238" y="1138"/>
                        </a:lnTo>
                        <a:lnTo>
                          <a:pt x="272" y="1086"/>
                        </a:lnTo>
                        <a:lnTo>
                          <a:pt x="310" y="1036"/>
                        </a:lnTo>
                        <a:lnTo>
                          <a:pt x="348" y="988"/>
                        </a:lnTo>
                        <a:lnTo>
                          <a:pt x="386" y="940"/>
                        </a:lnTo>
                        <a:lnTo>
                          <a:pt x="426" y="892"/>
                        </a:lnTo>
                        <a:lnTo>
                          <a:pt x="468" y="846"/>
                        </a:lnTo>
                        <a:lnTo>
                          <a:pt x="510" y="800"/>
                        </a:lnTo>
                        <a:lnTo>
                          <a:pt x="552" y="756"/>
                        </a:lnTo>
                        <a:lnTo>
                          <a:pt x="552" y="756"/>
                        </a:lnTo>
                        <a:lnTo>
                          <a:pt x="596" y="712"/>
                        </a:lnTo>
                        <a:lnTo>
                          <a:pt x="642" y="670"/>
                        </a:lnTo>
                        <a:lnTo>
                          <a:pt x="688" y="630"/>
                        </a:lnTo>
                        <a:lnTo>
                          <a:pt x="736" y="590"/>
                        </a:lnTo>
                        <a:lnTo>
                          <a:pt x="784" y="550"/>
                        </a:lnTo>
                        <a:lnTo>
                          <a:pt x="834" y="512"/>
                        </a:lnTo>
                        <a:lnTo>
                          <a:pt x="884" y="476"/>
                        </a:lnTo>
                        <a:lnTo>
                          <a:pt x="934" y="440"/>
                        </a:lnTo>
                        <a:lnTo>
                          <a:pt x="986" y="406"/>
                        </a:lnTo>
                        <a:lnTo>
                          <a:pt x="1040" y="374"/>
                        </a:lnTo>
                        <a:lnTo>
                          <a:pt x="1092" y="342"/>
                        </a:lnTo>
                        <a:lnTo>
                          <a:pt x="1148" y="312"/>
                        </a:lnTo>
                        <a:lnTo>
                          <a:pt x="1202" y="282"/>
                        </a:lnTo>
                        <a:lnTo>
                          <a:pt x="1258" y="254"/>
                        </a:lnTo>
                        <a:lnTo>
                          <a:pt x="1316" y="228"/>
                        </a:lnTo>
                        <a:lnTo>
                          <a:pt x="1374" y="202"/>
                        </a:lnTo>
                        <a:lnTo>
                          <a:pt x="1374" y="202"/>
                        </a:lnTo>
                        <a:lnTo>
                          <a:pt x="1432" y="178"/>
                        </a:lnTo>
                        <a:lnTo>
                          <a:pt x="1490" y="156"/>
                        </a:lnTo>
                        <a:lnTo>
                          <a:pt x="1550" y="136"/>
                        </a:lnTo>
                        <a:lnTo>
                          <a:pt x="1610" y="116"/>
                        </a:lnTo>
                        <a:lnTo>
                          <a:pt x="1672" y="98"/>
                        </a:lnTo>
                        <a:lnTo>
                          <a:pt x="1732" y="80"/>
                        </a:lnTo>
                        <a:lnTo>
                          <a:pt x="1794" y="66"/>
                        </a:lnTo>
                        <a:lnTo>
                          <a:pt x="1858" y="52"/>
                        </a:lnTo>
                        <a:lnTo>
                          <a:pt x="1922" y="40"/>
                        </a:lnTo>
                        <a:lnTo>
                          <a:pt x="1984" y="30"/>
                        </a:lnTo>
                        <a:lnTo>
                          <a:pt x="2050" y="20"/>
                        </a:lnTo>
                        <a:lnTo>
                          <a:pt x="2114" y="12"/>
                        </a:lnTo>
                        <a:lnTo>
                          <a:pt x="2180" y="8"/>
                        </a:lnTo>
                        <a:lnTo>
                          <a:pt x="2246" y="2"/>
                        </a:lnTo>
                        <a:lnTo>
                          <a:pt x="2312" y="0"/>
                        </a:lnTo>
                        <a:lnTo>
                          <a:pt x="2378" y="0"/>
                        </a:lnTo>
                        <a:lnTo>
                          <a:pt x="2378" y="0"/>
                        </a:lnTo>
                        <a:lnTo>
                          <a:pt x="2444" y="0"/>
                        </a:lnTo>
                        <a:lnTo>
                          <a:pt x="2510" y="2"/>
                        </a:lnTo>
                        <a:lnTo>
                          <a:pt x="2576" y="8"/>
                        </a:lnTo>
                        <a:lnTo>
                          <a:pt x="2642" y="12"/>
                        </a:lnTo>
                        <a:lnTo>
                          <a:pt x="2706" y="20"/>
                        </a:lnTo>
                        <a:lnTo>
                          <a:pt x="2772" y="30"/>
                        </a:lnTo>
                        <a:lnTo>
                          <a:pt x="2834" y="40"/>
                        </a:lnTo>
                        <a:lnTo>
                          <a:pt x="2898" y="52"/>
                        </a:lnTo>
                        <a:lnTo>
                          <a:pt x="2962" y="66"/>
                        </a:lnTo>
                        <a:lnTo>
                          <a:pt x="3024" y="80"/>
                        </a:lnTo>
                        <a:lnTo>
                          <a:pt x="3084" y="98"/>
                        </a:lnTo>
                        <a:lnTo>
                          <a:pt x="3146" y="116"/>
                        </a:lnTo>
                        <a:lnTo>
                          <a:pt x="3206" y="136"/>
                        </a:lnTo>
                        <a:lnTo>
                          <a:pt x="3266" y="156"/>
                        </a:lnTo>
                        <a:lnTo>
                          <a:pt x="3324" y="178"/>
                        </a:lnTo>
                        <a:lnTo>
                          <a:pt x="3382" y="202"/>
                        </a:lnTo>
                        <a:lnTo>
                          <a:pt x="3382" y="202"/>
                        </a:lnTo>
                        <a:lnTo>
                          <a:pt x="3440" y="228"/>
                        </a:lnTo>
                        <a:lnTo>
                          <a:pt x="3498" y="254"/>
                        </a:lnTo>
                        <a:lnTo>
                          <a:pt x="3554" y="282"/>
                        </a:lnTo>
                        <a:lnTo>
                          <a:pt x="3608" y="312"/>
                        </a:lnTo>
                        <a:lnTo>
                          <a:pt x="3664" y="342"/>
                        </a:lnTo>
                        <a:lnTo>
                          <a:pt x="3716" y="374"/>
                        </a:lnTo>
                        <a:lnTo>
                          <a:pt x="3770" y="406"/>
                        </a:lnTo>
                        <a:lnTo>
                          <a:pt x="3822" y="440"/>
                        </a:lnTo>
                        <a:lnTo>
                          <a:pt x="3872" y="476"/>
                        </a:lnTo>
                        <a:lnTo>
                          <a:pt x="3922" y="512"/>
                        </a:lnTo>
                        <a:lnTo>
                          <a:pt x="3972" y="550"/>
                        </a:lnTo>
                        <a:lnTo>
                          <a:pt x="4020" y="590"/>
                        </a:lnTo>
                        <a:lnTo>
                          <a:pt x="4068" y="630"/>
                        </a:lnTo>
                        <a:lnTo>
                          <a:pt x="4114" y="670"/>
                        </a:lnTo>
                        <a:lnTo>
                          <a:pt x="4160" y="712"/>
                        </a:lnTo>
                        <a:lnTo>
                          <a:pt x="4204" y="756"/>
                        </a:lnTo>
                        <a:lnTo>
                          <a:pt x="4204" y="756"/>
                        </a:lnTo>
                        <a:lnTo>
                          <a:pt x="4246" y="800"/>
                        </a:lnTo>
                        <a:lnTo>
                          <a:pt x="4288" y="846"/>
                        </a:lnTo>
                        <a:lnTo>
                          <a:pt x="4330" y="892"/>
                        </a:lnTo>
                        <a:lnTo>
                          <a:pt x="4370" y="940"/>
                        </a:lnTo>
                        <a:lnTo>
                          <a:pt x="4410" y="988"/>
                        </a:lnTo>
                        <a:lnTo>
                          <a:pt x="4446" y="1036"/>
                        </a:lnTo>
                        <a:lnTo>
                          <a:pt x="4484" y="1086"/>
                        </a:lnTo>
                        <a:lnTo>
                          <a:pt x="4518" y="1138"/>
                        </a:lnTo>
                        <a:lnTo>
                          <a:pt x="4552" y="1190"/>
                        </a:lnTo>
                        <a:lnTo>
                          <a:pt x="4586" y="1242"/>
                        </a:lnTo>
                        <a:lnTo>
                          <a:pt x="4618" y="1296"/>
                        </a:lnTo>
                        <a:lnTo>
                          <a:pt x="4648" y="1350"/>
                        </a:lnTo>
                        <a:lnTo>
                          <a:pt x="4678" y="1406"/>
                        </a:lnTo>
                        <a:lnTo>
                          <a:pt x="4706" y="1462"/>
                        </a:lnTo>
                        <a:lnTo>
                          <a:pt x="4732" y="1518"/>
                        </a:lnTo>
                        <a:lnTo>
                          <a:pt x="4756" y="1576"/>
                        </a:lnTo>
                        <a:lnTo>
                          <a:pt x="0" y="1576"/>
                        </a:lnTo>
                        <a:close/>
                      </a:path>
                    </a:pathLst>
                  </a:custGeom>
                  <a:gradFill rotWithShape="1">
                    <a:gsLst>
                      <a:gs pos="0">
                        <a:sysClr val="window" lastClr="FFFFFF">
                          <a:alpha val="75000"/>
                        </a:sysClr>
                      </a:gs>
                      <a:gs pos="100000">
                        <a:sysClr val="window" lastClr="FFFFFF">
                          <a:gamma/>
                          <a:tint val="0"/>
                          <a:invGamma/>
                          <a:alpha val="0"/>
                        </a:sysClr>
                      </a:gs>
                    </a:gsLst>
                    <a:lin ang="5400000" scaled="1"/>
                  </a:gradFill>
                  <a:ln w="9525" cap="flat" cmpd="sng">
                    <a:noFill/>
                    <a:prstDash val="solid"/>
                    <a:round/>
                  </a:ln>
                  <a:effec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69" name="Oval 45"/>
                  <p:cNvSpPr>
                    <a:spLocks noChangeArrowheads="1"/>
                  </p:cNvSpPr>
                  <p:nvPr/>
                </p:nvSpPr>
                <p:spPr bwMode="auto">
                  <a:xfrm>
                    <a:off x="1771" y="1843"/>
                    <a:ext cx="227" cy="204"/>
                  </a:xfrm>
                  <a:prstGeom prst="ellipse">
                    <a:avLst/>
                  </a:prstGeom>
                  <a:gradFill rotWithShape="1">
                    <a:gsLst>
                      <a:gs pos="0">
                        <a:sysClr val="window" lastClr="FFFFFF"/>
                      </a:gs>
                      <a:gs pos="100000">
                        <a:srgbClr val="67ABF5">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grpSp>
          <p:sp>
            <p:nvSpPr>
              <p:cNvPr id="65" name="Text Box 46"/>
              <p:cNvSpPr txBox="1">
                <a:spLocks noChangeArrowheads="1"/>
              </p:cNvSpPr>
              <p:nvPr/>
            </p:nvSpPr>
            <p:spPr bwMode="auto">
              <a:xfrm>
                <a:off x="1208" y="2016"/>
                <a:ext cx="503"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1pPr>
                <a:lvl2pPr marL="742950" indent="-28575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2pPr>
                <a:lvl3pPr marL="11430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3pPr>
                <a:lvl4pPr marL="16002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4pPr>
                <a:lvl5pPr marL="2057400" indent="-228600" algn="l" defTabSz="1219835" rtl="0" eaLnBrk="0" latinLnBrk="0" hangingPunct="0">
                  <a:defRPr sz="2400" b="1" kern="1200">
                    <a:solidFill>
                      <a:schemeClr val="tx1"/>
                    </a:solidFill>
                    <a:latin typeface="Arial" pitchFamily="34" charset="0"/>
                    <a:ea typeface="微软雅黑" panose="020b0503020204020204" pitchFamily="34" charset="-122"/>
                    <a:cs typeface="+mn-cs"/>
                  </a:defRPr>
                </a:lvl5pPr>
                <a:lvl6pPr marL="25146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6pPr>
                <a:lvl7pPr marL="29718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7pPr>
                <a:lvl8pPr marL="34290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8pPr>
                <a:lvl9pPr marL="3886200" indent="-228600" algn="l" defTabSz="1219835" rtl="0" eaLnBrk="0" fontAlgn="base" latinLnBrk="0" hangingPunct="0">
                  <a:spcBef>
                    <a:spcPct val="0"/>
                  </a:spcBef>
                  <a:spcAft>
                    <a:spcPct val="0"/>
                  </a:spcAft>
                  <a:defRPr sz="2400" b="1" kern="1200">
                    <a:solidFill>
                      <a:schemeClr val="tx1"/>
                    </a:solidFill>
                    <a:latin typeface="Arial" pitchFamily="34" charset="0"/>
                    <a:ea typeface="微软雅黑" panose="020b0503020204020204" pitchFamily="34" charset="-122"/>
                    <a:cs typeface="+mn-cs"/>
                  </a:defRPr>
                </a:lvl9pPr>
              </a:lstStyle>
              <a:p>
                <a:pPr marL="0" marR="0" lvl="0" indent="0" algn="ctr" defTabSz="1219200" eaLnBrk="1" fontAlgn="auto" latinLnBrk="1" hangingPunct="1">
                  <a:lnSpc>
                    <a:spcPct val="100000"/>
                  </a:lnSpc>
                  <a:spcBef>
                    <a:spcPct val="0"/>
                  </a:spcBef>
                  <a:spcAft>
                    <a:spcPct val="0"/>
                  </a:spcAft>
                  <a:buClrTx/>
                  <a:buSzTx/>
                  <a:buFontTx/>
                  <a:buNone/>
                  <a:defRPr/>
                </a:pPr>
                <a:r>
                  <a:rPr kumimoji="1" lang="zh-CN" altLang="en-US" sz="2665"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特点</a:t>
                </a:r>
                <a:r>
                  <a:rPr kumimoji="1" lang="en-US" altLang="zh-CN" sz="2665" b="1"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rPr>
                  <a:t>1</a:t>
                </a:r>
                <a:endParaRPr kumimoji="1" lang="ko-KR" altLang="en-US" sz="2665" b="1" i="0" u="none" strike="noStrike" kern="0" cap="none" spc="0" normalizeH="0" baseline="0" noProof="0">
                  <a:ln>
                    <a:noFill/>
                  </a:ln>
                  <a:solidFill>
                    <a:sysClr val="window" lastClr="FFFFFF"/>
                  </a:solidFill>
                  <a:effectLst/>
                  <a:uLnTx/>
                  <a:uFillTx/>
                  <a:latin typeface="微软雅黑" panose="020b0503020204020204" pitchFamily="34" charset="-122"/>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53" presetClass="entr" presetSubtype="16" dur="500" fill="hold" nodeType="afterEffect">
                                  <p:stCondLst>
                                    <p:cond delay="0"/>
                                  </p:stCondLst>
                                  <p:childTnLst>
                                    <p:set>
                                      <p:cBhvr>
                                        <p:cTn id="10" dur="1" fill="hold">
                                          <p:stCondLst>
                                            <p:cond delay="0"/>
                                          </p:stCondLst>
                                        </p:cTn>
                                        <p:tgtEl>
                                          <p:spTgt spid="61"/>
                                        </p:tgtEl>
                                        <p:attrNameLst>
                                          <p:attrName>style.visibility</p:attrName>
                                        </p:attrNameLst>
                                      </p:cBhvr>
                                      <p:to>
                                        <p:strVal val="visible"/>
                                      </p:to>
                                    </p:set>
                                    <p:anim calcmode="lin" valueType="num">
                                      <p:cBhvr>
                                        <p:cTn id="11" dur="500" fill="hold"/>
                                        <p:tgtEl>
                                          <p:spTgt spid="61"/>
                                        </p:tgtEl>
                                        <p:attrNameLst>
                                          <p:attrName>ppt_w</p:attrName>
                                        </p:attrNameLst>
                                      </p:cBhvr>
                                      <p:tavLst>
                                        <p:tav tm="0">
                                          <p:val>
                                            <p:fltVal val="0"/>
                                          </p:val>
                                        </p:tav>
                                        <p:tav tm="100000">
                                          <p:val>
                                            <p:strVal val="#ppt_w"/>
                                          </p:val>
                                        </p:tav>
                                      </p:tavLst>
                                    </p:anim>
                                    <p:anim calcmode="lin" valueType="num">
                                      <p:cBhvr>
                                        <p:cTn id="12" dur="500" fill="hold"/>
                                        <p:tgtEl>
                                          <p:spTgt spid="61"/>
                                        </p:tgtEl>
                                        <p:attrNameLst>
                                          <p:attrName>ppt_h</p:attrName>
                                        </p:attrNameLst>
                                      </p:cBhvr>
                                      <p:tavLst>
                                        <p:tav tm="0">
                                          <p:val>
                                            <p:fltVal val="0"/>
                                          </p:val>
                                        </p:tav>
                                        <p:tav tm="100000">
                                          <p:val>
                                            <p:strVal val="#ppt_h"/>
                                          </p:val>
                                        </p:tav>
                                      </p:tavLst>
                                    </p:anim>
                                    <p:animEffect transition="in" filter="fade">
                                      <p:cBhvr>
                                        <p:cTn id="13" dur="500"/>
                                        <p:tgtEl>
                                          <p:spTgt spid="61"/>
                                        </p:tgtEl>
                                      </p:cBhvr>
                                    </p:animEffect>
                                  </p:childTnLst>
                                </p:cTn>
                              </p:par>
                              <p:par>
                                <p:cTn id="14" presetID="53" presetClass="entr" presetSubtype="16" dur="500" fill="hold" nodeType="withEffect">
                                  <p:stCondLst>
                                    <p:cond delay="250"/>
                                  </p:stCondLst>
                                  <p:childTnLst>
                                    <p:set>
                                      <p:cBhvr>
                                        <p:cTn id="15" dur="1" fill="hold">
                                          <p:stCondLst>
                                            <p:cond delay="0"/>
                                          </p:stCondLst>
                                        </p:cTn>
                                        <p:tgtEl>
                                          <p:spTgt spid="51"/>
                                        </p:tgtEl>
                                        <p:attrNameLst>
                                          <p:attrName>style.visibility</p:attrName>
                                        </p:attrNameLst>
                                      </p:cBhvr>
                                      <p:to>
                                        <p:strVal val="visible"/>
                                      </p:to>
                                    </p:set>
                                    <p:anim calcmode="lin" valueType="num">
                                      <p:cBhvr>
                                        <p:cTn id="16" dur="500" fill="hold"/>
                                        <p:tgtEl>
                                          <p:spTgt spid="51"/>
                                        </p:tgtEl>
                                        <p:attrNameLst>
                                          <p:attrName>ppt_w</p:attrName>
                                        </p:attrNameLst>
                                      </p:cBhvr>
                                      <p:tavLst>
                                        <p:tav tm="0">
                                          <p:val>
                                            <p:fltVal val="0"/>
                                          </p:val>
                                        </p:tav>
                                        <p:tav tm="100000">
                                          <p:val>
                                            <p:strVal val="#ppt_w"/>
                                          </p:val>
                                        </p:tav>
                                      </p:tavLst>
                                    </p:anim>
                                    <p:anim calcmode="lin" valueType="num">
                                      <p:cBhvr>
                                        <p:cTn id="17" dur="500" fill="hold"/>
                                        <p:tgtEl>
                                          <p:spTgt spid="51"/>
                                        </p:tgtEl>
                                        <p:attrNameLst>
                                          <p:attrName>ppt_h</p:attrName>
                                        </p:attrNameLst>
                                      </p:cBhvr>
                                      <p:tavLst>
                                        <p:tav tm="0">
                                          <p:val>
                                            <p:fltVal val="0"/>
                                          </p:val>
                                        </p:tav>
                                        <p:tav tm="100000">
                                          <p:val>
                                            <p:strVal val="#ppt_h"/>
                                          </p:val>
                                        </p:tav>
                                      </p:tavLst>
                                    </p:anim>
                                    <p:animEffect transition="in" filter="fade">
                                      <p:cBhvr>
                                        <p:cTn id="18" dur="500"/>
                                        <p:tgtEl>
                                          <p:spTgt spid="51"/>
                                        </p:tgtEl>
                                      </p:cBhvr>
                                    </p:animEffect>
                                  </p:childTnLst>
                                </p:cTn>
                              </p:par>
                              <p:par>
                                <p:cTn id="19" presetID="53" presetClass="entr" presetSubtype="16" dur="500" fill="hold" nodeType="withEffect">
                                  <p:stCondLst>
                                    <p:cond delay="500"/>
                                  </p:stCondLst>
                                  <p:childTnLst>
                                    <p:set>
                                      <p:cBhvr>
                                        <p:cTn id="20" dur="1" fill="hold">
                                          <p:stCondLst>
                                            <p:cond delay="0"/>
                                          </p:stCondLst>
                                        </p:cTn>
                                        <p:tgtEl>
                                          <p:spTgt spid="41"/>
                                        </p:tgtEl>
                                        <p:attrNameLst>
                                          <p:attrName>style.visibility</p:attrName>
                                        </p:attrNameLst>
                                      </p:cBhvr>
                                      <p:to>
                                        <p:strVal val="visible"/>
                                      </p:to>
                                    </p:set>
                                    <p:anim calcmode="lin" valueType="num">
                                      <p:cBhvr>
                                        <p:cTn id="21" dur="500" fill="hold"/>
                                        <p:tgtEl>
                                          <p:spTgt spid="41"/>
                                        </p:tgtEl>
                                        <p:attrNameLst>
                                          <p:attrName>ppt_w</p:attrName>
                                        </p:attrNameLst>
                                      </p:cBhvr>
                                      <p:tavLst>
                                        <p:tav tm="0">
                                          <p:val>
                                            <p:fltVal val="0"/>
                                          </p:val>
                                        </p:tav>
                                        <p:tav tm="100000">
                                          <p:val>
                                            <p:strVal val="#ppt_w"/>
                                          </p:val>
                                        </p:tav>
                                      </p:tavLst>
                                    </p:anim>
                                    <p:anim calcmode="lin" valueType="num">
                                      <p:cBhvr>
                                        <p:cTn id="22" dur="500" fill="hold"/>
                                        <p:tgtEl>
                                          <p:spTgt spid="41"/>
                                        </p:tgtEl>
                                        <p:attrNameLst>
                                          <p:attrName>ppt_h</p:attrName>
                                        </p:attrNameLst>
                                      </p:cBhvr>
                                      <p:tavLst>
                                        <p:tav tm="0">
                                          <p:val>
                                            <p:fltVal val="0"/>
                                          </p:val>
                                        </p:tav>
                                        <p:tav tm="100000">
                                          <p:val>
                                            <p:strVal val="#ppt_h"/>
                                          </p:val>
                                        </p:tav>
                                      </p:tavLst>
                                    </p:anim>
                                    <p:animEffect transition="in" filter="fade">
                                      <p:cBhvr>
                                        <p:cTn id="23" dur="500"/>
                                        <p:tgtEl>
                                          <p:spTgt spid="41"/>
                                        </p:tgtEl>
                                      </p:cBhvr>
                                    </p:animEffect>
                                  </p:childTnLst>
                                </p:cTn>
                              </p:par>
                            </p:childTnLst>
                          </p:cTn>
                        </p:par>
                        <p:par>
                          <p:cTn id="24" fill="hold" nodeType="afterGroup">
                            <p:stCondLst>
                              <p:cond delay="1500"/>
                            </p:stCondLst>
                            <p:childTnLst>
                              <p:par>
                                <p:cTn id="25" presetID="35" presetClass="path" presetSubtype="0" dur="500" accel="50000" decel="50000" fill="hold" nodeType="afterEffect">
                                  <p:stCondLst>
                                    <p:cond delay="0"/>
                                  </p:stCondLst>
                                  <p:childTnLst>
                                    <p:animMotion origin="layout" path="M 2.22222E-06 -4.07407E-06 L -0.18073 0.00324" pathEditMode="relative" rAng="0" ptsTypes="AA">
                                      <p:cBhvr>
                                        <p:cTn id="26" dur="500" fill="hold"/>
                                        <p:tgtEl>
                                          <p:spTgt spid="61"/>
                                        </p:tgtEl>
                                        <p:attrNameLst>
                                          <p:attrName>ppt_x</p:attrName>
                                          <p:attrName>ppt_y</p:attrName>
                                        </p:attrNameLst>
                                      </p:cBhvr>
                                      <p:rCtr x="-9045" y="162"/>
                                    </p:animMotion>
                                  </p:childTnLst>
                                </p:cTn>
                              </p:par>
                            </p:childTnLst>
                          </p:cTn>
                        </p:par>
                        <p:par>
                          <p:cTn id="27" fill="hold" nodeType="afterGroup">
                            <p:stCondLst>
                              <p:cond delay="2000"/>
                            </p:stCondLst>
                            <p:childTnLst>
                              <p:par>
                                <p:cTn id="28" presetID="22" presetClass="entr" presetSubtype="8" dur="500" fill="hold" grpId="0" nodeType="afterEffect">
                                  <p:stCondLst>
                                    <p:cond delay="0"/>
                                  </p:stCondLst>
                                  <p:childTnLst>
                                    <p:set>
                                      <p:cBhvr>
                                        <p:cTn id="29" dur="1" fill="hold">
                                          <p:stCondLst>
                                            <p:cond delay="0"/>
                                          </p:stCondLst>
                                        </p:cTn>
                                        <p:tgtEl>
                                          <p:spTgt spid="60"/>
                                        </p:tgtEl>
                                        <p:attrNameLst>
                                          <p:attrName>style.visibility</p:attrName>
                                        </p:attrNameLst>
                                      </p:cBhvr>
                                      <p:to>
                                        <p:strVal val="visible"/>
                                      </p:to>
                                    </p:set>
                                    <p:animEffect transition="in" filter="wipe(left)">
                                      <p:cBhvr>
                                        <p:cTn id="30" dur="500"/>
                                        <p:tgtEl>
                                          <p:spTgt spid="60"/>
                                        </p:tgtEl>
                                      </p:cBhvr>
                                    </p:animEffect>
                                  </p:childTnLst>
                                </p:cTn>
                              </p:par>
                            </p:childTnLst>
                          </p:cTn>
                        </p:par>
                        <p:par>
                          <p:cTn id="31" fill="hold" nodeType="afterGroup">
                            <p:stCondLst>
                              <p:cond delay="2500"/>
                            </p:stCondLst>
                            <p:childTnLst>
                              <p:par>
                                <p:cTn id="32" presetID="35" presetClass="path" presetSubtype="0" dur="500" accel="50000" decel="50000" fill="hold" nodeType="afterEffect">
                                  <p:stCondLst>
                                    <p:cond delay="0"/>
                                  </p:stCondLst>
                                  <p:childTnLst>
                                    <p:animMotion origin="layout" path="M 2.22222E-06 4.07407E-06 L 0.28403 0.00277" pathEditMode="relative" rAng="0" ptsTypes="AA">
                                      <p:cBhvr>
                                        <p:cTn id="33" dur="500" fill="hold"/>
                                        <p:tgtEl>
                                          <p:spTgt spid="51"/>
                                        </p:tgtEl>
                                        <p:attrNameLst>
                                          <p:attrName>ppt_x</p:attrName>
                                          <p:attrName>ppt_y</p:attrName>
                                        </p:attrNameLst>
                                      </p:cBhvr>
                                      <p:rCtr x="14201" y="139"/>
                                    </p:animMotion>
                                  </p:childTnLst>
                                </p:cTn>
                              </p:par>
                            </p:childTnLst>
                          </p:cTn>
                        </p:par>
                        <p:par>
                          <p:cTn id="34" fill="hold" nodeType="afterGroup">
                            <p:stCondLst>
                              <p:cond delay="3000"/>
                            </p:stCondLst>
                            <p:childTnLst>
                              <p:par>
                                <p:cTn id="35" presetID="22" presetClass="entr" presetSubtype="2" dur="500" fill="hold" grpId="0" nodeType="afterEffect">
                                  <p:stCondLst>
                                    <p:cond delay="0"/>
                                  </p:stCondLst>
                                  <p:childTnLst>
                                    <p:set>
                                      <p:cBhvr>
                                        <p:cTn id="36" dur="1" fill="hold">
                                          <p:stCondLst>
                                            <p:cond delay="0"/>
                                          </p:stCondLst>
                                        </p:cTn>
                                        <p:tgtEl>
                                          <p:spTgt spid="50"/>
                                        </p:tgtEl>
                                        <p:attrNameLst>
                                          <p:attrName>style.visibility</p:attrName>
                                        </p:attrNameLst>
                                      </p:cBhvr>
                                      <p:to>
                                        <p:strVal val="visible"/>
                                      </p:to>
                                    </p:set>
                                    <p:animEffect transition="in" filter="wipe(right)">
                                      <p:cBhvr>
                                        <p:cTn id="37" dur="500"/>
                                        <p:tgtEl>
                                          <p:spTgt spid="50"/>
                                        </p:tgtEl>
                                      </p:cBhvr>
                                    </p:animEffect>
                                  </p:childTnLst>
                                </p:cTn>
                              </p:par>
                            </p:childTnLst>
                          </p:cTn>
                        </p:par>
                        <p:par>
                          <p:cTn id="38" fill="hold" nodeType="afterGroup">
                            <p:stCondLst>
                              <p:cond delay="3500"/>
                            </p:stCondLst>
                            <p:childTnLst>
                              <p:par>
                                <p:cTn id="39" presetID="35" presetClass="path" presetSubtype="0" dur="500" accel="50000" decel="50000" fill="hold" nodeType="afterEffect">
                                  <p:stCondLst>
                                    <p:cond delay="0"/>
                                  </p:stCondLst>
                                  <p:childTnLst>
                                    <p:animMotion origin="layout" path="M 2.22222E-06 1.11111E-06 L -0.26719 0.0044" pathEditMode="relative" rAng="0" ptsTypes="AA">
                                      <p:cBhvr>
                                        <p:cTn id="40" dur="500" fill="hold"/>
                                        <p:tgtEl>
                                          <p:spTgt spid="41"/>
                                        </p:tgtEl>
                                        <p:attrNameLst>
                                          <p:attrName>ppt_x</p:attrName>
                                          <p:attrName>ppt_y</p:attrName>
                                        </p:attrNameLst>
                                      </p:cBhvr>
                                      <p:rCtr x="-13368" y="208"/>
                                    </p:animMotion>
                                  </p:childTnLst>
                                </p:cTn>
                              </p:par>
                            </p:childTnLst>
                          </p:cTn>
                        </p:par>
                        <p:par>
                          <p:cTn id="41" fill="hold" nodeType="afterGroup">
                            <p:stCondLst>
                              <p:cond delay="4000"/>
                            </p:stCondLst>
                            <p:childTnLst>
                              <p:par>
                                <p:cTn id="42" presetID="22" presetClass="entr" presetSubtype="8" dur="500" fill="hold" grpId="0" nodeType="afterEffect">
                                  <p:stCondLst>
                                    <p:cond delay="0"/>
                                  </p:stCondLst>
                                  <p:childTnLst>
                                    <p:set>
                                      <p:cBhvr>
                                        <p:cTn id="43" dur="1" fill="hold">
                                          <p:stCondLst>
                                            <p:cond delay="0"/>
                                          </p:stCondLst>
                                        </p:cTn>
                                        <p:tgtEl>
                                          <p:spTgt spid="40"/>
                                        </p:tgtEl>
                                        <p:attrNameLst>
                                          <p:attrName>style.visibility</p:attrName>
                                        </p:attrNameLst>
                                      </p:cBhvr>
                                      <p:to>
                                        <p:strVal val="visible"/>
                                      </p:to>
                                    </p:set>
                                    <p:animEffect transition="in" filter="wipe(left)">
                                      <p:cBhvr>
                                        <p:cTn id="44"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P spid="50" grpId="0"/>
      <p:bldP spid="60"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6" name="组合 85"/>
          <p:cNvGrpSpPr/>
          <p:nvPr/>
        </p:nvGrpSpPr>
        <p:grpSpPr>
          <a:xfrm>
            <a:off x="4956042" y="5505815"/>
            <a:ext cx="6085655" cy="540934"/>
            <a:chOff x="4597712" y="3723530"/>
            <a:chExt cx="5699829" cy="511214"/>
          </a:xfrm>
          <a:solidFill>
            <a:srgbClr val="C00000"/>
          </a:solidFill>
          <a:effectLst>
            <a:outerShdw blurRad="50800" dist="38100" dir="2700000" algn="tl" rotWithShape="0">
              <a:prstClr val="black">
                <a:alpha val="40000"/>
              </a:prstClr>
            </a:outerShdw>
          </a:effectLst>
        </p:grpSpPr>
        <p:sp>
          <p:nvSpPr>
            <p:cNvPr id="87" name="Freeform 5"/>
            <p:cNvSpPr/>
            <p:nvPr/>
          </p:nvSpPr>
          <p:spPr bwMode="auto">
            <a:xfrm>
              <a:off x="4597712" y="3723530"/>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a:ln>
              <a:solidFill>
                <a:schemeClr val="accent1"/>
              </a:solidFill>
            </a:ln>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88" name="TextBox 87"/>
            <p:cNvSpPr txBox="1"/>
            <p:nvPr/>
          </p:nvSpPr>
          <p:spPr>
            <a:xfrm>
              <a:off x="5662988" y="3803836"/>
              <a:ext cx="3270135" cy="348904"/>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商务谈判的行为分析</a:t>
              </a:r>
              <a:endParaRPr lang="zh-CN" altLang="en-US" sz="2400"/>
            </a:p>
          </p:txBody>
        </p:sp>
        <p:sp>
          <p:nvSpPr>
            <p:cNvPr id="91" name="KSO_Shape"/>
            <p:cNvSpPr/>
            <p:nvPr/>
          </p:nvSpPr>
          <p:spPr bwMode="auto">
            <a:xfrm>
              <a:off x="9347588" y="3799695"/>
              <a:ext cx="253402" cy="360989"/>
            </a:xfrm>
            <a:custGeom>
              <a:gdLst>
                <a:gd name="T0" fmla="*/ 2147483646 w 3864"/>
                <a:gd name="T1" fmla="*/ 1817606605 h 6111"/>
                <a:gd name="T2" fmla="*/ 2147483646 w 3864"/>
                <a:gd name="T3" fmla="*/ 2147483646 h 6111"/>
                <a:gd name="T4" fmla="*/ 2147483646 w 3864"/>
                <a:gd name="T5" fmla="*/ 2147483646 h 6111"/>
                <a:gd name="T6" fmla="*/ 2147483646 w 3864"/>
                <a:gd name="T7" fmla="*/ 2147483646 h 6111"/>
                <a:gd name="T8" fmla="*/ 2147483646 w 3864"/>
                <a:gd name="T9" fmla="*/ 2147483646 h 6111"/>
                <a:gd name="T10" fmla="*/ 2147483646 w 3864"/>
                <a:gd name="T11" fmla="*/ 2147483646 h 6111"/>
                <a:gd name="T12" fmla="*/ 2147483646 w 3864"/>
                <a:gd name="T13" fmla="*/ 2147483646 h 6111"/>
                <a:gd name="T14" fmla="*/ 2147483646 w 3864"/>
                <a:gd name="T15" fmla="*/ 2147483646 h 6111"/>
                <a:gd name="T16" fmla="*/ 2147483646 w 3864"/>
                <a:gd name="T17" fmla="*/ 2147483646 h 6111"/>
                <a:gd name="T18" fmla="*/ 2147483646 w 3864"/>
                <a:gd name="T19" fmla="*/ 2147483646 h 6111"/>
                <a:gd name="T20" fmla="*/ 2147483646 w 3864"/>
                <a:gd name="T21" fmla="*/ 2147483646 h 6111"/>
                <a:gd name="T22" fmla="*/ 2147483646 w 3864"/>
                <a:gd name="T23" fmla="*/ 2147483646 h 6111"/>
                <a:gd name="T24" fmla="*/ 2147483646 w 3864"/>
                <a:gd name="T25" fmla="*/ 2147483646 h 6111"/>
                <a:gd name="T26" fmla="*/ 2147483646 w 3864"/>
                <a:gd name="T27" fmla="*/ 2147483646 h 6111"/>
                <a:gd name="T28" fmla="*/ 2147483646 w 3864"/>
                <a:gd name="T29" fmla="*/ 2147483646 h 6111"/>
                <a:gd name="T30" fmla="*/ 2147483646 w 3864"/>
                <a:gd name="T31" fmla="*/ 2147483646 h 6111"/>
                <a:gd name="T32" fmla="*/ 2147483646 w 3864"/>
                <a:gd name="T33" fmla="*/ 2147483646 h 6111"/>
                <a:gd name="T34" fmla="*/ 2147483646 w 3864"/>
                <a:gd name="T35" fmla="*/ 2147483646 h 6111"/>
                <a:gd name="T36" fmla="*/ 574134261 w 3864"/>
                <a:gd name="T37" fmla="*/ 2147483646 h 6111"/>
                <a:gd name="T38" fmla="*/ 906491754 w 3864"/>
                <a:gd name="T39" fmla="*/ 2147483646 h 6111"/>
                <a:gd name="T40" fmla="*/ 2147483646 w 3864"/>
                <a:gd name="T41" fmla="*/ 2147483646 h 6111"/>
                <a:gd name="T42" fmla="*/ 2147483646 w 3864"/>
                <a:gd name="T43" fmla="*/ 2147483646 h 6111"/>
                <a:gd name="T44" fmla="*/ 2147483646 w 3864"/>
                <a:gd name="T45" fmla="*/ 2147483646 h 6111"/>
                <a:gd name="T46" fmla="*/ 2147483646 w 3864"/>
                <a:gd name="T47" fmla="*/ 1817606605 h 6111"/>
                <a:gd name="T48" fmla="*/ 2147483646 w 3864"/>
                <a:gd name="T49" fmla="*/ 2147483646 h 6111"/>
                <a:gd name="T50" fmla="*/ 2147483646 w 3864"/>
                <a:gd name="T51" fmla="*/ 2147483646 h 6111"/>
                <a:gd name="T52" fmla="*/ 2147483646 w 3864"/>
                <a:gd name="T53" fmla="*/ 2147483646 h 6111"/>
                <a:gd name="T54" fmla="*/ 2147483646 w 3864"/>
                <a:gd name="T55" fmla="*/ 2147483646 h 6111"/>
                <a:gd name="T56" fmla="*/ 2147483646 w 3864"/>
                <a:gd name="T57" fmla="*/ 2147483646 h 6111"/>
                <a:gd name="T58" fmla="*/ 2147483646 w 3864"/>
                <a:gd name="T59" fmla="*/ 2147483646 h 6111"/>
                <a:gd name="T60" fmla="*/ 2147483646 w 3864"/>
                <a:gd name="T61" fmla="*/ 2147483646 h 6111"/>
                <a:gd name="T62" fmla="*/ 2147483646 w 3864"/>
                <a:gd name="T63" fmla="*/ 2147483646 h 6111"/>
                <a:gd name="T64" fmla="*/ 2147483646 w 3864"/>
                <a:gd name="T65" fmla="*/ 2147483646 h 6111"/>
                <a:gd name="T66" fmla="*/ 2147483646 w 3864"/>
                <a:gd name="T67" fmla="*/ 2147483646 h 6111"/>
                <a:gd name="T68" fmla="*/ 2147483646 w 3864"/>
                <a:gd name="T69" fmla="*/ 2147483646 h 6111"/>
                <a:gd name="T70" fmla="*/ 2147483646 w 3864"/>
                <a:gd name="T71" fmla="*/ 2147483646 h 6111"/>
                <a:gd name="T72" fmla="*/ 2147483646 w 3864"/>
                <a:gd name="T73" fmla="*/ 2147483646 h 6111"/>
                <a:gd name="T74" fmla="*/ 2147483646 w 3864"/>
                <a:gd name="T75" fmla="*/ 2147483646 h 6111"/>
                <a:gd name="T76" fmla="*/ 2147483646 w 3864"/>
                <a:gd name="T77" fmla="*/ 2147483646 h 6111"/>
                <a:gd name="T78" fmla="*/ 2147483646 w 3864"/>
                <a:gd name="T79" fmla="*/ 2147483646 h 6111"/>
                <a:gd name="T80" fmla="*/ 2147483646 w 3864"/>
                <a:gd name="T81" fmla="*/ 2147483646 h 6111"/>
                <a:gd name="T82" fmla="*/ 2147483646 w 3864"/>
                <a:gd name="T83" fmla="*/ 2147483646 h 6111"/>
                <a:gd name="T84" fmla="*/ 2147483646 w 3864"/>
                <a:gd name="T85" fmla="*/ 2147483646 h 6111"/>
                <a:gd name="T86" fmla="*/ 2147483646 w 3864"/>
                <a:gd name="T87" fmla="*/ 2147483646 h 6111"/>
                <a:gd name="T88" fmla="*/ 2147483646 w 3864"/>
                <a:gd name="T89" fmla="*/ 2147483646 h 6111"/>
                <a:gd name="T90" fmla="*/ 2147483646 w 3864"/>
                <a:gd name="T91" fmla="*/ 2147483646 h 6111"/>
                <a:gd name="T92" fmla="*/ 2147483646 w 3864"/>
                <a:gd name="T93" fmla="*/ 2147483646 h 6111"/>
                <a:gd name="T94" fmla="*/ 2147483646 w 3864"/>
                <a:gd name="T95" fmla="*/ 2147483646 h 6111"/>
                <a:gd name="T96" fmla="*/ 2147483646 w 3864"/>
                <a:gd name="T97" fmla="*/ 2147483646 h 6111"/>
                <a:gd name="T98" fmla="*/ 2147483646 w 3864"/>
                <a:gd name="T99" fmla="*/ 2147483646 h 6111"/>
                <a:gd name="T100" fmla="*/ 2147483646 w 3864"/>
                <a:gd name="T101" fmla="*/ 2147483646 h 6111"/>
                <a:gd name="T102" fmla="*/ 2147483646 w 3864"/>
                <a:gd name="T103" fmla="*/ 2147483646 h 6111"/>
                <a:gd name="T104" fmla="*/ 2147483646 w 3864"/>
                <a:gd name="T105" fmla="*/ 2147483646 h 6111"/>
                <a:gd name="T106" fmla="*/ 2147483646 w 3864"/>
                <a:gd name="T107" fmla="*/ 2147483646 h 6111"/>
                <a:gd name="T108" fmla="*/ 2147483646 w 3864"/>
                <a:gd name="T109" fmla="*/ 2147483646 h 6111"/>
                <a:gd name="T110" fmla="*/ 2147483646 w 3864"/>
                <a:gd name="T111" fmla="*/ 2147483646 h 6111"/>
                <a:gd name="T112" fmla="*/ 2147483646 w 3864"/>
                <a:gd name="T113" fmla="*/ 2147483646 h 6111"/>
                <a:gd name="T114" fmla="*/ 2147483646 w 3864"/>
                <a:gd name="T115" fmla="*/ 2147483646 h 6111"/>
                <a:gd name="T116" fmla="*/ 2147483646 w 3864"/>
                <a:gd name="T117" fmla="*/ 2147483646 h 6111"/>
                <a:gd name="T118" fmla="*/ 2147483646 w 3864"/>
                <a:gd name="T119" fmla="*/ 2147483646 h 61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863" h="6111">
                  <a:moveTo>
                    <a:pt x="1932" y="0"/>
                  </a:moveTo>
                  <a:lnTo>
                    <a:pt x="1932" y="0"/>
                  </a:lnTo>
                  <a:lnTo>
                    <a:pt x="1982" y="0"/>
                  </a:lnTo>
                  <a:lnTo>
                    <a:pt x="2031" y="2"/>
                  </a:lnTo>
                  <a:lnTo>
                    <a:pt x="2081" y="5"/>
                  </a:lnTo>
                  <a:lnTo>
                    <a:pt x="2129" y="9"/>
                  </a:lnTo>
                  <a:lnTo>
                    <a:pt x="2178" y="15"/>
                  </a:lnTo>
                  <a:lnTo>
                    <a:pt x="2226" y="22"/>
                  </a:lnTo>
                  <a:lnTo>
                    <a:pt x="2273" y="30"/>
                  </a:lnTo>
                  <a:lnTo>
                    <a:pt x="2321" y="39"/>
                  </a:lnTo>
                  <a:lnTo>
                    <a:pt x="2367" y="48"/>
                  </a:lnTo>
                  <a:lnTo>
                    <a:pt x="2415" y="60"/>
                  </a:lnTo>
                  <a:lnTo>
                    <a:pt x="2460" y="73"/>
                  </a:lnTo>
                  <a:lnTo>
                    <a:pt x="2507" y="87"/>
                  </a:lnTo>
                  <a:lnTo>
                    <a:pt x="2551" y="101"/>
                  </a:lnTo>
                  <a:lnTo>
                    <a:pt x="2596" y="117"/>
                  </a:lnTo>
                  <a:lnTo>
                    <a:pt x="2640" y="133"/>
                  </a:lnTo>
                  <a:lnTo>
                    <a:pt x="2683" y="152"/>
                  </a:lnTo>
                  <a:lnTo>
                    <a:pt x="2727" y="170"/>
                  </a:lnTo>
                  <a:lnTo>
                    <a:pt x="2769" y="190"/>
                  </a:lnTo>
                  <a:lnTo>
                    <a:pt x="2811" y="211"/>
                  </a:lnTo>
                  <a:lnTo>
                    <a:pt x="2853" y="233"/>
                  </a:lnTo>
                  <a:lnTo>
                    <a:pt x="2893" y="255"/>
                  </a:lnTo>
                  <a:lnTo>
                    <a:pt x="2934" y="279"/>
                  </a:lnTo>
                  <a:lnTo>
                    <a:pt x="2973" y="304"/>
                  </a:lnTo>
                  <a:lnTo>
                    <a:pt x="3012" y="329"/>
                  </a:lnTo>
                  <a:lnTo>
                    <a:pt x="3050" y="356"/>
                  </a:lnTo>
                  <a:lnTo>
                    <a:pt x="3087" y="383"/>
                  </a:lnTo>
                  <a:lnTo>
                    <a:pt x="3124" y="412"/>
                  </a:lnTo>
                  <a:lnTo>
                    <a:pt x="3160" y="441"/>
                  </a:lnTo>
                  <a:lnTo>
                    <a:pt x="3196" y="471"/>
                  </a:lnTo>
                  <a:lnTo>
                    <a:pt x="3231" y="501"/>
                  </a:lnTo>
                  <a:lnTo>
                    <a:pt x="3265" y="532"/>
                  </a:lnTo>
                  <a:lnTo>
                    <a:pt x="3297" y="565"/>
                  </a:lnTo>
                  <a:lnTo>
                    <a:pt x="3330" y="599"/>
                  </a:lnTo>
                  <a:lnTo>
                    <a:pt x="3362" y="632"/>
                  </a:lnTo>
                  <a:lnTo>
                    <a:pt x="3393" y="667"/>
                  </a:lnTo>
                  <a:lnTo>
                    <a:pt x="3423" y="702"/>
                  </a:lnTo>
                  <a:lnTo>
                    <a:pt x="3452" y="739"/>
                  </a:lnTo>
                  <a:lnTo>
                    <a:pt x="3480" y="775"/>
                  </a:lnTo>
                  <a:lnTo>
                    <a:pt x="3507" y="813"/>
                  </a:lnTo>
                  <a:lnTo>
                    <a:pt x="3534" y="852"/>
                  </a:lnTo>
                  <a:lnTo>
                    <a:pt x="3560" y="890"/>
                  </a:lnTo>
                  <a:lnTo>
                    <a:pt x="3584" y="930"/>
                  </a:lnTo>
                  <a:lnTo>
                    <a:pt x="3607" y="970"/>
                  </a:lnTo>
                  <a:lnTo>
                    <a:pt x="3631" y="1011"/>
                  </a:lnTo>
                  <a:lnTo>
                    <a:pt x="3653" y="1051"/>
                  </a:lnTo>
                  <a:lnTo>
                    <a:pt x="3674" y="1094"/>
                  </a:lnTo>
                  <a:lnTo>
                    <a:pt x="3693" y="1136"/>
                  </a:lnTo>
                  <a:lnTo>
                    <a:pt x="3712" y="1179"/>
                  </a:lnTo>
                  <a:lnTo>
                    <a:pt x="3729" y="1223"/>
                  </a:lnTo>
                  <a:lnTo>
                    <a:pt x="3747" y="1267"/>
                  </a:lnTo>
                  <a:lnTo>
                    <a:pt x="3762" y="1312"/>
                  </a:lnTo>
                  <a:lnTo>
                    <a:pt x="3777" y="1357"/>
                  </a:lnTo>
                  <a:lnTo>
                    <a:pt x="3791" y="1402"/>
                  </a:lnTo>
                  <a:lnTo>
                    <a:pt x="3802" y="1449"/>
                  </a:lnTo>
                  <a:lnTo>
                    <a:pt x="3814" y="1495"/>
                  </a:lnTo>
                  <a:lnTo>
                    <a:pt x="3824" y="1543"/>
                  </a:lnTo>
                  <a:lnTo>
                    <a:pt x="3834" y="1589"/>
                  </a:lnTo>
                  <a:lnTo>
                    <a:pt x="3842" y="1638"/>
                  </a:lnTo>
                  <a:lnTo>
                    <a:pt x="3848" y="1685"/>
                  </a:lnTo>
                  <a:lnTo>
                    <a:pt x="3853" y="1734"/>
                  </a:lnTo>
                  <a:lnTo>
                    <a:pt x="3858" y="1783"/>
                  </a:lnTo>
                  <a:lnTo>
                    <a:pt x="3862" y="1832"/>
                  </a:lnTo>
                  <a:lnTo>
                    <a:pt x="3863" y="1882"/>
                  </a:lnTo>
                  <a:lnTo>
                    <a:pt x="3864" y="1932"/>
                  </a:lnTo>
                  <a:lnTo>
                    <a:pt x="3863" y="1999"/>
                  </a:lnTo>
                  <a:lnTo>
                    <a:pt x="3859" y="2065"/>
                  </a:lnTo>
                  <a:lnTo>
                    <a:pt x="3853" y="2130"/>
                  </a:lnTo>
                  <a:lnTo>
                    <a:pt x="3845" y="2195"/>
                  </a:lnTo>
                  <a:lnTo>
                    <a:pt x="3836" y="2260"/>
                  </a:lnTo>
                  <a:lnTo>
                    <a:pt x="3823" y="2324"/>
                  </a:lnTo>
                  <a:lnTo>
                    <a:pt x="3809" y="2387"/>
                  </a:lnTo>
                  <a:lnTo>
                    <a:pt x="3793" y="2449"/>
                  </a:lnTo>
                  <a:lnTo>
                    <a:pt x="3776" y="2511"/>
                  </a:lnTo>
                  <a:lnTo>
                    <a:pt x="3755" y="2571"/>
                  </a:lnTo>
                  <a:lnTo>
                    <a:pt x="3733" y="2631"/>
                  </a:lnTo>
                  <a:lnTo>
                    <a:pt x="3709" y="2690"/>
                  </a:lnTo>
                  <a:lnTo>
                    <a:pt x="3683" y="2747"/>
                  </a:lnTo>
                  <a:lnTo>
                    <a:pt x="3656" y="2804"/>
                  </a:lnTo>
                  <a:lnTo>
                    <a:pt x="3626" y="2859"/>
                  </a:lnTo>
                  <a:lnTo>
                    <a:pt x="3596" y="2914"/>
                  </a:lnTo>
                  <a:lnTo>
                    <a:pt x="3566" y="2963"/>
                  </a:lnTo>
                  <a:lnTo>
                    <a:pt x="3534" y="3011"/>
                  </a:lnTo>
                  <a:lnTo>
                    <a:pt x="3502" y="3058"/>
                  </a:lnTo>
                  <a:lnTo>
                    <a:pt x="3467" y="3103"/>
                  </a:lnTo>
                  <a:lnTo>
                    <a:pt x="3432" y="3148"/>
                  </a:lnTo>
                  <a:lnTo>
                    <a:pt x="3395" y="3193"/>
                  </a:lnTo>
                  <a:lnTo>
                    <a:pt x="3358" y="3234"/>
                  </a:lnTo>
                  <a:lnTo>
                    <a:pt x="3318" y="3276"/>
                  </a:lnTo>
                  <a:lnTo>
                    <a:pt x="3278" y="3317"/>
                  </a:lnTo>
                  <a:lnTo>
                    <a:pt x="3237" y="3356"/>
                  </a:lnTo>
                  <a:lnTo>
                    <a:pt x="3194" y="3393"/>
                  </a:lnTo>
                  <a:lnTo>
                    <a:pt x="3150" y="3431"/>
                  </a:lnTo>
                  <a:lnTo>
                    <a:pt x="3106" y="3465"/>
                  </a:lnTo>
                  <a:lnTo>
                    <a:pt x="3059" y="3500"/>
                  </a:lnTo>
                  <a:lnTo>
                    <a:pt x="3013" y="3533"/>
                  </a:lnTo>
                  <a:lnTo>
                    <a:pt x="2965" y="3564"/>
                  </a:lnTo>
                  <a:lnTo>
                    <a:pt x="2965" y="3763"/>
                  </a:lnTo>
                  <a:lnTo>
                    <a:pt x="3040" y="3756"/>
                  </a:lnTo>
                  <a:lnTo>
                    <a:pt x="3184" y="3744"/>
                  </a:lnTo>
                  <a:lnTo>
                    <a:pt x="3240" y="3879"/>
                  </a:lnTo>
                  <a:lnTo>
                    <a:pt x="3257" y="3921"/>
                  </a:lnTo>
                  <a:lnTo>
                    <a:pt x="3272" y="3961"/>
                  </a:lnTo>
                  <a:lnTo>
                    <a:pt x="3283" y="4003"/>
                  </a:lnTo>
                  <a:lnTo>
                    <a:pt x="3293" y="4044"/>
                  </a:lnTo>
                  <a:lnTo>
                    <a:pt x="3301" y="4084"/>
                  </a:lnTo>
                  <a:lnTo>
                    <a:pt x="3305" y="4125"/>
                  </a:lnTo>
                  <a:lnTo>
                    <a:pt x="3309" y="4166"/>
                  </a:lnTo>
                  <a:lnTo>
                    <a:pt x="3310" y="4206"/>
                  </a:lnTo>
                  <a:lnTo>
                    <a:pt x="3309" y="4248"/>
                  </a:lnTo>
                  <a:lnTo>
                    <a:pt x="3305" y="4289"/>
                  </a:lnTo>
                  <a:lnTo>
                    <a:pt x="3300" y="4329"/>
                  </a:lnTo>
                  <a:lnTo>
                    <a:pt x="3292" y="4370"/>
                  </a:lnTo>
                  <a:lnTo>
                    <a:pt x="3282" y="4409"/>
                  </a:lnTo>
                  <a:lnTo>
                    <a:pt x="3269" y="4449"/>
                  </a:lnTo>
                  <a:lnTo>
                    <a:pt x="3256" y="4487"/>
                  </a:lnTo>
                  <a:lnTo>
                    <a:pt x="3239" y="4527"/>
                  </a:lnTo>
                  <a:lnTo>
                    <a:pt x="3224" y="4560"/>
                  </a:lnTo>
                  <a:lnTo>
                    <a:pt x="3240" y="4600"/>
                  </a:lnTo>
                  <a:lnTo>
                    <a:pt x="3257" y="4642"/>
                  </a:lnTo>
                  <a:lnTo>
                    <a:pt x="3272" y="4682"/>
                  </a:lnTo>
                  <a:lnTo>
                    <a:pt x="3283" y="4724"/>
                  </a:lnTo>
                  <a:lnTo>
                    <a:pt x="3293" y="4765"/>
                  </a:lnTo>
                  <a:lnTo>
                    <a:pt x="3301" y="4805"/>
                  </a:lnTo>
                  <a:lnTo>
                    <a:pt x="3305" y="4846"/>
                  </a:lnTo>
                  <a:lnTo>
                    <a:pt x="3309" y="4888"/>
                  </a:lnTo>
                  <a:lnTo>
                    <a:pt x="3310" y="4927"/>
                  </a:lnTo>
                  <a:lnTo>
                    <a:pt x="3309" y="4969"/>
                  </a:lnTo>
                  <a:lnTo>
                    <a:pt x="3305" y="5010"/>
                  </a:lnTo>
                  <a:lnTo>
                    <a:pt x="3300" y="5050"/>
                  </a:lnTo>
                  <a:lnTo>
                    <a:pt x="3292" y="5091"/>
                  </a:lnTo>
                  <a:lnTo>
                    <a:pt x="3282" y="5130"/>
                  </a:lnTo>
                  <a:lnTo>
                    <a:pt x="3269" y="5170"/>
                  </a:lnTo>
                  <a:lnTo>
                    <a:pt x="3256" y="5209"/>
                  </a:lnTo>
                  <a:lnTo>
                    <a:pt x="3239" y="5248"/>
                  </a:lnTo>
                  <a:lnTo>
                    <a:pt x="3191" y="5356"/>
                  </a:lnTo>
                  <a:lnTo>
                    <a:pt x="3073" y="5366"/>
                  </a:lnTo>
                  <a:lnTo>
                    <a:pt x="886" y="5559"/>
                  </a:lnTo>
                  <a:lnTo>
                    <a:pt x="735" y="5573"/>
                  </a:lnTo>
                  <a:lnTo>
                    <a:pt x="681" y="5430"/>
                  </a:lnTo>
                  <a:lnTo>
                    <a:pt x="668" y="5395"/>
                  </a:lnTo>
                  <a:lnTo>
                    <a:pt x="656" y="5359"/>
                  </a:lnTo>
                  <a:lnTo>
                    <a:pt x="646" y="5323"/>
                  </a:lnTo>
                  <a:lnTo>
                    <a:pt x="636" y="5286"/>
                  </a:lnTo>
                  <a:lnTo>
                    <a:pt x="628" y="5249"/>
                  </a:lnTo>
                  <a:lnTo>
                    <a:pt x="623" y="5210"/>
                  </a:lnTo>
                  <a:lnTo>
                    <a:pt x="618" y="5172"/>
                  </a:lnTo>
                  <a:lnTo>
                    <a:pt x="616" y="5133"/>
                  </a:lnTo>
                  <a:lnTo>
                    <a:pt x="614" y="5091"/>
                  </a:lnTo>
                  <a:lnTo>
                    <a:pt x="617" y="5049"/>
                  </a:lnTo>
                  <a:lnTo>
                    <a:pt x="621" y="5006"/>
                  </a:lnTo>
                  <a:lnTo>
                    <a:pt x="628" y="4963"/>
                  </a:lnTo>
                  <a:lnTo>
                    <a:pt x="633" y="4941"/>
                  </a:lnTo>
                  <a:lnTo>
                    <a:pt x="638" y="4919"/>
                  </a:lnTo>
                  <a:lnTo>
                    <a:pt x="645" y="4897"/>
                  </a:lnTo>
                  <a:lnTo>
                    <a:pt x="652" y="4875"/>
                  </a:lnTo>
                  <a:lnTo>
                    <a:pt x="659" y="4853"/>
                  </a:lnTo>
                  <a:lnTo>
                    <a:pt x="668" y="4831"/>
                  </a:lnTo>
                  <a:lnTo>
                    <a:pt x="677" y="4808"/>
                  </a:lnTo>
                  <a:lnTo>
                    <a:pt x="688" y="4786"/>
                  </a:lnTo>
                  <a:lnTo>
                    <a:pt x="700" y="4759"/>
                  </a:lnTo>
                  <a:lnTo>
                    <a:pt x="681" y="4709"/>
                  </a:lnTo>
                  <a:lnTo>
                    <a:pt x="668" y="4674"/>
                  </a:lnTo>
                  <a:lnTo>
                    <a:pt x="656" y="4638"/>
                  </a:lnTo>
                  <a:lnTo>
                    <a:pt x="646" y="4602"/>
                  </a:lnTo>
                  <a:lnTo>
                    <a:pt x="636" y="4565"/>
                  </a:lnTo>
                  <a:lnTo>
                    <a:pt x="628" y="4528"/>
                  </a:lnTo>
                  <a:lnTo>
                    <a:pt x="623" y="4489"/>
                  </a:lnTo>
                  <a:lnTo>
                    <a:pt x="618" y="4451"/>
                  </a:lnTo>
                  <a:lnTo>
                    <a:pt x="616" y="4412"/>
                  </a:lnTo>
                  <a:lnTo>
                    <a:pt x="614" y="4370"/>
                  </a:lnTo>
                  <a:lnTo>
                    <a:pt x="617" y="4327"/>
                  </a:lnTo>
                  <a:lnTo>
                    <a:pt x="621" y="4285"/>
                  </a:lnTo>
                  <a:lnTo>
                    <a:pt x="628" y="4242"/>
                  </a:lnTo>
                  <a:lnTo>
                    <a:pt x="633" y="4220"/>
                  </a:lnTo>
                  <a:lnTo>
                    <a:pt x="638" y="4198"/>
                  </a:lnTo>
                  <a:lnTo>
                    <a:pt x="645" y="4176"/>
                  </a:lnTo>
                  <a:lnTo>
                    <a:pt x="652" y="4154"/>
                  </a:lnTo>
                  <a:lnTo>
                    <a:pt x="659" y="4132"/>
                  </a:lnTo>
                  <a:lnTo>
                    <a:pt x="668" y="4110"/>
                  </a:lnTo>
                  <a:lnTo>
                    <a:pt x="677" y="4087"/>
                  </a:lnTo>
                  <a:lnTo>
                    <a:pt x="688" y="4064"/>
                  </a:lnTo>
                  <a:lnTo>
                    <a:pt x="736" y="3960"/>
                  </a:lnTo>
                  <a:lnTo>
                    <a:pt x="851" y="3950"/>
                  </a:lnTo>
                  <a:lnTo>
                    <a:pt x="934" y="3943"/>
                  </a:lnTo>
                  <a:lnTo>
                    <a:pt x="934" y="3586"/>
                  </a:lnTo>
                  <a:lnTo>
                    <a:pt x="885" y="3555"/>
                  </a:lnTo>
                  <a:lnTo>
                    <a:pt x="836" y="3522"/>
                  </a:lnTo>
                  <a:lnTo>
                    <a:pt x="789" y="3489"/>
                  </a:lnTo>
                  <a:lnTo>
                    <a:pt x="742" y="3454"/>
                  </a:lnTo>
                  <a:lnTo>
                    <a:pt x="697" y="3417"/>
                  </a:lnTo>
                  <a:lnTo>
                    <a:pt x="653" y="3378"/>
                  </a:lnTo>
                  <a:lnTo>
                    <a:pt x="610" y="3340"/>
                  </a:lnTo>
                  <a:lnTo>
                    <a:pt x="568" y="3299"/>
                  </a:lnTo>
                  <a:lnTo>
                    <a:pt x="527" y="3258"/>
                  </a:lnTo>
                  <a:lnTo>
                    <a:pt x="488" y="3215"/>
                  </a:lnTo>
                  <a:lnTo>
                    <a:pt x="450" y="3170"/>
                  </a:lnTo>
                  <a:lnTo>
                    <a:pt x="414" y="3125"/>
                  </a:lnTo>
                  <a:lnTo>
                    <a:pt x="378" y="3079"/>
                  </a:lnTo>
                  <a:lnTo>
                    <a:pt x="344" y="3031"/>
                  </a:lnTo>
                  <a:lnTo>
                    <a:pt x="311" y="2982"/>
                  </a:lnTo>
                  <a:lnTo>
                    <a:pt x="280" y="2934"/>
                  </a:lnTo>
                  <a:lnTo>
                    <a:pt x="248" y="2878"/>
                  </a:lnTo>
                  <a:lnTo>
                    <a:pt x="217" y="2821"/>
                  </a:lnTo>
                  <a:lnTo>
                    <a:pt x="188" y="2763"/>
                  </a:lnTo>
                  <a:lnTo>
                    <a:pt x="162" y="2705"/>
                  </a:lnTo>
                  <a:lnTo>
                    <a:pt x="136" y="2644"/>
                  </a:lnTo>
                  <a:lnTo>
                    <a:pt x="113" y="2584"/>
                  </a:lnTo>
                  <a:lnTo>
                    <a:pt x="92" y="2523"/>
                  </a:lnTo>
                  <a:lnTo>
                    <a:pt x="73" y="2460"/>
                  </a:lnTo>
                  <a:lnTo>
                    <a:pt x="56" y="2396"/>
                  </a:lnTo>
                  <a:lnTo>
                    <a:pt x="42" y="2332"/>
                  </a:lnTo>
                  <a:lnTo>
                    <a:pt x="29" y="2267"/>
                  </a:lnTo>
                  <a:lnTo>
                    <a:pt x="19" y="2201"/>
                  </a:lnTo>
                  <a:lnTo>
                    <a:pt x="11" y="2135"/>
                  </a:lnTo>
                  <a:lnTo>
                    <a:pt x="5" y="2067"/>
                  </a:lnTo>
                  <a:lnTo>
                    <a:pt x="1" y="2000"/>
                  </a:lnTo>
                  <a:lnTo>
                    <a:pt x="0" y="1932"/>
                  </a:lnTo>
                  <a:lnTo>
                    <a:pt x="0" y="1882"/>
                  </a:lnTo>
                  <a:lnTo>
                    <a:pt x="3" y="1832"/>
                  </a:lnTo>
                  <a:lnTo>
                    <a:pt x="5" y="1783"/>
                  </a:lnTo>
                  <a:lnTo>
                    <a:pt x="10" y="1734"/>
                  </a:lnTo>
                  <a:lnTo>
                    <a:pt x="15" y="1685"/>
                  </a:lnTo>
                  <a:lnTo>
                    <a:pt x="22" y="1638"/>
                  </a:lnTo>
                  <a:lnTo>
                    <a:pt x="30" y="1589"/>
                  </a:lnTo>
                  <a:lnTo>
                    <a:pt x="39" y="1543"/>
                  </a:lnTo>
                  <a:lnTo>
                    <a:pt x="49" y="1495"/>
                  </a:lnTo>
                  <a:lnTo>
                    <a:pt x="61" y="1449"/>
                  </a:lnTo>
                  <a:lnTo>
                    <a:pt x="73" y="1402"/>
                  </a:lnTo>
                  <a:lnTo>
                    <a:pt x="86" y="1357"/>
                  </a:lnTo>
                  <a:lnTo>
                    <a:pt x="101" y="1312"/>
                  </a:lnTo>
                  <a:lnTo>
                    <a:pt x="118" y="1267"/>
                  </a:lnTo>
                  <a:lnTo>
                    <a:pt x="134" y="1223"/>
                  </a:lnTo>
                  <a:lnTo>
                    <a:pt x="151" y="1179"/>
                  </a:lnTo>
                  <a:lnTo>
                    <a:pt x="171" y="1136"/>
                  </a:lnTo>
                  <a:lnTo>
                    <a:pt x="191" y="1094"/>
                  </a:lnTo>
                  <a:lnTo>
                    <a:pt x="212" y="1051"/>
                  </a:lnTo>
                  <a:lnTo>
                    <a:pt x="232" y="1011"/>
                  </a:lnTo>
                  <a:lnTo>
                    <a:pt x="256" y="970"/>
                  </a:lnTo>
                  <a:lnTo>
                    <a:pt x="279" y="930"/>
                  </a:lnTo>
                  <a:lnTo>
                    <a:pt x="304" y="890"/>
                  </a:lnTo>
                  <a:lnTo>
                    <a:pt x="330" y="852"/>
                  </a:lnTo>
                  <a:lnTo>
                    <a:pt x="357" y="813"/>
                  </a:lnTo>
                  <a:lnTo>
                    <a:pt x="383" y="775"/>
                  </a:lnTo>
                  <a:lnTo>
                    <a:pt x="411" y="739"/>
                  </a:lnTo>
                  <a:lnTo>
                    <a:pt x="441" y="702"/>
                  </a:lnTo>
                  <a:lnTo>
                    <a:pt x="470" y="667"/>
                  </a:lnTo>
                  <a:lnTo>
                    <a:pt x="502" y="632"/>
                  </a:lnTo>
                  <a:lnTo>
                    <a:pt x="533" y="599"/>
                  </a:lnTo>
                  <a:lnTo>
                    <a:pt x="566" y="565"/>
                  </a:lnTo>
                  <a:lnTo>
                    <a:pt x="599" y="532"/>
                  </a:lnTo>
                  <a:lnTo>
                    <a:pt x="633" y="501"/>
                  </a:lnTo>
                  <a:lnTo>
                    <a:pt x="668" y="471"/>
                  </a:lnTo>
                  <a:lnTo>
                    <a:pt x="703" y="441"/>
                  </a:lnTo>
                  <a:lnTo>
                    <a:pt x="739" y="412"/>
                  </a:lnTo>
                  <a:lnTo>
                    <a:pt x="776" y="383"/>
                  </a:lnTo>
                  <a:lnTo>
                    <a:pt x="813" y="356"/>
                  </a:lnTo>
                  <a:lnTo>
                    <a:pt x="851" y="329"/>
                  </a:lnTo>
                  <a:lnTo>
                    <a:pt x="891" y="304"/>
                  </a:lnTo>
                  <a:lnTo>
                    <a:pt x="930" y="279"/>
                  </a:lnTo>
                  <a:lnTo>
                    <a:pt x="970" y="255"/>
                  </a:lnTo>
                  <a:lnTo>
                    <a:pt x="1010" y="233"/>
                  </a:lnTo>
                  <a:lnTo>
                    <a:pt x="1052" y="211"/>
                  </a:lnTo>
                  <a:lnTo>
                    <a:pt x="1094" y="190"/>
                  </a:lnTo>
                  <a:lnTo>
                    <a:pt x="1137" y="170"/>
                  </a:lnTo>
                  <a:lnTo>
                    <a:pt x="1180" y="152"/>
                  </a:lnTo>
                  <a:lnTo>
                    <a:pt x="1224" y="133"/>
                  </a:lnTo>
                  <a:lnTo>
                    <a:pt x="1268" y="117"/>
                  </a:lnTo>
                  <a:lnTo>
                    <a:pt x="1312" y="101"/>
                  </a:lnTo>
                  <a:lnTo>
                    <a:pt x="1357" y="87"/>
                  </a:lnTo>
                  <a:lnTo>
                    <a:pt x="1403" y="73"/>
                  </a:lnTo>
                  <a:lnTo>
                    <a:pt x="1449" y="60"/>
                  </a:lnTo>
                  <a:lnTo>
                    <a:pt x="1496" y="48"/>
                  </a:lnTo>
                  <a:lnTo>
                    <a:pt x="1542" y="39"/>
                  </a:lnTo>
                  <a:lnTo>
                    <a:pt x="1590" y="30"/>
                  </a:lnTo>
                  <a:lnTo>
                    <a:pt x="1637" y="22"/>
                  </a:lnTo>
                  <a:lnTo>
                    <a:pt x="1686" y="15"/>
                  </a:lnTo>
                  <a:lnTo>
                    <a:pt x="1735" y="9"/>
                  </a:lnTo>
                  <a:lnTo>
                    <a:pt x="1783" y="5"/>
                  </a:lnTo>
                  <a:lnTo>
                    <a:pt x="1832" y="2"/>
                  </a:lnTo>
                  <a:lnTo>
                    <a:pt x="1882" y="0"/>
                  </a:lnTo>
                  <a:lnTo>
                    <a:pt x="1932" y="0"/>
                  </a:lnTo>
                  <a:close/>
                  <a:moveTo>
                    <a:pt x="1507" y="2300"/>
                  </a:moveTo>
                  <a:lnTo>
                    <a:pt x="1507" y="2300"/>
                  </a:lnTo>
                  <a:lnTo>
                    <a:pt x="1533" y="2310"/>
                  </a:lnTo>
                  <a:lnTo>
                    <a:pt x="1557" y="2318"/>
                  </a:lnTo>
                  <a:lnTo>
                    <a:pt x="1569" y="2321"/>
                  </a:lnTo>
                  <a:lnTo>
                    <a:pt x="1580" y="2323"/>
                  </a:lnTo>
                  <a:lnTo>
                    <a:pt x="1592" y="2324"/>
                  </a:lnTo>
                  <a:lnTo>
                    <a:pt x="1604" y="2324"/>
                  </a:lnTo>
                  <a:lnTo>
                    <a:pt x="1619" y="2324"/>
                  </a:lnTo>
                  <a:lnTo>
                    <a:pt x="1633" y="2322"/>
                  </a:lnTo>
                  <a:lnTo>
                    <a:pt x="1648" y="2318"/>
                  </a:lnTo>
                  <a:lnTo>
                    <a:pt x="1663" y="2314"/>
                  </a:lnTo>
                  <a:lnTo>
                    <a:pt x="1677" y="2308"/>
                  </a:lnTo>
                  <a:lnTo>
                    <a:pt x="1691" y="2300"/>
                  </a:lnTo>
                  <a:lnTo>
                    <a:pt x="1705" y="2289"/>
                  </a:lnTo>
                  <a:lnTo>
                    <a:pt x="1718" y="2279"/>
                  </a:lnTo>
                  <a:lnTo>
                    <a:pt x="1750" y="2251"/>
                  </a:lnTo>
                  <a:lnTo>
                    <a:pt x="1782" y="2276"/>
                  </a:lnTo>
                  <a:lnTo>
                    <a:pt x="1801" y="2290"/>
                  </a:lnTo>
                  <a:lnTo>
                    <a:pt x="1819" y="2303"/>
                  </a:lnTo>
                  <a:lnTo>
                    <a:pt x="1838" y="2314"/>
                  </a:lnTo>
                  <a:lnTo>
                    <a:pt x="1855" y="2323"/>
                  </a:lnTo>
                  <a:lnTo>
                    <a:pt x="1873" y="2330"/>
                  </a:lnTo>
                  <a:lnTo>
                    <a:pt x="1890" y="2336"/>
                  </a:lnTo>
                  <a:lnTo>
                    <a:pt x="1908" y="2339"/>
                  </a:lnTo>
                  <a:lnTo>
                    <a:pt x="1924" y="2340"/>
                  </a:lnTo>
                  <a:lnTo>
                    <a:pt x="1939" y="2340"/>
                  </a:lnTo>
                  <a:lnTo>
                    <a:pt x="1954" y="2338"/>
                  </a:lnTo>
                  <a:lnTo>
                    <a:pt x="1969" y="2333"/>
                  </a:lnTo>
                  <a:lnTo>
                    <a:pt x="1984" y="2328"/>
                  </a:lnTo>
                  <a:lnTo>
                    <a:pt x="1999" y="2319"/>
                  </a:lnTo>
                  <a:lnTo>
                    <a:pt x="2013" y="2309"/>
                  </a:lnTo>
                  <a:lnTo>
                    <a:pt x="2028" y="2296"/>
                  </a:lnTo>
                  <a:lnTo>
                    <a:pt x="2044" y="2282"/>
                  </a:lnTo>
                  <a:lnTo>
                    <a:pt x="2077" y="2246"/>
                  </a:lnTo>
                  <a:lnTo>
                    <a:pt x="2113" y="2279"/>
                  </a:lnTo>
                  <a:lnTo>
                    <a:pt x="2134" y="2295"/>
                  </a:lnTo>
                  <a:lnTo>
                    <a:pt x="2154" y="2308"/>
                  </a:lnTo>
                  <a:lnTo>
                    <a:pt x="2175" y="2319"/>
                  </a:lnTo>
                  <a:lnTo>
                    <a:pt x="2194" y="2326"/>
                  </a:lnTo>
                  <a:lnTo>
                    <a:pt x="2215" y="2332"/>
                  </a:lnTo>
                  <a:lnTo>
                    <a:pt x="2235" y="2336"/>
                  </a:lnTo>
                  <a:lnTo>
                    <a:pt x="2255" y="2337"/>
                  </a:lnTo>
                  <a:lnTo>
                    <a:pt x="2275" y="2336"/>
                  </a:lnTo>
                  <a:lnTo>
                    <a:pt x="2291" y="2333"/>
                  </a:lnTo>
                  <a:lnTo>
                    <a:pt x="2308" y="2330"/>
                  </a:lnTo>
                  <a:lnTo>
                    <a:pt x="2324" y="2325"/>
                  </a:lnTo>
                  <a:lnTo>
                    <a:pt x="2342" y="2319"/>
                  </a:lnTo>
                  <a:lnTo>
                    <a:pt x="2359" y="2314"/>
                  </a:lnTo>
                  <a:lnTo>
                    <a:pt x="2377" y="2307"/>
                  </a:lnTo>
                  <a:lnTo>
                    <a:pt x="2412" y="2290"/>
                  </a:lnTo>
                  <a:lnTo>
                    <a:pt x="2484" y="2175"/>
                  </a:lnTo>
                  <a:lnTo>
                    <a:pt x="2653" y="2281"/>
                  </a:lnTo>
                  <a:lnTo>
                    <a:pt x="2239" y="2948"/>
                  </a:lnTo>
                  <a:lnTo>
                    <a:pt x="2239" y="3826"/>
                  </a:lnTo>
                  <a:lnTo>
                    <a:pt x="2564" y="3799"/>
                  </a:lnTo>
                  <a:lnTo>
                    <a:pt x="2564" y="3450"/>
                  </a:lnTo>
                  <a:lnTo>
                    <a:pt x="2564" y="3332"/>
                  </a:lnTo>
                  <a:lnTo>
                    <a:pt x="2668" y="3274"/>
                  </a:lnTo>
                  <a:lnTo>
                    <a:pt x="2712" y="3248"/>
                  </a:lnTo>
                  <a:lnTo>
                    <a:pt x="2756" y="3222"/>
                  </a:lnTo>
                  <a:lnTo>
                    <a:pt x="2799" y="3194"/>
                  </a:lnTo>
                  <a:lnTo>
                    <a:pt x="2841" y="3163"/>
                  </a:lnTo>
                  <a:lnTo>
                    <a:pt x="2882" y="3132"/>
                  </a:lnTo>
                  <a:lnTo>
                    <a:pt x="2921" y="3100"/>
                  </a:lnTo>
                  <a:lnTo>
                    <a:pt x="2960" y="3066"/>
                  </a:lnTo>
                  <a:lnTo>
                    <a:pt x="2997" y="3031"/>
                  </a:lnTo>
                  <a:lnTo>
                    <a:pt x="3033" y="2995"/>
                  </a:lnTo>
                  <a:lnTo>
                    <a:pt x="3067" y="2958"/>
                  </a:lnTo>
                  <a:lnTo>
                    <a:pt x="3101" y="2918"/>
                  </a:lnTo>
                  <a:lnTo>
                    <a:pt x="3134" y="2879"/>
                  </a:lnTo>
                  <a:lnTo>
                    <a:pt x="3165" y="2838"/>
                  </a:lnTo>
                  <a:lnTo>
                    <a:pt x="3195" y="2797"/>
                  </a:lnTo>
                  <a:lnTo>
                    <a:pt x="3223" y="2754"/>
                  </a:lnTo>
                  <a:lnTo>
                    <a:pt x="3250" y="2711"/>
                  </a:lnTo>
                  <a:lnTo>
                    <a:pt x="3275" y="2667"/>
                  </a:lnTo>
                  <a:lnTo>
                    <a:pt x="3299" y="2624"/>
                  </a:lnTo>
                  <a:lnTo>
                    <a:pt x="3319" y="2578"/>
                  </a:lnTo>
                  <a:lnTo>
                    <a:pt x="3340" y="2533"/>
                  </a:lnTo>
                  <a:lnTo>
                    <a:pt x="3359" y="2487"/>
                  </a:lnTo>
                  <a:lnTo>
                    <a:pt x="3376" y="2439"/>
                  </a:lnTo>
                  <a:lnTo>
                    <a:pt x="3393" y="2391"/>
                  </a:lnTo>
                  <a:lnTo>
                    <a:pt x="3406" y="2343"/>
                  </a:lnTo>
                  <a:lnTo>
                    <a:pt x="3419" y="2293"/>
                  </a:lnTo>
                  <a:lnTo>
                    <a:pt x="3431" y="2243"/>
                  </a:lnTo>
                  <a:lnTo>
                    <a:pt x="3440" y="2193"/>
                  </a:lnTo>
                  <a:lnTo>
                    <a:pt x="3448" y="2142"/>
                  </a:lnTo>
                  <a:lnTo>
                    <a:pt x="3454" y="2089"/>
                  </a:lnTo>
                  <a:lnTo>
                    <a:pt x="3459" y="2037"/>
                  </a:lnTo>
                  <a:lnTo>
                    <a:pt x="3461" y="1985"/>
                  </a:lnTo>
                  <a:lnTo>
                    <a:pt x="3462" y="1932"/>
                  </a:lnTo>
                  <a:lnTo>
                    <a:pt x="3462" y="1892"/>
                  </a:lnTo>
                  <a:lnTo>
                    <a:pt x="3460" y="1853"/>
                  </a:lnTo>
                  <a:lnTo>
                    <a:pt x="3458" y="1814"/>
                  </a:lnTo>
                  <a:lnTo>
                    <a:pt x="3454" y="1775"/>
                  </a:lnTo>
                  <a:lnTo>
                    <a:pt x="3449" y="1737"/>
                  </a:lnTo>
                  <a:lnTo>
                    <a:pt x="3445" y="1698"/>
                  </a:lnTo>
                  <a:lnTo>
                    <a:pt x="3438" y="1661"/>
                  </a:lnTo>
                  <a:lnTo>
                    <a:pt x="3431" y="1623"/>
                  </a:lnTo>
                  <a:lnTo>
                    <a:pt x="3423" y="1586"/>
                  </a:lnTo>
                  <a:lnTo>
                    <a:pt x="3415" y="1548"/>
                  </a:lnTo>
                  <a:lnTo>
                    <a:pt x="3404" y="1512"/>
                  </a:lnTo>
                  <a:lnTo>
                    <a:pt x="3394" y="1476"/>
                  </a:lnTo>
                  <a:lnTo>
                    <a:pt x="3382" y="1440"/>
                  </a:lnTo>
                  <a:lnTo>
                    <a:pt x="3369" y="1406"/>
                  </a:lnTo>
                  <a:lnTo>
                    <a:pt x="3357" y="1371"/>
                  </a:lnTo>
                  <a:lnTo>
                    <a:pt x="3341" y="1336"/>
                  </a:lnTo>
                  <a:lnTo>
                    <a:pt x="3328" y="1301"/>
                  </a:lnTo>
                  <a:lnTo>
                    <a:pt x="3311" y="1267"/>
                  </a:lnTo>
                  <a:lnTo>
                    <a:pt x="3295" y="1235"/>
                  </a:lnTo>
                  <a:lnTo>
                    <a:pt x="3278" y="1202"/>
                  </a:lnTo>
                  <a:lnTo>
                    <a:pt x="3259" y="1170"/>
                  </a:lnTo>
                  <a:lnTo>
                    <a:pt x="3240" y="1137"/>
                  </a:lnTo>
                  <a:lnTo>
                    <a:pt x="3221" y="1106"/>
                  </a:lnTo>
                  <a:lnTo>
                    <a:pt x="3201" y="1076"/>
                  </a:lnTo>
                  <a:lnTo>
                    <a:pt x="3180" y="1046"/>
                  </a:lnTo>
                  <a:lnTo>
                    <a:pt x="3158" y="1015"/>
                  </a:lnTo>
                  <a:lnTo>
                    <a:pt x="3136" y="986"/>
                  </a:lnTo>
                  <a:lnTo>
                    <a:pt x="3113" y="957"/>
                  </a:lnTo>
                  <a:lnTo>
                    <a:pt x="3090" y="930"/>
                  </a:lnTo>
                  <a:lnTo>
                    <a:pt x="3065" y="902"/>
                  </a:lnTo>
                  <a:lnTo>
                    <a:pt x="3040" y="875"/>
                  </a:lnTo>
                  <a:lnTo>
                    <a:pt x="3014" y="849"/>
                  </a:lnTo>
                  <a:lnTo>
                    <a:pt x="2987" y="824"/>
                  </a:lnTo>
                  <a:lnTo>
                    <a:pt x="2961" y="798"/>
                  </a:lnTo>
                  <a:lnTo>
                    <a:pt x="2934" y="774"/>
                  </a:lnTo>
                  <a:lnTo>
                    <a:pt x="2905" y="751"/>
                  </a:lnTo>
                  <a:lnTo>
                    <a:pt x="2877" y="728"/>
                  </a:lnTo>
                  <a:lnTo>
                    <a:pt x="2848" y="704"/>
                  </a:lnTo>
                  <a:lnTo>
                    <a:pt x="2818" y="683"/>
                  </a:lnTo>
                  <a:lnTo>
                    <a:pt x="2788" y="663"/>
                  </a:lnTo>
                  <a:lnTo>
                    <a:pt x="2756" y="642"/>
                  </a:lnTo>
                  <a:lnTo>
                    <a:pt x="2725" y="622"/>
                  </a:lnTo>
                  <a:lnTo>
                    <a:pt x="2694" y="603"/>
                  </a:lnTo>
                  <a:lnTo>
                    <a:pt x="2661" y="586"/>
                  </a:lnTo>
                  <a:lnTo>
                    <a:pt x="2629" y="568"/>
                  </a:lnTo>
                  <a:lnTo>
                    <a:pt x="2595" y="552"/>
                  </a:lnTo>
                  <a:lnTo>
                    <a:pt x="2561" y="536"/>
                  </a:lnTo>
                  <a:lnTo>
                    <a:pt x="2528" y="521"/>
                  </a:lnTo>
                  <a:lnTo>
                    <a:pt x="2493" y="507"/>
                  </a:lnTo>
                  <a:lnTo>
                    <a:pt x="2458" y="494"/>
                  </a:lnTo>
                  <a:lnTo>
                    <a:pt x="2423" y="481"/>
                  </a:lnTo>
                  <a:lnTo>
                    <a:pt x="2387" y="470"/>
                  </a:lnTo>
                  <a:lnTo>
                    <a:pt x="2351" y="459"/>
                  </a:lnTo>
                  <a:lnTo>
                    <a:pt x="2314" y="449"/>
                  </a:lnTo>
                  <a:lnTo>
                    <a:pt x="2277" y="440"/>
                  </a:lnTo>
                  <a:lnTo>
                    <a:pt x="2240" y="431"/>
                  </a:lnTo>
                  <a:lnTo>
                    <a:pt x="2203" y="424"/>
                  </a:lnTo>
                  <a:lnTo>
                    <a:pt x="2164" y="419"/>
                  </a:lnTo>
                  <a:lnTo>
                    <a:pt x="2127" y="413"/>
                  </a:lnTo>
                  <a:lnTo>
                    <a:pt x="2088" y="408"/>
                  </a:lnTo>
                  <a:lnTo>
                    <a:pt x="2049" y="405"/>
                  </a:lnTo>
                  <a:lnTo>
                    <a:pt x="2011" y="402"/>
                  </a:lnTo>
                  <a:lnTo>
                    <a:pt x="1972" y="401"/>
                  </a:lnTo>
                  <a:lnTo>
                    <a:pt x="1932" y="401"/>
                  </a:lnTo>
                  <a:lnTo>
                    <a:pt x="1893" y="401"/>
                  </a:lnTo>
                  <a:lnTo>
                    <a:pt x="1853" y="402"/>
                  </a:lnTo>
                  <a:lnTo>
                    <a:pt x="1814" y="405"/>
                  </a:lnTo>
                  <a:lnTo>
                    <a:pt x="1775" y="408"/>
                  </a:lnTo>
                  <a:lnTo>
                    <a:pt x="1737" y="413"/>
                  </a:lnTo>
                  <a:lnTo>
                    <a:pt x="1699" y="419"/>
                  </a:lnTo>
                  <a:lnTo>
                    <a:pt x="1660" y="424"/>
                  </a:lnTo>
                  <a:lnTo>
                    <a:pt x="1623" y="431"/>
                  </a:lnTo>
                  <a:lnTo>
                    <a:pt x="1586" y="440"/>
                  </a:lnTo>
                  <a:lnTo>
                    <a:pt x="1549" y="449"/>
                  </a:lnTo>
                  <a:lnTo>
                    <a:pt x="1513" y="459"/>
                  </a:lnTo>
                  <a:lnTo>
                    <a:pt x="1477" y="470"/>
                  </a:lnTo>
                  <a:lnTo>
                    <a:pt x="1441" y="481"/>
                  </a:lnTo>
                  <a:lnTo>
                    <a:pt x="1405" y="494"/>
                  </a:lnTo>
                  <a:lnTo>
                    <a:pt x="1370" y="507"/>
                  </a:lnTo>
                  <a:lnTo>
                    <a:pt x="1335" y="521"/>
                  </a:lnTo>
                  <a:lnTo>
                    <a:pt x="1302" y="536"/>
                  </a:lnTo>
                  <a:lnTo>
                    <a:pt x="1268" y="552"/>
                  </a:lnTo>
                  <a:lnTo>
                    <a:pt x="1234" y="568"/>
                  </a:lnTo>
                  <a:lnTo>
                    <a:pt x="1202" y="586"/>
                  </a:lnTo>
                  <a:lnTo>
                    <a:pt x="1169" y="603"/>
                  </a:lnTo>
                  <a:lnTo>
                    <a:pt x="1138" y="622"/>
                  </a:lnTo>
                  <a:lnTo>
                    <a:pt x="1107" y="642"/>
                  </a:lnTo>
                  <a:lnTo>
                    <a:pt x="1076" y="663"/>
                  </a:lnTo>
                  <a:lnTo>
                    <a:pt x="1045" y="683"/>
                  </a:lnTo>
                  <a:lnTo>
                    <a:pt x="1016" y="704"/>
                  </a:lnTo>
                  <a:lnTo>
                    <a:pt x="987" y="728"/>
                  </a:lnTo>
                  <a:lnTo>
                    <a:pt x="958" y="751"/>
                  </a:lnTo>
                  <a:lnTo>
                    <a:pt x="930" y="774"/>
                  </a:lnTo>
                  <a:lnTo>
                    <a:pt x="902" y="798"/>
                  </a:lnTo>
                  <a:lnTo>
                    <a:pt x="876" y="824"/>
                  </a:lnTo>
                  <a:lnTo>
                    <a:pt x="849" y="849"/>
                  </a:lnTo>
                  <a:lnTo>
                    <a:pt x="823" y="875"/>
                  </a:lnTo>
                  <a:lnTo>
                    <a:pt x="799" y="902"/>
                  </a:lnTo>
                  <a:lnTo>
                    <a:pt x="775" y="930"/>
                  </a:lnTo>
                  <a:lnTo>
                    <a:pt x="750" y="957"/>
                  </a:lnTo>
                  <a:lnTo>
                    <a:pt x="728" y="986"/>
                  </a:lnTo>
                  <a:lnTo>
                    <a:pt x="705" y="1015"/>
                  </a:lnTo>
                  <a:lnTo>
                    <a:pt x="684" y="1046"/>
                  </a:lnTo>
                  <a:lnTo>
                    <a:pt x="662" y="1076"/>
                  </a:lnTo>
                  <a:lnTo>
                    <a:pt x="642" y="1106"/>
                  </a:lnTo>
                  <a:lnTo>
                    <a:pt x="623" y="1137"/>
                  </a:lnTo>
                  <a:lnTo>
                    <a:pt x="604" y="1170"/>
                  </a:lnTo>
                  <a:lnTo>
                    <a:pt x="585" y="1202"/>
                  </a:lnTo>
                  <a:lnTo>
                    <a:pt x="569" y="1235"/>
                  </a:lnTo>
                  <a:lnTo>
                    <a:pt x="552" y="1267"/>
                  </a:lnTo>
                  <a:lnTo>
                    <a:pt x="537" y="1301"/>
                  </a:lnTo>
                  <a:lnTo>
                    <a:pt x="522" y="1336"/>
                  </a:lnTo>
                  <a:lnTo>
                    <a:pt x="508" y="1371"/>
                  </a:lnTo>
                  <a:lnTo>
                    <a:pt x="494" y="1406"/>
                  </a:lnTo>
                  <a:lnTo>
                    <a:pt x="482" y="1440"/>
                  </a:lnTo>
                  <a:lnTo>
                    <a:pt x="470" y="1476"/>
                  </a:lnTo>
                  <a:lnTo>
                    <a:pt x="459" y="1512"/>
                  </a:lnTo>
                  <a:lnTo>
                    <a:pt x="450" y="1548"/>
                  </a:lnTo>
                  <a:lnTo>
                    <a:pt x="440" y="1586"/>
                  </a:lnTo>
                  <a:lnTo>
                    <a:pt x="432" y="1623"/>
                  </a:lnTo>
                  <a:lnTo>
                    <a:pt x="425" y="1661"/>
                  </a:lnTo>
                  <a:lnTo>
                    <a:pt x="418" y="1698"/>
                  </a:lnTo>
                  <a:lnTo>
                    <a:pt x="414" y="1737"/>
                  </a:lnTo>
                  <a:lnTo>
                    <a:pt x="409" y="1775"/>
                  </a:lnTo>
                  <a:lnTo>
                    <a:pt x="405" y="1814"/>
                  </a:lnTo>
                  <a:lnTo>
                    <a:pt x="403" y="1853"/>
                  </a:lnTo>
                  <a:lnTo>
                    <a:pt x="402" y="1892"/>
                  </a:lnTo>
                  <a:lnTo>
                    <a:pt x="401" y="1932"/>
                  </a:lnTo>
                  <a:lnTo>
                    <a:pt x="402" y="1986"/>
                  </a:lnTo>
                  <a:lnTo>
                    <a:pt x="405" y="2040"/>
                  </a:lnTo>
                  <a:lnTo>
                    <a:pt x="410" y="2093"/>
                  </a:lnTo>
                  <a:lnTo>
                    <a:pt x="416" y="2146"/>
                  </a:lnTo>
                  <a:lnTo>
                    <a:pt x="424" y="2199"/>
                  </a:lnTo>
                  <a:lnTo>
                    <a:pt x="434" y="2251"/>
                  </a:lnTo>
                  <a:lnTo>
                    <a:pt x="446" y="2301"/>
                  </a:lnTo>
                  <a:lnTo>
                    <a:pt x="459" y="2352"/>
                  </a:lnTo>
                  <a:lnTo>
                    <a:pt x="474" y="2402"/>
                  </a:lnTo>
                  <a:lnTo>
                    <a:pt x="490" y="2451"/>
                  </a:lnTo>
                  <a:lnTo>
                    <a:pt x="509" y="2498"/>
                  </a:lnTo>
                  <a:lnTo>
                    <a:pt x="529" y="2546"/>
                  </a:lnTo>
                  <a:lnTo>
                    <a:pt x="549" y="2592"/>
                  </a:lnTo>
                  <a:lnTo>
                    <a:pt x="573" y="2638"/>
                  </a:lnTo>
                  <a:lnTo>
                    <a:pt x="597" y="2682"/>
                  </a:lnTo>
                  <a:lnTo>
                    <a:pt x="623" y="2726"/>
                  </a:lnTo>
                  <a:lnTo>
                    <a:pt x="650" y="2770"/>
                  </a:lnTo>
                  <a:lnTo>
                    <a:pt x="679" y="2814"/>
                  </a:lnTo>
                  <a:lnTo>
                    <a:pt x="711" y="2856"/>
                  </a:lnTo>
                  <a:lnTo>
                    <a:pt x="743" y="2896"/>
                  </a:lnTo>
                  <a:lnTo>
                    <a:pt x="777" y="2937"/>
                  </a:lnTo>
                  <a:lnTo>
                    <a:pt x="812" y="2975"/>
                  </a:lnTo>
                  <a:lnTo>
                    <a:pt x="848" y="3014"/>
                  </a:lnTo>
                  <a:lnTo>
                    <a:pt x="885" y="3050"/>
                  </a:lnTo>
                  <a:lnTo>
                    <a:pt x="924" y="3085"/>
                  </a:lnTo>
                  <a:lnTo>
                    <a:pt x="964" y="3118"/>
                  </a:lnTo>
                  <a:lnTo>
                    <a:pt x="1004" y="3151"/>
                  </a:lnTo>
                  <a:lnTo>
                    <a:pt x="1047" y="3182"/>
                  </a:lnTo>
                  <a:lnTo>
                    <a:pt x="1090" y="3211"/>
                  </a:lnTo>
                  <a:lnTo>
                    <a:pt x="1135" y="3239"/>
                  </a:lnTo>
                  <a:lnTo>
                    <a:pt x="1180" y="3266"/>
                  </a:lnTo>
                  <a:lnTo>
                    <a:pt x="1226" y="3291"/>
                  </a:lnTo>
                  <a:lnTo>
                    <a:pt x="1335" y="3348"/>
                  </a:lnTo>
                  <a:lnTo>
                    <a:pt x="1335" y="3469"/>
                  </a:lnTo>
                  <a:lnTo>
                    <a:pt x="1335" y="3838"/>
                  </a:lnTo>
                  <a:lnTo>
                    <a:pt x="1674" y="3838"/>
                  </a:lnTo>
                  <a:lnTo>
                    <a:pt x="1674" y="2948"/>
                  </a:lnTo>
                  <a:lnTo>
                    <a:pt x="1260" y="2281"/>
                  </a:lnTo>
                  <a:lnTo>
                    <a:pt x="1431" y="2175"/>
                  </a:lnTo>
                  <a:lnTo>
                    <a:pt x="1507" y="2300"/>
                  </a:lnTo>
                  <a:close/>
                  <a:moveTo>
                    <a:pt x="2326" y="2429"/>
                  </a:moveTo>
                  <a:lnTo>
                    <a:pt x="2326" y="2429"/>
                  </a:lnTo>
                  <a:lnTo>
                    <a:pt x="2305" y="2432"/>
                  </a:lnTo>
                  <a:lnTo>
                    <a:pt x="2284" y="2435"/>
                  </a:lnTo>
                  <a:lnTo>
                    <a:pt x="2258" y="2437"/>
                  </a:lnTo>
                  <a:lnTo>
                    <a:pt x="2234" y="2437"/>
                  </a:lnTo>
                  <a:lnTo>
                    <a:pt x="2208" y="2433"/>
                  </a:lnTo>
                  <a:lnTo>
                    <a:pt x="2184" y="2429"/>
                  </a:lnTo>
                  <a:lnTo>
                    <a:pt x="2158" y="2420"/>
                  </a:lnTo>
                  <a:lnTo>
                    <a:pt x="2134" y="2411"/>
                  </a:lnTo>
                  <a:lnTo>
                    <a:pt x="2109" y="2397"/>
                  </a:lnTo>
                  <a:lnTo>
                    <a:pt x="2083" y="2382"/>
                  </a:lnTo>
                  <a:lnTo>
                    <a:pt x="2063" y="2396"/>
                  </a:lnTo>
                  <a:lnTo>
                    <a:pt x="2045" y="2409"/>
                  </a:lnTo>
                  <a:lnTo>
                    <a:pt x="2024" y="2419"/>
                  </a:lnTo>
                  <a:lnTo>
                    <a:pt x="2004" y="2427"/>
                  </a:lnTo>
                  <a:lnTo>
                    <a:pt x="1983" y="2434"/>
                  </a:lnTo>
                  <a:lnTo>
                    <a:pt x="1962" y="2438"/>
                  </a:lnTo>
                  <a:lnTo>
                    <a:pt x="1941" y="2440"/>
                  </a:lnTo>
                  <a:lnTo>
                    <a:pt x="1920" y="2440"/>
                  </a:lnTo>
                  <a:lnTo>
                    <a:pt x="1900" y="2439"/>
                  </a:lnTo>
                  <a:lnTo>
                    <a:pt x="1879" y="2435"/>
                  </a:lnTo>
                  <a:lnTo>
                    <a:pt x="1858" y="2430"/>
                  </a:lnTo>
                  <a:lnTo>
                    <a:pt x="1837" y="2423"/>
                  </a:lnTo>
                  <a:lnTo>
                    <a:pt x="1816" y="2415"/>
                  </a:lnTo>
                  <a:lnTo>
                    <a:pt x="1794" y="2404"/>
                  </a:lnTo>
                  <a:lnTo>
                    <a:pt x="1773" y="2393"/>
                  </a:lnTo>
                  <a:lnTo>
                    <a:pt x="1752" y="2379"/>
                  </a:lnTo>
                  <a:lnTo>
                    <a:pt x="1735" y="2390"/>
                  </a:lnTo>
                  <a:lnTo>
                    <a:pt x="1716" y="2399"/>
                  </a:lnTo>
                  <a:lnTo>
                    <a:pt x="1699" y="2408"/>
                  </a:lnTo>
                  <a:lnTo>
                    <a:pt x="1679" y="2413"/>
                  </a:lnTo>
                  <a:lnTo>
                    <a:pt x="1660" y="2418"/>
                  </a:lnTo>
                  <a:lnTo>
                    <a:pt x="1642" y="2422"/>
                  </a:lnTo>
                  <a:lnTo>
                    <a:pt x="1622" y="2424"/>
                  </a:lnTo>
                  <a:lnTo>
                    <a:pt x="1602" y="2424"/>
                  </a:lnTo>
                  <a:lnTo>
                    <a:pt x="1585" y="2424"/>
                  </a:lnTo>
                  <a:lnTo>
                    <a:pt x="1860" y="2866"/>
                  </a:lnTo>
                  <a:lnTo>
                    <a:pt x="1875" y="2891"/>
                  </a:lnTo>
                  <a:lnTo>
                    <a:pt x="1875" y="2918"/>
                  </a:lnTo>
                  <a:lnTo>
                    <a:pt x="1875" y="3838"/>
                  </a:lnTo>
                  <a:lnTo>
                    <a:pt x="2038" y="3838"/>
                  </a:lnTo>
                  <a:lnTo>
                    <a:pt x="2038" y="2918"/>
                  </a:lnTo>
                  <a:lnTo>
                    <a:pt x="2038" y="2891"/>
                  </a:lnTo>
                  <a:lnTo>
                    <a:pt x="2053" y="2866"/>
                  </a:lnTo>
                  <a:lnTo>
                    <a:pt x="2326" y="2429"/>
                  </a:lnTo>
                  <a:close/>
                  <a:moveTo>
                    <a:pt x="2506" y="5533"/>
                  </a:moveTo>
                  <a:lnTo>
                    <a:pt x="1402" y="5631"/>
                  </a:lnTo>
                  <a:lnTo>
                    <a:pt x="1405" y="5656"/>
                  </a:lnTo>
                  <a:lnTo>
                    <a:pt x="1410" y="5681"/>
                  </a:lnTo>
                  <a:lnTo>
                    <a:pt x="1417" y="5705"/>
                  </a:lnTo>
                  <a:lnTo>
                    <a:pt x="1424" y="5729"/>
                  </a:lnTo>
                  <a:lnTo>
                    <a:pt x="1432" y="5753"/>
                  </a:lnTo>
                  <a:lnTo>
                    <a:pt x="1441" y="5776"/>
                  </a:lnTo>
                  <a:lnTo>
                    <a:pt x="1451" y="5798"/>
                  </a:lnTo>
                  <a:lnTo>
                    <a:pt x="1463" y="5820"/>
                  </a:lnTo>
                  <a:lnTo>
                    <a:pt x="1475" y="5842"/>
                  </a:lnTo>
                  <a:lnTo>
                    <a:pt x="1489" y="5862"/>
                  </a:lnTo>
                  <a:lnTo>
                    <a:pt x="1503" y="5883"/>
                  </a:lnTo>
                  <a:lnTo>
                    <a:pt x="1516" y="5902"/>
                  </a:lnTo>
                  <a:lnTo>
                    <a:pt x="1533" y="5921"/>
                  </a:lnTo>
                  <a:lnTo>
                    <a:pt x="1549" y="5938"/>
                  </a:lnTo>
                  <a:lnTo>
                    <a:pt x="1566" y="5956"/>
                  </a:lnTo>
                  <a:lnTo>
                    <a:pt x="1584" y="5973"/>
                  </a:lnTo>
                  <a:lnTo>
                    <a:pt x="1602" y="5988"/>
                  </a:lnTo>
                  <a:lnTo>
                    <a:pt x="1622" y="6003"/>
                  </a:lnTo>
                  <a:lnTo>
                    <a:pt x="1642" y="6017"/>
                  </a:lnTo>
                  <a:lnTo>
                    <a:pt x="1663" y="6031"/>
                  </a:lnTo>
                  <a:lnTo>
                    <a:pt x="1685" y="6043"/>
                  </a:lnTo>
                  <a:lnTo>
                    <a:pt x="1706" y="6055"/>
                  </a:lnTo>
                  <a:lnTo>
                    <a:pt x="1729" y="6065"/>
                  </a:lnTo>
                  <a:lnTo>
                    <a:pt x="1752" y="6074"/>
                  </a:lnTo>
                  <a:lnTo>
                    <a:pt x="1775" y="6082"/>
                  </a:lnTo>
                  <a:lnTo>
                    <a:pt x="1799" y="6091"/>
                  </a:lnTo>
                  <a:lnTo>
                    <a:pt x="1823" y="6096"/>
                  </a:lnTo>
                  <a:lnTo>
                    <a:pt x="1849" y="6102"/>
                  </a:lnTo>
                  <a:lnTo>
                    <a:pt x="1873" y="6106"/>
                  </a:lnTo>
                  <a:lnTo>
                    <a:pt x="1900" y="6109"/>
                  </a:lnTo>
                  <a:lnTo>
                    <a:pt x="1925" y="6110"/>
                  </a:lnTo>
                  <a:lnTo>
                    <a:pt x="1951" y="6111"/>
                  </a:lnTo>
                  <a:lnTo>
                    <a:pt x="1980" y="6110"/>
                  </a:lnTo>
                  <a:lnTo>
                    <a:pt x="2008" y="6109"/>
                  </a:lnTo>
                  <a:lnTo>
                    <a:pt x="2035" y="6106"/>
                  </a:lnTo>
                  <a:lnTo>
                    <a:pt x="2063" y="6100"/>
                  </a:lnTo>
                  <a:lnTo>
                    <a:pt x="2090" y="6094"/>
                  </a:lnTo>
                  <a:lnTo>
                    <a:pt x="2117" y="6087"/>
                  </a:lnTo>
                  <a:lnTo>
                    <a:pt x="2142" y="6078"/>
                  </a:lnTo>
                  <a:lnTo>
                    <a:pt x="2168" y="6067"/>
                  </a:lnTo>
                  <a:lnTo>
                    <a:pt x="2192" y="6057"/>
                  </a:lnTo>
                  <a:lnTo>
                    <a:pt x="2215" y="6044"/>
                  </a:lnTo>
                  <a:lnTo>
                    <a:pt x="2239" y="6031"/>
                  </a:lnTo>
                  <a:lnTo>
                    <a:pt x="2262" y="6016"/>
                  </a:lnTo>
                  <a:lnTo>
                    <a:pt x="2284" y="6001"/>
                  </a:lnTo>
                  <a:lnTo>
                    <a:pt x="2305" y="5985"/>
                  </a:lnTo>
                  <a:lnTo>
                    <a:pt x="2324" y="5968"/>
                  </a:lnTo>
                  <a:lnTo>
                    <a:pt x="2344" y="5949"/>
                  </a:lnTo>
                  <a:lnTo>
                    <a:pt x="2362" y="5929"/>
                  </a:lnTo>
                  <a:lnTo>
                    <a:pt x="2379" y="5909"/>
                  </a:lnTo>
                  <a:lnTo>
                    <a:pt x="2396" y="5889"/>
                  </a:lnTo>
                  <a:lnTo>
                    <a:pt x="2412" y="5866"/>
                  </a:lnTo>
                  <a:lnTo>
                    <a:pt x="2425" y="5844"/>
                  </a:lnTo>
                  <a:lnTo>
                    <a:pt x="2439" y="5821"/>
                  </a:lnTo>
                  <a:lnTo>
                    <a:pt x="2451" y="5797"/>
                  </a:lnTo>
                  <a:lnTo>
                    <a:pt x="2463" y="5772"/>
                  </a:lnTo>
                  <a:lnTo>
                    <a:pt x="2473" y="5747"/>
                  </a:lnTo>
                  <a:lnTo>
                    <a:pt x="2481" y="5721"/>
                  </a:lnTo>
                  <a:lnTo>
                    <a:pt x="2489" y="5695"/>
                  </a:lnTo>
                  <a:lnTo>
                    <a:pt x="2495" y="5668"/>
                  </a:lnTo>
                  <a:lnTo>
                    <a:pt x="2500" y="5641"/>
                  </a:lnTo>
                  <a:lnTo>
                    <a:pt x="2503" y="5613"/>
                  </a:lnTo>
                  <a:lnTo>
                    <a:pt x="2506" y="5584"/>
                  </a:lnTo>
                  <a:lnTo>
                    <a:pt x="2507" y="5556"/>
                  </a:lnTo>
                  <a:lnTo>
                    <a:pt x="2506" y="5533"/>
                  </a:lnTo>
                  <a:close/>
                  <a:moveTo>
                    <a:pt x="2908" y="4892"/>
                  </a:moveTo>
                  <a:lnTo>
                    <a:pt x="1018" y="5060"/>
                  </a:lnTo>
                  <a:lnTo>
                    <a:pt x="1015" y="5089"/>
                  </a:lnTo>
                  <a:lnTo>
                    <a:pt x="1015" y="5118"/>
                  </a:lnTo>
                  <a:lnTo>
                    <a:pt x="1017" y="5144"/>
                  </a:lnTo>
                  <a:lnTo>
                    <a:pt x="2906" y="4978"/>
                  </a:lnTo>
                  <a:lnTo>
                    <a:pt x="2908" y="4953"/>
                  </a:lnTo>
                  <a:lnTo>
                    <a:pt x="2910" y="4927"/>
                  </a:lnTo>
                  <a:lnTo>
                    <a:pt x="2910" y="4910"/>
                  </a:lnTo>
                  <a:lnTo>
                    <a:pt x="2908" y="4892"/>
                  </a:lnTo>
                  <a:close/>
                  <a:moveTo>
                    <a:pt x="2908" y="4171"/>
                  </a:moveTo>
                  <a:lnTo>
                    <a:pt x="1018" y="4337"/>
                  </a:lnTo>
                  <a:lnTo>
                    <a:pt x="1015" y="4368"/>
                  </a:lnTo>
                  <a:lnTo>
                    <a:pt x="1015" y="4397"/>
                  </a:lnTo>
                  <a:lnTo>
                    <a:pt x="1017" y="4423"/>
                  </a:lnTo>
                  <a:lnTo>
                    <a:pt x="2906" y="4257"/>
                  </a:lnTo>
                  <a:lnTo>
                    <a:pt x="2908" y="4232"/>
                  </a:lnTo>
                  <a:lnTo>
                    <a:pt x="2910" y="4206"/>
                  </a:lnTo>
                  <a:lnTo>
                    <a:pt x="2910" y="4189"/>
                  </a:lnTo>
                  <a:lnTo>
                    <a:pt x="2908" y="4171"/>
                  </a:lnTo>
                  <a:close/>
                </a:path>
              </a:pathLst>
            </a:custGeom>
            <a:solidFill>
              <a:schemeClr val="bg1"/>
            </a:solidFill>
            <a:ln>
              <a:solidFill>
                <a:schemeClr val="bg1"/>
              </a:solidFill>
            </a:ln>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5007832" y="1628895"/>
            <a:ext cx="6017888" cy="540934"/>
            <a:chOff x="4597712" y="1584494"/>
            <a:chExt cx="5699829" cy="511214"/>
          </a:xfrm>
          <a:solidFill>
            <a:srgbClr val="C00000"/>
          </a:solidFill>
          <a:effectLst>
            <a:outerShdw blurRad="50800" dist="38100" dir="2700000" algn="tl" rotWithShape="0">
              <a:prstClr val="black">
                <a:alpha val="40000"/>
              </a:prstClr>
            </a:outerShdw>
          </a:effectLst>
        </p:grpSpPr>
        <p:sp>
          <p:nvSpPr>
            <p:cNvPr id="93" name="Freeform 5"/>
            <p:cNvSpPr/>
            <p:nvPr/>
          </p:nvSpPr>
          <p:spPr bwMode="auto">
            <a:xfrm>
              <a:off x="4597712" y="1584494"/>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bg1"/>
                </a:solidFill>
                <a:latin typeface="微软雅黑" panose="020b0503020204020204" pitchFamily="34" charset="-122"/>
                <a:ea typeface="微软雅黑" panose="020b0503020204020204" pitchFamily="34" charset="-122"/>
              </a:endParaRPr>
            </a:p>
          </p:txBody>
        </p:sp>
        <p:sp>
          <p:nvSpPr>
            <p:cNvPr id="94" name="TextBox 93"/>
            <p:cNvSpPr txBox="1"/>
            <p:nvPr/>
          </p:nvSpPr>
          <p:spPr>
            <a:xfrm>
              <a:off x="5592733" y="1718319"/>
              <a:ext cx="3164443" cy="29075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nSpc>
                  <a:spcPct val="80000"/>
                </a:lnSpc>
              </a:pPr>
              <a:r>
                <a:rPr lang="zh-CN" altLang="en-US" sz="2500"/>
                <a:t>商务谈判的心理</a:t>
              </a:r>
              <a:endParaRPr lang="zh-CN" altLang="en-US" sz="2500"/>
            </a:p>
          </p:txBody>
        </p:sp>
        <p:sp>
          <p:nvSpPr>
            <p:cNvPr id="97" name="KSO_Shape"/>
            <p:cNvSpPr/>
            <p:nvPr/>
          </p:nvSpPr>
          <p:spPr bwMode="auto">
            <a:xfrm>
              <a:off x="9331114" y="1670049"/>
              <a:ext cx="286351" cy="360384"/>
            </a:xfrm>
            <a:custGeom>
              <a:gdLst>
                <a:gd name="T0" fmla="*/ 2147483646 w 4228"/>
                <a:gd name="T1" fmla="*/ 2147483646 h 5910"/>
                <a:gd name="T2" fmla="*/ 2147483646 w 4228"/>
                <a:gd name="T3" fmla="*/ 2147483646 h 5910"/>
                <a:gd name="T4" fmla="*/ 2147483646 w 4228"/>
                <a:gd name="T5" fmla="*/ 2147483646 h 5910"/>
                <a:gd name="T6" fmla="*/ 2147483646 w 4228"/>
                <a:gd name="T7" fmla="*/ 2147483646 h 5910"/>
                <a:gd name="T8" fmla="*/ 2147483646 w 4228"/>
                <a:gd name="T9" fmla="*/ 736754076 h 5910"/>
                <a:gd name="T10" fmla="*/ 2147483646 w 4228"/>
                <a:gd name="T11" fmla="*/ 468900117 h 5910"/>
                <a:gd name="T12" fmla="*/ 2147483646 w 4228"/>
                <a:gd name="T13" fmla="*/ 2147483646 h 5910"/>
                <a:gd name="T14" fmla="*/ 2147483646 w 4228"/>
                <a:gd name="T15" fmla="*/ 2147483646 h 5910"/>
                <a:gd name="T16" fmla="*/ 769768890 w 4228"/>
                <a:gd name="T17" fmla="*/ 2147483646 h 5910"/>
                <a:gd name="T18" fmla="*/ 502005176 w 4228"/>
                <a:gd name="T19" fmla="*/ 2147483646 h 5910"/>
                <a:gd name="T20" fmla="*/ 2147483646 w 4228"/>
                <a:gd name="T21" fmla="*/ 2147483646 h 5910"/>
                <a:gd name="T22" fmla="*/ 2147483646 w 4228"/>
                <a:gd name="T23" fmla="*/ 2147483646 h 5910"/>
                <a:gd name="T24" fmla="*/ 2147483646 w 4228"/>
                <a:gd name="T25" fmla="*/ 2147483646 h 5910"/>
                <a:gd name="T26" fmla="*/ 2147483646 w 4228"/>
                <a:gd name="T27" fmla="*/ 2147483646 h 5910"/>
                <a:gd name="T28" fmla="*/ 2147483646 w 4228"/>
                <a:gd name="T29" fmla="*/ 2147483646 h 5910"/>
                <a:gd name="T30" fmla="*/ 2147483646 w 4228"/>
                <a:gd name="T31" fmla="*/ 2147483646 h 5910"/>
                <a:gd name="T32" fmla="*/ 2147483646 w 4228"/>
                <a:gd name="T33" fmla="*/ 2147483646 h 5910"/>
                <a:gd name="T34" fmla="*/ 2147483646 w 4228"/>
                <a:gd name="T35" fmla="*/ 2147483646 h 5910"/>
                <a:gd name="T36" fmla="*/ 2147483646 w 4228"/>
                <a:gd name="T37" fmla="*/ 2147483646 h 5910"/>
                <a:gd name="T38" fmla="*/ 2147483646 w 4228"/>
                <a:gd name="T39" fmla="*/ 2147483646 h 5910"/>
                <a:gd name="T40" fmla="*/ 2147483646 w 4228"/>
                <a:gd name="T41" fmla="*/ 2147483646 h 5910"/>
                <a:gd name="T42" fmla="*/ 2147483646 w 4228"/>
                <a:gd name="T43" fmla="*/ 2147483646 h 5910"/>
                <a:gd name="T44" fmla="*/ 2147483646 w 4228"/>
                <a:gd name="T45" fmla="*/ 2147483646 h 5910"/>
                <a:gd name="T46" fmla="*/ 2147483646 w 4228"/>
                <a:gd name="T47" fmla="*/ 2147483646 h 5910"/>
                <a:gd name="T48" fmla="*/ 2147483646 w 4228"/>
                <a:gd name="T49" fmla="*/ 2147483646 h 5910"/>
                <a:gd name="T50" fmla="*/ 2147483646 w 4228"/>
                <a:gd name="T51" fmla="*/ 2147483646 h 5910"/>
                <a:gd name="T52" fmla="*/ 2147483646 w 4228"/>
                <a:gd name="T53" fmla="*/ 2147483646 h 5910"/>
                <a:gd name="T54" fmla="*/ 2147483646 w 4228"/>
                <a:gd name="T55" fmla="*/ 2147483646 h 5910"/>
                <a:gd name="T56" fmla="*/ 2147483646 w 4228"/>
                <a:gd name="T57" fmla="*/ 2147483646 h 5910"/>
                <a:gd name="T58" fmla="*/ 2147483646 w 4228"/>
                <a:gd name="T59" fmla="*/ 2147483646 h 5910"/>
                <a:gd name="T60" fmla="*/ 2147483646 w 4228"/>
                <a:gd name="T61" fmla="*/ 2147483646 h 5910"/>
                <a:gd name="T62" fmla="*/ 2147483646 w 4228"/>
                <a:gd name="T63" fmla="*/ 2147483646 h 5910"/>
                <a:gd name="T64" fmla="*/ 2147483646 w 4228"/>
                <a:gd name="T65" fmla="*/ 2147483646 h 5910"/>
                <a:gd name="T66" fmla="*/ 2147483646 w 4228"/>
                <a:gd name="T67" fmla="*/ 2147483646 h 5910"/>
                <a:gd name="T68" fmla="*/ 2147483646 w 4228"/>
                <a:gd name="T69" fmla="*/ 2147483646 h 5910"/>
                <a:gd name="T70" fmla="*/ 2147483646 w 4228"/>
                <a:gd name="T71" fmla="*/ 2147483646 h 5910"/>
                <a:gd name="T72" fmla="*/ 2147483646 w 4228"/>
                <a:gd name="T73" fmla="*/ 2147483646 h 5910"/>
                <a:gd name="T74" fmla="*/ 2147483646 w 4228"/>
                <a:gd name="T75" fmla="*/ 2147483646 h 5910"/>
                <a:gd name="T76" fmla="*/ 2147483646 w 4228"/>
                <a:gd name="T77" fmla="*/ 2147483646 h 5910"/>
                <a:gd name="T78" fmla="*/ 2147483646 w 4228"/>
                <a:gd name="T79" fmla="*/ 2147483646 h 5910"/>
                <a:gd name="T80" fmla="*/ 2147483646 w 4228"/>
                <a:gd name="T81" fmla="*/ 2147483646 h 5910"/>
                <a:gd name="T82" fmla="*/ 2147483646 w 4228"/>
                <a:gd name="T83" fmla="*/ 2147483646 h 5910"/>
                <a:gd name="T84" fmla="*/ 2147483646 w 4228"/>
                <a:gd name="T85" fmla="*/ 2147483646 h 5910"/>
                <a:gd name="T86" fmla="*/ 2147483646 w 4228"/>
                <a:gd name="T87" fmla="*/ 2147483646 h 5910"/>
                <a:gd name="T88" fmla="*/ 2147483646 w 4228"/>
                <a:gd name="T89" fmla="*/ 2147483646 h 5910"/>
                <a:gd name="T90" fmla="*/ 2147483646 w 4228"/>
                <a:gd name="T91" fmla="*/ 2147483646 h 5910"/>
                <a:gd name="T92" fmla="*/ 2147483646 w 4228"/>
                <a:gd name="T93" fmla="*/ 2147483646 h 5910"/>
                <a:gd name="T94" fmla="*/ 2147483646 w 4228"/>
                <a:gd name="T95" fmla="*/ 2147483646 h 5910"/>
                <a:gd name="T96" fmla="*/ 2147483646 w 4228"/>
                <a:gd name="T97" fmla="*/ 2147483646 h 5910"/>
                <a:gd name="T98" fmla="*/ 2147483646 w 4228"/>
                <a:gd name="T99" fmla="*/ 2147483646 h 5910"/>
                <a:gd name="T100" fmla="*/ 2147483646 w 4228"/>
                <a:gd name="T101" fmla="*/ 2147483646 h 5910"/>
                <a:gd name="T102" fmla="*/ 2147483646 w 4228"/>
                <a:gd name="T103" fmla="*/ 2147483646 h 5910"/>
                <a:gd name="T104" fmla="*/ 2147483646 w 4228"/>
                <a:gd name="T105" fmla="*/ 2147483646 h 5910"/>
                <a:gd name="T106" fmla="*/ 2147483646 w 4228"/>
                <a:gd name="T107" fmla="*/ 2147483646 h 5910"/>
                <a:gd name="T108" fmla="*/ 2147483646 w 4228"/>
                <a:gd name="T109" fmla="*/ 2147483646 h 5910"/>
                <a:gd name="T110" fmla="*/ 2147483646 w 4228"/>
                <a:gd name="T111" fmla="*/ 2147483646 h 5910"/>
                <a:gd name="T112" fmla="*/ 2147483646 w 4228"/>
                <a:gd name="T113" fmla="*/ 2147483646 h 5910"/>
                <a:gd name="T114" fmla="*/ 2147483646 w 4228"/>
                <a:gd name="T115" fmla="*/ 2147483646 h 5910"/>
                <a:gd name="T116" fmla="*/ 2147483646 w 4228"/>
                <a:gd name="T117" fmla="*/ 2147483646 h 5910"/>
                <a:gd name="T118" fmla="*/ 2147483646 w 4228"/>
                <a:gd name="T119" fmla="*/ 2147483646 h 5910"/>
                <a:gd name="T120" fmla="*/ 2147483646 w 4228"/>
                <a:gd name="T121" fmla="*/ 2147483646 h 591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228" h="5910">
                  <a:moveTo>
                    <a:pt x="3998" y="2785"/>
                  </a:moveTo>
                  <a:lnTo>
                    <a:pt x="3815" y="2602"/>
                  </a:lnTo>
                  <a:lnTo>
                    <a:pt x="2840" y="1627"/>
                  </a:lnTo>
                  <a:lnTo>
                    <a:pt x="3127" y="1341"/>
                  </a:lnTo>
                  <a:lnTo>
                    <a:pt x="3155" y="1312"/>
                  </a:lnTo>
                  <a:lnTo>
                    <a:pt x="3181" y="1282"/>
                  </a:lnTo>
                  <a:lnTo>
                    <a:pt x="3205" y="1251"/>
                  </a:lnTo>
                  <a:lnTo>
                    <a:pt x="3227" y="1219"/>
                  </a:lnTo>
                  <a:lnTo>
                    <a:pt x="3247" y="1185"/>
                  </a:lnTo>
                  <a:lnTo>
                    <a:pt x="3266" y="1151"/>
                  </a:lnTo>
                  <a:lnTo>
                    <a:pt x="3284" y="1116"/>
                  </a:lnTo>
                  <a:lnTo>
                    <a:pt x="3299" y="1081"/>
                  </a:lnTo>
                  <a:lnTo>
                    <a:pt x="3313" y="1046"/>
                  </a:lnTo>
                  <a:lnTo>
                    <a:pt x="3324" y="1009"/>
                  </a:lnTo>
                  <a:lnTo>
                    <a:pt x="3335" y="972"/>
                  </a:lnTo>
                  <a:lnTo>
                    <a:pt x="3342" y="935"/>
                  </a:lnTo>
                  <a:lnTo>
                    <a:pt x="3349" y="898"/>
                  </a:lnTo>
                  <a:lnTo>
                    <a:pt x="3353" y="861"/>
                  </a:lnTo>
                  <a:lnTo>
                    <a:pt x="3356" y="823"/>
                  </a:lnTo>
                  <a:lnTo>
                    <a:pt x="3357" y="786"/>
                  </a:lnTo>
                  <a:lnTo>
                    <a:pt x="3356" y="748"/>
                  </a:lnTo>
                  <a:lnTo>
                    <a:pt x="3353" y="710"/>
                  </a:lnTo>
                  <a:lnTo>
                    <a:pt x="3349" y="673"/>
                  </a:lnTo>
                  <a:lnTo>
                    <a:pt x="3342" y="635"/>
                  </a:lnTo>
                  <a:lnTo>
                    <a:pt x="3335" y="598"/>
                  </a:lnTo>
                  <a:lnTo>
                    <a:pt x="3324" y="562"/>
                  </a:lnTo>
                  <a:lnTo>
                    <a:pt x="3313" y="526"/>
                  </a:lnTo>
                  <a:lnTo>
                    <a:pt x="3299" y="489"/>
                  </a:lnTo>
                  <a:lnTo>
                    <a:pt x="3284" y="455"/>
                  </a:lnTo>
                  <a:lnTo>
                    <a:pt x="3266" y="420"/>
                  </a:lnTo>
                  <a:lnTo>
                    <a:pt x="3247" y="385"/>
                  </a:lnTo>
                  <a:lnTo>
                    <a:pt x="3227" y="353"/>
                  </a:lnTo>
                  <a:lnTo>
                    <a:pt x="3205" y="321"/>
                  </a:lnTo>
                  <a:lnTo>
                    <a:pt x="3181" y="290"/>
                  </a:lnTo>
                  <a:lnTo>
                    <a:pt x="3155" y="258"/>
                  </a:lnTo>
                  <a:lnTo>
                    <a:pt x="3127" y="229"/>
                  </a:lnTo>
                  <a:lnTo>
                    <a:pt x="3097" y="201"/>
                  </a:lnTo>
                  <a:lnTo>
                    <a:pt x="3067" y="176"/>
                  </a:lnTo>
                  <a:lnTo>
                    <a:pt x="3036" y="151"/>
                  </a:lnTo>
                  <a:lnTo>
                    <a:pt x="3003" y="129"/>
                  </a:lnTo>
                  <a:lnTo>
                    <a:pt x="2970" y="108"/>
                  </a:lnTo>
                  <a:lnTo>
                    <a:pt x="2936" y="89"/>
                  </a:lnTo>
                  <a:lnTo>
                    <a:pt x="2902" y="72"/>
                  </a:lnTo>
                  <a:lnTo>
                    <a:pt x="2866" y="56"/>
                  </a:lnTo>
                  <a:lnTo>
                    <a:pt x="2830" y="43"/>
                  </a:lnTo>
                  <a:lnTo>
                    <a:pt x="2795" y="32"/>
                  </a:lnTo>
                  <a:lnTo>
                    <a:pt x="2758" y="22"/>
                  </a:lnTo>
                  <a:lnTo>
                    <a:pt x="2720" y="14"/>
                  </a:lnTo>
                  <a:lnTo>
                    <a:pt x="2683" y="7"/>
                  </a:lnTo>
                  <a:lnTo>
                    <a:pt x="2645" y="3"/>
                  </a:lnTo>
                  <a:lnTo>
                    <a:pt x="2608" y="0"/>
                  </a:lnTo>
                  <a:lnTo>
                    <a:pt x="2570" y="0"/>
                  </a:lnTo>
                  <a:lnTo>
                    <a:pt x="2532" y="0"/>
                  </a:lnTo>
                  <a:lnTo>
                    <a:pt x="2496" y="3"/>
                  </a:lnTo>
                  <a:lnTo>
                    <a:pt x="2458" y="7"/>
                  </a:lnTo>
                  <a:lnTo>
                    <a:pt x="2421" y="14"/>
                  </a:lnTo>
                  <a:lnTo>
                    <a:pt x="2383" y="22"/>
                  </a:lnTo>
                  <a:lnTo>
                    <a:pt x="2346" y="32"/>
                  </a:lnTo>
                  <a:lnTo>
                    <a:pt x="2310" y="43"/>
                  </a:lnTo>
                  <a:lnTo>
                    <a:pt x="2275" y="56"/>
                  </a:lnTo>
                  <a:lnTo>
                    <a:pt x="2239" y="72"/>
                  </a:lnTo>
                  <a:lnTo>
                    <a:pt x="2205" y="89"/>
                  </a:lnTo>
                  <a:lnTo>
                    <a:pt x="2171" y="108"/>
                  </a:lnTo>
                  <a:lnTo>
                    <a:pt x="2138" y="129"/>
                  </a:lnTo>
                  <a:lnTo>
                    <a:pt x="2105" y="151"/>
                  </a:lnTo>
                  <a:lnTo>
                    <a:pt x="2074" y="176"/>
                  </a:lnTo>
                  <a:lnTo>
                    <a:pt x="2044" y="201"/>
                  </a:lnTo>
                  <a:lnTo>
                    <a:pt x="2015" y="229"/>
                  </a:lnTo>
                  <a:lnTo>
                    <a:pt x="301" y="1950"/>
                  </a:lnTo>
                  <a:lnTo>
                    <a:pt x="284" y="1965"/>
                  </a:lnTo>
                  <a:lnTo>
                    <a:pt x="266" y="1980"/>
                  </a:lnTo>
                  <a:lnTo>
                    <a:pt x="248" y="1996"/>
                  </a:lnTo>
                  <a:lnTo>
                    <a:pt x="231" y="2013"/>
                  </a:lnTo>
                  <a:lnTo>
                    <a:pt x="203" y="2042"/>
                  </a:lnTo>
                  <a:lnTo>
                    <a:pt x="177" y="2072"/>
                  </a:lnTo>
                  <a:lnTo>
                    <a:pt x="153" y="2104"/>
                  </a:lnTo>
                  <a:lnTo>
                    <a:pt x="131" y="2135"/>
                  </a:lnTo>
                  <a:lnTo>
                    <a:pt x="110" y="2169"/>
                  </a:lnTo>
                  <a:lnTo>
                    <a:pt x="91" y="2203"/>
                  </a:lnTo>
                  <a:lnTo>
                    <a:pt x="74" y="2238"/>
                  </a:lnTo>
                  <a:lnTo>
                    <a:pt x="58" y="2273"/>
                  </a:lnTo>
                  <a:lnTo>
                    <a:pt x="45" y="2308"/>
                  </a:lnTo>
                  <a:lnTo>
                    <a:pt x="33" y="2345"/>
                  </a:lnTo>
                  <a:lnTo>
                    <a:pt x="23" y="2382"/>
                  </a:lnTo>
                  <a:lnTo>
                    <a:pt x="15" y="2419"/>
                  </a:lnTo>
                  <a:lnTo>
                    <a:pt x="9" y="2456"/>
                  </a:lnTo>
                  <a:lnTo>
                    <a:pt x="5" y="2493"/>
                  </a:lnTo>
                  <a:lnTo>
                    <a:pt x="1" y="2531"/>
                  </a:lnTo>
                  <a:lnTo>
                    <a:pt x="0" y="2569"/>
                  </a:lnTo>
                  <a:lnTo>
                    <a:pt x="1" y="2606"/>
                  </a:lnTo>
                  <a:lnTo>
                    <a:pt x="5" y="2644"/>
                  </a:lnTo>
                  <a:lnTo>
                    <a:pt x="9" y="2681"/>
                  </a:lnTo>
                  <a:lnTo>
                    <a:pt x="15" y="2719"/>
                  </a:lnTo>
                  <a:lnTo>
                    <a:pt x="23" y="2756"/>
                  </a:lnTo>
                  <a:lnTo>
                    <a:pt x="33" y="2792"/>
                  </a:lnTo>
                  <a:lnTo>
                    <a:pt x="45" y="2829"/>
                  </a:lnTo>
                  <a:lnTo>
                    <a:pt x="58" y="2865"/>
                  </a:lnTo>
                  <a:lnTo>
                    <a:pt x="74" y="2899"/>
                  </a:lnTo>
                  <a:lnTo>
                    <a:pt x="91" y="2934"/>
                  </a:lnTo>
                  <a:lnTo>
                    <a:pt x="110" y="2969"/>
                  </a:lnTo>
                  <a:lnTo>
                    <a:pt x="131" y="3001"/>
                  </a:lnTo>
                  <a:lnTo>
                    <a:pt x="153" y="3033"/>
                  </a:lnTo>
                  <a:lnTo>
                    <a:pt x="177" y="3065"/>
                  </a:lnTo>
                  <a:lnTo>
                    <a:pt x="203" y="3096"/>
                  </a:lnTo>
                  <a:lnTo>
                    <a:pt x="231" y="3125"/>
                  </a:lnTo>
                  <a:lnTo>
                    <a:pt x="1388" y="4281"/>
                  </a:lnTo>
                  <a:lnTo>
                    <a:pt x="1102" y="4567"/>
                  </a:lnTo>
                  <a:lnTo>
                    <a:pt x="1075" y="4597"/>
                  </a:lnTo>
                  <a:lnTo>
                    <a:pt x="1048" y="4627"/>
                  </a:lnTo>
                  <a:lnTo>
                    <a:pt x="1024" y="4658"/>
                  </a:lnTo>
                  <a:lnTo>
                    <a:pt x="1001" y="4691"/>
                  </a:lnTo>
                  <a:lnTo>
                    <a:pt x="981" y="4724"/>
                  </a:lnTo>
                  <a:lnTo>
                    <a:pt x="962" y="4758"/>
                  </a:lnTo>
                  <a:lnTo>
                    <a:pt x="945" y="4792"/>
                  </a:lnTo>
                  <a:lnTo>
                    <a:pt x="930" y="4828"/>
                  </a:lnTo>
                  <a:lnTo>
                    <a:pt x="916" y="4864"/>
                  </a:lnTo>
                  <a:lnTo>
                    <a:pt x="904" y="4899"/>
                  </a:lnTo>
                  <a:lnTo>
                    <a:pt x="894" y="4936"/>
                  </a:lnTo>
                  <a:lnTo>
                    <a:pt x="886" y="4973"/>
                  </a:lnTo>
                  <a:lnTo>
                    <a:pt x="879" y="5011"/>
                  </a:lnTo>
                  <a:lnTo>
                    <a:pt x="875" y="5048"/>
                  </a:lnTo>
                  <a:lnTo>
                    <a:pt x="873" y="5086"/>
                  </a:lnTo>
                  <a:lnTo>
                    <a:pt x="872" y="5123"/>
                  </a:lnTo>
                  <a:lnTo>
                    <a:pt x="873" y="5161"/>
                  </a:lnTo>
                  <a:lnTo>
                    <a:pt x="875" y="5198"/>
                  </a:lnTo>
                  <a:lnTo>
                    <a:pt x="880" y="5236"/>
                  </a:lnTo>
                  <a:lnTo>
                    <a:pt x="886" y="5273"/>
                  </a:lnTo>
                  <a:lnTo>
                    <a:pt x="894" y="5311"/>
                  </a:lnTo>
                  <a:lnTo>
                    <a:pt x="904" y="5347"/>
                  </a:lnTo>
                  <a:lnTo>
                    <a:pt x="916" y="5383"/>
                  </a:lnTo>
                  <a:lnTo>
                    <a:pt x="930" y="5419"/>
                  </a:lnTo>
                  <a:lnTo>
                    <a:pt x="945" y="5455"/>
                  </a:lnTo>
                  <a:lnTo>
                    <a:pt x="962" y="5489"/>
                  </a:lnTo>
                  <a:lnTo>
                    <a:pt x="981" y="5523"/>
                  </a:lnTo>
                  <a:lnTo>
                    <a:pt x="1002" y="5556"/>
                  </a:lnTo>
                  <a:lnTo>
                    <a:pt x="1024" y="5589"/>
                  </a:lnTo>
                  <a:lnTo>
                    <a:pt x="1049" y="5620"/>
                  </a:lnTo>
                  <a:lnTo>
                    <a:pt x="1075" y="5650"/>
                  </a:lnTo>
                  <a:lnTo>
                    <a:pt x="1102" y="5679"/>
                  </a:lnTo>
                  <a:lnTo>
                    <a:pt x="1131" y="5707"/>
                  </a:lnTo>
                  <a:lnTo>
                    <a:pt x="1162" y="5734"/>
                  </a:lnTo>
                  <a:lnTo>
                    <a:pt x="1193" y="5757"/>
                  </a:lnTo>
                  <a:lnTo>
                    <a:pt x="1225" y="5779"/>
                  </a:lnTo>
                  <a:lnTo>
                    <a:pt x="1259" y="5800"/>
                  </a:lnTo>
                  <a:lnTo>
                    <a:pt x="1292" y="5819"/>
                  </a:lnTo>
                  <a:lnTo>
                    <a:pt x="1327" y="5836"/>
                  </a:lnTo>
                  <a:lnTo>
                    <a:pt x="1362" y="5852"/>
                  </a:lnTo>
                  <a:lnTo>
                    <a:pt x="1398" y="5865"/>
                  </a:lnTo>
                  <a:lnTo>
                    <a:pt x="1434" y="5877"/>
                  </a:lnTo>
                  <a:lnTo>
                    <a:pt x="1471" y="5887"/>
                  </a:lnTo>
                  <a:lnTo>
                    <a:pt x="1507" y="5895"/>
                  </a:lnTo>
                  <a:lnTo>
                    <a:pt x="1545" y="5902"/>
                  </a:lnTo>
                  <a:lnTo>
                    <a:pt x="1582" y="5906"/>
                  </a:lnTo>
                  <a:lnTo>
                    <a:pt x="1620" y="5909"/>
                  </a:lnTo>
                  <a:lnTo>
                    <a:pt x="1658" y="5910"/>
                  </a:lnTo>
                  <a:lnTo>
                    <a:pt x="1696" y="5909"/>
                  </a:lnTo>
                  <a:lnTo>
                    <a:pt x="1734" y="5906"/>
                  </a:lnTo>
                  <a:lnTo>
                    <a:pt x="1771" y="5902"/>
                  </a:lnTo>
                  <a:lnTo>
                    <a:pt x="1809" y="5895"/>
                  </a:lnTo>
                  <a:lnTo>
                    <a:pt x="1845" y="5887"/>
                  </a:lnTo>
                  <a:lnTo>
                    <a:pt x="1882" y="5877"/>
                  </a:lnTo>
                  <a:lnTo>
                    <a:pt x="1918" y="5865"/>
                  </a:lnTo>
                  <a:lnTo>
                    <a:pt x="1954" y="5852"/>
                  </a:lnTo>
                  <a:lnTo>
                    <a:pt x="1989" y="5836"/>
                  </a:lnTo>
                  <a:lnTo>
                    <a:pt x="2024" y="5819"/>
                  </a:lnTo>
                  <a:lnTo>
                    <a:pt x="2057" y="5800"/>
                  </a:lnTo>
                  <a:lnTo>
                    <a:pt x="2091" y="5780"/>
                  </a:lnTo>
                  <a:lnTo>
                    <a:pt x="2123" y="5757"/>
                  </a:lnTo>
                  <a:lnTo>
                    <a:pt x="2154" y="5734"/>
                  </a:lnTo>
                  <a:lnTo>
                    <a:pt x="2184" y="5707"/>
                  </a:lnTo>
                  <a:lnTo>
                    <a:pt x="2215" y="5679"/>
                  </a:lnTo>
                  <a:lnTo>
                    <a:pt x="3998" y="3897"/>
                  </a:lnTo>
                  <a:lnTo>
                    <a:pt x="4026" y="3866"/>
                  </a:lnTo>
                  <a:lnTo>
                    <a:pt x="4052" y="3836"/>
                  </a:lnTo>
                  <a:lnTo>
                    <a:pt x="4076" y="3805"/>
                  </a:lnTo>
                  <a:lnTo>
                    <a:pt x="4099" y="3773"/>
                  </a:lnTo>
                  <a:lnTo>
                    <a:pt x="4119" y="3739"/>
                  </a:lnTo>
                  <a:lnTo>
                    <a:pt x="4138" y="3706"/>
                  </a:lnTo>
                  <a:lnTo>
                    <a:pt x="4156" y="3671"/>
                  </a:lnTo>
                  <a:lnTo>
                    <a:pt x="4170" y="3636"/>
                  </a:lnTo>
                  <a:lnTo>
                    <a:pt x="4185" y="3600"/>
                  </a:lnTo>
                  <a:lnTo>
                    <a:pt x="4196" y="3564"/>
                  </a:lnTo>
                  <a:lnTo>
                    <a:pt x="4206" y="3527"/>
                  </a:lnTo>
                  <a:lnTo>
                    <a:pt x="4214" y="3489"/>
                  </a:lnTo>
                  <a:lnTo>
                    <a:pt x="4220" y="3453"/>
                  </a:lnTo>
                  <a:lnTo>
                    <a:pt x="4225" y="3415"/>
                  </a:lnTo>
                  <a:lnTo>
                    <a:pt x="4227" y="3378"/>
                  </a:lnTo>
                  <a:lnTo>
                    <a:pt x="4228" y="3340"/>
                  </a:lnTo>
                  <a:lnTo>
                    <a:pt x="4227" y="3302"/>
                  </a:lnTo>
                  <a:lnTo>
                    <a:pt x="4225" y="3265"/>
                  </a:lnTo>
                  <a:lnTo>
                    <a:pt x="4220" y="3227"/>
                  </a:lnTo>
                  <a:lnTo>
                    <a:pt x="4214" y="3191"/>
                  </a:lnTo>
                  <a:lnTo>
                    <a:pt x="4206" y="3153"/>
                  </a:lnTo>
                  <a:lnTo>
                    <a:pt x="4196" y="3116"/>
                  </a:lnTo>
                  <a:lnTo>
                    <a:pt x="4185" y="3080"/>
                  </a:lnTo>
                  <a:lnTo>
                    <a:pt x="4170" y="3044"/>
                  </a:lnTo>
                  <a:lnTo>
                    <a:pt x="4156" y="3009"/>
                  </a:lnTo>
                  <a:lnTo>
                    <a:pt x="4138" y="2974"/>
                  </a:lnTo>
                  <a:lnTo>
                    <a:pt x="4119" y="2941"/>
                  </a:lnTo>
                  <a:lnTo>
                    <a:pt x="4099" y="2907"/>
                  </a:lnTo>
                  <a:lnTo>
                    <a:pt x="4076" y="2875"/>
                  </a:lnTo>
                  <a:lnTo>
                    <a:pt x="4052" y="2844"/>
                  </a:lnTo>
                  <a:lnTo>
                    <a:pt x="4026" y="2814"/>
                  </a:lnTo>
                  <a:lnTo>
                    <a:pt x="3998" y="2785"/>
                  </a:lnTo>
                  <a:close/>
                  <a:moveTo>
                    <a:pt x="2285" y="499"/>
                  </a:moveTo>
                  <a:lnTo>
                    <a:pt x="2285" y="499"/>
                  </a:lnTo>
                  <a:lnTo>
                    <a:pt x="2300" y="485"/>
                  </a:lnTo>
                  <a:lnTo>
                    <a:pt x="2316" y="471"/>
                  </a:lnTo>
                  <a:lnTo>
                    <a:pt x="2332" y="459"/>
                  </a:lnTo>
                  <a:lnTo>
                    <a:pt x="2348" y="448"/>
                  </a:lnTo>
                  <a:lnTo>
                    <a:pt x="2365" y="437"/>
                  </a:lnTo>
                  <a:lnTo>
                    <a:pt x="2383" y="428"/>
                  </a:lnTo>
                  <a:lnTo>
                    <a:pt x="2401" y="419"/>
                  </a:lnTo>
                  <a:lnTo>
                    <a:pt x="2419" y="411"/>
                  </a:lnTo>
                  <a:lnTo>
                    <a:pt x="2437" y="404"/>
                  </a:lnTo>
                  <a:lnTo>
                    <a:pt x="2456" y="398"/>
                  </a:lnTo>
                  <a:lnTo>
                    <a:pt x="2474" y="393"/>
                  </a:lnTo>
                  <a:lnTo>
                    <a:pt x="2493" y="389"/>
                  </a:lnTo>
                  <a:lnTo>
                    <a:pt x="2512" y="385"/>
                  </a:lnTo>
                  <a:lnTo>
                    <a:pt x="2531" y="383"/>
                  </a:lnTo>
                  <a:lnTo>
                    <a:pt x="2551" y="382"/>
                  </a:lnTo>
                  <a:lnTo>
                    <a:pt x="2570" y="381"/>
                  </a:lnTo>
                  <a:lnTo>
                    <a:pt x="2590" y="382"/>
                  </a:lnTo>
                  <a:lnTo>
                    <a:pt x="2609" y="383"/>
                  </a:lnTo>
                  <a:lnTo>
                    <a:pt x="2628" y="385"/>
                  </a:lnTo>
                  <a:lnTo>
                    <a:pt x="2647" y="389"/>
                  </a:lnTo>
                  <a:lnTo>
                    <a:pt x="2667" y="393"/>
                  </a:lnTo>
                  <a:lnTo>
                    <a:pt x="2685" y="398"/>
                  </a:lnTo>
                  <a:lnTo>
                    <a:pt x="2704" y="404"/>
                  </a:lnTo>
                  <a:lnTo>
                    <a:pt x="2722" y="411"/>
                  </a:lnTo>
                  <a:lnTo>
                    <a:pt x="2741" y="419"/>
                  </a:lnTo>
                  <a:lnTo>
                    <a:pt x="2759" y="428"/>
                  </a:lnTo>
                  <a:lnTo>
                    <a:pt x="2776" y="437"/>
                  </a:lnTo>
                  <a:lnTo>
                    <a:pt x="2792" y="448"/>
                  </a:lnTo>
                  <a:lnTo>
                    <a:pt x="2809" y="459"/>
                  </a:lnTo>
                  <a:lnTo>
                    <a:pt x="2826" y="471"/>
                  </a:lnTo>
                  <a:lnTo>
                    <a:pt x="2841" y="485"/>
                  </a:lnTo>
                  <a:lnTo>
                    <a:pt x="2856" y="499"/>
                  </a:lnTo>
                  <a:lnTo>
                    <a:pt x="2870" y="515"/>
                  </a:lnTo>
                  <a:lnTo>
                    <a:pt x="2884" y="530"/>
                  </a:lnTo>
                  <a:lnTo>
                    <a:pt x="2896" y="546"/>
                  </a:lnTo>
                  <a:lnTo>
                    <a:pt x="2908" y="563"/>
                  </a:lnTo>
                  <a:lnTo>
                    <a:pt x="2918" y="581"/>
                  </a:lnTo>
                  <a:lnTo>
                    <a:pt x="2928" y="597"/>
                  </a:lnTo>
                  <a:lnTo>
                    <a:pt x="2937" y="615"/>
                  </a:lnTo>
                  <a:lnTo>
                    <a:pt x="2945" y="633"/>
                  </a:lnTo>
                  <a:lnTo>
                    <a:pt x="2952" y="652"/>
                  </a:lnTo>
                  <a:lnTo>
                    <a:pt x="2959" y="670"/>
                  </a:lnTo>
                  <a:lnTo>
                    <a:pt x="2963" y="689"/>
                  </a:lnTo>
                  <a:lnTo>
                    <a:pt x="2968" y="708"/>
                  </a:lnTo>
                  <a:lnTo>
                    <a:pt x="2971" y="727"/>
                  </a:lnTo>
                  <a:lnTo>
                    <a:pt x="2973" y="747"/>
                  </a:lnTo>
                  <a:lnTo>
                    <a:pt x="2974" y="766"/>
                  </a:lnTo>
                  <a:lnTo>
                    <a:pt x="2974" y="786"/>
                  </a:lnTo>
                  <a:lnTo>
                    <a:pt x="2974" y="805"/>
                  </a:lnTo>
                  <a:lnTo>
                    <a:pt x="2973" y="824"/>
                  </a:lnTo>
                  <a:lnTo>
                    <a:pt x="2971" y="844"/>
                  </a:lnTo>
                  <a:lnTo>
                    <a:pt x="2968" y="863"/>
                  </a:lnTo>
                  <a:lnTo>
                    <a:pt x="2963" y="882"/>
                  </a:lnTo>
                  <a:lnTo>
                    <a:pt x="2959" y="901"/>
                  </a:lnTo>
                  <a:lnTo>
                    <a:pt x="2952" y="920"/>
                  </a:lnTo>
                  <a:lnTo>
                    <a:pt x="2945" y="938"/>
                  </a:lnTo>
                  <a:lnTo>
                    <a:pt x="2937" y="955"/>
                  </a:lnTo>
                  <a:lnTo>
                    <a:pt x="2928" y="973"/>
                  </a:lnTo>
                  <a:lnTo>
                    <a:pt x="2918" y="991"/>
                  </a:lnTo>
                  <a:lnTo>
                    <a:pt x="2908" y="1008"/>
                  </a:lnTo>
                  <a:lnTo>
                    <a:pt x="2896" y="1025"/>
                  </a:lnTo>
                  <a:lnTo>
                    <a:pt x="2884" y="1040"/>
                  </a:lnTo>
                  <a:lnTo>
                    <a:pt x="2870" y="1056"/>
                  </a:lnTo>
                  <a:lnTo>
                    <a:pt x="2856" y="1071"/>
                  </a:lnTo>
                  <a:lnTo>
                    <a:pt x="2743" y="1184"/>
                  </a:lnTo>
                  <a:lnTo>
                    <a:pt x="1550" y="2377"/>
                  </a:lnTo>
                  <a:lnTo>
                    <a:pt x="1543" y="2353"/>
                  </a:lnTo>
                  <a:lnTo>
                    <a:pt x="1535" y="2327"/>
                  </a:lnTo>
                  <a:lnTo>
                    <a:pt x="1527" y="2303"/>
                  </a:lnTo>
                  <a:lnTo>
                    <a:pt x="1518" y="2278"/>
                  </a:lnTo>
                  <a:lnTo>
                    <a:pt x="1508" y="2255"/>
                  </a:lnTo>
                  <a:lnTo>
                    <a:pt x="1497" y="2230"/>
                  </a:lnTo>
                  <a:lnTo>
                    <a:pt x="1485" y="2207"/>
                  </a:lnTo>
                  <a:lnTo>
                    <a:pt x="1473" y="2183"/>
                  </a:lnTo>
                  <a:lnTo>
                    <a:pt x="1459" y="2161"/>
                  </a:lnTo>
                  <a:lnTo>
                    <a:pt x="1446" y="2139"/>
                  </a:lnTo>
                  <a:lnTo>
                    <a:pt x="1430" y="2116"/>
                  </a:lnTo>
                  <a:lnTo>
                    <a:pt x="1415" y="2094"/>
                  </a:lnTo>
                  <a:lnTo>
                    <a:pt x="1398" y="2073"/>
                  </a:lnTo>
                  <a:lnTo>
                    <a:pt x="1380" y="2053"/>
                  </a:lnTo>
                  <a:lnTo>
                    <a:pt x="1362" y="2033"/>
                  </a:lnTo>
                  <a:lnTo>
                    <a:pt x="1343" y="2013"/>
                  </a:lnTo>
                  <a:lnTo>
                    <a:pt x="1323" y="1994"/>
                  </a:lnTo>
                  <a:lnTo>
                    <a:pt x="1303" y="1976"/>
                  </a:lnTo>
                  <a:lnTo>
                    <a:pt x="1283" y="1958"/>
                  </a:lnTo>
                  <a:lnTo>
                    <a:pt x="1262" y="1941"/>
                  </a:lnTo>
                  <a:lnTo>
                    <a:pt x="1241" y="1926"/>
                  </a:lnTo>
                  <a:lnTo>
                    <a:pt x="1218" y="1911"/>
                  </a:lnTo>
                  <a:lnTo>
                    <a:pt x="1196" y="1897"/>
                  </a:lnTo>
                  <a:lnTo>
                    <a:pt x="1174" y="1883"/>
                  </a:lnTo>
                  <a:lnTo>
                    <a:pt x="1151" y="1871"/>
                  </a:lnTo>
                  <a:lnTo>
                    <a:pt x="1128" y="1860"/>
                  </a:lnTo>
                  <a:lnTo>
                    <a:pt x="1105" y="1849"/>
                  </a:lnTo>
                  <a:lnTo>
                    <a:pt x="1080" y="1839"/>
                  </a:lnTo>
                  <a:lnTo>
                    <a:pt x="1057" y="1830"/>
                  </a:lnTo>
                  <a:lnTo>
                    <a:pt x="1032" y="1821"/>
                  </a:lnTo>
                  <a:lnTo>
                    <a:pt x="1008" y="1814"/>
                  </a:lnTo>
                  <a:lnTo>
                    <a:pt x="983" y="1808"/>
                  </a:lnTo>
                  <a:lnTo>
                    <a:pt x="2285" y="499"/>
                  </a:lnTo>
                  <a:close/>
                  <a:moveTo>
                    <a:pt x="1943" y="5409"/>
                  </a:moveTo>
                  <a:lnTo>
                    <a:pt x="1943" y="5409"/>
                  </a:lnTo>
                  <a:lnTo>
                    <a:pt x="1929" y="5423"/>
                  </a:lnTo>
                  <a:lnTo>
                    <a:pt x="1913" y="5437"/>
                  </a:lnTo>
                  <a:lnTo>
                    <a:pt x="1897" y="5449"/>
                  </a:lnTo>
                  <a:lnTo>
                    <a:pt x="1881" y="5461"/>
                  </a:lnTo>
                  <a:lnTo>
                    <a:pt x="1863" y="5471"/>
                  </a:lnTo>
                  <a:lnTo>
                    <a:pt x="1846" y="5481"/>
                  </a:lnTo>
                  <a:lnTo>
                    <a:pt x="1829" y="5490"/>
                  </a:lnTo>
                  <a:lnTo>
                    <a:pt x="1811" y="5498"/>
                  </a:lnTo>
                  <a:lnTo>
                    <a:pt x="1792" y="5505"/>
                  </a:lnTo>
                  <a:lnTo>
                    <a:pt x="1773" y="5510"/>
                  </a:lnTo>
                  <a:lnTo>
                    <a:pt x="1754" y="5516"/>
                  </a:lnTo>
                  <a:lnTo>
                    <a:pt x="1735" y="5521"/>
                  </a:lnTo>
                  <a:lnTo>
                    <a:pt x="1716" y="5523"/>
                  </a:lnTo>
                  <a:lnTo>
                    <a:pt x="1697" y="5526"/>
                  </a:lnTo>
                  <a:lnTo>
                    <a:pt x="1677" y="5527"/>
                  </a:lnTo>
                  <a:lnTo>
                    <a:pt x="1658" y="5527"/>
                  </a:lnTo>
                  <a:lnTo>
                    <a:pt x="1638" y="5527"/>
                  </a:lnTo>
                  <a:lnTo>
                    <a:pt x="1619" y="5526"/>
                  </a:lnTo>
                  <a:lnTo>
                    <a:pt x="1600" y="5523"/>
                  </a:lnTo>
                  <a:lnTo>
                    <a:pt x="1581" y="5521"/>
                  </a:lnTo>
                  <a:lnTo>
                    <a:pt x="1562" y="5516"/>
                  </a:lnTo>
                  <a:lnTo>
                    <a:pt x="1543" y="5510"/>
                  </a:lnTo>
                  <a:lnTo>
                    <a:pt x="1524" y="5505"/>
                  </a:lnTo>
                  <a:lnTo>
                    <a:pt x="1506" y="5498"/>
                  </a:lnTo>
                  <a:lnTo>
                    <a:pt x="1488" y="5490"/>
                  </a:lnTo>
                  <a:lnTo>
                    <a:pt x="1471" y="5481"/>
                  </a:lnTo>
                  <a:lnTo>
                    <a:pt x="1453" y="5471"/>
                  </a:lnTo>
                  <a:lnTo>
                    <a:pt x="1436" y="5461"/>
                  </a:lnTo>
                  <a:lnTo>
                    <a:pt x="1419" y="5449"/>
                  </a:lnTo>
                  <a:lnTo>
                    <a:pt x="1404" y="5437"/>
                  </a:lnTo>
                  <a:lnTo>
                    <a:pt x="1388" y="5423"/>
                  </a:lnTo>
                  <a:lnTo>
                    <a:pt x="1372" y="5409"/>
                  </a:lnTo>
                  <a:lnTo>
                    <a:pt x="1358" y="5394"/>
                  </a:lnTo>
                  <a:lnTo>
                    <a:pt x="1344" y="5378"/>
                  </a:lnTo>
                  <a:lnTo>
                    <a:pt x="1332" y="5362"/>
                  </a:lnTo>
                  <a:lnTo>
                    <a:pt x="1320" y="5345"/>
                  </a:lnTo>
                  <a:lnTo>
                    <a:pt x="1310" y="5329"/>
                  </a:lnTo>
                  <a:lnTo>
                    <a:pt x="1300" y="5311"/>
                  </a:lnTo>
                  <a:lnTo>
                    <a:pt x="1291" y="5293"/>
                  </a:lnTo>
                  <a:lnTo>
                    <a:pt x="1283" y="5275"/>
                  </a:lnTo>
                  <a:lnTo>
                    <a:pt x="1276" y="5257"/>
                  </a:lnTo>
                  <a:lnTo>
                    <a:pt x="1271" y="5238"/>
                  </a:lnTo>
                  <a:lnTo>
                    <a:pt x="1265" y="5219"/>
                  </a:lnTo>
                  <a:lnTo>
                    <a:pt x="1262" y="5200"/>
                  </a:lnTo>
                  <a:lnTo>
                    <a:pt x="1259" y="5181"/>
                  </a:lnTo>
                  <a:lnTo>
                    <a:pt x="1256" y="5162"/>
                  </a:lnTo>
                  <a:lnTo>
                    <a:pt x="1254" y="5142"/>
                  </a:lnTo>
                  <a:lnTo>
                    <a:pt x="1254" y="5123"/>
                  </a:lnTo>
                  <a:lnTo>
                    <a:pt x="1254" y="5103"/>
                  </a:lnTo>
                  <a:lnTo>
                    <a:pt x="1256" y="5084"/>
                  </a:lnTo>
                  <a:lnTo>
                    <a:pt x="1259" y="5065"/>
                  </a:lnTo>
                  <a:lnTo>
                    <a:pt x="1262" y="5045"/>
                  </a:lnTo>
                  <a:lnTo>
                    <a:pt x="1265" y="5026"/>
                  </a:lnTo>
                  <a:lnTo>
                    <a:pt x="1271" y="5009"/>
                  </a:lnTo>
                  <a:lnTo>
                    <a:pt x="1276" y="4990"/>
                  </a:lnTo>
                  <a:lnTo>
                    <a:pt x="1283" y="4971"/>
                  </a:lnTo>
                  <a:lnTo>
                    <a:pt x="1291" y="4953"/>
                  </a:lnTo>
                  <a:lnTo>
                    <a:pt x="1300" y="4935"/>
                  </a:lnTo>
                  <a:lnTo>
                    <a:pt x="1310" y="4918"/>
                  </a:lnTo>
                  <a:lnTo>
                    <a:pt x="1320" y="4902"/>
                  </a:lnTo>
                  <a:lnTo>
                    <a:pt x="1332" y="4885"/>
                  </a:lnTo>
                  <a:lnTo>
                    <a:pt x="1344" y="4868"/>
                  </a:lnTo>
                  <a:lnTo>
                    <a:pt x="1358" y="4852"/>
                  </a:lnTo>
                  <a:lnTo>
                    <a:pt x="1372" y="4838"/>
                  </a:lnTo>
                  <a:lnTo>
                    <a:pt x="1658" y="4551"/>
                  </a:lnTo>
                  <a:lnTo>
                    <a:pt x="1762" y="4655"/>
                  </a:lnTo>
                  <a:lnTo>
                    <a:pt x="1945" y="4838"/>
                  </a:lnTo>
                  <a:lnTo>
                    <a:pt x="1958" y="4852"/>
                  </a:lnTo>
                  <a:lnTo>
                    <a:pt x="1972" y="4868"/>
                  </a:lnTo>
                  <a:lnTo>
                    <a:pt x="1985" y="4885"/>
                  </a:lnTo>
                  <a:lnTo>
                    <a:pt x="1996" y="4902"/>
                  </a:lnTo>
                  <a:lnTo>
                    <a:pt x="2007" y="4918"/>
                  </a:lnTo>
                  <a:lnTo>
                    <a:pt x="2016" y="4935"/>
                  </a:lnTo>
                  <a:lnTo>
                    <a:pt x="2025" y="4953"/>
                  </a:lnTo>
                  <a:lnTo>
                    <a:pt x="2033" y="4972"/>
                  </a:lnTo>
                  <a:lnTo>
                    <a:pt x="2039" y="4990"/>
                  </a:lnTo>
                  <a:lnTo>
                    <a:pt x="2046" y="5009"/>
                  </a:lnTo>
                  <a:lnTo>
                    <a:pt x="2051" y="5026"/>
                  </a:lnTo>
                  <a:lnTo>
                    <a:pt x="2055" y="5046"/>
                  </a:lnTo>
                  <a:lnTo>
                    <a:pt x="2058" y="5065"/>
                  </a:lnTo>
                  <a:lnTo>
                    <a:pt x="2061" y="5084"/>
                  </a:lnTo>
                  <a:lnTo>
                    <a:pt x="2062" y="5103"/>
                  </a:lnTo>
                  <a:lnTo>
                    <a:pt x="2063" y="5123"/>
                  </a:lnTo>
                  <a:lnTo>
                    <a:pt x="2062" y="5142"/>
                  </a:lnTo>
                  <a:lnTo>
                    <a:pt x="2061" y="5162"/>
                  </a:lnTo>
                  <a:lnTo>
                    <a:pt x="2058" y="5181"/>
                  </a:lnTo>
                  <a:lnTo>
                    <a:pt x="2055" y="5200"/>
                  </a:lnTo>
                  <a:lnTo>
                    <a:pt x="2051" y="5219"/>
                  </a:lnTo>
                  <a:lnTo>
                    <a:pt x="2046" y="5238"/>
                  </a:lnTo>
                  <a:lnTo>
                    <a:pt x="2039" y="5257"/>
                  </a:lnTo>
                  <a:lnTo>
                    <a:pt x="2033" y="5275"/>
                  </a:lnTo>
                  <a:lnTo>
                    <a:pt x="2025" y="5293"/>
                  </a:lnTo>
                  <a:lnTo>
                    <a:pt x="2016" y="5311"/>
                  </a:lnTo>
                  <a:lnTo>
                    <a:pt x="2007" y="5329"/>
                  </a:lnTo>
                  <a:lnTo>
                    <a:pt x="1996" y="5345"/>
                  </a:lnTo>
                  <a:lnTo>
                    <a:pt x="1985" y="5362"/>
                  </a:lnTo>
                  <a:lnTo>
                    <a:pt x="1971" y="5378"/>
                  </a:lnTo>
                  <a:lnTo>
                    <a:pt x="1958" y="5393"/>
                  </a:lnTo>
                  <a:lnTo>
                    <a:pt x="1943" y="5409"/>
                  </a:lnTo>
                  <a:close/>
                  <a:moveTo>
                    <a:pt x="3727" y="3626"/>
                  </a:moveTo>
                  <a:lnTo>
                    <a:pt x="2420" y="4933"/>
                  </a:lnTo>
                  <a:lnTo>
                    <a:pt x="2414" y="4908"/>
                  </a:lnTo>
                  <a:lnTo>
                    <a:pt x="2406" y="4883"/>
                  </a:lnTo>
                  <a:lnTo>
                    <a:pt x="2397" y="4858"/>
                  </a:lnTo>
                  <a:lnTo>
                    <a:pt x="2389" y="4833"/>
                  </a:lnTo>
                  <a:lnTo>
                    <a:pt x="2379" y="4810"/>
                  </a:lnTo>
                  <a:lnTo>
                    <a:pt x="2368" y="4786"/>
                  </a:lnTo>
                  <a:lnTo>
                    <a:pt x="2356" y="4762"/>
                  </a:lnTo>
                  <a:lnTo>
                    <a:pt x="2344" y="4739"/>
                  </a:lnTo>
                  <a:lnTo>
                    <a:pt x="2331" y="4716"/>
                  </a:lnTo>
                  <a:lnTo>
                    <a:pt x="2316" y="4693"/>
                  </a:lnTo>
                  <a:lnTo>
                    <a:pt x="2302" y="4672"/>
                  </a:lnTo>
                  <a:lnTo>
                    <a:pt x="2286" y="4649"/>
                  </a:lnTo>
                  <a:lnTo>
                    <a:pt x="2269" y="4628"/>
                  </a:lnTo>
                  <a:lnTo>
                    <a:pt x="2251" y="4607"/>
                  </a:lnTo>
                  <a:lnTo>
                    <a:pt x="2234" y="4587"/>
                  </a:lnTo>
                  <a:lnTo>
                    <a:pt x="2215" y="4567"/>
                  </a:lnTo>
                  <a:lnTo>
                    <a:pt x="2032" y="4385"/>
                  </a:lnTo>
                  <a:lnTo>
                    <a:pt x="501" y="2855"/>
                  </a:lnTo>
                  <a:lnTo>
                    <a:pt x="487" y="2839"/>
                  </a:lnTo>
                  <a:lnTo>
                    <a:pt x="473" y="2824"/>
                  </a:lnTo>
                  <a:lnTo>
                    <a:pt x="461" y="2807"/>
                  </a:lnTo>
                  <a:lnTo>
                    <a:pt x="449" y="2791"/>
                  </a:lnTo>
                  <a:lnTo>
                    <a:pt x="439" y="2773"/>
                  </a:lnTo>
                  <a:lnTo>
                    <a:pt x="429" y="2757"/>
                  </a:lnTo>
                  <a:lnTo>
                    <a:pt x="420" y="2739"/>
                  </a:lnTo>
                  <a:lnTo>
                    <a:pt x="412" y="2721"/>
                  </a:lnTo>
                  <a:lnTo>
                    <a:pt x="405" y="2702"/>
                  </a:lnTo>
                  <a:lnTo>
                    <a:pt x="400" y="2684"/>
                  </a:lnTo>
                  <a:lnTo>
                    <a:pt x="394" y="2665"/>
                  </a:lnTo>
                  <a:lnTo>
                    <a:pt x="391" y="2646"/>
                  </a:lnTo>
                  <a:lnTo>
                    <a:pt x="387" y="2627"/>
                  </a:lnTo>
                  <a:lnTo>
                    <a:pt x="385" y="2607"/>
                  </a:lnTo>
                  <a:lnTo>
                    <a:pt x="383" y="2588"/>
                  </a:lnTo>
                  <a:lnTo>
                    <a:pt x="383" y="2569"/>
                  </a:lnTo>
                  <a:lnTo>
                    <a:pt x="383" y="2549"/>
                  </a:lnTo>
                  <a:lnTo>
                    <a:pt x="385" y="2530"/>
                  </a:lnTo>
                  <a:lnTo>
                    <a:pt x="387" y="2510"/>
                  </a:lnTo>
                  <a:lnTo>
                    <a:pt x="391" y="2491"/>
                  </a:lnTo>
                  <a:lnTo>
                    <a:pt x="394" y="2472"/>
                  </a:lnTo>
                  <a:lnTo>
                    <a:pt x="400" y="2453"/>
                  </a:lnTo>
                  <a:lnTo>
                    <a:pt x="405" y="2434"/>
                  </a:lnTo>
                  <a:lnTo>
                    <a:pt x="412" y="2416"/>
                  </a:lnTo>
                  <a:lnTo>
                    <a:pt x="420" y="2399"/>
                  </a:lnTo>
                  <a:lnTo>
                    <a:pt x="429" y="2381"/>
                  </a:lnTo>
                  <a:lnTo>
                    <a:pt x="439" y="2363"/>
                  </a:lnTo>
                  <a:lnTo>
                    <a:pt x="449" y="2346"/>
                  </a:lnTo>
                  <a:lnTo>
                    <a:pt x="461" y="2329"/>
                  </a:lnTo>
                  <a:lnTo>
                    <a:pt x="473" y="2314"/>
                  </a:lnTo>
                  <a:lnTo>
                    <a:pt x="487" y="2298"/>
                  </a:lnTo>
                  <a:lnTo>
                    <a:pt x="501" y="2283"/>
                  </a:lnTo>
                  <a:lnTo>
                    <a:pt x="517" y="2268"/>
                  </a:lnTo>
                  <a:lnTo>
                    <a:pt x="532" y="2255"/>
                  </a:lnTo>
                  <a:lnTo>
                    <a:pt x="548" y="2242"/>
                  </a:lnTo>
                  <a:lnTo>
                    <a:pt x="565" y="2231"/>
                  </a:lnTo>
                  <a:lnTo>
                    <a:pt x="581" y="2220"/>
                  </a:lnTo>
                  <a:lnTo>
                    <a:pt x="599" y="2210"/>
                  </a:lnTo>
                  <a:lnTo>
                    <a:pt x="617" y="2202"/>
                  </a:lnTo>
                  <a:lnTo>
                    <a:pt x="635" y="2195"/>
                  </a:lnTo>
                  <a:lnTo>
                    <a:pt x="653" y="2187"/>
                  </a:lnTo>
                  <a:lnTo>
                    <a:pt x="672" y="2181"/>
                  </a:lnTo>
                  <a:lnTo>
                    <a:pt x="691" y="2176"/>
                  </a:lnTo>
                  <a:lnTo>
                    <a:pt x="710" y="2172"/>
                  </a:lnTo>
                  <a:lnTo>
                    <a:pt x="729" y="2169"/>
                  </a:lnTo>
                  <a:lnTo>
                    <a:pt x="748" y="2167"/>
                  </a:lnTo>
                  <a:lnTo>
                    <a:pt x="768" y="2164"/>
                  </a:lnTo>
                  <a:lnTo>
                    <a:pt x="787" y="2164"/>
                  </a:lnTo>
                  <a:lnTo>
                    <a:pt x="807" y="2164"/>
                  </a:lnTo>
                  <a:lnTo>
                    <a:pt x="826" y="2167"/>
                  </a:lnTo>
                  <a:lnTo>
                    <a:pt x="845" y="2169"/>
                  </a:lnTo>
                  <a:lnTo>
                    <a:pt x="865" y="2172"/>
                  </a:lnTo>
                  <a:lnTo>
                    <a:pt x="884" y="2176"/>
                  </a:lnTo>
                  <a:lnTo>
                    <a:pt x="903" y="2181"/>
                  </a:lnTo>
                  <a:lnTo>
                    <a:pt x="921" y="2187"/>
                  </a:lnTo>
                  <a:lnTo>
                    <a:pt x="940" y="2193"/>
                  </a:lnTo>
                  <a:lnTo>
                    <a:pt x="957" y="2202"/>
                  </a:lnTo>
                  <a:lnTo>
                    <a:pt x="975" y="2210"/>
                  </a:lnTo>
                  <a:lnTo>
                    <a:pt x="992" y="2220"/>
                  </a:lnTo>
                  <a:lnTo>
                    <a:pt x="1010" y="2231"/>
                  </a:lnTo>
                  <a:lnTo>
                    <a:pt x="1025" y="2242"/>
                  </a:lnTo>
                  <a:lnTo>
                    <a:pt x="1042" y="2255"/>
                  </a:lnTo>
                  <a:lnTo>
                    <a:pt x="1058" y="2268"/>
                  </a:lnTo>
                  <a:lnTo>
                    <a:pt x="1073" y="2283"/>
                  </a:lnTo>
                  <a:lnTo>
                    <a:pt x="1087" y="2298"/>
                  </a:lnTo>
                  <a:lnTo>
                    <a:pt x="1100" y="2314"/>
                  </a:lnTo>
                  <a:lnTo>
                    <a:pt x="1114" y="2329"/>
                  </a:lnTo>
                  <a:lnTo>
                    <a:pt x="1125" y="2346"/>
                  </a:lnTo>
                  <a:lnTo>
                    <a:pt x="1136" y="2363"/>
                  </a:lnTo>
                  <a:lnTo>
                    <a:pt x="1145" y="2381"/>
                  </a:lnTo>
                  <a:lnTo>
                    <a:pt x="1154" y="2399"/>
                  </a:lnTo>
                  <a:lnTo>
                    <a:pt x="1162" y="2416"/>
                  </a:lnTo>
                  <a:lnTo>
                    <a:pt x="1168" y="2434"/>
                  </a:lnTo>
                  <a:lnTo>
                    <a:pt x="1175" y="2453"/>
                  </a:lnTo>
                  <a:lnTo>
                    <a:pt x="1179" y="2472"/>
                  </a:lnTo>
                  <a:lnTo>
                    <a:pt x="1184" y="2491"/>
                  </a:lnTo>
                  <a:lnTo>
                    <a:pt x="1187" y="2510"/>
                  </a:lnTo>
                  <a:lnTo>
                    <a:pt x="1189" y="2530"/>
                  </a:lnTo>
                  <a:lnTo>
                    <a:pt x="1191" y="2549"/>
                  </a:lnTo>
                  <a:lnTo>
                    <a:pt x="1192" y="2569"/>
                  </a:lnTo>
                  <a:lnTo>
                    <a:pt x="1191" y="2588"/>
                  </a:lnTo>
                  <a:lnTo>
                    <a:pt x="1189" y="2607"/>
                  </a:lnTo>
                  <a:lnTo>
                    <a:pt x="1187" y="2627"/>
                  </a:lnTo>
                  <a:lnTo>
                    <a:pt x="1184" y="2646"/>
                  </a:lnTo>
                  <a:lnTo>
                    <a:pt x="1179" y="2665"/>
                  </a:lnTo>
                  <a:lnTo>
                    <a:pt x="1175" y="2684"/>
                  </a:lnTo>
                  <a:lnTo>
                    <a:pt x="1168" y="2702"/>
                  </a:lnTo>
                  <a:lnTo>
                    <a:pt x="1162" y="2721"/>
                  </a:lnTo>
                  <a:lnTo>
                    <a:pt x="1154" y="2739"/>
                  </a:lnTo>
                  <a:lnTo>
                    <a:pt x="1145" y="2757"/>
                  </a:lnTo>
                  <a:lnTo>
                    <a:pt x="1136" y="2773"/>
                  </a:lnTo>
                  <a:lnTo>
                    <a:pt x="1125" y="2791"/>
                  </a:lnTo>
                  <a:lnTo>
                    <a:pt x="1114" y="2808"/>
                  </a:lnTo>
                  <a:lnTo>
                    <a:pt x="1100" y="2824"/>
                  </a:lnTo>
                  <a:lnTo>
                    <a:pt x="1087" y="2839"/>
                  </a:lnTo>
                  <a:lnTo>
                    <a:pt x="1073" y="2855"/>
                  </a:lnTo>
                  <a:lnTo>
                    <a:pt x="1343" y="3125"/>
                  </a:lnTo>
                  <a:lnTo>
                    <a:pt x="2570" y="1898"/>
                  </a:lnTo>
                  <a:lnTo>
                    <a:pt x="3545" y="2872"/>
                  </a:lnTo>
                  <a:lnTo>
                    <a:pt x="3727" y="3054"/>
                  </a:lnTo>
                  <a:lnTo>
                    <a:pt x="3742" y="3069"/>
                  </a:lnTo>
                  <a:lnTo>
                    <a:pt x="3755" y="3086"/>
                  </a:lnTo>
                  <a:lnTo>
                    <a:pt x="3768" y="3101"/>
                  </a:lnTo>
                  <a:lnTo>
                    <a:pt x="3780" y="3118"/>
                  </a:lnTo>
                  <a:lnTo>
                    <a:pt x="3790" y="3135"/>
                  </a:lnTo>
                  <a:lnTo>
                    <a:pt x="3800" y="3153"/>
                  </a:lnTo>
                  <a:lnTo>
                    <a:pt x="3809" y="3169"/>
                  </a:lnTo>
                  <a:lnTo>
                    <a:pt x="3816" y="3188"/>
                  </a:lnTo>
                  <a:lnTo>
                    <a:pt x="3823" y="3206"/>
                  </a:lnTo>
                  <a:lnTo>
                    <a:pt x="3830" y="3225"/>
                  </a:lnTo>
                  <a:lnTo>
                    <a:pt x="3834" y="3244"/>
                  </a:lnTo>
                  <a:lnTo>
                    <a:pt x="3839" y="3263"/>
                  </a:lnTo>
                  <a:lnTo>
                    <a:pt x="3842" y="3282"/>
                  </a:lnTo>
                  <a:lnTo>
                    <a:pt x="3844" y="3301"/>
                  </a:lnTo>
                  <a:lnTo>
                    <a:pt x="3845" y="3321"/>
                  </a:lnTo>
                  <a:lnTo>
                    <a:pt x="3845" y="3340"/>
                  </a:lnTo>
                  <a:lnTo>
                    <a:pt x="3845" y="3359"/>
                  </a:lnTo>
                  <a:lnTo>
                    <a:pt x="3844" y="3379"/>
                  </a:lnTo>
                  <a:lnTo>
                    <a:pt x="3842" y="3398"/>
                  </a:lnTo>
                  <a:lnTo>
                    <a:pt x="3839" y="3417"/>
                  </a:lnTo>
                  <a:lnTo>
                    <a:pt x="3834" y="3436"/>
                  </a:lnTo>
                  <a:lnTo>
                    <a:pt x="3830" y="3455"/>
                  </a:lnTo>
                  <a:lnTo>
                    <a:pt x="3823" y="3474"/>
                  </a:lnTo>
                  <a:lnTo>
                    <a:pt x="3816" y="3492"/>
                  </a:lnTo>
                  <a:lnTo>
                    <a:pt x="3809" y="3511"/>
                  </a:lnTo>
                  <a:lnTo>
                    <a:pt x="3800" y="3528"/>
                  </a:lnTo>
                  <a:lnTo>
                    <a:pt x="3790" y="3545"/>
                  </a:lnTo>
                  <a:lnTo>
                    <a:pt x="3780" y="3562"/>
                  </a:lnTo>
                  <a:lnTo>
                    <a:pt x="3768" y="3579"/>
                  </a:lnTo>
                  <a:lnTo>
                    <a:pt x="3755" y="3595"/>
                  </a:lnTo>
                  <a:lnTo>
                    <a:pt x="3742" y="3611"/>
                  </a:lnTo>
                  <a:lnTo>
                    <a:pt x="3727" y="3626"/>
                  </a:lnTo>
                  <a:close/>
                  <a:moveTo>
                    <a:pt x="2480" y="2235"/>
                  </a:moveTo>
                  <a:lnTo>
                    <a:pt x="1460" y="3254"/>
                  </a:lnTo>
                  <a:lnTo>
                    <a:pt x="1730" y="3524"/>
                  </a:lnTo>
                  <a:lnTo>
                    <a:pt x="2750" y="2505"/>
                  </a:lnTo>
                  <a:lnTo>
                    <a:pt x="2480" y="2235"/>
                  </a:lnTo>
                  <a:close/>
                  <a:moveTo>
                    <a:pt x="2887" y="2643"/>
                  </a:moveTo>
                  <a:lnTo>
                    <a:pt x="1868" y="3662"/>
                  </a:lnTo>
                  <a:lnTo>
                    <a:pt x="2139" y="3932"/>
                  </a:lnTo>
                  <a:lnTo>
                    <a:pt x="3157" y="2913"/>
                  </a:lnTo>
                  <a:lnTo>
                    <a:pt x="2887" y="2643"/>
                  </a:lnTo>
                  <a:close/>
                  <a:moveTo>
                    <a:pt x="2276" y="4069"/>
                  </a:moveTo>
                  <a:lnTo>
                    <a:pt x="2546" y="4340"/>
                  </a:lnTo>
                  <a:lnTo>
                    <a:pt x="3565" y="3321"/>
                  </a:lnTo>
                  <a:lnTo>
                    <a:pt x="3295" y="3050"/>
                  </a:lnTo>
                  <a:lnTo>
                    <a:pt x="2276" y="4069"/>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68" name="组合 67"/>
          <p:cNvGrpSpPr/>
          <p:nvPr/>
        </p:nvGrpSpPr>
        <p:grpSpPr>
          <a:xfrm>
            <a:off x="5631704" y="3019600"/>
            <a:ext cx="6017887" cy="540934"/>
            <a:chOff x="4597712" y="2297506"/>
            <a:chExt cx="5699829" cy="511214"/>
          </a:xfrm>
          <a:solidFill>
            <a:srgbClr val="C00000"/>
          </a:solidFill>
          <a:effectLst>
            <a:outerShdw blurRad="50800" dist="38100" dir="2700000" algn="tl" rotWithShape="0">
              <a:prstClr val="black">
                <a:alpha val="40000"/>
              </a:prstClr>
            </a:outerShdw>
          </a:effectLst>
        </p:grpSpPr>
        <p:sp>
          <p:nvSpPr>
            <p:cNvPr id="69" name="Freeform 5"/>
            <p:cNvSpPr/>
            <p:nvPr/>
          </p:nvSpPr>
          <p:spPr bwMode="auto">
            <a:xfrm>
              <a:off x="4597712" y="2297506"/>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0" name="TextBox 69"/>
            <p:cNvSpPr txBox="1"/>
            <p:nvPr/>
          </p:nvSpPr>
          <p:spPr>
            <a:xfrm>
              <a:off x="5533485" y="2366080"/>
              <a:ext cx="3224324"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商务谈判的谋略心理</a:t>
              </a:r>
              <a:endParaRPr lang="zh-CN" altLang="en-US" sz="2400"/>
            </a:p>
          </p:txBody>
        </p:sp>
        <p:sp>
          <p:nvSpPr>
            <p:cNvPr id="73" name="KSO_Shape"/>
            <p:cNvSpPr/>
            <p:nvPr/>
          </p:nvSpPr>
          <p:spPr bwMode="auto">
            <a:xfrm>
              <a:off x="9315111" y="2409874"/>
              <a:ext cx="318357" cy="286475"/>
            </a:xfrm>
            <a:custGeom>
              <a:gdLst>
                <a:gd name="T0" fmla="*/ 984018 w 1589088"/>
                <a:gd name="T1" fmla="*/ 589506 h 1589088"/>
                <a:gd name="T2" fmla="*/ 955171 w 1589088"/>
                <a:gd name="T3" fmla="*/ 645802 h 1589088"/>
                <a:gd name="T4" fmla="*/ 898294 w 1589088"/>
                <a:gd name="T5" fmla="*/ 673272 h 1589088"/>
                <a:gd name="T6" fmla="*/ 881422 w 1589088"/>
                <a:gd name="T7" fmla="*/ 964824 h 1589088"/>
                <a:gd name="T8" fmla="*/ 873530 w 1589088"/>
                <a:gd name="T9" fmla="*/ 1040159 h 1589088"/>
                <a:gd name="T10" fmla="*/ 824817 w 1589088"/>
                <a:gd name="T11" fmla="*/ 1084490 h 1589088"/>
                <a:gd name="T12" fmla="*/ 756238 w 1589088"/>
                <a:gd name="T13" fmla="*/ 1088026 h 1589088"/>
                <a:gd name="T14" fmla="*/ 703444 w 1589088"/>
                <a:gd name="T15" fmla="*/ 1048590 h 1589088"/>
                <a:gd name="T16" fmla="*/ 686571 w 1589088"/>
                <a:gd name="T17" fmla="*/ 985493 h 1589088"/>
                <a:gd name="T18" fmla="*/ 486007 w 1589088"/>
                <a:gd name="T19" fmla="*/ 893024 h 1589088"/>
                <a:gd name="T20" fmla="*/ 398106 w 1589088"/>
                <a:gd name="T21" fmla="*/ 820680 h 1589088"/>
                <a:gd name="T22" fmla="*/ 402189 w 1589088"/>
                <a:gd name="T23" fmla="*/ 755134 h 1589088"/>
                <a:gd name="T24" fmla="*/ 446547 w 1589088"/>
                <a:gd name="T25" fmla="*/ 706452 h 1589088"/>
                <a:gd name="T26" fmla="*/ 514037 w 1589088"/>
                <a:gd name="T27" fmla="*/ 696389 h 1589088"/>
                <a:gd name="T28" fmla="*/ 570641 w 1589088"/>
                <a:gd name="T29" fmla="*/ 730385 h 1589088"/>
                <a:gd name="T30" fmla="*/ 593501 w 1589088"/>
                <a:gd name="T31" fmla="*/ 794027 h 1589088"/>
                <a:gd name="T32" fmla="*/ 818558 w 1589088"/>
                <a:gd name="T33" fmla="*/ 648522 h 1589088"/>
                <a:gd name="T34" fmla="*/ 785901 w 1589088"/>
                <a:gd name="T35" fmla="*/ 575091 h 1589088"/>
                <a:gd name="T36" fmla="*/ 808761 w 1589088"/>
                <a:gd name="T37" fmla="*/ 511721 h 1589088"/>
                <a:gd name="T38" fmla="*/ 865365 w 1589088"/>
                <a:gd name="T39" fmla="*/ 477726 h 1589088"/>
                <a:gd name="T40" fmla="*/ 728574 w 1589088"/>
                <a:gd name="T41" fmla="*/ 144010 h 1589088"/>
                <a:gd name="T42" fmla="*/ 531280 w 1589088"/>
                <a:gd name="T43" fmla="*/ 182593 h 1589088"/>
                <a:gd name="T44" fmla="*/ 353281 w 1589088"/>
                <a:gd name="T45" fmla="*/ 288291 h 1589088"/>
                <a:gd name="T46" fmla="*/ 219577 w 1589088"/>
                <a:gd name="T47" fmla="*/ 451592 h 1589088"/>
                <a:gd name="T48" fmla="*/ 152454 w 1589088"/>
                <a:gd name="T49" fmla="*/ 642880 h 1589088"/>
                <a:gd name="T50" fmla="*/ 152454 w 1589088"/>
                <a:gd name="T51" fmla="*/ 843135 h 1589088"/>
                <a:gd name="T52" fmla="*/ 219577 w 1589088"/>
                <a:gd name="T53" fmla="*/ 1034422 h 1589088"/>
                <a:gd name="T54" fmla="*/ 353281 w 1589088"/>
                <a:gd name="T55" fmla="*/ 1197724 h 1589088"/>
                <a:gd name="T56" fmla="*/ 531280 w 1589088"/>
                <a:gd name="T57" fmla="*/ 1303421 h 1589088"/>
                <a:gd name="T58" fmla="*/ 728574 w 1589088"/>
                <a:gd name="T59" fmla="*/ 1341734 h 1589088"/>
                <a:gd name="T60" fmla="*/ 927227 w 1589088"/>
                <a:gd name="T61" fmla="*/ 1312931 h 1589088"/>
                <a:gd name="T62" fmla="*/ 1109302 w 1589088"/>
                <a:gd name="T63" fmla="*/ 1217015 h 1589088"/>
                <a:gd name="T64" fmla="*/ 1251431 w 1589088"/>
                <a:gd name="T65" fmla="*/ 1059964 h 1589088"/>
                <a:gd name="T66" fmla="*/ 1328065 w 1589088"/>
                <a:gd name="T67" fmla="*/ 871393 h 1589088"/>
                <a:gd name="T68" fmla="*/ 1337576 w 1589088"/>
                <a:gd name="T69" fmla="*/ 671410 h 1589088"/>
                <a:gd name="T70" fmla="*/ 1280237 w 1589088"/>
                <a:gd name="T71" fmla="*/ 477677 h 1589088"/>
                <a:gd name="T72" fmla="*/ 1155500 w 1589088"/>
                <a:gd name="T73" fmla="*/ 308670 h 1589088"/>
                <a:gd name="T74" fmla="*/ 981849 w 1589088"/>
                <a:gd name="T75" fmla="*/ 193462 h 1589088"/>
                <a:gd name="T76" fmla="*/ 785915 w 1589088"/>
                <a:gd name="T77" fmla="*/ 145640 h 1589088"/>
                <a:gd name="T78" fmla="*/ 902226 w 1589088"/>
                <a:gd name="T79" fmla="*/ 17390 h 1589088"/>
                <a:gd name="T80" fmla="*/ 1136207 w 1589088"/>
                <a:gd name="T81" fmla="*/ 112491 h 1589088"/>
                <a:gd name="T82" fmla="*/ 1320999 w 1589088"/>
                <a:gd name="T83" fmla="*/ 276063 h 1589088"/>
                <a:gd name="T84" fmla="*/ 1429702 w 1589088"/>
                <a:gd name="T85" fmla="*/ 459201 h 1589088"/>
                <a:gd name="T86" fmla="*/ 1481334 w 1589088"/>
                <a:gd name="T87" fmla="*/ 660270 h 1589088"/>
                <a:gd name="T88" fmla="*/ 1475356 w 1589088"/>
                <a:gd name="T89" fmla="*/ 866502 h 1589088"/>
                <a:gd name="T90" fmla="*/ 1412581 w 1589088"/>
                <a:gd name="T91" fmla="*/ 1064855 h 1589088"/>
                <a:gd name="T92" fmla="*/ 1892771 w 1589088"/>
                <a:gd name="T93" fmla="*/ 1636001 h 1589088"/>
                <a:gd name="T94" fmla="*/ 1896304 w 1589088"/>
                <a:gd name="T95" fmla="*/ 1759632 h 1589088"/>
                <a:gd name="T96" fmla="*/ 1783798 w 1589088"/>
                <a:gd name="T97" fmla="*/ 1885980 h 1589088"/>
                <a:gd name="T98" fmla="*/ 1662866 w 1589088"/>
                <a:gd name="T99" fmla="*/ 1900381 h 1589088"/>
                <a:gd name="T100" fmla="*/ 1104954 w 1589088"/>
                <a:gd name="T101" fmla="*/ 1391458 h 1589088"/>
                <a:gd name="T102" fmla="*/ 909835 w 1589088"/>
                <a:gd name="T103" fmla="*/ 1466451 h 1589088"/>
                <a:gd name="T104" fmla="*/ 704388 w 1589088"/>
                <a:gd name="T105" fmla="*/ 1484656 h 1589088"/>
                <a:gd name="T106" fmla="*/ 501116 w 1589088"/>
                <a:gd name="T107" fmla="*/ 1445528 h 1589088"/>
                <a:gd name="T108" fmla="*/ 313061 w 1589088"/>
                <a:gd name="T109" fmla="*/ 1349069 h 1589088"/>
                <a:gd name="T110" fmla="*/ 143758 w 1589088"/>
                <a:gd name="T111" fmla="*/ 1181965 h 1589088"/>
                <a:gd name="T112" fmla="*/ 30708 w 1589088"/>
                <a:gd name="T113" fmla="*/ 954538 h 1589088"/>
                <a:gd name="T114" fmla="*/ 815 w 1589088"/>
                <a:gd name="T115" fmla="*/ 707277 h 1589088"/>
                <a:gd name="T116" fmla="*/ 54351 w 1589088"/>
                <a:gd name="T117" fmla="*/ 463275 h 1589088"/>
                <a:gd name="T118" fmla="*/ 191315 w 1589088"/>
                <a:gd name="T119" fmla="*/ 245360 h 1589088"/>
                <a:gd name="T120" fmla="*/ 397577 w 1589088"/>
                <a:gd name="T121" fmla="*/ 85319 h 1589088"/>
                <a:gd name="T122" fmla="*/ 636177 w 1589088"/>
                <a:gd name="T123" fmla="*/ 7880 h 15890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5464044" y="2828953"/>
            <a:ext cx="1205185" cy="899649"/>
            <a:chOff x="4523051" y="1956346"/>
            <a:chExt cx="1005851" cy="750947"/>
          </a:xfrm>
        </p:grpSpPr>
        <p:sp>
          <p:nvSpPr>
            <p:cNvPr id="100" name="椭圆 99"/>
            <p:cNvSpPr/>
            <p:nvPr/>
          </p:nvSpPr>
          <p:spPr>
            <a:xfrm>
              <a:off x="4538092" y="195634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105" name="TextBox 104"/>
            <p:cNvSpPr txBox="1"/>
            <p:nvPr/>
          </p:nvSpPr>
          <p:spPr>
            <a:xfrm>
              <a:off x="4523051" y="2069082"/>
              <a:ext cx="100585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3.2</a:t>
              </a:r>
              <a:endParaRPr lang="zh-CN" altLang="en-US" sz="4000" b="1">
                <a:latin typeface="微软雅黑" panose="020b0503020204020204" pitchFamily="34" charset="-122"/>
                <a:ea typeface="微软雅黑" panose="020b0503020204020204" pitchFamily="34" charset="-122"/>
              </a:endParaRPr>
            </a:p>
          </p:txBody>
        </p:sp>
      </p:grpSp>
      <p:grpSp>
        <p:nvGrpSpPr>
          <p:cNvPr id="74" name="组合 73"/>
          <p:cNvGrpSpPr/>
          <p:nvPr/>
        </p:nvGrpSpPr>
        <p:grpSpPr>
          <a:xfrm>
            <a:off x="5528148" y="4280842"/>
            <a:ext cx="6085655" cy="540934"/>
            <a:chOff x="4597712" y="3010518"/>
            <a:chExt cx="5699829" cy="511214"/>
          </a:xfrm>
          <a:solidFill>
            <a:srgbClr val="276171"/>
          </a:solidFill>
          <a:effectLst>
            <a:outerShdw blurRad="50800" dist="38100" dir="2700000" algn="tl" rotWithShape="0">
              <a:prstClr val="black">
                <a:alpha val="40000"/>
              </a:prstClr>
            </a:outerShdw>
          </a:effectLst>
        </p:grpSpPr>
        <p:sp>
          <p:nvSpPr>
            <p:cNvPr id="75" name="Freeform 5"/>
            <p:cNvSpPr/>
            <p:nvPr/>
          </p:nvSpPr>
          <p:spPr bwMode="auto">
            <a:xfrm>
              <a:off x="4597712" y="3010518"/>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solidFill>
              <a:srgbClr val="C00000"/>
            </a:solid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6" name="TextBox 75"/>
            <p:cNvSpPr txBox="1"/>
            <p:nvPr/>
          </p:nvSpPr>
          <p:spPr>
            <a:xfrm>
              <a:off x="5533485" y="3091633"/>
              <a:ext cx="3134827"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商务谈判的成功心理</a:t>
              </a:r>
              <a:endParaRPr lang="zh-CN" altLang="en-US" sz="2400"/>
            </a:p>
          </p:txBody>
        </p:sp>
        <p:sp>
          <p:nvSpPr>
            <p:cNvPr id="79" name="KSO_Shape"/>
            <p:cNvSpPr/>
            <p:nvPr/>
          </p:nvSpPr>
          <p:spPr bwMode="auto">
            <a:xfrm>
              <a:off x="9363120" y="3138144"/>
              <a:ext cx="222339" cy="255960"/>
            </a:xfrm>
            <a:custGeom>
              <a:gdLst>
                <a:gd name="T0" fmla="*/ 1139504 w 1546226"/>
                <a:gd name="T1" fmla="*/ 1893571 h 1979613"/>
                <a:gd name="T2" fmla="*/ 1117260 w 1546226"/>
                <a:gd name="T3" fmla="*/ 1969136 h 1979613"/>
                <a:gd name="T4" fmla="*/ 423882 w 1546226"/>
                <a:gd name="T5" fmla="*/ 1965643 h 1979613"/>
                <a:gd name="T6" fmla="*/ 408946 w 1546226"/>
                <a:gd name="T7" fmla="*/ 1888173 h 1979613"/>
                <a:gd name="T8" fmla="*/ 965201 w 1546226"/>
                <a:gd name="T9" fmla="*/ 1608456 h 1979613"/>
                <a:gd name="T10" fmla="*/ 1020446 w 1546226"/>
                <a:gd name="T11" fmla="*/ 1663701 h 1979613"/>
                <a:gd name="T12" fmla="*/ 977266 w 1546226"/>
                <a:gd name="T13" fmla="*/ 1729106 h 1979613"/>
                <a:gd name="T14" fmla="*/ 536258 w 1546226"/>
                <a:gd name="T15" fmla="*/ 1704658 h 1979613"/>
                <a:gd name="T16" fmla="*/ 543878 w 1546226"/>
                <a:gd name="T17" fmla="*/ 1626236 h 1979613"/>
                <a:gd name="T18" fmla="*/ 859473 w 1546226"/>
                <a:gd name="T19" fmla="*/ 1366838 h 1979613"/>
                <a:gd name="T20" fmla="*/ 895986 w 1546226"/>
                <a:gd name="T21" fmla="*/ 1436370 h 1979613"/>
                <a:gd name="T22" fmla="*/ 835026 w 1546226"/>
                <a:gd name="T23" fmla="*/ 1485900 h 1979613"/>
                <a:gd name="T24" fmla="*/ 652463 w 1546226"/>
                <a:gd name="T25" fmla="*/ 1442403 h 1979613"/>
                <a:gd name="T26" fmla="*/ 681991 w 1546226"/>
                <a:gd name="T27" fmla="*/ 1369695 h 1979613"/>
                <a:gd name="T28" fmla="*/ 1304222 w 1546226"/>
                <a:gd name="T29" fmla="*/ 1188236 h 1979613"/>
                <a:gd name="T30" fmla="*/ 1445365 w 1546226"/>
                <a:gd name="T31" fmla="*/ 1409543 h 1979613"/>
                <a:gd name="T32" fmla="*/ 1521804 w 1546226"/>
                <a:gd name="T33" fmla="*/ 1643532 h 1979613"/>
                <a:gd name="T34" fmla="*/ 1542420 w 1546226"/>
                <a:gd name="T35" fmla="*/ 1979613 h 1979613"/>
                <a:gd name="T36" fmla="*/ 1276311 w 1546226"/>
                <a:gd name="T37" fmla="*/ 1712016 h 1979613"/>
                <a:gd name="T38" fmla="*/ 1209387 w 1546226"/>
                <a:gd name="T39" fmla="*/ 1506880 h 1979613"/>
                <a:gd name="T40" fmla="*/ 1061267 w 1546226"/>
                <a:gd name="T41" fmla="*/ 1303011 h 1979613"/>
                <a:gd name="T42" fmla="*/ 1032087 w 1546226"/>
                <a:gd name="T43" fmla="*/ 1155896 h 1979613"/>
                <a:gd name="T44" fmla="*/ 847726 w 1546226"/>
                <a:gd name="T45" fmla="*/ 496570 h 1979613"/>
                <a:gd name="T46" fmla="*/ 896938 w 1546226"/>
                <a:gd name="T47" fmla="*/ 557212 h 1979613"/>
                <a:gd name="T48" fmla="*/ 847726 w 1546226"/>
                <a:gd name="T49" fmla="*/ 617855 h 1979613"/>
                <a:gd name="T50" fmla="*/ 656908 w 1546226"/>
                <a:gd name="T51" fmla="*/ 586740 h 1979613"/>
                <a:gd name="T52" fmla="*/ 672148 w 1546226"/>
                <a:gd name="T53" fmla="*/ 509270 h 1979613"/>
                <a:gd name="T54" fmla="*/ 988378 w 1546226"/>
                <a:gd name="T55" fmla="*/ 255587 h 1979613"/>
                <a:gd name="T56" fmla="*/ 1017588 w 1546226"/>
                <a:gd name="T57" fmla="*/ 328295 h 1979613"/>
                <a:gd name="T58" fmla="*/ 587375 w 1546226"/>
                <a:gd name="T59" fmla="*/ 371475 h 1979613"/>
                <a:gd name="T60" fmla="*/ 527050 w 1546226"/>
                <a:gd name="T61" fmla="*/ 322262 h 1979613"/>
                <a:gd name="T62" fmla="*/ 563563 w 1546226"/>
                <a:gd name="T63" fmla="*/ 252730 h 1979613"/>
                <a:gd name="T64" fmla="*/ 1543686 w 1546226"/>
                <a:gd name="T65" fmla="*/ 172057 h 1979613"/>
                <a:gd name="T66" fmla="*/ 1479895 w 1546226"/>
                <a:gd name="T67" fmla="*/ 486332 h 1979613"/>
                <a:gd name="T68" fmla="*/ 1310737 w 1546226"/>
                <a:gd name="T69" fmla="*/ 784417 h 1979613"/>
                <a:gd name="T70" fmla="*/ 1144435 w 1546226"/>
                <a:gd name="T71" fmla="*/ 941872 h 1979613"/>
                <a:gd name="T72" fmla="*/ 913707 w 1546226"/>
                <a:gd name="T73" fmla="*/ 1072978 h 1979613"/>
                <a:gd name="T74" fmla="*/ 591894 w 1546226"/>
                <a:gd name="T75" fmla="*/ 1216782 h 1979613"/>
                <a:gd name="T76" fmla="*/ 376083 w 1546226"/>
                <a:gd name="T77" fmla="*/ 1436140 h 1979613"/>
                <a:gd name="T78" fmla="*/ 278650 w 1546226"/>
                <a:gd name="T79" fmla="*/ 1673275 h 1979613"/>
                <a:gd name="T80" fmla="*/ 256752 w 1546226"/>
                <a:gd name="T81" fmla="*/ 1943107 h 1979613"/>
                <a:gd name="T82" fmla="*/ 11425 w 1546226"/>
                <a:gd name="T83" fmla="*/ 1721210 h 1979613"/>
                <a:gd name="T84" fmla="*/ 94893 w 1546226"/>
                <a:gd name="T85" fmla="*/ 1422807 h 1979613"/>
                <a:gd name="T86" fmla="*/ 266908 w 1546226"/>
                <a:gd name="T87" fmla="*/ 1159959 h 1979613"/>
                <a:gd name="T88" fmla="*/ 445904 w 1546226"/>
                <a:gd name="T89" fmla="*/ 1007266 h 1979613"/>
                <a:gd name="T90" fmla="*/ 691866 w 1546226"/>
                <a:gd name="T91" fmla="*/ 883143 h 1979613"/>
                <a:gd name="T92" fmla="*/ 1012409 w 1546226"/>
                <a:gd name="T93" fmla="*/ 720292 h 1979613"/>
                <a:gd name="T94" fmla="*/ 1199340 w 1546226"/>
                <a:gd name="T95" fmla="*/ 492998 h 1979613"/>
                <a:gd name="T96" fmla="*/ 1277730 w 1546226"/>
                <a:gd name="T97" fmla="*/ 259356 h 1979613"/>
                <a:gd name="T98" fmla="*/ 463603 w 1546226"/>
                <a:gd name="T99" fmla="*/ 0 h 1979613"/>
                <a:gd name="T100" fmla="*/ 1141411 w 1546226"/>
                <a:gd name="T101" fmla="*/ 43609 h 1979613"/>
                <a:gd name="T102" fmla="*/ 1112176 w 1546226"/>
                <a:gd name="T103" fmla="*/ 116504 h 1979613"/>
                <a:gd name="T104" fmla="*/ 419433 w 1546226"/>
                <a:gd name="T105" fmla="*/ 105681 h 1979613"/>
                <a:gd name="T106" fmla="*/ 412124 w 1546226"/>
                <a:gd name="T107" fmla="*/ 27693 h 1979613"/>
                <a:gd name="T108" fmla="*/ 256779 w 1546226"/>
                <a:gd name="T109" fmla="*/ 31137 h 1979613"/>
                <a:gd name="T110" fmla="*/ 279287 w 1546226"/>
                <a:gd name="T111" fmla="*/ 311049 h 1979613"/>
                <a:gd name="T112" fmla="*/ 361076 w 1546226"/>
                <a:gd name="T113" fmla="*/ 519156 h 1979613"/>
                <a:gd name="T114" fmla="*/ 530043 w 1546226"/>
                <a:gd name="T115" fmla="*/ 718050 h 1979613"/>
                <a:gd name="T116" fmla="*/ 466323 w 1546226"/>
                <a:gd name="T117" fmla="*/ 850539 h 1979613"/>
                <a:gd name="T118" fmla="*/ 255828 w 1546226"/>
                <a:gd name="T119" fmla="*/ 808600 h 1979613"/>
                <a:gd name="T120" fmla="*/ 108418 w 1546226"/>
                <a:gd name="T121" fmla="*/ 587149 h 1979613"/>
                <a:gd name="T122" fmla="*/ 28214 w 1546226"/>
                <a:gd name="T123" fmla="*/ 353306 h 1979613"/>
                <a:gd name="T124" fmla="*/ 2853 w 1546226"/>
                <a:gd name="T125" fmla="*/ 15886 h 19796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46226" h="1979613">
                  <a:moveTo>
                    <a:pt x="463603" y="1855788"/>
                  </a:moveTo>
                  <a:lnTo>
                    <a:pt x="1082623" y="1855788"/>
                  </a:lnTo>
                  <a:lnTo>
                    <a:pt x="1088978" y="1856106"/>
                  </a:lnTo>
                  <a:lnTo>
                    <a:pt x="1095016" y="1857058"/>
                  </a:lnTo>
                  <a:lnTo>
                    <a:pt x="1101054" y="1858646"/>
                  </a:lnTo>
                  <a:lnTo>
                    <a:pt x="1106773" y="1860551"/>
                  </a:lnTo>
                  <a:lnTo>
                    <a:pt x="1112176" y="1863091"/>
                  </a:lnTo>
                  <a:lnTo>
                    <a:pt x="1117260" y="1866266"/>
                  </a:lnTo>
                  <a:lnTo>
                    <a:pt x="1122026" y="1869758"/>
                  </a:lnTo>
                  <a:lnTo>
                    <a:pt x="1126157" y="1873886"/>
                  </a:lnTo>
                  <a:lnTo>
                    <a:pt x="1130606" y="1878013"/>
                  </a:lnTo>
                  <a:lnTo>
                    <a:pt x="1134102" y="1883093"/>
                  </a:lnTo>
                  <a:lnTo>
                    <a:pt x="1137279" y="1888173"/>
                  </a:lnTo>
                  <a:lnTo>
                    <a:pt x="1139504" y="1893571"/>
                  </a:lnTo>
                  <a:lnTo>
                    <a:pt x="1141411" y="1899286"/>
                  </a:lnTo>
                  <a:lnTo>
                    <a:pt x="1142999" y="1905318"/>
                  </a:lnTo>
                  <a:lnTo>
                    <a:pt x="1144270" y="1911351"/>
                  </a:lnTo>
                  <a:lnTo>
                    <a:pt x="1144588" y="1917701"/>
                  </a:lnTo>
                  <a:lnTo>
                    <a:pt x="1144270" y="1924051"/>
                  </a:lnTo>
                  <a:lnTo>
                    <a:pt x="1142999" y="1930401"/>
                  </a:lnTo>
                  <a:lnTo>
                    <a:pt x="1141411" y="1936116"/>
                  </a:lnTo>
                  <a:lnTo>
                    <a:pt x="1139504" y="1941513"/>
                  </a:lnTo>
                  <a:lnTo>
                    <a:pt x="1137279" y="1947228"/>
                  </a:lnTo>
                  <a:lnTo>
                    <a:pt x="1134102" y="1952308"/>
                  </a:lnTo>
                  <a:lnTo>
                    <a:pt x="1130606" y="1956753"/>
                  </a:lnTo>
                  <a:lnTo>
                    <a:pt x="1126157" y="1961198"/>
                  </a:lnTo>
                  <a:lnTo>
                    <a:pt x="1122026" y="1965643"/>
                  </a:lnTo>
                  <a:lnTo>
                    <a:pt x="1117260" y="1969136"/>
                  </a:lnTo>
                  <a:lnTo>
                    <a:pt x="1112176" y="1972311"/>
                  </a:lnTo>
                  <a:lnTo>
                    <a:pt x="1106773" y="1974533"/>
                  </a:lnTo>
                  <a:lnTo>
                    <a:pt x="1101054" y="1976756"/>
                  </a:lnTo>
                  <a:lnTo>
                    <a:pt x="1095016" y="1978026"/>
                  </a:lnTo>
                  <a:lnTo>
                    <a:pt x="1088978" y="1979296"/>
                  </a:lnTo>
                  <a:lnTo>
                    <a:pt x="1082623" y="1979613"/>
                  </a:lnTo>
                  <a:lnTo>
                    <a:pt x="463603" y="1979613"/>
                  </a:lnTo>
                  <a:lnTo>
                    <a:pt x="457248" y="1979296"/>
                  </a:lnTo>
                  <a:lnTo>
                    <a:pt x="450892" y="1978026"/>
                  </a:lnTo>
                  <a:lnTo>
                    <a:pt x="445172" y="1976756"/>
                  </a:lnTo>
                  <a:lnTo>
                    <a:pt x="439135" y="1974533"/>
                  </a:lnTo>
                  <a:lnTo>
                    <a:pt x="433733" y="1972311"/>
                  </a:lnTo>
                  <a:lnTo>
                    <a:pt x="428648" y="1969136"/>
                  </a:lnTo>
                  <a:lnTo>
                    <a:pt x="423882" y="1965643"/>
                  </a:lnTo>
                  <a:lnTo>
                    <a:pt x="419433" y="1961198"/>
                  </a:lnTo>
                  <a:lnTo>
                    <a:pt x="415620" y="1956753"/>
                  </a:lnTo>
                  <a:lnTo>
                    <a:pt x="412124" y="1952308"/>
                  </a:lnTo>
                  <a:lnTo>
                    <a:pt x="408946" y="1947228"/>
                  </a:lnTo>
                  <a:lnTo>
                    <a:pt x="406087" y="1941513"/>
                  </a:lnTo>
                  <a:lnTo>
                    <a:pt x="404180" y="1936116"/>
                  </a:lnTo>
                  <a:lnTo>
                    <a:pt x="402591" y="1930401"/>
                  </a:lnTo>
                  <a:lnTo>
                    <a:pt x="401956" y="1924051"/>
                  </a:lnTo>
                  <a:lnTo>
                    <a:pt x="401638" y="1917701"/>
                  </a:lnTo>
                  <a:lnTo>
                    <a:pt x="401956" y="1911351"/>
                  </a:lnTo>
                  <a:lnTo>
                    <a:pt x="402591" y="1905318"/>
                  </a:lnTo>
                  <a:lnTo>
                    <a:pt x="404180" y="1899286"/>
                  </a:lnTo>
                  <a:lnTo>
                    <a:pt x="406087" y="1893571"/>
                  </a:lnTo>
                  <a:lnTo>
                    <a:pt x="408946" y="1888173"/>
                  </a:lnTo>
                  <a:lnTo>
                    <a:pt x="412124" y="1883093"/>
                  </a:lnTo>
                  <a:lnTo>
                    <a:pt x="415620" y="1878013"/>
                  </a:lnTo>
                  <a:lnTo>
                    <a:pt x="419433" y="1873886"/>
                  </a:lnTo>
                  <a:lnTo>
                    <a:pt x="423882" y="1869758"/>
                  </a:lnTo>
                  <a:lnTo>
                    <a:pt x="428648" y="1866266"/>
                  </a:lnTo>
                  <a:lnTo>
                    <a:pt x="433733" y="1863091"/>
                  </a:lnTo>
                  <a:lnTo>
                    <a:pt x="439135" y="1860551"/>
                  </a:lnTo>
                  <a:lnTo>
                    <a:pt x="445172" y="1858646"/>
                  </a:lnTo>
                  <a:lnTo>
                    <a:pt x="450892" y="1857058"/>
                  </a:lnTo>
                  <a:lnTo>
                    <a:pt x="457248" y="1856106"/>
                  </a:lnTo>
                  <a:lnTo>
                    <a:pt x="463603" y="1855788"/>
                  </a:lnTo>
                  <a:close/>
                  <a:moveTo>
                    <a:pt x="587375" y="1608138"/>
                  </a:moveTo>
                  <a:lnTo>
                    <a:pt x="958851" y="1608138"/>
                  </a:lnTo>
                  <a:lnTo>
                    <a:pt x="965201" y="1608456"/>
                  </a:lnTo>
                  <a:lnTo>
                    <a:pt x="971551" y="1609408"/>
                  </a:lnTo>
                  <a:lnTo>
                    <a:pt x="977266" y="1610996"/>
                  </a:lnTo>
                  <a:lnTo>
                    <a:pt x="982981" y="1612901"/>
                  </a:lnTo>
                  <a:lnTo>
                    <a:pt x="988378" y="1615758"/>
                  </a:lnTo>
                  <a:lnTo>
                    <a:pt x="993458" y="1618616"/>
                  </a:lnTo>
                  <a:lnTo>
                    <a:pt x="998221" y="1622426"/>
                  </a:lnTo>
                  <a:lnTo>
                    <a:pt x="1002348" y="1626236"/>
                  </a:lnTo>
                  <a:lnTo>
                    <a:pt x="1006793" y="1630998"/>
                  </a:lnTo>
                  <a:lnTo>
                    <a:pt x="1010286" y="1635761"/>
                  </a:lnTo>
                  <a:lnTo>
                    <a:pt x="1013461" y="1640841"/>
                  </a:lnTo>
                  <a:lnTo>
                    <a:pt x="1015683" y="1646238"/>
                  </a:lnTo>
                  <a:lnTo>
                    <a:pt x="1017588" y="1651636"/>
                  </a:lnTo>
                  <a:lnTo>
                    <a:pt x="1019176" y="1657668"/>
                  </a:lnTo>
                  <a:lnTo>
                    <a:pt x="1020446" y="1663701"/>
                  </a:lnTo>
                  <a:lnTo>
                    <a:pt x="1020763" y="1670051"/>
                  </a:lnTo>
                  <a:lnTo>
                    <a:pt x="1020446" y="1676401"/>
                  </a:lnTo>
                  <a:lnTo>
                    <a:pt x="1019176" y="1682751"/>
                  </a:lnTo>
                  <a:lnTo>
                    <a:pt x="1017588" y="1688466"/>
                  </a:lnTo>
                  <a:lnTo>
                    <a:pt x="1015683" y="1694498"/>
                  </a:lnTo>
                  <a:lnTo>
                    <a:pt x="1013461" y="1699578"/>
                  </a:lnTo>
                  <a:lnTo>
                    <a:pt x="1010286" y="1704658"/>
                  </a:lnTo>
                  <a:lnTo>
                    <a:pt x="1006793" y="1709738"/>
                  </a:lnTo>
                  <a:lnTo>
                    <a:pt x="1002348" y="1713866"/>
                  </a:lnTo>
                  <a:lnTo>
                    <a:pt x="998221" y="1717993"/>
                  </a:lnTo>
                  <a:lnTo>
                    <a:pt x="993458" y="1721486"/>
                  </a:lnTo>
                  <a:lnTo>
                    <a:pt x="988378" y="1724661"/>
                  </a:lnTo>
                  <a:lnTo>
                    <a:pt x="982981" y="1727201"/>
                  </a:lnTo>
                  <a:lnTo>
                    <a:pt x="977266" y="1729106"/>
                  </a:lnTo>
                  <a:lnTo>
                    <a:pt x="971551" y="1730693"/>
                  </a:lnTo>
                  <a:lnTo>
                    <a:pt x="965201" y="1731646"/>
                  </a:lnTo>
                  <a:lnTo>
                    <a:pt x="958851" y="1731963"/>
                  </a:lnTo>
                  <a:lnTo>
                    <a:pt x="587375" y="1731963"/>
                  </a:lnTo>
                  <a:lnTo>
                    <a:pt x="581343" y="1731646"/>
                  </a:lnTo>
                  <a:lnTo>
                    <a:pt x="575310" y="1730693"/>
                  </a:lnTo>
                  <a:lnTo>
                    <a:pt x="568960" y="1729106"/>
                  </a:lnTo>
                  <a:lnTo>
                    <a:pt x="563563" y="1727201"/>
                  </a:lnTo>
                  <a:lnTo>
                    <a:pt x="558165" y="1724661"/>
                  </a:lnTo>
                  <a:lnTo>
                    <a:pt x="553085" y="1721486"/>
                  </a:lnTo>
                  <a:lnTo>
                    <a:pt x="548323" y="1717993"/>
                  </a:lnTo>
                  <a:lnTo>
                    <a:pt x="543878" y="1713866"/>
                  </a:lnTo>
                  <a:lnTo>
                    <a:pt x="539750" y="1709738"/>
                  </a:lnTo>
                  <a:lnTo>
                    <a:pt x="536258" y="1704658"/>
                  </a:lnTo>
                  <a:lnTo>
                    <a:pt x="533083" y="1699578"/>
                  </a:lnTo>
                  <a:lnTo>
                    <a:pt x="530543" y="1694498"/>
                  </a:lnTo>
                  <a:lnTo>
                    <a:pt x="528320" y="1688466"/>
                  </a:lnTo>
                  <a:lnTo>
                    <a:pt x="527050" y="1682751"/>
                  </a:lnTo>
                  <a:lnTo>
                    <a:pt x="526098" y="1676401"/>
                  </a:lnTo>
                  <a:lnTo>
                    <a:pt x="525463" y="1670051"/>
                  </a:lnTo>
                  <a:lnTo>
                    <a:pt x="526098" y="1663701"/>
                  </a:lnTo>
                  <a:lnTo>
                    <a:pt x="527050" y="1657668"/>
                  </a:lnTo>
                  <a:lnTo>
                    <a:pt x="528320" y="1651636"/>
                  </a:lnTo>
                  <a:lnTo>
                    <a:pt x="530543" y="1646238"/>
                  </a:lnTo>
                  <a:lnTo>
                    <a:pt x="533083" y="1640841"/>
                  </a:lnTo>
                  <a:lnTo>
                    <a:pt x="536258" y="1635761"/>
                  </a:lnTo>
                  <a:lnTo>
                    <a:pt x="539750" y="1630998"/>
                  </a:lnTo>
                  <a:lnTo>
                    <a:pt x="543878" y="1626236"/>
                  </a:lnTo>
                  <a:lnTo>
                    <a:pt x="548323" y="1622426"/>
                  </a:lnTo>
                  <a:lnTo>
                    <a:pt x="553085" y="1618616"/>
                  </a:lnTo>
                  <a:lnTo>
                    <a:pt x="558165" y="1615758"/>
                  </a:lnTo>
                  <a:lnTo>
                    <a:pt x="563563" y="1612901"/>
                  </a:lnTo>
                  <a:lnTo>
                    <a:pt x="568960" y="1610996"/>
                  </a:lnTo>
                  <a:lnTo>
                    <a:pt x="575310" y="1609408"/>
                  </a:lnTo>
                  <a:lnTo>
                    <a:pt x="581343" y="1608456"/>
                  </a:lnTo>
                  <a:lnTo>
                    <a:pt x="587375" y="1608138"/>
                  </a:lnTo>
                  <a:close/>
                  <a:moveTo>
                    <a:pt x="711201" y="1362075"/>
                  </a:moveTo>
                  <a:lnTo>
                    <a:pt x="835026" y="1362075"/>
                  </a:lnTo>
                  <a:lnTo>
                    <a:pt x="841376" y="1362710"/>
                  </a:lnTo>
                  <a:lnTo>
                    <a:pt x="847726" y="1363345"/>
                  </a:lnTo>
                  <a:lnTo>
                    <a:pt x="853441" y="1364933"/>
                  </a:lnTo>
                  <a:lnTo>
                    <a:pt x="859473" y="1366838"/>
                  </a:lnTo>
                  <a:lnTo>
                    <a:pt x="864553" y="1369695"/>
                  </a:lnTo>
                  <a:lnTo>
                    <a:pt x="869633" y="1372870"/>
                  </a:lnTo>
                  <a:lnTo>
                    <a:pt x="874713" y="1376363"/>
                  </a:lnTo>
                  <a:lnTo>
                    <a:pt x="879158" y="1380173"/>
                  </a:lnTo>
                  <a:lnTo>
                    <a:pt x="882968" y="1384618"/>
                  </a:lnTo>
                  <a:lnTo>
                    <a:pt x="886461" y="1389380"/>
                  </a:lnTo>
                  <a:lnTo>
                    <a:pt x="889636" y="1394460"/>
                  </a:lnTo>
                  <a:lnTo>
                    <a:pt x="892493" y="1399858"/>
                  </a:lnTo>
                  <a:lnTo>
                    <a:pt x="894398" y="1405573"/>
                  </a:lnTo>
                  <a:lnTo>
                    <a:pt x="895986" y="1411605"/>
                  </a:lnTo>
                  <a:lnTo>
                    <a:pt x="896621" y="1417320"/>
                  </a:lnTo>
                  <a:lnTo>
                    <a:pt x="896938" y="1423670"/>
                  </a:lnTo>
                  <a:lnTo>
                    <a:pt x="896621" y="1430338"/>
                  </a:lnTo>
                  <a:lnTo>
                    <a:pt x="895986" y="1436370"/>
                  </a:lnTo>
                  <a:lnTo>
                    <a:pt x="894398" y="1442403"/>
                  </a:lnTo>
                  <a:lnTo>
                    <a:pt x="892493" y="1448118"/>
                  </a:lnTo>
                  <a:lnTo>
                    <a:pt x="889636" y="1453515"/>
                  </a:lnTo>
                  <a:lnTo>
                    <a:pt x="886461" y="1458595"/>
                  </a:lnTo>
                  <a:lnTo>
                    <a:pt x="882968" y="1463358"/>
                  </a:lnTo>
                  <a:lnTo>
                    <a:pt x="879158" y="1467485"/>
                  </a:lnTo>
                  <a:lnTo>
                    <a:pt x="874713" y="1471930"/>
                  </a:lnTo>
                  <a:lnTo>
                    <a:pt x="869633" y="1475423"/>
                  </a:lnTo>
                  <a:lnTo>
                    <a:pt x="864553" y="1478598"/>
                  </a:lnTo>
                  <a:lnTo>
                    <a:pt x="859473" y="1480820"/>
                  </a:lnTo>
                  <a:lnTo>
                    <a:pt x="853441" y="1483360"/>
                  </a:lnTo>
                  <a:lnTo>
                    <a:pt x="847726" y="1484313"/>
                  </a:lnTo>
                  <a:lnTo>
                    <a:pt x="841376" y="1485583"/>
                  </a:lnTo>
                  <a:lnTo>
                    <a:pt x="835026" y="1485900"/>
                  </a:lnTo>
                  <a:lnTo>
                    <a:pt x="711201" y="1485900"/>
                  </a:lnTo>
                  <a:lnTo>
                    <a:pt x="705168" y="1485583"/>
                  </a:lnTo>
                  <a:lnTo>
                    <a:pt x="698818" y="1484313"/>
                  </a:lnTo>
                  <a:lnTo>
                    <a:pt x="692786" y="1483360"/>
                  </a:lnTo>
                  <a:lnTo>
                    <a:pt x="687388" y="1480820"/>
                  </a:lnTo>
                  <a:lnTo>
                    <a:pt x="681991" y="1478598"/>
                  </a:lnTo>
                  <a:lnTo>
                    <a:pt x="676911" y="1475423"/>
                  </a:lnTo>
                  <a:lnTo>
                    <a:pt x="672148" y="1471930"/>
                  </a:lnTo>
                  <a:lnTo>
                    <a:pt x="667703" y="1467485"/>
                  </a:lnTo>
                  <a:lnTo>
                    <a:pt x="663576" y="1463358"/>
                  </a:lnTo>
                  <a:lnTo>
                    <a:pt x="660083" y="1458595"/>
                  </a:lnTo>
                  <a:lnTo>
                    <a:pt x="656908" y="1453515"/>
                  </a:lnTo>
                  <a:lnTo>
                    <a:pt x="654368" y="1448118"/>
                  </a:lnTo>
                  <a:lnTo>
                    <a:pt x="652463" y="1442403"/>
                  </a:lnTo>
                  <a:lnTo>
                    <a:pt x="650876" y="1436370"/>
                  </a:lnTo>
                  <a:lnTo>
                    <a:pt x="649923" y="1430338"/>
                  </a:lnTo>
                  <a:lnTo>
                    <a:pt x="649288" y="1423670"/>
                  </a:lnTo>
                  <a:lnTo>
                    <a:pt x="649923" y="1417320"/>
                  </a:lnTo>
                  <a:lnTo>
                    <a:pt x="650876" y="1411605"/>
                  </a:lnTo>
                  <a:lnTo>
                    <a:pt x="652463" y="1405573"/>
                  </a:lnTo>
                  <a:lnTo>
                    <a:pt x="654368" y="1399858"/>
                  </a:lnTo>
                  <a:lnTo>
                    <a:pt x="656908" y="1394460"/>
                  </a:lnTo>
                  <a:lnTo>
                    <a:pt x="660083" y="1389380"/>
                  </a:lnTo>
                  <a:lnTo>
                    <a:pt x="663576" y="1384618"/>
                  </a:lnTo>
                  <a:lnTo>
                    <a:pt x="667703" y="1380173"/>
                  </a:lnTo>
                  <a:lnTo>
                    <a:pt x="672148" y="1376363"/>
                  </a:lnTo>
                  <a:lnTo>
                    <a:pt x="676911" y="1372870"/>
                  </a:lnTo>
                  <a:lnTo>
                    <a:pt x="681991" y="1369695"/>
                  </a:lnTo>
                  <a:lnTo>
                    <a:pt x="687388" y="1366838"/>
                  </a:lnTo>
                  <a:lnTo>
                    <a:pt x="692786" y="1364933"/>
                  </a:lnTo>
                  <a:lnTo>
                    <a:pt x="698818" y="1363345"/>
                  </a:lnTo>
                  <a:lnTo>
                    <a:pt x="705168" y="1362710"/>
                  </a:lnTo>
                  <a:lnTo>
                    <a:pt x="711201" y="1362075"/>
                  </a:lnTo>
                  <a:close/>
                  <a:moveTo>
                    <a:pt x="1181793" y="1068388"/>
                  </a:moveTo>
                  <a:lnTo>
                    <a:pt x="1199238" y="1082973"/>
                  </a:lnTo>
                  <a:lnTo>
                    <a:pt x="1215731" y="1097240"/>
                  </a:lnTo>
                  <a:lnTo>
                    <a:pt x="1231590" y="1112142"/>
                  </a:lnTo>
                  <a:lnTo>
                    <a:pt x="1247448" y="1127044"/>
                  </a:lnTo>
                  <a:lnTo>
                    <a:pt x="1262038" y="1142262"/>
                  </a:lnTo>
                  <a:lnTo>
                    <a:pt x="1276628" y="1157164"/>
                  </a:lnTo>
                  <a:lnTo>
                    <a:pt x="1290267" y="1172700"/>
                  </a:lnTo>
                  <a:lnTo>
                    <a:pt x="1304222" y="1188236"/>
                  </a:lnTo>
                  <a:lnTo>
                    <a:pt x="1316909" y="1203772"/>
                  </a:lnTo>
                  <a:lnTo>
                    <a:pt x="1329596" y="1219308"/>
                  </a:lnTo>
                  <a:lnTo>
                    <a:pt x="1341332" y="1235160"/>
                  </a:lnTo>
                  <a:lnTo>
                    <a:pt x="1353067" y="1250696"/>
                  </a:lnTo>
                  <a:lnTo>
                    <a:pt x="1363851" y="1266866"/>
                  </a:lnTo>
                  <a:lnTo>
                    <a:pt x="1374952" y="1282402"/>
                  </a:lnTo>
                  <a:lnTo>
                    <a:pt x="1385102" y="1298572"/>
                  </a:lnTo>
                  <a:lnTo>
                    <a:pt x="1394934" y="1314425"/>
                  </a:lnTo>
                  <a:lnTo>
                    <a:pt x="1404132" y="1330278"/>
                  </a:lnTo>
                  <a:lnTo>
                    <a:pt x="1413330" y="1346131"/>
                  </a:lnTo>
                  <a:lnTo>
                    <a:pt x="1421894" y="1362301"/>
                  </a:lnTo>
                  <a:lnTo>
                    <a:pt x="1430141" y="1377837"/>
                  </a:lnTo>
                  <a:lnTo>
                    <a:pt x="1438070" y="1394007"/>
                  </a:lnTo>
                  <a:lnTo>
                    <a:pt x="1445365" y="1409543"/>
                  </a:lnTo>
                  <a:lnTo>
                    <a:pt x="1452343" y="1425079"/>
                  </a:lnTo>
                  <a:lnTo>
                    <a:pt x="1459003" y="1440931"/>
                  </a:lnTo>
                  <a:lnTo>
                    <a:pt x="1465664" y="1456467"/>
                  </a:lnTo>
                  <a:lnTo>
                    <a:pt x="1471690" y="1471686"/>
                  </a:lnTo>
                  <a:lnTo>
                    <a:pt x="1477399" y="1486905"/>
                  </a:lnTo>
                  <a:lnTo>
                    <a:pt x="1483109" y="1502124"/>
                  </a:lnTo>
                  <a:lnTo>
                    <a:pt x="1488183" y="1517025"/>
                  </a:lnTo>
                  <a:lnTo>
                    <a:pt x="1492624" y="1531927"/>
                  </a:lnTo>
                  <a:lnTo>
                    <a:pt x="1501822" y="1561413"/>
                  </a:lnTo>
                  <a:lnTo>
                    <a:pt x="1506579" y="1577901"/>
                  </a:lnTo>
                  <a:lnTo>
                    <a:pt x="1510703" y="1594705"/>
                  </a:lnTo>
                  <a:lnTo>
                    <a:pt x="1514509" y="1611192"/>
                  </a:lnTo>
                  <a:lnTo>
                    <a:pt x="1518315" y="1627045"/>
                  </a:lnTo>
                  <a:lnTo>
                    <a:pt x="1521804" y="1643532"/>
                  </a:lnTo>
                  <a:lnTo>
                    <a:pt x="1524976" y="1659067"/>
                  </a:lnTo>
                  <a:lnTo>
                    <a:pt x="1530685" y="1690773"/>
                  </a:lnTo>
                  <a:lnTo>
                    <a:pt x="1535125" y="1721528"/>
                  </a:lnTo>
                  <a:lnTo>
                    <a:pt x="1538931" y="1751014"/>
                  </a:lnTo>
                  <a:lnTo>
                    <a:pt x="1541786" y="1780184"/>
                  </a:lnTo>
                  <a:lnTo>
                    <a:pt x="1543689" y="1807451"/>
                  </a:lnTo>
                  <a:lnTo>
                    <a:pt x="1545275" y="1834084"/>
                  </a:lnTo>
                  <a:lnTo>
                    <a:pt x="1545909" y="1859448"/>
                  </a:lnTo>
                  <a:lnTo>
                    <a:pt x="1546226" y="1883228"/>
                  </a:lnTo>
                  <a:lnTo>
                    <a:pt x="1546226" y="1905739"/>
                  </a:lnTo>
                  <a:lnTo>
                    <a:pt x="1545592" y="1926665"/>
                  </a:lnTo>
                  <a:lnTo>
                    <a:pt x="1544640" y="1946005"/>
                  </a:lnTo>
                  <a:lnTo>
                    <a:pt x="1543689" y="1963443"/>
                  </a:lnTo>
                  <a:lnTo>
                    <a:pt x="1542420" y="1979613"/>
                  </a:lnTo>
                  <a:lnTo>
                    <a:pt x="1286461" y="1979613"/>
                  </a:lnTo>
                  <a:lnTo>
                    <a:pt x="1288681" y="1961224"/>
                  </a:lnTo>
                  <a:lnTo>
                    <a:pt x="1289632" y="1948859"/>
                  </a:lnTo>
                  <a:lnTo>
                    <a:pt x="1290901" y="1934591"/>
                  </a:lnTo>
                  <a:lnTo>
                    <a:pt x="1291535" y="1919055"/>
                  </a:lnTo>
                  <a:lnTo>
                    <a:pt x="1291853" y="1900983"/>
                  </a:lnTo>
                  <a:lnTo>
                    <a:pt x="1292487" y="1881642"/>
                  </a:lnTo>
                  <a:lnTo>
                    <a:pt x="1291853" y="1861033"/>
                  </a:lnTo>
                  <a:lnTo>
                    <a:pt x="1291218" y="1839156"/>
                  </a:lnTo>
                  <a:lnTo>
                    <a:pt x="1289950" y="1815694"/>
                  </a:lnTo>
                  <a:lnTo>
                    <a:pt x="1287729" y="1791281"/>
                  </a:lnTo>
                  <a:lnTo>
                    <a:pt x="1284875" y="1765916"/>
                  </a:lnTo>
                  <a:lnTo>
                    <a:pt x="1281069" y="1739283"/>
                  </a:lnTo>
                  <a:lnTo>
                    <a:pt x="1276311" y="1712016"/>
                  </a:lnTo>
                  <a:lnTo>
                    <a:pt x="1273456" y="1698383"/>
                  </a:lnTo>
                  <a:lnTo>
                    <a:pt x="1270919" y="1684115"/>
                  </a:lnTo>
                  <a:lnTo>
                    <a:pt x="1267430" y="1669847"/>
                  </a:lnTo>
                  <a:lnTo>
                    <a:pt x="1263624" y="1655263"/>
                  </a:lnTo>
                  <a:lnTo>
                    <a:pt x="1259818" y="1640678"/>
                  </a:lnTo>
                  <a:lnTo>
                    <a:pt x="1256012" y="1626410"/>
                  </a:lnTo>
                  <a:lnTo>
                    <a:pt x="1251254" y="1611509"/>
                  </a:lnTo>
                  <a:lnTo>
                    <a:pt x="1246497" y="1596607"/>
                  </a:lnTo>
                  <a:lnTo>
                    <a:pt x="1241105" y="1581705"/>
                  </a:lnTo>
                  <a:lnTo>
                    <a:pt x="1235713" y="1566803"/>
                  </a:lnTo>
                  <a:lnTo>
                    <a:pt x="1229686" y="1551902"/>
                  </a:lnTo>
                  <a:lnTo>
                    <a:pt x="1223343" y="1536683"/>
                  </a:lnTo>
                  <a:lnTo>
                    <a:pt x="1216365" y="1521781"/>
                  </a:lnTo>
                  <a:lnTo>
                    <a:pt x="1209387" y="1506880"/>
                  </a:lnTo>
                  <a:lnTo>
                    <a:pt x="1201775" y="1491661"/>
                  </a:lnTo>
                  <a:lnTo>
                    <a:pt x="1194163" y="1476759"/>
                  </a:lnTo>
                  <a:lnTo>
                    <a:pt x="1185599" y="1461540"/>
                  </a:lnTo>
                  <a:lnTo>
                    <a:pt x="1176718" y="1446638"/>
                  </a:lnTo>
                  <a:lnTo>
                    <a:pt x="1167520" y="1431737"/>
                  </a:lnTo>
                  <a:lnTo>
                    <a:pt x="1157688" y="1416835"/>
                  </a:lnTo>
                  <a:lnTo>
                    <a:pt x="1147538" y="1402567"/>
                  </a:lnTo>
                  <a:lnTo>
                    <a:pt x="1136437" y="1387666"/>
                  </a:lnTo>
                  <a:lnTo>
                    <a:pt x="1125653" y="1373081"/>
                  </a:lnTo>
                  <a:lnTo>
                    <a:pt x="1113918" y="1359130"/>
                  </a:lnTo>
                  <a:lnTo>
                    <a:pt x="1101231" y="1344545"/>
                  </a:lnTo>
                  <a:lnTo>
                    <a:pt x="1088861" y="1330595"/>
                  </a:lnTo>
                  <a:lnTo>
                    <a:pt x="1075540" y="1316961"/>
                  </a:lnTo>
                  <a:lnTo>
                    <a:pt x="1061267" y="1303011"/>
                  </a:lnTo>
                  <a:lnTo>
                    <a:pt x="1046994" y="1289377"/>
                  </a:lnTo>
                  <a:lnTo>
                    <a:pt x="1032087" y="1276061"/>
                  </a:lnTo>
                  <a:lnTo>
                    <a:pt x="1016228" y="1263062"/>
                  </a:lnTo>
                  <a:lnTo>
                    <a:pt x="1000052" y="1250379"/>
                  </a:lnTo>
                  <a:lnTo>
                    <a:pt x="983242" y="1237697"/>
                  </a:lnTo>
                  <a:lnTo>
                    <a:pt x="965798" y="1225332"/>
                  </a:lnTo>
                  <a:lnTo>
                    <a:pt x="947402" y="1213283"/>
                  </a:lnTo>
                  <a:lnTo>
                    <a:pt x="928688" y="1201552"/>
                  </a:lnTo>
                  <a:lnTo>
                    <a:pt x="946767" y="1194260"/>
                  </a:lnTo>
                  <a:lnTo>
                    <a:pt x="964212" y="1186968"/>
                  </a:lnTo>
                  <a:lnTo>
                    <a:pt x="981973" y="1179358"/>
                  </a:lnTo>
                  <a:lnTo>
                    <a:pt x="998784" y="1171749"/>
                  </a:lnTo>
                  <a:lnTo>
                    <a:pt x="1015594" y="1163822"/>
                  </a:lnTo>
                  <a:lnTo>
                    <a:pt x="1032087" y="1155896"/>
                  </a:lnTo>
                  <a:lnTo>
                    <a:pt x="1048580" y="1147652"/>
                  </a:lnTo>
                  <a:lnTo>
                    <a:pt x="1064122" y="1139726"/>
                  </a:lnTo>
                  <a:lnTo>
                    <a:pt x="1079663" y="1130848"/>
                  </a:lnTo>
                  <a:lnTo>
                    <a:pt x="1095522" y="1122288"/>
                  </a:lnTo>
                  <a:lnTo>
                    <a:pt x="1110429" y="1113727"/>
                  </a:lnTo>
                  <a:lnTo>
                    <a:pt x="1125336" y="1105167"/>
                  </a:lnTo>
                  <a:lnTo>
                    <a:pt x="1139609" y="1096289"/>
                  </a:lnTo>
                  <a:lnTo>
                    <a:pt x="1154199" y="1087094"/>
                  </a:lnTo>
                  <a:lnTo>
                    <a:pt x="1168155" y="1077900"/>
                  </a:lnTo>
                  <a:lnTo>
                    <a:pt x="1181793" y="1068388"/>
                  </a:lnTo>
                  <a:close/>
                  <a:moveTo>
                    <a:pt x="711201" y="495300"/>
                  </a:moveTo>
                  <a:lnTo>
                    <a:pt x="835026" y="495300"/>
                  </a:lnTo>
                  <a:lnTo>
                    <a:pt x="841376" y="495617"/>
                  </a:lnTo>
                  <a:lnTo>
                    <a:pt x="847726" y="496570"/>
                  </a:lnTo>
                  <a:lnTo>
                    <a:pt x="853441" y="498157"/>
                  </a:lnTo>
                  <a:lnTo>
                    <a:pt x="859473" y="500062"/>
                  </a:lnTo>
                  <a:lnTo>
                    <a:pt x="864553" y="502602"/>
                  </a:lnTo>
                  <a:lnTo>
                    <a:pt x="869633" y="505777"/>
                  </a:lnTo>
                  <a:lnTo>
                    <a:pt x="874713" y="509270"/>
                  </a:lnTo>
                  <a:lnTo>
                    <a:pt x="879158" y="513397"/>
                  </a:lnTo>
                  <a:lnTo>
                    <a:pt x="882968" y="518160"/>
                  </a:lnTo>
                  <a:lnTo>
                    <a:pt x="886461" y="522605"/>
                  </a:lnTo>
                  <a:lnTo>
                    <a:pt x="889636" y="527685"/>
                  </a:lnTo>
                  <a:lnTo>
                    <a:pt x="892493" y="533400"/>
                  </a:lnTo>
                  <a:lnTo>
                    <a:pt x="894398" y="538797"/>
                  </a:lnTo>
                  <a:lnTo>
                    <a:pt x="895986" y="544512"/>
                  </a:lnTo>
                  <a:lnTo>
                    <a:pt x="896621" y="550862"/>
                  </a:lnTo>
                  <a:lnTo>
                    <a:pt x="896938" y="557212"/>
                  </a:lnTo>
                  <a:lnTo>
                    <a:pt x="896621" y="563562"/>
                  </a:lnTo>
                  <a:lnTo>
                    <a:pt x="895986" y="569595"/>
                  </a:lnTo>
                  <a:lnTo>
                    <a:pt x="894398" y="575627"/>
                  </a:lnTo>
                  <a:lnTo>
                    <a:pt x="892493" y="581342"/>
                  </a:lnTo>
                  <a:lnTo>
                    <a:pt x="889636" y="586740"/>
                  </a:lnTo>
                  <a:lnTo>
                    <a:pt x="886461" y="591820"/>
                  </a:lnTo>
                  <a:lnTo>
                    <a:pt x="882968" y="596265"/>
                  </a:lnTo>
                  <a:lnTo>
                    <a:pt x="879158" y="601027"/>
                  </a:lnTo>
                  <a:lnTo>
                    <a:pt x="874713" y="605155"/>
                  </a:lnTo>
                  <a:lnTo>
                    <a:pt x="869633" y="608647"/>
                  </a:lnTo>
                  <a:lnTo>
                    <a:pt x="864553" y="611822"/>
                  </a:lnTo>
                  <a:lnTo>
                    <a:pt x="859473" y="614045"/>
                  </a:lnTo>
                  <a:lnTo>
                    <a:pt x="853441" y="616267"/>
                  </a:lnTo>
                  <a:lnTo>
                    <a:pt x="847726" y="617855"/>
                  </a:lnTo>
                  <a:lnTo>
                    <a:pt x="841376" y="618807"/>
                  </a:lnTo>
                  <a:lnTo>
                    <a:pt x="835026" y="619125"/>
                  </a:lnTo>
                  <a:lnTo>
                    <a:pt x="711201" y="619125"/>
                  </a:lnTo>
                  <a:lnTo>
                    <a:pt x="705168" y="618807"/>
                  </a:lnTo>
                  <a:lnTo>
                    <a:pt x="698818" y="617855"/>
                  </a:lnTo>
                  <a:lnTo>
                    <a:pt x="692786" y="616267"/>
                  </a:lnTo>
                  <a:lnTo>
                    <a:pt x="687388" y="614045"/>
                  </a:lnTo>
                  <a:lnTo>
                    <a:pt x="681991" y="611822"/>
                  </a:lnTo>
                  <a:lnTo>
                    <a:pt x="676911" y="608647"/>
                  </a:lnTo>
                  <a:lnTo>
                    <a:pt x="672148" y="605155"/>
                  </a:lnTo>
                  <a:lnTo>
                    <a:pt x="667703" y="601027"/>
                  </a:lnTo>
                  <a:lnTo>
                    <a:pt x="663576" y="596265"/>
                  </a:lnTo>
                  <a:lnTo>
                    <a:pt x="660083" y="591820"/>
                  </a:lnTo>
                  <a:lnTo>
                    <a:pt x="656908" y="586740"/>
                  </a:lnTo>
                  <a:lnTo>
                    <a:pt x="654368" y="581342"/>
                  </a:lnTo>
                  <a:lnTo>
                    <a:pt x="652463" y="575627"/>
                  </a:lnTo>
                  <a:lnTo>
                    <a:pt x="650876" y="569595"/>
                  </a:lnTo>
                  <a:lnTo>
                    <a:pt x="649923" y="563562"/>
                  </a:lnTo>
                  <a:lnTo>
                    <a:pt x="649288" y="557212"/>
                  </a:lnTo>
                  <a:lnTo>
                    <a:pt x="649923" y="550862"/>
                  </a:lnTo>
                  <a:lnTo>
                    <a:pt x="650876" y="544512"/>
                  </a:lnTo>
                  <a:lnTo>
                    <a:pt x="652463" y="538797"/>
                  </a:lnTo>
                  <a:lnTo>
                    <a:pt x="654368" y="533400"/>
                  </a:lnTo>
                  <a:lnTo>
                    <a:pt x="656908" y="527685"/>
                  </a:lnTo>
                  <a:lnTo>
                    <a:pt x="660083" y="522605"/>
                  </a:lnTo>
                  <a:lnTo>
                    <a:pt x="663576" y="518160"/>
                  </a:lnTo>
                  <a:lnTo>
                    <a:pt x="667703" y="513397"/>
                  </a:lnTo>
                  <a:lnTo>
                    <a:pt x="672148" y="509270"/>
                  </a:lnTo>
                  <a:lnTo>
                    <a:pt x="676911" y="505777"/>
                  </a:lnTo>
                  <a:lnTo>
                    <a:pt x="681991" y="502602"/>
                  </a:lnTo>
                  <a:lnTo>
                    <a:pt x="687388" y="500062"/>
                  </a:lnTo>
                  <a:lnTo>
                    <a:pt x="692786" y="498157"/>
                  </a:lnTo>
                  <a:lnTo>
                    <a:pt x="698818" y="496570"/>
                  </a:lnTo>
                  <a:lnTo>
                    <a:pt x="705168" y="495617"/>
                  </a:lnTo>
                  <a:lnTo>
                    <a:pt x="711201" y="495300"/>
                  </a:lnTo>
                  <a:close/>
                  <a:moveTo>
                    <a:pt x="587375" y="247650"/>
                  </a:moveTo>
                  <a:lnTo>
                    <a:pt x="958851" y="247650"/>
                  </a:lnTo>
                  <a:lnTo>
                    <a:pt x="965201" y="247967"/>
                  </a:lnTo>
                  <a:lnTo>
                    <a:pt x="971551" y="249237"/>
                  </a:lnTo>
                  <a:lnTo>
                    <a:pt x="977266" y="250507"/>
                  </a:lnTo>
                  <a:lnTo>
                    <a:pt x="982981" y="252730"/>
                  </a:lnTo>
                  <a:lnTo>
                    <a:pt x="988378" y="255587"/>
                  </a:lnTo>
                  <a:lnTo>
                    <a:pt x="993458" y="258127"/>
                  </a:lnTo>
                  <a:lnTo>
                    <a:pt x="998221" y="262255"/>
                  </a:lnTo>
                  <a:lnTo>
                    <a:pt x="1002348" y="266065"/>
                  </a:lnTo>
                  <a:lnTo>
                    <a:pt x="1006793" y="270510"/>
                  </a:lnTo>
                  <a:lnTo>
                    <a:pt x="1010286" y="274955"/>
                  </a:lnTo>
                  <a:lnTo>
                    <a:pt x="1013461" y="280352"/>
                  </a:lnTo>
                  <a:lnTo>
                    <a:pt x="1015683" y="285750"/>
                  </a:lnTo>
                  <a:lnTo>
                    <a:pt x="1017588" y="291465"/>
                  </a:lnTo>
                  <a:lnTo>
                    <a:pt x="1019176" y="297497"/>
                  </a:lnTo>
                  <a:lnTo>
                    <a:pt x="1020446" y="303212"/>
                  </a:lnTo>
                  <a:lnTo>
                    <a:pt x="1020763" y="309880"/>
                  </a:lnTo>
                  <a:lnTo>
                    <a:pt x="1020446" y="316230"/>
                  </a:lnTo>
                  <a:lnTo>
                    <a:pt x="1019176" y="322262"/>
                  </a:lnTo>
                  <a:lnTo>
                    <a:pt x="1017588" y="328295"/>
                  </a:lnTo>
                  <a:lnTo>
                    <a:pt x="1015683" y="334010"/>
                  </a:lnTo>
                  <a:lnTo>
                    <a:pt x="1013461" y="339407"/>
                  </a:lnTo>
                  <a:lnTo>
                    <a:pt x="1010286" y="344487"/>
                  </a:lnTo>
                  <a:lnTo>
                    <a:pt x="1006793" y="349250"/>
                  </a:lnTo>
                  <a:lnTo>
                    <a:pt x="1002348" y="353377"/>
                  </a:lnTo>
                  <a:lnTo>
                    <a:pt x="998221" y="357505"/>
                  </a:lnTo>
                  <a:lnTo>
                    <a:pt x="993458" y="360997"/>
                  </a:lnTo>
                  <a:lnTo>
                    <a:pt x="988378" y="364172"/>
                  </a:lnTo>
                  <a:lnTo>
                    <a:pt x="982981" y="366712"/>
                  </a:lnTo>
                  <a:lnTo>
                    <a:pt x="977266" y="368617"/>
                  </a:lnTo>
                  <a:lnTo>
                    <a:pt x="971551" y="370205"/>
                  </a:lnTo>
                  <a:lnTo>
                    <a:pt x="965201" y="371475"/>
                  </a:lnTo>
                  <a:lnTo>
                    <a:pt x="958851" y="371475"/>
                  </a:lnTo>
                  <a:lnTo>
                    <a:pt x="587375" y="371475"/>
                  </a:lnTo>
                  <a:lnTo>
                    <a:pt x="581343" y="371475"/>
                  </a:lnTo>
                  <a:lnTo>
                    <a:pt x="575310" y="370205"/>
                  </a:lnTo>
                  <a:lnTo>
                    <a:pt x="568960" y="368617"/>
                  </a:lnTo>
                  <a:lnTo>
                    <a:pt x="563563" y="366712"/>
                  </a:lnTo>
                  <a:lnTo>
                    <a:pt x="558165" y="364172"/>
                  </a:lnTo>
                  <a:lnTo>
                    <a:pt x="553085" y="360997"/>
                  </a:lnTo>
                  <a:lnTo>
                    <a:pt x="548323" y="357505"/>
                  </a:lnTo>
                  <a:lnTo>
                    <a:pt x="543878" y="353377"/>
                  </a:lnTo>
                  <a:lnTo>
                    <a:pt x="539750" y="349250"/>
                  </a:lnTo>
                  <a:lnTo>
                    <a:pt x="536258" y="344487"/>
                  </a:lnTo>
                  <a:lnTo>
                    <a:pt x="533083" y="339407"/>
                  </a:lnTo>
                  <a:lnTo>
                    <a:pt x="530543" y="334010"/>
                  </a:lnTo>
                  <a:lnTo>
                    <a:pt x="528320" y="328295"/>
                  </a:lnTo>
                  <a:lnTo>
                    <a:pt x="527050" y="322262"/>
                  </a:lnTo>
                  <a:lnTo>
                    <a:pt x="526098" y="316230"/>
                  </a:lnTo>
                  <a:lnTo>
                    <a:pt x="525463" y="309880"/>
                  </a:lnTo>
                  <a:lnTo>
                    <a:pt x="526098" y="303212"/>
                  </a:lnTo>
                  <a:lnTo>
                    <a:pt x="527050" y="297497"/>
                  </a:lnTo>
                  <a:lnTo>
                    <a:pt x="528320" y="291465"/>
                  </a:lnTo>
                  <a:lnTo>
                    <a:pt x="530543" y="285750"/>
                  </a:lnTo>
                  <a:lnTo>
                    <a:pt x="533083" y="280352"/>
                  </a:lnTo>
                  <a:lnTo>
                    <a:pt x="536258" y="274955"/>
                  </a:lnTo>
                  <a:lnTo>
                    <a:pt x="539750" y="270510"/>
                  </a:lnTo>
                  <a:lnTo>
                    <a:pt x="543878" y="266065"/>
                  </a:lnTo>
                  <a:lnTo>
                    <a:pt x="548323" y="262255"/>
                  </a:lnTo>
                  <a:lnTo>
                    <a:pt x="553085" y="258127"/>
                  </a:lnTo>
                  <a:lnTo>
                    <a:pt x="558165" y="255587"/>
                  </a:lnTo>
                  <a:lnTo>
                    <a:pt x="563563" y="252730"/>
                  </a:lnTo>
                  <a:lnTo>
                    <a:pt x="568960" y="250507"/>
                  </a:lnTo>
                  <a:lnTo>
                    <a:pt x="575310" y="249237"/>
                  </a:lnTo>
                  <a:lnTo>
                    <a:pt x="581343" y="247967"/>
                  </a:lnTo>
                  <a:lnTo>
                    <a:pt x="587375" y="247650"/>
                  </a:lnTo>
                  <a:close/>
                  <a:moveTo>
                    <a:pt x="1286299" y="0"/>
                  </a:moveTo>
                  <a:lnTo>
                    <a:pt x="1542417" y="0"/>
                  </a:lnTo>
                  <a:lnTo>
                    <a:pt x="1543686" y="15872"/>
                  </a:lnTo>
                  <a:lnTo>
                    <a:pt x="1544638" y="33332"/>
                  </a:lnTo>
                  <a:lnTo>
                    <a:pt x="1545590" y="53014"/>
                  </a:lnTo>
                  <a:lnTo>
                    <a:pt x="1546225" y="73648"/>
                  </a:lnTo>
                  <a:lnTo>
                    <a:pt x="1546225" y="96504"/>
                  </a:lnTo>
                  <a:lnTo>
                    <a:pt x="1545908" y="120313"/>
                  </a:lnTo>
                  <a:lnTo>
                    <a:pt x="1545273" y="145709"/>
                  </a:lnTo>
                  <a:lnTo>
                    <a:pt x="1543686" y="172057"/>
                  </a:lnTo>
                  <a:lnTo>
                    <a:pt x="1541782" y="199993"/>
                  </a:lnTo>
                  <a:lnTo>
                    <a:pt x="1538926" y="228881"/>
                  </a:lnTo>
                  <a:lnTo>
                    <a:pt x="1535117" y="258721"/>
                  </a:lnTo>
                  <a:lnTo>
                    <a:pt x="1530674" y="289196"/>
                  </a:lnTo>
                  <a:lnTo>
                    <a:pt x="1524961" y="320941"/>
                  </a:lnTo>
                  <a:lnTo>
                    <a:pt x="1521788" y="336496"/>
                  </a:lnTo>
                  <a:lnTo>
                    <a:pt x="1518297" y="353003"/>
                  </a:lnTo>
                  <a:lnTo>
                    <a:pt x="1514488" y="369193"/>
                  </a:lnTo>
                  <a:lnTo>
                    <a:pt x="1510680" y="385701"/>
                  </a:lnTo>
                  <a:lnTo>
                    <a:pt x="1506554" y="402525"/>
                  </a:lnTo>
                  <a:lnTo>
                    <a:pt x="1501793" y="419033"/>
                  </a:lnTo>
                  <a:lnTo>
                    <a:pt x="1495129" y="441254"/>
                  </a:lnTo>
                  <a:lnTo>
                    <a:pt x="1488147" y="463476"/>
                  </a:lnTo>
                  <a:lnTo>
                    <a:pt x="1479895" y="486332"/>
                  </a:lnTo>
                  <a:lnTo>
                    <a:pt x="1471009" y="509506"/>
                  </a:lnTo>
                  <a:lnTo>
                    <a:pt x="1461805" y="532997"/>
                  </a:lnTo>
                  <a:lnTo>
                    <a:pt x="1451966" y="556806"/>
                  </a:lnTo>
                  <a:lnTo>
                    <a:pt x="1440858" y="580297"/>
                  </a:lnTo>
                  <a:lnTo>
                    <a:pt x="1428798" y="604741"/>
                  </a:lnTo>
                  <a:lnTo>
                    <a:pt x="1416421" y="628549"/>
                  </a:lnTo>
                  <a:lnTo>
                    <a:pt x="1402774" y="652675"/>
                  </a:lnTo>
                  <a:lnTo>
                    <a:pt x="1388175" y="677119"/>
                  </a:lnTo>
                  <a:lnTo>
                    <a:pt x="1372941" y="700928"/>
                  </a:lnTo>
                  <a:lnTo>
                    <a:pt x="1356438" y="725371"/>
                  </a:lnTo>
                  <a:lnTo>
                    <a:pt x="1338665" y="749180"/>
                  </a:lnTo>
                  <a:lnTo>
                    <a:pt x="1329779" y="760925"/>
                  </a:lnTo>
                  <a:lnTo>
                    <a:pt x="1320258" y="772671"/>
                  </a:lnTo>
                  <a:lnTo>
                    <a:pt x="1310737" y="784417"/>
                  </a:lnTo>
                  <a:lnTo>
                    <a:pt x="1300898" y="796480"/>
                  </a:lnTo>
                  <a:lnTo>
                    <a:pt x="1290743" y="807908"/>
                  </a:lnTo>
                  <a:lnTo>
                    <a:pt x="1279952" y="819654"/>
                  </a:lnTo>
                  <a:lnTo>
                    <a:pt x="1269161" y="831399"/>
                  </a:lnTo>
                  <a:lnTo>
                    <a:pt x="1258054" y="842827"/>
                  </a:lnTo>
                  <a:lnTo>
                    <a:pt x="1246628" y="854256"/>
                  </a:lnTo>
                  <a:lnTo>
                    <a:pt x="1234886" y="865366"/>
                  </a:lnTo>
                  <a:lnTo>
                    <a:pt x="1222826" y="876794"/>
                  </a:lnTo>
                  <a:lnTo>
                    <a:pt x="1210765" y="887905"/>
                  </a:lnTo>
                  <a:lnTo>
                    <a:pt x="1198071" y="898698"/>
                  </a:lnTo>
                  <a:lnTo>
                    <a:pt x="1185376" y="909809"/>
                  </a:lnTo>
                  <a:lnTo>
                    <a:pt x="1172046" y="920285"/>
                  </a:lnTo>
                  <a:lnTo>
                    <a:pt x="1158082" y="931396"/>
                  </a:lnTo>
                  <a:lnTo>
                    <a:pt x="1144435" y="941872"/>
                  </a:lnTo>
                  <a:lnTo>
                    <a:pt x="1130154" y="952030"/>
                  </a:lnTo>
                  <a:lnTo>
                    <a:pt x="1115555" y="962188"/>
                  </a:lnTo>
                  <a:lnTo>
                    <a:pt x="1100638" y="972347"/>
                  </a:lnTo>
                  <a:lnTo>
                    <a:pt x="1085404" y="982505"/>
                  </a:lnTo>
                  <a:lnTo>
                    <a:pt x="1070171" y="992346"/>
                  </a:lnTo>
                  <a:lnTo>
                    <a:pt x="1053985" y="1001869"/>
                  </a:lnTo>
                  <a:lnTo>
                    <a:pt x="1037482" y="1011710"/>
                  </a:lnTo>
                  <a:lnTo>
                    <a:pt x="1021296" y="1020916"/>
                  </a:lnTo>
                  <a:lnTo>
                    <a:pt x="1004158" y="1030122"/>
                  </a:lnTo>
                  <a:lnTo>
                    <a:pt x="986703" y="1039011"/>
                  </a:lnTo>
                  <a:lnTo>
                    <a:pt x="968930" y="1047582"/>
                  </a:lnTo>
                  <a:lnTo>
                    <a:pt x="951157" y="1056153"/>
                  </a:lnTo>
                  <a:lnTo>
                    <a:pt x="932750" y="1065042"/>
                  </a:lnTo>
                  <a:lnTo>
                    <a:pt x="913707" y="1072978"/>
                  </a:lnTo>
                  <a:lnTo>
                    <a:pt x="894665" y="1080914"/>
                  </a:lnTo>
                  <a:lnTo>
                    <a:pt x="874671" y="1088850"/>
                  </a:lnTo>
                  <a:lnTo>
                    <a:pt x="854677" y="1096152"/>
                  </a:lnTo>
                  <a:lnTo>
                    <a:pt x="834365" y="1103771"/>
                  </a:lnTo>
                  <a:lnTo>
                    <a:pt x="813419" y="1110754"/>
                  </a:lnTo>
                  <a:lnTo>
                    <a:pt x="785490" y="1120595"/>
                  </a:lnTo>
                  <a:lnTo>
                    <a:pt x="757879" y="1131071"/>
                  </a:lnTo>
                  <a:lnTo>
                    <a:pt x="731855" y="1142182"/>
                  </a:lnTo>
                  <a:lnTo>
                    <a:pt x="706148" y="1153293"/>
                  </a:lnTo>
                  <a:lnTo>
                    <a:pt x="681710" y="1165038"/>
                  </a:lnTo>
                  <a:lnTo>
                    <a:pt x="658225" y="1177736"/>
                  </a:lnTo>
                  <a:lnTo>
                    <a:pt x="635056" y="1190117"/>
                  </a:lnTo>
                  <a:lnTo>
                    <a:pt x="613158" y="1203450"/>
                  </a:lnTo>
                  <a:lnTo>
                    <a:pt x="591894" y="1216782"/>
                  </a:lnTo>
                  <a:lnTo>
                    <a:pt x="571900" y="1231068"/>
                  </a:lnTo>
                  <a:lnTo>
                    <a:pt x="552223" y="1245035"/>
                  </a:lnTo>
                  <a:lnTo>
                    <a:pt x="533498" y="1259638"/>
                  </a:lnTo>
                  <a:lnTo>
                    <a:pt x="516043" y="1274558"/>
                  </a:lnTo>
                  <a:lnTo>
                    <a:pt x="498588" y="1289796"/>
                  </a:lnTo>
                  <a:lnTo>
                    <a:pt x="482084" y="1305033"/>
                  </a:lnTo>
                  <a:lnTo>
                    <a:pt x="466533" y="1321223"/>
                  </a:lnTo>
                  <a:lnTo>
                    <a:pt x="451617" y="1336778"/>
                  </a:lnTo>
                  <a:lnTo>
                    <a:pt x="437653" y="1352968"/>
                  </a:lnTo>
                  <a:lnTo>
                    <a:pt x="424006" y="1369158"/>
                  </a:lnTo>
                  <a:lnTo>
                    <a:pt x="410993" y="1385666"/>
                  </a:lnTo>
                  <a:lnTo>
                    <a:pt x="398933" y="1402491"/>
                  </a:lnTo>
                  <a:lnTo>
                    <a:pt x="387191" y="1419315"/>
                  </a:lnTo>
                  <a:lnTo>
                    <a:pt x="376083" y="1436140"/>
                  </a:lnTo>
                  <a:lnTo>
                    <a:pt x="365927" y="1452965"/>
                  </a:lnTo>
                  <a:lnTo>
                    <a:pt x="356089" y="1470425"/>
                  </a:lnTo>
                  <a:lnTo>
                    <a:pt x="346567" y="1487250"/>
                  </a:lnTo>
                  <a:lnTo>
                    <a:pt x="337998" y="1504392"/>
                  </a:lnTo>
                  <a:lnTo>
                    <a:pt x="329747" y="1521534"/>
                  </a:lnTo>
                  <a:lnTo>
                    <a:pt x="322447" y="1538994"/>
                  </a:lnTo>
                  <a:lnTo>
                    <a:pt x="315465" y="1555819"/>
                  </a:lnTo>
                  <a:lnTo>
                    <a:pt x="308800" y="1572961"/>
                  </a:lnTo>
                  <a:lnTo>
                    <a:pt x="302453" y="1589786"/>
                  </a:lnTo>
                  <a:lnTo>
                    <a:pt x="297058" y="1606928"/>
                  </a:lnTo>
                  <a:lnTo>
                    <a:pt x="291345" y="1623435"/>
                  </a:lnTo>
                  <a:lnTo>
                    <a:pt x="286902" y="1640260"/>
                  </a:lnTo>
                  <a:lnTo>
                    <a:pt x="282459" y="1656767"/>
                  </a:lnTo>
                  <a:lnTo>
                    <a:pt x="278650" y="1673275"/>
                  </a:lnTo>
                  <a:lnTo>
                    <a:pt x="274525" y="1689465"/>
                  </a:lnTo>
                  <a:lnTo>
                    <a:pt x="271351" y="1705337"/>
                  </a:lnTo>
                  <a:lnTo>
                    <a:pt x="268495" y="1721210"/>
                  </a:lnTo>
                  <a:lnTo>
                    <a:pt x="265956" y="1736765"/>
                  </a:lnTo>
                  <a:lnTo>
                    <a:pt x="263734" y="1752002"/>
                  </a:lnTo>
                  <a:lnTo>
                    <a:pt x="261830" y="1766922"/>
                  </a:lnTo>
                  <a:lnTo>
                    <a:pt x="260243" y="1781525"/>
                  </a:lnTo>
                  <a:lnTo>
                    <a:pt x="257387" y="1809460"/>
                  </a:lnTo>
                  <a:lnTo>
                    <a:pt x="255482" y="1836761"/>
                  </a:lnTo>
                  <a:lnTo>
                    <a:pt x="254530" y="1861840"/>
                  </a:lnTo>
                  <a:lnTo>
                    <a:pt x="254530" y="1885331"/>
                  </a:lnTo>
                  <a:lnTo>
                    <a:pt x="254530" y="1906600"/>
                  </a:lnTo>
                  <a:lnTo>
                    <a:pt x="255482" y="1925964"/>
                  </a:lnTo>
                  <a:lnTo>
                    <a:pt x="256752" y="1943107"/>
                  </a:lnTo>
                  <a:lnTo>
                    <a:pt x="257704" y="1958027"/>
                  </a:lnTo>
                  <a:lnTo>
                    <a:pt x="260243" y="1979613"/>
                  </a:lnTo>
                  <a:lnTo>
                    <a:pt x="4126" y="1979613"/>
                  </a:lnTo>
                  <a:lnTo>
                    <a:pt x="2856" y="1963423"/>
                  </a:lnTo>
                  <a:lnTo>
                    <a:pt x="1587" y="1945964"/>
                  </a:lnTo>
                  <a:lnTo>
                    <a:pt x="952" y="1926599"/>
                  </a:lnTo>
                  <a:lnTo>
                    <a:pt x="317" y="1905648"/>
                  </a:lnTo>
                  <a:lnTo>
                    <a:pt x="0" y="1883109"/>
                  </a:lnTo>
                  <a:lnTo>
                    <a:pt x="317" y="1859300"/>
                  </a:lnTo>
                  <a:lnTo>
                    <a:pt x="1269" y="1833904"/>
                  </a:lnTo>
                  <a:lnTo>
                    <a:pt x="2856" y="1807238"/>
                  </a:lnTo>
                  <a:lnTo>
                    <a:pt x="4760" y="1779938"/>
                  </a:lnTo>
                  <a:lnTo>
                    <a:pt x="7934" y="1750732"/>
                  </a:lnTo>
                  <a:lnTo>
                    <a:pt x="11425" y="1721210"/>
                  </a:lnTo>
                  <a:lnTo>
                    <a:pt x="16186" y="1690417"/>
                  </a:lnTo>
                  <a:lnTo>
                    <a:pt x="21581" y="1658672"/>
                  </a:lnTo>
                  <a:lnTo>
                    <a:pt x="24755" y="1643117"/>
                  </a:lnTo>
                  <a:lnTo>
                    <a:pt x="28246" y="1626610"/>
                  </a:lnTo>
                  <a:lnTo>
                    <a:pt x="31737" y="1610737"/>
                  </a:lnTo>
                  <a:lnTo>
                    <a:pt x="36180" y="1594230"/>
                  </a:lnTo>
                  <a:lnTo>
                    <a:pt x="40306" y="1577405"/>
                  </a:lnTo>
                  <a:lnTo>
                    <a:pt x="45066" y="1560898"/>
                  </a:lnTo>
                  <a:lnTo>
                    <a:pt x="51414" y="1538359"/>
                  </a:lnTo>
                  <a:lnTo>
                    <a:pt x="58713" y="1516137"/>
                  </a:lnTo>
                  <a:lnTo>
                    <a:pt x="66647" y="1493599"/>
                  </a:lnTo>
                  <a:lnTo>
                    <a:pt x="75216" y="1470425"/>
                  </a:lnTo>
                  <a:lnTo>
                    <a:pt x="84737" y="1446933"/>
                  </a:lnTo>
                  <a:lnTo>
                    <a:pt x="94893" y="1422807"/>
                  </a:lnTo>
                  <a:lnTo>
                    <a:pt x="105684" y="1398999"/>
                  </a:lnTo>
                  <a:lnTo>
                    <a:pt x="117427" y="1375190"/>
                  </a:lnTo>
                  <a:lnTo>
                    <a:pt x="130121" y="1351381"/>
                  </a:lnTo>
                  <a:lnTo>
                    <a:pt x="143768" y="1326937"/>
                  </a:lnTo>
                  <a:lnTo>
                    <a:pt x="158367" y="1302811"/>
                  </a:lnTo>
                  <a:lnTo>
                    <a:pt x="173601" y="1278685"/>
                  </a:lnTo>
                  <a:lnTo>
                    <a:pt x="190422" y="1254559"/>
                  </a:lnTo>
                  <a:lnTo>
                    <a:pt x="207560" y="1230750"/>
                  </a:lnTo>
                  <a:lnTo>
                    <a:pt x="217081" y="1219005"/>
                  </a:lnTo>
                  <a:lnTo>
                    <a:pt x="226602" y="1206624"/>
                  </a:lnTo>
                  <a:lnTo>
                    <a:pt x="235805" y="1194878"/>
                  </a:lnTo>
                  <a:lnTo>
                    <a:pt x="245961" y="1183133"/>
                  </a:lnTo>
                  <a:lnTo>
                    <a:pt x="256117" y="1171387"/>
                  </a:lnTo>
                  <a:lnTo>
                    <a:pt x="266908" y="1159959"/>
                  </a:lnTo>
                  <a:lnTo>
                    <a:pt x="277381" y="1148213"/>
                  </a:lnTo>
                  <a:lnTo>
                    <a:pt x="288806" y="1137103"/>
                  </a:lnTo>
                  <a:lnTo>
                    <a:pt x="300231" y="1125675"/>
                  </a:lnTo>
                  <a:lnTo>
                    <a:pt x="311974" y="1114246"/>
                  </a:lnTo>
                  <a:lnTo>
                    <a:pt x="323717" y="1102818"/>
                  </a:lnTo>
                  <a:lnTo>
                    <a:pt x="336094" y="1092025"/>
                  </a:lnTo>
                  <a:lnTo>
                    <a:pt x="348789" y="1080914"/>
                  </a:lnTo>
                  <a:lnTo>
                    <a:pt x="361484" y="1070121"/>
                  </a:lnTo>
                  <a:lnTo>
                    <a:pt x="374813" y="1059010"/>
                  </a:lnTo>
                  <a:lnTo>
                    <a:pt x="388143" y="1048534"/>
                  </a:lnTo>
                  <a:lnTo>
                    <a:pt x="402424" y="1037741"/>
                  </a:lnTo>
                  <a:lnTo>
                    <a:pt x="416389" y="1027583"/>
                  </a:lnTo>
                  <a:lnTo>
                    <a:pt x="430988" y="1017107"/>
                  </a:lnTo>
                  <a:lnTo>
                    <a:pt x="445904" y="1007266"/>
                  </a:lnTo>
                  <a:lnTo>
                    <a:pt x="461138" y="997108"/>
                  </a:lnTo>
                  <a:lnTo>
                    <a:pt x="476689" y="987267"/>
                  </a:lnTo>
                  <a:lnTo>
                    <a:pt x="492240" y="977426"/>
                  </a:lnTo>
                  <a:lnTo>
                    <a:pt x="508743" y="968220"/>
                  </a:lnTo>
                  <a:lnTo>
                    <a:pt x="525247" y="958696"/>
                  </a:lnTo>
                  <a:lnTo>
                    <a:pt x="542385" y="949808"/>
                  </a:lnTo>
                  <a:lnTo>
                    <a:pt x="559840" y="940602"/>
                  </a:lnTo>
                  <a:lnTo>
                    <a:pt x="577295" y="931713"/>
                  </a:lnTo>
                  <a:lnTo>
                    <a:pt x="595385" y="923142"/>
                  </a:lnTo>
                  <a:lnTo>
                    <a:pt x="614110" y="914888"/>
                  </a:lnTo>
                  <a:lnTo>
                    <a:pt x="633152" y="906635"/>
                  </a:lnTo>
                  <a:lnTo>
                    <a:pt x="652195" y="898698"/>
                  </a:lnTo>
                  <a:lnTo>
                    <a:pt x="671872" y="891080"/>
                  </a:lnTo>
                  <a:lnTo>
                    <a:pt x="691866" y="883143"/>
                  </a:lnTo>
                  <a:lnTo>
                    <a:pt x="712178" y="876160"/>
                  </a:lnTo>
                  <a:lnTo>
                    <a:pt x="732807" y="868541"/>
                  </a:lnTo>
                  <a:lnTo>
                    <a:pt x="761053" y="858700"/>
                  </a:lnTo>
                  <a:lnTo>
                    <a:pt x="788346" y="848541"/>
                  </a:lnTo>
                  <a:lnTo>
                    <a:pt x="814688" y="837748"/>
                  </a:lnTo>
                  <a:lnTo>
                    <a:pt x="840078" y="826320"/>
                  </a:lnTo>
                  <a:lnTo>
                    <a:pt x="864833" y="814574"/>
                  </a:lnTo>
                  <a:lnTo>
                    <a:pt x="888318" y="801876"/>
                  </a:lnTo>
                  <a:lnTo>
                    <a:pt x="911169" y="789496"/>
                  </a:lnTo>
                  <a:lnTo>
                    <a:pt x="933067" y="776163"/>
                  </a:lnTo>
                  <a:lnTo>
                    <a:pt x="954013" y="762830"/>
                  </a:lnTo>
                  <a:lnTo>
                    <a:pt x="974642" y="749180"/>
                  </a:lnTo>
                  <a:lnTo>
                    <a:pt x="994002" y="734577"/>
                  </a:lnTo>
                  <a:lnTo>
                    <a:pt x="1012409" y="720292"/>
                  </a:lnTo>
                  <a:lnTo>
                    <a:pt x="1030500" y="705372"/>
                  </a:lnTo>
                  <a:lnTo>
                    <a:pt x="1047320" y="690134"/>
                  </a:lnTo>
                  <a:lnTo>
                    <a:pt x="1063823" y="674579"/>
                  </a:lnTo>
                  <a:lnTo>
                    <a:pt x="1079374" y="659024"/>
                  </a:lnTo>
                  <a:lnTo>
                    <a:pt x="1094291" y="642834"/>
                  </a:lnTo>
                  <a:lnTo>
                    <a:pt x="1108890" y="626962"/>
                  </a:lnTo>
                  <a:lnTo>
                    <a:pt x="1122219" y="610772"/>
                  </a:lnTo>
                  <a:lnTo>
                    <a:pt x="1135231" y="594265"/>
                  </a:lnTo>
                  <a:lnTo>
                    <a:pt x="1147292" y="577440"/>
                  </a:lnTo>
                  <a:lnTo>
                    <a:pt x="1159034" y="560615"/>
                  </a:lnTo>
                  <a:lnTo>
                    <a:pt x="1169825" y="543790"/>
                  </a:lnTo>
                  <a:lnTo>
                    <a:pt x="1180298" y="526965"/>
                  </a:lnTo>
                  <a:lnTo>
                    <a:pt x="1189819" y="510141"/>
                  </a:lnTo>
                  <a:lnTo>
                    <a:pt x="1199340" y="492998"/>
                  </a:lnTo>
                  <a:lnTo>
                    <a:pt x="1207909" y="475856"/>
                  </a:lnTo>
                  <a:lnTo>
                    <a:pt x="1216161" y="458714"/>
                  </a:lnTo>
                  <a:lnTo>
                    <a:pt x="1223778" y="441572"/>
                  </a:lnTo>
                  <a:lnTo>
                    <a:pt x="1231077" y="424429"/>
                  </a:lnTo>
                  <a:lnTo>
                    <a:pt x="1237425" y="407605"/>
                  </a:lnTo>
                  <a:lnTo>
                    <a:pt x="1243455" y="390462"/>
                  </a:lnTo>
                  <a:lnTo>
                    <a:pt x="1249485" y="373320"/>
                  </a:lnTo>
                  <a:lnTo>
                    <a:pt x="1254562" y="356495"/>
                  </a:lnTo>
                  <a:lnTo>
                    <a:pt x="1259323" y="340305"/>
                  </a:lnTo>
                  <a:lnTo>
                    <a:pt x="1264084" y="323798"/>
                  </a:lnTo>
                  <a:lnTo>
                    <a:pt x="1267892" y="307291"/>
                  </a:lnTo>
                  <a:lnTo>
                    <a:pt x="1271383" y="291101"/>
                  </a:lnTo>
                  <a:lnTo>
                    <a:pt x="1274874" y="275228"/>
                  </a:lnTo>
                  <a:lnTo>
                    <a:pt x="1277730" y="259356"/>
                  </a:lnTo>
                  <a:lnTo>
                    <a:pt x="1280269" y="243801"/>
                  </a:lnTo>
                  <a:lnTo>
                    <a:pt x="1282808" y="228563"/>
                  </a:lnTo>
                  <a:lnTo>
                    <a:pt x="1284713" y="213643"/>
                  </a:lnTo>
                  <a:lnTo>
                    <a:pt x="1286299" y="199040"/>
                  </a:lnTo>
                  <a:lnTo>
                    <a:pt x="1289156" y="170470"/>
                  </a:lnTo>
                  <a:lnTo>
                    <a:pt x="1291060" y="143804"/>
                  </a:lnTo>
                  <a:lnTo>
                    <a:pt x="1291695" y="118408"/>
                  </a:lnTo>
                  <a:lnTo>
                    <a:pt x="1292329" y="94917"/>
                  </a:lnTo>
                  <a:lnTo>
                    <a:pt x="1291695" y="73331"/>
                  </a:lnTo>
                  <a:lnTo>
                    <a:pt x="1291060" y="54284"/>
                  </a:lnTo>
                  <a:lnTo>
                    <a:pt x="1289790" y="36824"/>
                  </a:lnTo>
                  <a:lnTo>
                    <a:pt x="1288521" y="22221"/>
                  </a:lnTo>
                  <a:lnTo>
                    <a:pt x="1286299" y="0"/>
                  </a:lnTo>
                  <a:close/>
                  <a:moveTo>
                    <a:pt x="463603" y="0"/>
                  </a:moveTo>
                  <a:lnTo>
                    <a:pt x="1082623" y="0"/>
                  </a:lnTo>
                  <a:lnTo>
                    <a:pt x="1088978" y="637"/>
                  </a:lnTo>
                  <a:lnTo>
                    <a:pt x="1095016" y="1273"/>
                  </a:lnTo>
                  <a:lnTo>
                    <a:pt x="1101054" y="2865"/>
                  </a:lnTo>
                  <a:lnTo>
                    <a:pt x="1106773" y="5093"/>
                  </a:lnTo>
                  <a:lnTo>
                    <a:pt x="1112176" y="7639"/>
                  </a:lnTo>
                  <a:lnTo>
                    <a:pt x="1117260" y="10823"/>
                  </a:lnTo>
                  <a:lnTo>
                    <a:pt x="1122026" y="14324"/>
                  </a:lnTo>
                  <a:lnTo>
                    <a:pt x="1126157" y="18144"/>
                  </a:lnTo>
                  <a:lnTo>
                    <a:pt x="1130606" y="22919"/>
                  </a:lnTo>
                  <a:lnTo>
                    <a:pt x="1134102" y="27693"/>
                  </a:lnTo>
                  <a:lnTo>
                    <a:pt x="1137279" y="32786"/>
                  </a:lnTo>
                  <a:lnTo>
                    <a:pt x="1139504" y="37880"/>
                  </a:lnTo>
                  <a:lnTo>
                    <a:pt x="1141411" y="43609"/>
                  </a:lnTo>
                  <a:lnTo>
                    <a:pt x="1142999" y="49657"/>
                  </a:lnTo>
                  <a:lnTo>
                    <a:pt x="1144270" y="56024"/>
                  </a:lnTo>
                  <a:lnTo>
                    <a:pt x="1144588" y="62072"/>
                  </a:lnTo>
                  <a:lnTo>
                    <a:pt x="1144270" y="68438"/>
                  </a:lnTo>
                  <a:lnTo>
                    <a:pt x="1142999" y="74804"/>
                  </a:lnTo>
                  <a:lnTo>
                    <a:pt x="1141411" y="80534"/>
                  </a:lnTo>
                  <a:lnTo>
                    <a:pt x="1139504" y="86264"/>
                  </a:lnTo>
                  <a:lnTo>
                    <a:pt x="1137279" y="91675"/>
                  </a:lnTo>
                  <a:lnTo>
                    <a:pt x="1134102" y="96768"/>
                  </a:lnTo>
                  <a:lnTo>
                    <a:pt x="1130606" y="101543"/>
                  </a:lnTo>
                  <a:lnTo>
                    <a:pt x="1126157" y="105681"/>
                  </a:lnTo>
                  <a:lnTo>
                    <a:pt x="1122026" y="110137"/>
                  </a:lnTo>
                  <a:lnTo>
                    <a:pt x="1117260" y="113639"/>
                  </a:lnTo>
                  <a:lnTo>
                    <a:pt x="1112176" y="116504"/>
                  </a:lnTo>
                  <a:lnTo>
                    <a:pt x="1106773" y="119050"/>
                  </a:lnTo>
                  <a:lnTo>
                    <a:pt x="1101054" y="121278"/>
                  </a:lnTo>
                  <a:lnTo>
                    <a:pt x="1095016" y="122552"/>
                  </a:lnTo>
                  <a:lnTo>
                    <a:pt x="1088978" y="123825"/>
                  </a:lnTo>
                  <a:lnTo>
                    <a:pt x="1082623" y="123825"/>
                  </a:lnTo>
                  <a:lnTo>
                    <a:pt x="463603" y="123825"/>
                  </a:lnTo>
                  <a:lnTo>
                    <a:pt x="457248" y="123825"/>
                  </a:lnTo>
                  <a:lnTo>
                    <a:pt x="450892" y="122552"/>
                  </a:lnTo>
                  <a:lnTo>
                    <a:pt x="445172" y="121278"/>
                  </a:lnTo>
                  <a:lnTo>
                    <a:pt x="439135" y="119050"/>
                  </a:lnTo>
                  <a:lnTo>
                    <a:pt x="433733" y="116504"/>
                  </a:lnTo>
                  <a:lnTo>
                    <a:pt x="428648" y="113639"/>
                  </a:lnTo>
                  <a:lnTo>
                    <a:pt x="423882" y="110137"/>
                  </a:lnTo>
                  <a:lnTo>
                    <a:pt x="419433" y="105681"/>
                  </a:lnTo>
                  <a:lnTo>
                    <a:pt x="415620" y="101543"/>
                  </a:lnTo>
                  <a:lnTo>
                    <a:pt x="412124" y="96768"/>
                  </a:lnTo>
                  <a:lnTo>
                    <a:pt x="408946" y="91675"/>
                  </a:lnTo>
                  <a:lnTo>
                    <a:pt x="406087" y="86264"/>
                  </a:lnTo>
                  <a:lnTo>
                    <a:pt x="404180" y="80534"/>
                  </a:lnTo>
                  <a:lnTo>
                    <a:pt x="402591" y="74804"/>
                  </a:lnTo>
                  <a:lnTo>
                    <a:pt x="401956" y="68438"/>
                  </a:lnTo>
                  <a:lnTo>
                    <a:pt x="401638" y="62072"/>
                  </a:lnTo>
                  <a:lnTo>
                    <a:pt x="401956" y="56024"/>
                  </a:lnTo>
                  <a:lnTo>
                    <a:pt x="402591" y="49657"/>
                  </a:lnTo>
                  <a:lnTo>
                    <a:pt x="404180" y="43609"/>
                  </a:lnTo>
                  <a:lnTo>
                    <a:pt x="406087" y="37880"/>
                  </a:lnTo>
                  <a:lnTo>
                    <a:pt x="408946" y="32786"/>
                  </a:lnTo>
                  <a:lnTo>
                    <a:pt x="412124" y="27693"/>
                  </a:lnTo>
                  <a:lnTo>
                    <a:pt x="415620" y="22919"/>
                  </a:lnTo>
                  <a:lnTo>
                    <a:pt x="419433" y="18144"/>
                  </a:lnTo>
                  <a:lnTo>
                    <a:pt x="423882" y="14324"/>
                  </a:lnTo>
                  <a:lnTo>
                    <a:pt x="428648" y="10823"/>
                  </a:lnTo>
                  <a:lnTo>
                    <a:pt x="433733" y="7639"/>
                  </a:lnTo>
                  <a:lnTo>
                    <a:pt x="439135" y="5093"/>
                  </a:lnTo>
                  <a:lnTo>
                    <a:pt x="445172" y="2865"/>
                  </a:lnTo>
                  <a:lnTo>
                    <a:pt x="450892" y="1273"/>
                  </a:lnTo>
                  <a:lnTo>
                    <a:pt x="457248" y="637"/>
                  </a:lnTo>
                  <a:lnTo>
                    <a:pt x="463603" y="0"/>
                  </a:lnTo>
                  <a:close/>
                  <a:moveTo>
                    <a:pt x="4121" y="0"/>
                  </a:moveTo>
                  <a:lnTo>
                    <a:pt x="259949" y="0"/>
                  </a:lnTo>
                  <a:lnTo>
                    <a:pt x="258047" y="19063"/>
                  </a:lnTo>
                  <a:lnTo>
                    <a:pt x="256779" y="31137"/>
                  </a:lnTo>
                  <a:lnTo>
                    <a:pt x="255511" y="45752"/>
                  </a:lnTo>
                  <a:lnTo>
                    <a:pt x="254877" y="61638"/>
                  </a:lnTo>
                  <a:lnTo>
                    <a:pt x="254243" y="79430"/>
                  </a:lnTo>
                  <a:lnTo>
                    <a:pt x="254243" y="98493"/>
                  </a:lnTo>
                  <a:lnTo>
                    <a:pt x="254243" y="119463"/>
                  </a:lnTo>
                  <a:lnTo>
                    <a:pt x="255194" y="141386"/>
                  </a:lnTo>
                  <a:lnTo>
                    <a:pt x="256779" y="164897"/>
                  </a:lnTo>
                  <a:lnTo>
                    <a:pt x="258681" y="189362"/>
                  </a:lnTo>
                  <a:lnTo>
                    <a:pt x="261851" y="215097"/>
                  </a:lnTo>
                  <a:lnTo>
                    <a:pt x="265338" y="241786"/>
                  </a:lnTo>
                  <a:lnTo>
                    <a:pt x="270093" y="268792"/>
                  </a:lnTo>
                  <a:lnTo>
                    <a:pt x="272629" y="282772"/>
                  </a:lnTo>
                  <a:lnTo>
                    <a:pt x="275800" y="297069"/>
                  </a:lnTo>
                  <a:lnTo>
                    <a:pt x="279287" y="311049"/>
                  </a:lnTo>
                  <a:lnTo>
                    <a:pt x="282774" y="325664"/>
                  </a:lnTo>
                  <a:lnTo>
                    <a:pt x="286895" y="339962"/>
                  </a:lnTo>
                  <a:lnTo>
                    <a:pt x="290699" y="354577"/>
                  </a:lnTo>
                  <a:lnTo>
                    <a:pt x="295454" y="369510"/>
                  </a:lnTo>
                  <a:lnTo>
                    <a:pt x="300526" y="384443"/>
                  </a:lnTo>
                  <a:lnTo>
                    <a:pt x="305599" y="399375"/>
                  </a:lnTo>
                  <a:lnTo>
                    <a:pt x="310988" y="414308"/>
                  </a:lnTo>
                  <a:lnTo>
                    <a:pt x="317011" y="428923"/>
                  </a:lnTo>
                  <a:lnTo>
                    <a:pt x="323668" y="444492"/>
                  </a:lnTo>
                  <a:lnTo>
                    <a:pt x="330326" y="459107"/>
                  </a:lnTo>
                  <a:lnTo>
                    <a:pt x="337300" y="474040"/>
                  </a:lnTo>
                  <a:lnTo>
                    <a:pt x="344591" y="489291"/>
                  </a:lnTo>
                  <a:lnTo>
                    <a:pt x="352516" y="504223"/>
                  </a:lnTo>
                  <a:lnTo>
                    <a:pt x="361076" y="519156"/>
                  </a:lnTo>
                  <a:lnTo>
                    <a:pt x="370269" y="534089"/>
                  </a:lnTo>
                  <a:lnTo>
                    <a:pt x="379145" y="549022"/>
                  </a:lnTo>
                  <a:lnTo>
                    <a:pt x="388973" y="563955"/>
                  </a:lnTo>
                  <a:lnTo>
                    <a:pt x="399117" y="578888"/>
                  </a:lnTo>
                  <a:lnTo>
                    <a:pt x="410212" y="593503"/>
                  </a:lnTo>
                  <a:lnTo>
                    <a:pt x="420991" y="607800"/>
                  </a:lnTo>
                  <a:lnTo>
                    <a:pt x="432720" y="622416"/>
                  </a:lnTo>
                  <a:lnTo>
                    <a:pt x="445401" y="636395"/>
                  </a:lnTo>
                  <a:lnTo>
                    <a:pt x="457764" y="650693"/>
                  </a:lnTo>
                  <a:lnTo>
                    <a:pt x="471079" y="664355"/>
                  </a:lnTo>
                  <a:lnTo>
                    <a:pt x="485344" y="678017"/>
                  </a:lnTo>
                  <a:lnTo>
                    <a:pt x="499610" y="691679"/>
                  </a:lnTo>
                  <a:lnTo>
                    <a:pt x="514509" y="705023"/>
                  </a:lnTo>
                  <a:lnTo>
                    <a:pt x="530043" y="718050"/>
                  </a:lnTo>
                  <a:lnTo>
                    <a:pt x="546527" y="731076"/>
                  </a:lnTo>
                  <a:lnTo>
                    <a:pt x="563012" y="743467"/>
                  </a:lnTo>
                  <a:lnTo>
                    <a:pt x="580764" y="756176"/>
                  </a:lnTo>
                  <a:lnTo>
                    <a:pt x="598517" y="767932"/>
                  </a:lnTo>
                  <a:lnTo>
                    <a:pt x="617538" y="779688"/>
                  </a:lnTo>
                  <a:lnTo>
                    <a:pt x="599468" y="786995"/>
                  </a:lnTo>
                  <a:lnTo>
                    <a:pt x="581716" y="794621"/>
                  </a:lnTo>
                  <a:lnTo>
                    <a:pt x="564597" y="801928"/>
                  </a:lnTo>
                  <a:lnTo>
                    <a:pt x="547478" y="809871"/>
                  </a:lnTo>
                  <a:lnTo>
                    <a:pt x="530677" y="817496"/>
                  </a:lnTo>
                  <a:lnTo>
                    <a:pt x="514192" y="825440"/>
                  </a:lnTo>
                  <a:lnTo>
                    <a:pt x="498025" y="833700"/>
                  </a:lnTo>
                  <a:lnTo>
                    <a:pt x="482174" y="841961"/>
                  </a:lnTo>
                  <a:lnTo>
                    <a:pt x="466323" y="850539"/>
                  </a:lnTo>
                  <a:lnTo>
                    <a:pt x="451107" y="858800"/>
                  </a:lnTo>
                  <a:lnTo>
                    <a:pt x="435890" y="867696"/>
                  </a:lnTo>
                  <a:lnTo>
                    <a:pt x="420991" y="876275"/>
                  </a:lnTo>
                  <a:lnTo>
                    <a:pt x="406408" y="885489"/>
                  </a:lnTo>
                  <a:lnTo>
                    <a:pt x="392143" y="894385"/>
                  </a:lnTo>
                  <a:lnTo>
                    <a:pt x="377877" y="903917"/>
                  </a:lnTo>
                  <a:lnTo>
                    <a:pt x="364246" y="912813"/>
                  </a:lnTo>
                  <a:lnTo>
                    <a:pt x="347444" y="898833"/>
                  </a:lnTo>
                  <a:lnTo>
                    <a:pt x="330643" y="884218"/>
                  </a:lnTo>
                  <a:lnTo>
                    <a:pt x="314475" y="869285"/>
                  </a:lnTo>
                  <a:lnTo>
                    <a:pt x="299258" y="854352"/>
                  </a:lnTo>
                  <a:lnTo>
                    <a:pt x="284359" y="839102"/>
                  </a:lnTo>
                  <a:lnTo>
                    <a:pt x="270093" y="824169"/>
                  </a:lnTo>
                  <a:lnTo>
                    <a:pt x="255828" y="808600"/>
                  </a:lnTo>
                  <a:lnTo>
                    <a:pt x="242513" y="793350"/>
                  </a:lnTo>
                  <a:lnTo>
                    <a:pt x="229833" y="777781"/>
                  </a:lnTo>
                  <a:lnTo>
                    <a:pt x="217152" y="761895"/>
                  </a:lnTo>
                  <a:lnTo>
                    <a:pt x="205106" y="746327"/>
                  </a:lnTo>
                  <a:lnTo>
                    <a:pt x="193377" y="730441"/>
                  </a:lnTo>
                  <a:lnTo>
                    <a:pt x="182281" y="714555"/>
                  </a:lnTo>
                  <a:lnTo>
                    <a:pt x="171820" y="698669"/>
                  </a:lnTo>
                  <a:lnTo>
                    <a:pt x="161676" y="682783"/>
                  </a:lnTo>
                  <a:lnTo>
                    <a:pt x="151848" y="666579"/>
                  </a:lnTo>
                  <a:lnTo>
                    <a:pt x="142021" y="651011"/>
                  </a:lnTo>
                  <a:lnTo>
                    <a:pt x="133145" y="634807"/>
                  </a:lnTo>
                  <a:lnTo>
                    <a:pt x="124585" y="618921"/>
                  </a:lnTo>
                  <a:lnTo>
                    <a:pt x="116660" y="603035"/>
                  </a:lnTo>
                  <a:lnTo>
                    <a:pt x="108418" y="587149"/>
                  </a:lnTo>
                  <a:lnTo>
                    <a:pt x="101126" y="571263"/>
                  </a:lnTo>
                  <a:lnTo>
                    <a:pt x="93835" y="555694"/>
                  </a:lnTo>
                  <a:lnTo>
                    <a:pt x="87178" y="540126"/>
                  </a:lnTo>
                  <a:lnTo>
                    <a:pt x="81155" y="524240"/>
                  </a:lnTo>
                  <a:lnTo>
                    <a:pt x="74814" y="508989"/>
                  </a:lnTo>
                  <a:lnTo>
                    <a:pt x="68791" y="493739"/>
                  </a:lnTo>
                  <a:lnTo>
                    <a:pt x="63719" y="478488"/>
                  </a:lnTo>
                  <a:lnTo>
                    <a:pt x="58330" y="463555"/>
                  </a:lnTo>
                  <a:lnTo>
                    <a:pt x="53575" y="448622"/>
                  </a:lnTo>
                  <a:lnTo>
                    <a:pt x="45015" y="419392"/>
                  </a:lnTo>
                  <a:lnTo>
                    <a:pt x="40260" y="402870"/>
                  </a:lnTo>
                  <a:lnTo>
                    <a:pt x="36139" y="386031"/>
                  </a:lnTo>
                  <a:lnTo>
                    <a:pt x="31701" y="369510"/>
                  </a:lnTo>
                  <a:lnTo>
                    <a:pt x="28214" y="353306"/>
                  </a:lnTo>
                  <a:lnTo>
                    <a:pt x="24727" y="336784"/>
                  </a:lnTo>
                  <a:lnTo>
                    <a:pt x="21557" y="321216"/>
                  </a:lnTo>
                  <a:lnTo>
                    <a:pt x="16167" y="289444"/>
                  </a:lnTo>
                  <a:lnTo>
                    <a:pt x="11412" y="258943"/>
                  </a:lnTo>
                  <a:lnTo>
                    <a:pt x="7925" y="229077"/>
                  </a:lnTo>
                  <a:lnTo>
                    <a:pt x="4755" y="200164"/>
                  </a:lnTo>
                  <a:lnTo>
                    <a:pt x="2853" y="172205"/>
                  </a:lnTo>
                  <a:lnTo>
                    <a:pt x="1268" y="145834"/>
                  </a:lnTo>
                  <a:lnTo>
                    <a:pt x="317" y="120416"/>
                  </a:lnTo>
                  <a:lnTo>
                    <a:pt x="0" y="96587"/>
                  </a:lnTo>
                  <a:lnTo>
                    <a:pt x="317" y="73711"/>
                  </a:lnTo>
                  <a:lnTo>
                    <a:pt x="951" y="53059"/>
                  </a:lnTo>
                  <a:lnTo>
                    <a:pt x="1585" y="33361"/>
                  </a:lnTo>
                  <a:lnTo>
                    <a:pt x="2853" y="15886"/>
                  </a:lnTo>
                  <a:lnTo>
                    <a:pt x="4121"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59" name="组合 58"/>
          <p:cNvGrpSpPr/>
          <p:nvPr/>
        </p:nvGrpSpPr>
        <p:grpSpPr>
          <a:xfrm>
            <a:off x="4813369" y="1541290"/>
            <a:ext cx="1012294" cy="899649"/>
            <a:chOff x="3847003" y="908726"/>
            <a:chExt cx="1401774" cy="750947"/>
          </a:xfrm>
        </p:grpSpPr>
        <p:sp>
          <p:nvSpPr>
            <p:cNvPr id="60" name="椭圆 59"/>
            <p:cNvSpPr/>
            <p:nvPr/>
          </p:nvSpPr>
          <p:spPr>
            <a:xfrm>
              <a:off x="3875915" y="908726"/>
              <a:ext cx="124578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1" name="TextBox 60"/>
            <p:cNvSpPr txBox="1"/>
            <p:nvPr/>
          </p:nvSpPr>
          <p:spPr>
            <a:xfrm>
              <a:off x="3847003" y="990544"/>
              <a:ext cx="1401774"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3.1</a:t>
              </a:r>
              <a:endParaRPr lang="zh-CN" altLang="en-US" sz="4000" b="1">
                <a:latin typeface="微软雅黑" panose="020b0503020204020204" pitchFamily="34" charset="-122"/>
                <a:ea typeface="微软雅黑" panose="020b0503020204020204" pitchFamily="34" charset="-122"/>
              </a:endParaRPr>
            </a:p>
          </p:txBody>
        </p:sp>
      </p:grpSp>
      <p:grpSp>
        <p:nvGrpSpPr>
          <p:cNvPr id="62" name="组合 61"/>
          <p:cNvGrpSpPr/>
          <p:nvPr/>
        </p:nvGrpSpPr>
        <p:grpSpPr>
          <a:xfrm>
            <a:off x="5494234" y="4186745"/>
            <a:ext cx="1128286" cy="899649"/>
            <a:chOff x="5140660" y="3065829"/>
            <a:chExt cx="941671" cy="750947"/>
          </a:xfrm>
        </p:grpSpPr>
        <p:sp>
          <p:nvSpPr>
            <p:cNvPr id="63" name="椭圆 62"/>
            <p:cNvSpPr/>
            <p:nvPr/>
          </p:nvSpPr>
          <p:spPr>
            <a:xfrm>
              <a:off x="5140660" y="3065829"/>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4" name="TextBox 63"/>
            <p:cNvSpPr txBox="1"/>
            <p:nvPr/>
          </p:nvSpPr>
          <p:spPr>
            <a:xfrm>
              <a:off x="5140660" y="3200895"/>
              <a:ext cx="94167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3.3</a:t>
              </a:r>
              <a:endParaRPr lang="zh-CN" altLang="en-US" sz="4000" b="1">
                <a:latin typeface="微软雅黑" panose="020b0503020204020204" pitchFamily="34" charset="-122"/>
                <a:ea typeface="微软雅黑" panose="020b0503020204020204" pitchFamily="34" charset="-122"/>
              </a:endParaRPr>
            </a:p>
          </p:txBody>
        </p:sp>
      </p:grpSp>
      <p:grpSp>
        <p:nvGrpSpPr>
          <p:cNvPr id="65" name="组合 64"/>
          <p:cNvGrpSpPr/>
          <p:nvPr/>
        </p:nvGrpSpPr>
        <p:grpSpPr>
          <a:xfrm>
            <a:off x="4827232" y="5382796"/>
            <a:ext cx="1055940" cy="899649"/>
            <a:chOff x="4452386" y="4149086"/>
            <a:chExt cx="881290" cy="750947"/>
          </a:xfrm>
        </p:grpSpPr>
        <p:sp>
          <p:nvSpPr>
            <p:cNvPr id="66" name="椭圆 65"/>
            <p:cNvSpPr/>
            <p:nvPr/>
          </p:nvSpPr>
          <p:spPr>
            <a:xfrm>
              <a:off x="4497515" y="414908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7" name="TextBox 66"/>
            <p:cNvSpPr txBox="1"/>
            <p:nvPr/>
          </p:nvSpPr>
          <p:spPr>
            <a:xfrm>
              <a:off x="4452386" y="4251771"/>
              <a:ext cx="881290"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3.4</a:t>
              </a:r>
              <a:endParaRPr lang="zh-CN" altLang="en-US" sz="4000" b="1">
                <a:latin typeface="微软雅黑" panose="020b0503020204020204" pitchFamily="34" charset="-122"/>
                <a:ea typeface="微软雅黑" panose="020b0503020204020204" pitchFamily="34" charset="-122"/>
              </a:endParaRPr>
            </a:p>
          </p:txBody>
        </p:sp>
      </p:grpSp>
      <p:sp>
        <p:nvSpPr>
          <p:cNvPr id="42" name="TextBox 14"/>
          <p:cNvSpPr txBox="1"/>
          <p:nvPr/>
        </p:nvSpPr>
        <p:spPr>
          <a:xfrm>
            <a:off x="766614" y="397828"/>
            <a:ext cx="12884398" cy="830997"/>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r>
              <a:rPr lang="zh-CN" altLang="en-US" sz="4800" b="1">
                <a:latin typeface="微软雅黑" panose="020b0503020204020204" pitchFamily="34" charset="-122"/>
                <a:ea typeface="微软雅黑" panose="020b0503020204020204" pitchFamily="34" charset="-122"/>
                <a:sym typeface="+mn-lt"/>
              </a:rPr>
              <a:t>第三章 </a:t>
            </a:r>
            <a:r>
              <a:rPr lang="zh-CN" altLang="en-US" sz="4800" b="1">
                <a:latin typeface="微软雅黑" panose="020b0503020204020204" pitchFamily="34" charset="-122"/>
                <a:ea typeface="微软雅黑" panose="020b0503020204020204" pitchFamily="34" charset="-122"/>
              </a:rPr>
              <a:t>商务谈判的心理与行为分析</a:t>
            </a:r>
            <a:endParaRPr lang="zh-CN" altLang="en-US" sz="4800" b="1">
              <a:latin typeface="微软雅黑" panose="020b0503020204020204" pitchFamily="34" charset="-122"/>
              <a:ea typeface="微软雅黑" panose="020b0503020204020204" pitchFamily="34" charset="-122"/>
              <a:sym typeface="+mn-lt"/>
            </a:endParaRPr>
          </a:p>
        </p:txBody>
      </p:sp>
      <p:grpSp>
        <p:nvGrpSpPr>
          <p:cNvPr id="36" name="组合 35"/>
          <p:cNvGrpSpPr/>
          <p:nvPr/>
        </p:nvGrpSpPr>
        <p:grpSpPr>
          <a:xfrm>
            <a:off x="-3225396" y="251306"/>
            <a:ext cx="6414838" cy="6418848"/>
            <a:chOff x="-3227497" y="251306"/>
            <a:chExt cx="6419015" cy="6418848"/>
          </a:xfrm>
          <a:solidFill>
            <a:srgbClr val="C00000"/>
          </a:solidFill>
        </p:grpSpPr>
        <p:sp>
          <p:nvSpPr>
            <p:cNvPr id="37" name="椭圆 36"/>
            <p:cNvSpPr/>
            <p:nvPr/>
          </p:nvSpPr>
          <p:spPr>
            <a:xfrm>
              <a:off x="-3227497" y="251306"/>
              <a:ext cx="6419015" cy="6418848"/>
            </a:xfrm>
            <a:prstGeom prst="ellipse">
              <a:avLst/>
            </a:pr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fontAlgn="auto">
                <a:spcBef>
                  <a:spcPct val="0"/>
                </a:spcBef>
                <a:spcAft>
                  <a:spcPct val="0"/>
                </a:spcAft>
                <a:defRPr/>
              </a:pPr>
              <a:endParaRPr lang="zh-CN" altLang="en-US">
                <a:latin typeface="微软雅黑" panose="020b0503020204020204" pitchFamily="34" charset="-122"/>
                <a:ea typeface="微软雅黑" panose="020b0503020204020204" pitchFamily="34" charset="-122"/>
              </a:endParaRPr>
            </a:p>
          </p:txBody>
        </p:sp>
        <p:sp>
          <p:nvSpPr>
            <p:cNvPr id="38" name="文本框 2"/>
            <p:cNvSpPr txBox="1">
              <a:spLocks noChangeArrowheads="1"/>
            </p:cNvSpPr>
            <p:nvPr/>
          </p:nvSpPr>
          <p:spPr bwMode="auto">
            <a:xfrm>
              <a:off x="914599" y="2355502"/>
              <a:ext cx="1326977" cy="2154412"/>
            </a:xfrm>
            <a:prstGeom prst="rect">
              <a:avLst/>
            </a:prstGeom>
            <a:grpFill/>
            <a:ln w="9525">
              <a:noFill/>
              <a:miter lim="800000"/>
            </a:ln>
          </p:spPr>
          <p:txBody>
            <a:bodyPr lIns="121898" tIns="60948" rIns="121898" bIns="60948">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endParaRPr lang="zh-CN" altLang="en-US" sz="6600" b="1">
                <a:solidFill>
                  <a:schemeClr val="bg1"/>
                </a:solidFill>
                <a:latin typeface="微软雅黑" panose="020b0503020204020204" pitchFamily="34" charset="-122"/>
                <a:ea typeface="微软雅黑" panose="020b0503020204020204" pitchFamily="34" charset="-122"/>
              </a:endParaRPr>
            </a:p>
          </p:txBody>
        </p:sp>
      </p:grpSp>
      <p:sp>
        <p:nvSpPr>
          <p:cNvPr id="39" name="下箭头 95"/>
          <p:cNvSpPr/>
          <p:nvPr/>
        </p:nvSpPr>
        <p:spPr>
          <a:xfrm rot="16200000">
            <a:off x="3829503" y="2912352"/>
            <a:ext cx="576064" cy="679386"/>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Tm="6000" p14:dur="1500">
        <p14:vortex dir="r"/>
      </p:transition>
    </mc:Choice>
    <mc:Fallback>
      <p:transition spd="slow"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barn(outVertical)">
                                      <p:cBhvr>
                                        <p:cTn id="7" dur="500"/>
                                        <p:tgtEl>
                                          <p:spTgt spid="4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wipe(left)">
                                      <p:cBhvr>
                                        <p:cTn id="11" dur="500"/>
                                        <p:tgtEl>
                                          <p:spTgt spid="59"/>
                                        </p:tgtEl>
                                      </p:cBhvr>
                                    </p:animEffect>
                                  </p:childTnLst>
                                </p:cTn>
                              </p:par>
                            </p:childTnLst>
                          </p:cTn>
                        </p:par>
                        <p:par>
                          <p:cTn id="12" fill="hold" nodeType="afterGroup">
                            <p:stCondLst>
                              <p:cond delay="1000"/>
                            </p:stCondLst>
                            <p:childTnLst>
                              <p:par>
                                <p:cTn id="13" presetID="22" presetClass="entr" presetSubtype="8" dur="250" fill="hold" nodeType="afterEffect">
                                  <p:stCondLst>
                                    <p:cond delay="0"/>
                                  </p:stCondLst>
                                  <p:childTnLst>
                                    <p:set>
                                      <p:cBhvr>
                                        <p:cTn id="14" dur="1" fill="hold">
                                          <p:stCondLst>
                                            <p:cond delay="0"/>
                                          </p:stCondLst>
                                        </p:cTn>
                                        <p:tgtEl>
                                          <p:spTgt spid="92"/>
                                        </p:tgtEl>
                                        <p:attrNameLst>
                                          <p:attrName>style.visibility</p:attrName>
                                        </p:attrNameLst>
                                      </p:cBhvr>
                                      <p:to>
                                        <p:strVal val="visible"/>
                                      </p:to>
                                    </p:set>
                                    <p:animEffect transition="in" filter="wipe(left)">
                                      <p:cBhvr>
                                        <p:cTn id="15" dur="250"/>
                                        <p:tgtEl>
                                          <p:spTgt spid="92"/>
                                        </p:tgtEl>
                                      </p:cBhvr>
                                    </p:animEffect>
                                  </p:childTnLst>
                                </p:cTn>
                              </p:par>
                            </p:childTnLst>
                          </p:cTn>
                        </p:par>
                        <p:par>
                          <p:cTn id="16" fill="hold" nodeType="afterGroup">
                            <p:stCondLst>
                              <p:cond delay="1250"/>
                            </p:stCondLst>
                            <p:childTnLst>
                              <p:par>
                                <p:cTn id="17" presetID="22" presetClass="entr" presetSubtype="8" dur="50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left)">
                                      <p:cBhvr>
                                        <p:cTn id="19" dur="500"/>
                                        <p:tgtEl>
                                          <p:spTgt spid="3"/>
                                        </p:tgtEl>
                                      </p:cBhvr>
                                    </p:animEffect>
                                  </p:childTnLst>
                                </p:cTn>
                              </p:par>
                            </p:childTnLst>
                          </p:cTn>
                        </p:par>
                        <p:par>
                          <p:cTn id="20" fill="hold" nodeType="afterGroup">
                            <p:stCondLst>
                              <p:cond delay="1750"/>
                            </p:stCondLst>
                            <p:childTnLst>
                              <p:par>
                                <p:cTn id="21" presetID="22" presetClass="entr" presetSubtype="8" dur="250" fill="hold" nodeType="afterEffect">
                                  <p:stCondLst>
                                    <p:cond delay="0"/>
                                  </p:stCondLst>
                                  <p:childTnLst>
                                    <p:set>
                                      <p:cBhvr>
                                        <p:cTn id="22" dur="1" fill="hold">
                                          <p:stCondLst>
                                            <p:cond delay="0"/>
                                          </p:stCondLst>
                                        </p:cTn>
                                        <p:tgtEl>
                                          <p:spTgt spid="68"/>
                                        </p:tgtEl>
                                        <p:attrNameLst>
                                          <p:attrName>style.visibility</p:attrName>
                                        </p:attrNameLst>
                                      </p:cBhvr>
                                      <p:to>
                                        <p:strVal val="visible"/>
                                      </p:to>
                                    </p:set>
                                    <p:animEffect transition="in" filter="wipe(left)">
                                      <p:cBhvr>
                                        <p:cTn id="23" dur="250"/>
                                        <p:tgtEl>
                                          <p:spTgt spid="68"/>
                                        </p:tgtEl>
                                      </p:cBhvr>
                                    </p:animEffect>
                                  </p:childTnLst>
                                </p:cTn>
                              </p:par>
                            </p:childTnLst>
                          </p:cTn>
                        </p:par>
                        <p:par>
                          <p:cTn id="24" fill="hold" nodeType="afterGroup">
                            <p:stCondLst>
                              <p:cond delay="2000"/>
                            </p:stCondLst>
                            <p:childTnLst>
                              <p:par>
                                <p:cTn id="25" presetID="22" presetClass="entr" presetSubtype="8" dur="500" fill="hold" nodeType="afterEffect">
                                  <p:stCondLst>
                                    <p:cond delay="0"/>
                                  </p:stCondLst>
                                  <p:childTnLst>
                                    <p:set>
                                      <p:cBhvr>
                                        <p:cTn id="26" dur="1" fill="hold">
                                          <p:stCondLst>
                                            <p:cond delay="0"/>
                                          </p:stCondLst>
                                        </p:cTn>
                                        <p:tgtEl>
                                          <p:spTgt spid="62"/>
                                        </p:tgtEl>
                                        <p:attrNameLst>
                                          <p:attrName>style.visibility</p:attrName>
                                        </p:attrNameLst>
                                      </p:cBhvr>
                                      <p:to>
                                        <p:strVal val="visible"/>
                                      </p:to>
                                    </p:set>
                                    <p:animEffect transition="in" filter="wipe(left)">
                                      <p:cBhvr>
                                        <p:cTn id="27" dur="500"/>
                                        <p:tgtEl>
                                          <p:spTgt spid="62"/>
                                        </p:tgtEl>
                                      </p:cBhvr>
                                    </p:animEffect>
                                  </p:childTnLst>
                                </p:cTn>
                              </p:par>
                            </p:childTnLst>
                          </p:cTn>
                        </p:par>
                        <p:par>
                          <p:cTn id="28" fill="hold" nodeType="afterGroup">
                            <p:stCondLst>
                              <p:cond delay="2500"/>
                            </p:stCondLst>
                            <p:childTnLst>
                              <p:par>
                                <p:cTn id="29" presetID="22" presetClass="entr" presetSubtype="8" dur="250" fill="hold" nodeType="afterEffect">
                                  <p:stCondLst>
                                    <p:cond delay="0"/>
                                  </p:stCondLst>
                                  <p:childTnLst>
                                    <p:set>
                                      <p:cBhvr>
                                        <p:cTn id="30" dur="1" fill="hold">
                                          <p:stCondLst>
                                            <p:cond delay="0"/>
                                          </p:stCondLst>
                                        </p:cTn>
                                        <p:tgtEl>
                                          <p:spTgt spid="74"/>
                                        </p:tgtEl>
                                        <p:attrNameLst>
                                          <p:attrName>style.visibility</p:attrName>
                                        </p:attrNameLst>
                                      </p:cBhvr>
                                      <p:to>
                                        <p:strVal val="visible"/>
                                      </p:to>
                                    </p:set>
                                    <p:animEffect transition="in" filter="wipe(left)">
                                      <p:cBhvr>
                                        <p:cTn id="31" dur="250"/>
                                        <p:tgtEl>
                                          <p:spTgt spid="74"/>
                                        </p:tgtEl>
                                      </p:cBhvr>
                                    </p:animEffect>
                                  </p:childTnLst>
                                </p:cTn>
                              </p:par>
                            </p:childTnLst>
                          </p:cTn>
                        </p:par>
                        <p:par>
                          <p:cTn id="32" fill="hold" nodeType="afterGroup">
                            <p:stCondLst>
                              <p:cond delay="2750"/>
                            </p:stCondLst>
                            <p:childTnLst>
                              <p:par>
                                <p:cTn id="33" presetID="22" presetClass="entr" presetSubtype="8" dur="500" fill="hold" nodeType="afterEffect">
                                  <p:stCondLst>
                                    <p:cond delay="0"/>
                                  </p:stCondLst>
                                  <p:childTnLst>
                                    <p:set>
                                      <p:cBhvr>
                                        <p:cTn id="34" dur="1" fill="hold">
                                          <p:stCondLst>
                                            <p:cond delay="0"/>
                                          </p:stCondLst>
                                        </p:cTn>
                                        <p:tgtEl>
                                          <p:spTgt spid="65"/>
                                        </p:tgtEl>
                                        <p:attrNameLst>
                                          <p:attrName>style.visibility</p:attrName>
                                        </p:attrNameLst>
                                      </p:cBhvr>
                                      <p:to>
                                        <p:strVal val="visible"/>
                                      </p:to>
                                    </p:set>
                                    <p:animEffect transition="in" filter="wipe(left)">
                                      <p:cBhvr>
                                        <p:cTn id="35" dur="500"/>
                                        <p:tgtEl>
                                          <p:spTgt spid="65"/>
                                        </p:tgtEl>
                                      </p:cBhvr>
                                    </p:animEffect>
                                  </p:childTnLst>
                                </p:cTn>
                              </p:par>
                            </p:childTnLst>
                          </p:cTn>
                        </p:par>
                        <p:par>
                          <p:cTn id="36" fill="hold" nodeType="afterGroup">
                            <p:stCondLst>
                              <p:cond delay="3250"/>
                            </p:stCondLst>
                            <p:childTnLst>
                              <p:par>
                                <p:cTn id="37" presetID="22" presetClass="entr" presetSubtype="8" dur="250" fill="hold" nodeType="afterEffect">
                                  <p:stCondLst>
                                    <p:cond delay="0"/>
                                  </p:stCondLst>
                                  <p:childTnLst>
                                    <p:set>
                                      <p:cBhvr>
                                        <p:cTn id="38" dur="1" fill="hold">
                                          <p:stCondLst>
                                            <p:cond delay="0"/>
                                          </p:stCondLst>
                                        </p:cTn>
                                        <p:tgtEl>
                                          <p:spTgt spid="86"/>
                                        </p:tgtEl>
                                        <p:attrNameLst>
                                          <p:attrName>style.visibility</p:attrName>
                                        </p:attrNameLst>
                                      </p:cBhvr>
                                      <p:to>
                                        <p:strVal val="visible"/>
                                      </p:to>
                                    </p:set>
                                    <p:animEffect transition="in" filter="wipe(left)">
                                      <p:cBhvr>
                                        <p:cTn id="39" dur="250"/>
                                        <p:tgtEl>
                                          <p:spTgt spid="86"/>
                                        </p:tgtEl>
                                      </p:cBhvr>
                                    </p:animEffect>
                                  </p:childTnLst>
                                </p:cTn>
                              </p:par>
                            </p:childTnLst>
                          </p:cTn>
                        </p:par>
                        <p:par>
                          <p:cTn id="40" fill="hold" nodeType="afterGroup">
                            <p:stCondLst>
                              <p:cond delay="3500"/>
                            </p:stCondLst>
                            <p:childTnLst>
                              <p:par>
                                <p:cTn id="41" presetID="2" presetClass="entr" presetSubtype="8" dur="500" fill="hold" grpId="0" nodeType="afterEffect">
                                  <p:stCondLst>
                                    <p:cond delay="0"/>
                                  </p:stCondLst>
                                  <p:childTnLst>
                                    <p:set>
                                      <p:cBhvr>
                                        <p:cTn id="42" dur="1" fill="hold">
                                          <p:stCondLst>
                                            <p:cond delay="0"/>
                                          </p:stCondLst>
                                        </p:cTn>
                                        <p:tgtEl>
                                          <p:spTgt spid="39"/>
                                        </p:tgtEl>
                                        <p:attrNameLst>
                                          <p:attrName>style.visibility</p:attrName>
                                        </p:attrNameLst>
                                      </p:cBhvr>
                                      <p:to>
                                        <p:strVal val="visible"/>
                                      </p:to>
                                    </p:set>
                                    <p:anim calcmode="lin" valueType="num">
                                      <p:cBhvr additive="base">
                                        <p:cTn id="43" dur="500" fill="hold"/>
                                        <p:tgtEl>
                                          <p:spTgt spid="39"/>
                                        </p:tgtEl>
                                        <p:attrNameLst>
                                          <p:attrName>ppt_x</p:attrName>
                                        </p:attrNameLst>
                                      </p:cBhvr>
                                      <p:tavLst>
                                        <p:tav tm="0">
                                          <p:val>
                                            <p:strVal val="0-#ppt_w/2"/>
                                          </p:val>
                                        </p:tav>
                                        <p:tav tm="100000">
                                          <p:val>
                                            <p:strVal val="#ppt_x"/>
                                          </p:val>
                                        </p:tav>
                                      </p:tavLst>
                                    </p:anim>
                                    <p:anim calcmode="lin" valueType="num">
                                      <p:cBhvr additive="base">
                                        <p:cTn id="44" dur="500" fill="hold"/>
                                        <p:tgtEl>
                                          <p:spTgt spid="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3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1</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、冷热适中</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970728"/>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96044"/>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37381" y="2661349"/>
            <a:ext cx="8725063" cy="1692803"/>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谈判中的言行举止和态度不急不躁、不卑不亢的一种策略。</a:t>
            </a:r>
            <a:endParaRPr lang="zh-CN" altLang="en-US" sz="3600" b="1">
              <a:latin typeface="微软雅黑" panose="020b0503020204020204" pitchFamily="34" charset="-122"/>
              <a:ea typeface="微软雅黑" panose="020b0503020204020204" pitchFamily="34" charset="-122"/>
            </a:endParaRPr>
          </a:p>
          <a:p>
            <a:pPr lvl="0" indent="504190" defTabSz="914400"/>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2</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、虚实结合</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970728"/>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96044"/>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350790" y="3012473"/>
            <a:ext cx="8725063" cy="646363"/>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谈判中迷惑对方的一种策略。</a:t>
            </a:r>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3</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、刚柔相济</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970728"/>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96044"/>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37381" y="2661349"/>
            <a:ext cx="8725063" cy="1692803"/>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谈判中语言和态度软硬结合、斗争和妥协结合的一种策略。</a:t>
            </a:r>
            <a:endParaRPr lang="zh-CN" altLang="en-US" sz="3600" b="1">
              <a:latin typeface="微软雅黑" panose="020b0503020204020204" pitchFamily="34" charset="-122"/>
              <a:ea typeface="微软雅黑" panose="020b0503020204020204" pitchFamily="34" charset="-122"/>
            </a:endParaRPr>
          </a:p>
          <a:p>
            <a:pPr lvl="0" indent="504190" defTabSz="914400"/>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4</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、拖延迂回</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970728"/>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96044"/>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37381" y="2661349"/>
            <a:ext cx="8725063" cy="2246801"/>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应对强硬谈判者时采用的四两拨千斤的策略。</a:t>
            </a:r>
            <a:endParaRPr lang="zh-CN" altLang="en-US" sz="3600" b="1">
              <a:latin typeface="微软雅黑" panose="020b0503020204020204" pitchFamily="34" charset="-122"/>
              <a:ea typeface="微软雅黑" panose="020b0503020204020204" pitchFamily="34" charset="-122"/>
            </a:endParaRPr>
          </a:p>
          <a:p>
            <a:endParaRPr lang="zh-CN" altLang="en-US" sz="3600" b="1">
              <a:latin typeface="微软雅黑" panose="020b0503020204020204" pitchFamily="34" charset="-122"/>
              <a:ea typeface="微软雅黑" panose="020b0503020204020204" pitchFamily="34" charset="-122"/>
            </a:endParaRPr>
          </a:p>
          <a:p>
            <a:pPr lvl="0" indent="504190" defTabSz="914400"/>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5</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、货比三家</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2402776"/>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2433642"/>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37381" y="2661349"/>
            <a:ext cx="8725063" cy="2800799"/>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采购方同时与几个供应商进行谈判</a:t>
            </a:r>
            <a:r>
              <a:rPr lang="en-US" altLang="zh-CN" sz="3600" b="1">
                <a:latin typeface="微软雅黑" panose="020b0503020204020204" pitchFamily="34" charset="-122"/>
                <a:ea typeface="微软雅黑" panose="020b0503020204020204" pitchFamily="34" charset="-122"/>
                <a:cs typeface="+mn-ea"/>
                <a:sym typeface="+mn-lt"/>
              </a:rPr>
              <a:t>,</a:t>
            </a:r>
            <a:r>
              <a:rPr lang="zh-CN" altLang="en-US" sz="3600" b="1">
                <a:latin typeface="微软雅黑" panose="020b0503020204020204" pitchFamily="34" charset="-122"/>
                <a:ea typeface="微软雅黑" panose="020b0503020204020204" pitchFamily="34" charset="-122"/>
                <a:cs typeface="+mn-ea"/>
                <a:sym typeface="+mn-lt"/>
              </a:rPr>
              <a:t>经过综合比较和评价各家的交易条件</a:t>
            </a:r>
            <a:r>
              <a:rPr lang="en-US" altLang="zh-CN" sz="3600" b="1">
                <a:latin typeface="微软雅黑" panose="020b0503020204020204" pitchFamily="34" charset="-122"/>
                <a:ea typeface="微软雅黑" panose="020b0503020204020204" pitchFamily="34" charset="-122"/>
                <a:cs typeface="+mn-ea"/>
                <a:sym typeface="+mn-lt"/>
              </a:rPr>
              <a:t>,</a:t>
            </a:r>
            <a:r>
              <a:rPr lang="zh-CN" altLang="en-US" sz="3600" b="1">
                <a:latin typeface="微软雅黑" panose="020b0503020204020204" pitchFamily="34" charset="-122"/>
                <a:ea typeface="微软雅黑" panose="020b0503020204020204" pitchFamily="34" charset="-122"/>
                <a:cs typeface="+mn-ea"/>
                <a:sym typeface="+mn-lt"/>
              </a:rPr>
              <a:t>最终确定更具竞争优势的供应商的策略。</a:t>
            </a:r>
            <a:endParaRPr lang="zh-CN" altLang="en-US" sz="3600" b="1">
              <a:latin typeface="微软雅黑" panose="020b0503020204020204" pitchFamily="34" charset="-122"/>
              <a:ea typeface="微软雅黑" panose="020b0503020204020204" pitchFamily="34" charset="-122"/>
              <a:cs typeface="+mn-ea"/>
              <a:sym typeface="+mn-lt"/>
            </a:endParaRPr>
          </a:p>
          <a:p>
            <a:endParaRPr lang="zh-CN" altLang="en-US" sz="3600" b="1">
              <a:latin typeface="微软雅黑" panose="020b0503020204020204" pitchFamily="34" charset="-122"/>
              <a:ea typeface="微软雅黑" panose="020b0503020204020204" pitchFamily="34" charset="-122"/>
            </a:endParaRPr>
          </a:p>
          <a:p>
            <a:pPr lvl="0" indent="504190" defTabSz="914400"/>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6</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、胸中有数</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898720"/>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23111"/>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37381" y="2661349"/>
            <a:ext cx="8725063" cy="1692803"/>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指谈判者对与谈判相关的信息掌握充分、心里有底的一种状态。知己知彼</a:t>
            </a:r>
            <a:r>
              <a:rPr lang="en-US" altLang="zh-CN" sz="3600" b="1">
                <a:latin typeface="微软雅黑" panose="020b0503020204020204" pitchFamily="34" charset="-122"/>
                <a:ea typeface="微软雅黑" panose="020b0503020204020204" pitchFamily="34" charset="-122"/>
                <a:cs typeface="+mn-ea"/>
                <a:sym typeface="+mn-lt"/>
              </a:rPr>
              <a:t>,</a:t>
            </a:r>
            <a:r>
              <a:rPr lang="zh-CN" altLang="en-US" sz="3600" b="1">
                <a:latin typeface="微软雅黑" panose="020b0503020204020204" pitchFamily="34" charset="-122"/>
                <a:ea typeface="微软雅黑" panose="020b0503020204020204" pitchFamily="34" charset="-122"/>
                <a:cs typeface="+mn-ea"/>
                <a:sym typeface="+mn-lt"/>
              </a:rPr>
              <a:t>百战不殆。</a:t>
            </a:r>
            <a:endParaRPr lang="zh-CN" altLang="en-US" sz="3600" b="1">
              <a:latin typeface="微软雅黑" panose="020b0503020204020204" pitchFamily="34" charset="-122"/>
              <a:ea typeface="微软雅黑" panose="020b0503020204020204" pitchFamily="34" charset="-122"/>
            </a:endParaRPr>
          </a:p>
          <a:p>
            <a:pPr lvl="0" indent="504190" defTabSz="914400"/>
            <a:endParaRPr lang="zh-CN" altLang="en-US" sz="3200">
              <a:solidFill>
                <a:schemeClr val="bg1"/>
              </a:solidFill>
              <a:latin typeface="微软雅黑" panose="020b0503020204020204" pitchFamily="34" charset="-122"/>
              <a:ea typeface="微软雅黑" panose="020b0503020204020204" pitchFamily="34" charset="-122"/>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7</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、留有余地</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898720"/>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23111"/>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54261" y="2925738"/>
            <a:ext cx="8725063" cy="646363"/>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谈判者对谈判尺度掌控的一种策略。</a:t>
            </a:r>
            <a:endParaRPr lang="zh-CN" altLang="en-US" sz="3600" b="1">
              <a:latin typeface="微软雅黑" panose="020b0503020204020204" pitchFamily="34" charset="-122"/>
              <a:ea typeface="微软雅黑" panose="020b0503020204020204" pitchFamily="34" charset="-122"/>
              <a:cs typeface="+mn-ea"/>
              <a:sym typeface="+mn-lt"/>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 Box 18"/>
          <p:cNvSpPr txBox="1">
            <a:spLocks noChangeArrowheads="1"/>
          </p:cNvSpPr>
          <p:nvPr/>
        </p:nvSpPr>
        <p:spPr bwMode="gray">
          <a:xfrm>
            <a:off x="3862958" y="1322460"/>
            <a:ext cx="4512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en-US" altLang="zh-CN"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8</a:t>
            </a:r>
            <a:r>
              <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rPr>
              <a:t>、相互体谅</a:t>
            </a:r>
            <a:endParaRPr lang="zh-CN" altLang="en-US" sz="3600">
              <a:ln w="0"/>
              <a:effectLst>
                <a:outerShdw blurRad="50800" dist="38100" dir="2700000" algn="tl" rotWithShape="0">
                  <a:prstClr val="black">
                    <a:alpha val="40000"/>
                  </a:prstClr>
                </a:outerShdw>
              </a:effectLst>
              <a:latin typeface="微软雅黑" panose="020b0503020204020204" pitchFamily="34" charset="-122"/>
              <a:ea typeface="微软雅黑" panose="020b0503020204020204" pitchFamily="34" charset="-122"/>
            </a:endParaRPr>
          </a:p>
        </p:txBody>
      </p:sp>
      <p:sp>
        <p:nvSpPr>
          <p:cNvPr id="4" name="AutoShape 3"/>
          <p:cNvSpPr>
            <a:spLocks noChangeArrowheads="1"/>
          </p:cNvSpPr>
          <p:nvPr/>
        </p:nvSpPr>
        <p:spPr bwMode="auto">
          <a:xfrm>
            <a:off x="1585384" y="2539186"/>
            <a:ext cx="9694398" cy="1898720"/>
          </a:xfrm>
          <a:prstGeom prst="rect">
            <a:avLst/>
          </a:prstGeom>
          <a:solidFill>
            <a:srgbClr val="595959">
              <a:alpha val="78000"/>
            </a:srgbClr>
          </a:solidFill>
          <a:ln w="12700" cmpd="sng">
            <a:solidFill>
              <a:schemeClr val="bg1"/>
            </a:solidFill>
            <a:miter lim="800000"/>
          </a:ln>
        </p:spPr>
        <p:txBody>
          <a:bodyPr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sp>
        <p:nvSpPr>
          <p:cNvPr id="5" name="AutoShape 3"/>
          <p:cNvSpPr>
            <a:spLocks noChangeArrowheads="1"/>
          </p:cNvSpPr>
          <p:nvPr/>
        </p:nvSpPr>
        <p:spPr bwMode="auto">
          <a:xfrm>
            <a:off x="1742124" y="2337633"/>
            <a:ext cx="9424427" cy="1923111"/>
          </a:xfrm>
          <a:prstGeom prst="rect">
            <a:avLst/>
          </a:prstGeom>
          <a:ln w="127000">
            <a:solidFill>
              <a:srgbClr val="C00000"/>
            </a:solidFill>
          </a:ln>
        </p:spPr>
        <p:style>
          <a:lnRef idx="2">
            <a:schemeClr val="accent2"/>
          </a:lnRef>
          <a:fillRef idx="1">
            <a:schemeClr val="lt1"/>
          </a:fillRef>
          <a:effectRef idx="0">
            <a:schemeClr val="accent2"/>
          </a:effectRef>
          <a:fontRef idx="minor">
            <a:schemeClr val="dk1"/>
          </a:fontRef>
        </p:style>
        <p:txBody>
          <a:bodyPr wrap="none" anchor="ct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endParaRPr lang="zh-CN" altLang="en-US" sz="2000">
              <a:solidFill>
                <a:schemeClr val="tx2"/>
              </a:solidFill>
              <a:latin typeface="微软雅黑" panose="020b0503020204020204" pitchFamily="34" charset="-122"/>
              <a:ea typeface="微软雅黑" panose="020b0503020204020204" pitchFamily="34" charset="-122"/>
            </a:endParaRPr>
          </a:p>
        </p:txBody>
      </p:sp>
      <p:sp>
        <p:nvSpPr>
          <p:cNvPr id="6" name="TextBox 10"/>
          <p:cNvSpPr txBox="1"/>
          <p:nvPr/>
        </p:nvSpPr>
        <p:spPr>
          <a:xfrm>
            <a:off x="2225499" y="2699007"/>
            <a:ext cx="8725063" cy="1200361"/>
          </a:xfrm>
          <a:prstGeom prst="rect">
            <a:avLst/>
          </a:prstGeom>
          <a:noFill/>
        </p:spPr>
        <p:txBody>
          <a:bodyPr wrap="square" lIns="91472" tIns="45736" rIns="91472" bIns="45736"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cs typeface="+mn-ea"/>
                <a:sym typeface="+mn-lt"/>
              </a:rPr>
              <a:t>为避免谈判陷入僵局而采取的一种真诚合作的态度。</a:t>
            </a:r>
            <a:endParaRPr lang="zh-CN" altLang="en-US" sz="3600" b="1">
              <a:latin typeface="微软雅黑" panose="020b0503020204020204" pitchFamily="34" charset="-122"/>
              <a:ea typeface="微软雅黑" panose="020b0503020204020204" pitchFamily="34" charset="-122"/>
              <a:cs typeface="+mn-ea"/>
              <a:sym typeface="+mn-lt"/>
            </a:endParaRPr>
          </a:p>
        </p:txBody>
      </p:sp>
      <p:grpSp>
        <p:nvGrpSpPr>
          <p:cNvPr id="7" name="组合 6"/>
          <p:cNvGrpSpPr/>
          <p:nvPr/>
        </p:nvGrpSpPr>
        <p:grpSpPr>
          <a:xfrm>
            <a:off x="873965" y="1222064"/>
            <a:ext cx="1363416" cy="1239179"/>
            <a:chOff x="4895160" y="5416983"/>
            <a:chExt cx="496602" cy="531299"/>
          </a:xfrm>
          <a:solidFill>
            <a:srgbClr val="C00000"/>
          </a:solidFill>
        </p:grpSpPr>
        <p:sp>
          <p:nvSpPr>
            <p:cNvPr id="8" name="Freeform 836"/>
            <p:cNvSpPr/>
            <p:nvPr/>
          </p:nvSpPr>
          <p:spPr bwMode="auto">
            <a:xfrm>
              <a:off x="5135871" y="5416983"/>
              <a:ext cx="28191" cy="74816"/>
            </a:xfrm>
            <a:custGeom>
              <a:gdLst>
                <a:gd name="T0" fmla="*/ 6 w 11"/>
                <a:gd name="T1" fmla="*/ 29 h 29"/>
                <a:gd name="T2" fmla="*/ 0 w 11"/>
                <a:gd name="T3" fmla="*/ 24 h 29"/>
                <a:gd name="T4" fmla="*/ 0 w 11"/>
                <a:gd name="T5" fmla="*/ 6 h 29"/>
                <a:gd name="T6" fmla="*/ 6 w 11"/>
                <a:gd name="T7" fmla="*/ 0 h 29"/>
                <a:gd name="T8" fmla="*/ 11 w 11"/>
                <a:gd name="T9" fmla="*/ 6 h 29"/>
                <a:gd name="T10" fmla="*/ 11 w 11"/>
                <a:gd name="T11" fmla="*/ 24 h 29"/>
                <a:gd name="T12" fmla="*/ 6 w 11"/>
                <a:gd name="T13" fmla="*/ 29 h 29"/>
              </a:gdLst>
              <a:cxnLst>
                <a:cxn ang="0">
                  <a:pos x="T0" y="T1"/>
                </a:cxn>
                <a:cxn ang="0">
                  <a:pos x="T2" y="T3"/>
                </a:cxn>
                <a:cxn ang="0">
                  <a:pos x="T4" y="T5"/>
                </a:cxn>
                <a:cxn ang="0">
                  <a:pos x="T6" y="T7"/>
                </a:cxn>
                <a:cxn ang="0">
                  <a:pos x="T8" y="T9"/>
                </a:cxn>
                <a:cxn ang="0">
                  <a:pos x="T10" y="T11"/>
                </a:cxn>
                <a:cxn ang="0">
                  <a:pos x="T12" y="T13"/>
                </a:cxn>
              </a:cxnLst>
              <a:rect l="0" t="0" r="r" b="b"/>
              <a:pathLst>
                <a:path w="11" h="28">
                  <a:moveTo>
                    <a:pt x="6" y="29"/>
                  </a:moveTo>
                  <a:cubicBezTo>
                    <a:pt x="3" y="29"/>
                    <a:pt x="0" y="27"/>
                    <a:pt x="0" y="24"/>
                  </a:cubicBezTo>
                  <a:cubicBezTo>
                    <a:pt x="0" y="6"/>
                    <a:pt x="0" y="6"/>
                    <a:pt x="0" y="6"/>
                  </a:cubicBezTo>
                  <a:cubicBezTo>
                    <a:pt x="0" y="3"/>
                    <a:pt x="3" y="0"/>
                    <a:pt x="6" y="0"/>
                  </a:cubicBezTo>
                  <a:cubicBezTo>
                    <a:pt x="9" y="0"/>
                    <a:pt x="11" y="3"/>
                    <a:pt x="11" y="6"/>
                  </a:cubicBezTo>
                  <a:cubicBezTo>
                    <a:pt x="11" y="24"/>
                    <a:pt x="11" y="24"/>
                    <a:pt x="11" y="24"/>
                  </a:cubicBezTo>
                  <a:cubicBezTo>
                    <a:pt x="11" y="27"/>
                    <a:pt x="9" y="29"/>
                    <a:pt x="6" y="29"/>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9" name="Freeform 837"/>
            <p:cNvSpPr/>
            <p:nvPr/>
          </p:nvSpPr>
          <p:spPr bwMode="auto">
            <a:xfrm>
              <a:off x="5015516" y="5443006"/>
              <a:ext cx="56383" cy="71563"/>
            </a:xfrm>
            <a:custGeom>
              <a:gdLst>
                <a:gd name="T0" fmla="*/ 16 w 22"/>
                <a:gd name="T1" fmla="*/ 28 h 28"/>
                <a:gd name="T2" fmla="*/ 11 w 22"/>
                <a:gd name="T3" fmla="*/ 25 h 28"/>
                <a:gd name="T4" fmla="*/ 2 w 22"/>
                <a:gd name="T5" fmla="*/ 10 h 28"/>
                <a:gd name="T6" fmla="*/ 4 w 22"/>
                <a:gd name="T7" fmla="*/ 2 h 28"/>
                <a:gd name="T8" fmla="*/ 11 w 22"/>
                <a:gd name="T9" fmla="*/ 4 h 28"/>
                <a:gd name="T10" fmla="*/ 20 w 22"/>
                <a:gd name="T11" fmla="*/ 19 h 28"/>
                <a:gd name="T12" fmla="*/ 18 w 22"/>
                <a:gd name="T13" fmla="*/ 27 h 28"/>
                <a:gd name="T14" fmla="*/ 16 w 22"/>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8">
                  <a:moveTo>
                    <a:pt x="16" y="28"/>
                  </a:moveTo>
                  <a:cubicBezTo>
                    <a:pt x="14" y="28"/>
                    <a:pt x="12" y="27"/>
                    <a:pt x="11" y="25"/>
                  </a:cubicBezTo>
                  <a:cubicBezTo>
                    <a:pt x="2" y="10"/>
                    <a:pt x="2" y="10"/>
                    <a:pt x="2" y="10"/>
                  </a:cubicBezTo>
                  <a:cubicBezTo>
                    <a:pt x="0" y="7"/>
                    <a:pt x="1" y="3"/>
                    <a:pt x="4" y="2"/>
                  </a:cubicBezTo>
                  <a:cubicBezTo>
                    <a:pt x="7" y="0"/>
                    <a:pt x="10" y="1"/>
                    <a:pt x="11" y="4"/>
                  </a:cubicBezTo>
                  <a:cubicBezTo>
                    <a:pt x="20" y="19"/>
                    <a:pt x="20" y="19"/>
                    <a:pt x="20" y="19"/>
                  </a:cubicBezTo>
                  <a:cubicBezTo>
                    <a:pt x="22" y="22"/>
                    <a:pt x="21" y="26"/>
                    <a:pt x="18" y="27"/>
                  </a:cubicBezTo>
                  <a:cubicBezTo>
                    <a:pt x="17" y="28"/>
                    <a:pt x="17" y="28"/>
                    <a:pt x="1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0" name="Freeform 838"/>
            <p:cNvSpPr/>
            <p:nvPr/>
          </p:nvSpPr>
          <p:spPr bwMode="auto">
            <a:xfrm>
              <a:off x="4927689" y="5527580"/>
              <a:ext cx="72647" cy="54214"/>
            </a:xfrm>
            <a:custGeom>
              <a:gdLst>
                <a:gd name="T0" fmla="*/ 22 w 28"/>
                <a:gd name="T1" fmla="*/ 21 h 21"/>
                <a:gd name="T2" fmla="*/ 19 w 28"/>
                <a:gd name="T3" fmla="*/ 20 h 21"/>
                <a:gd name="T4" fmla="*/ 3 w 28"/>
                <a:gd name="T5" fmla="*/ 11 h 21"/>
                <a:gd name="T6" fmla="*/ 1 w 28"/>
                <a:gd name="T7" fmla="*/ 3 h 21"/>
                <a:gd name="T8" fmla="*/ 9 w 28"/>
                <a:gd name="T9" fmla="*/ 1 h 21"/>
                <a:gd name="T10" fmla="*/ 24 w 28"/>
                <a:gd name="T11" fmla="*/ 10 h 21"/>
                <a:gd name="T12" fmla="*/ 26 w 28"/>
                <a:gd name="T13" fmla="*/ 18 h 21"/>
                <a:gd name="T14" fmla="*/ 22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2" y="21"/>
                  </a:moveTo>
                  <a:cubicBezTo>
                    <a:pt x="21" y="21"/>
                    <a:pt x="20" y="20"/>
                    <a:pt x="19" y="20"/>
                  </a:cubicBezTo>
                  <a:cubicBezTo>
                    <a:pt x="3" y="11"/>
                    <a:pt x="3" y="11"/>
                    <a:pt x="3" y="11"/>
                  </a:cubicBezTo>
                  <a:cubicBezTo>
                    <a:pt x="1" y="9"/>
                    <a:pt x="0" y="6"/>
                    <a:pt x="1" y="3"/>
                  </a:cubicBezTo>
                  <a:cubicBezTo>
                    <a:pt x="3" y="1"/>
                    <a:pt x="6" y="0"/>
                    <a:pt x="9" y="1"/>
                  </a:cubicBezTo>
                  <a:cubicBezTo>
                    <a:pt x="24" y="10"/>
                    <a:pt x="24" y="10"/>
                    <a:pt x="24" y="10"/>
                  </a:cubicBezTo>
                  <a:cubicBezTo>
                    <a:pt x="27" y="12"/>
                    <a:pt x="28" y="15"/>
                    <a:pt x="26" y="18"/>
                  </a:cubicBezTo>
                  <a:cubicBezTo>
                    <a:pt x="25" y="20"/>
                    <a:pt x="24" y="21"/>
                    <a:pt x="22"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1" name="Freeform 839"/>
            <p:cNvSpPr/>
            <p:nvPr/>
          </p:nvSpPr>
          <p:spPr bwMode="auto">
            <a:xfrm>
              <a:off x="4895160" y="5645766"/>
              <a:ext cx="73731" cy="28191"/>
            </a:xfrm>
            <a:custGeom>
              <a:gdLst>
                <a:gd name="T0" fmla="*/ 23 w 29"/>
                <a:gd name="T1" fmla="*/ 11 h 11"/>
                <a:gd name="T2" fmla="*/ 6 w 29"/>
                <a:gd name="T3" fmla="*/ 11 h 11"/>
                <a:gd name="T4" fmla="*/ 0 w 29"/>
                <a:gd name="T5" fmla="*/ 5 h 11"/>
                <a:gd name="T6" fmla="*/ 6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6" y="11"/>
                    <a:pt x="6" y="11"/>
                    <a:pt x="6" y="11"/>
                  </a:cubicBezTo>
                  <a:cubicBezTo>
                    <a:pt x="2" y="11"/>
                    <a:pt x="0" y="8"/>
                    <a:pt x="0" y="5"/>
                  </a:cubicBezTo>
                  <a:cubicBezTo>
                    <a:pt x="0" y="2"/>
                    <a:pt x="2" y="0"/>
                    <a:pt x="6" y="0"/>
                  </a:cubicBezTo>
                  <a:cubicBezTo>
                    <a:pt x="23" y="0"/>
                    <a:pt x="23" y="0"/>
                    <a:pt x="23" y="0"/>
                  </a:cubicBezTo>
                  <a:cubicBezTo>
                    <a:pt x="27" y="0"/>
                    <a:pt x="29" y="2"/>
                    <a:pt x="29" y="5"/>
                  </a:cubicBezTo>
                  <a:cubicBezTo>
                    <a:pt x="29" y="8"/>
                    <a:pt x="27"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2" name="Freeform 840"/>
            <p:cNvSpPr/>
            <p:nvPr/>
          </p:nvSpPr>
          <p:spPr bwMode="auto">
            <a:xfrm>
              <a:off x="4920099" y="5737931"/>
              <a:ext cx="71563" cy="54214"/>
            </a:xfrm>
            <a:custGeom>
              <a:gdLst>
                <a:gd name="T0" fmla="*/ 6 w 28"/>
                <a:gd name="T1" fmla="*/ 21 h 21"/>
                <a:gd name="T2" fmla="*/ 2 w 28"/>
                <a:gd name="T3" fmla="*/ 18 h 21"/>
                <a:gd name="T4" fmla="*/ 4 w 28"/>
                <a:gd name="T5" fmla="*/ 11 h 21"/>
                <a:gd name="T6" fmla="*/ 19 w 28"/>
                <a:gd name="T7" fmla="*/ 2 h 21"/>
                <a:gd name="T8" fmla="*/ 27 w 28"/>
                <a:gd name="T9" fmla="*/ 4 h 21"/>
                <a:gd name="T10" fmla="*/ 25 w 28"/>
                <a:gd name="T11" fmla="*/ 11 h 21"/>
                <a:gd name="T12" fmla="*/ 9 w 28"/>
                <a:gd name="T13" fmla="*/ 20 h 21"/>
                <a:gd name="T14" fmla="*/ 6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6" y="21"/>
                  </a:moveTo>
                  <a:cubicBezTo>
                    <a:pt x="4" y="21"/>
                    <a:pt x="3" y="20"/>
                    <a:pt x="2" y="18"/>
                  </a:cubicBezTo>
                  <a:cubicBezTo>
                    <a:pt x="0" y="16"/>
                    <a:pt x="1" y="12"/>
                    <a:pt x="4" y="11"/>
                  </a:cubicBezTo>
                  <a:cubicBezTo>
                    <a:pt x="19" y="2"/>
                    <a:pt x="19" y="2"/>
                    <a:pt x="19" y="2"/>
                  </a:cubicBezTo>
                  <a:cubicBezTo>
                    <a:pt x="22" y="0"/>
                    <a:pt x="25" y="1"/>
                    <a:pt x="27" y="4"/>
                  </a:cubicBezTo>
                  <a:cubicBezTo>
                    <a:pt x="28" y="6"/>
                    <a:pt x="27" y="10"/>
                    <a:pt x="25" y="11"/>
                  </a:cubicBezTo>
                  <a:cubicBezTo>
                    <a:pt x="9" y="20"/>
                    <a:pt x="9" y="20"/>
                    <a:pt x="9" y="20"/>
                  </a:cubicBezTo>
                  <a:cubicBezTo>
                    <a:pt x="8" y="21"/>
                    <a:pt x="7" y="21"/>
                    <a:pt x="6"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3" name="Freeform 841"/>
            <p:cNvSpPr/>
            <p:nvPr/>
          </p:nvSpPr>
          <p:spPr bwMode="auto">
            <a:xfrm>
              <a:off x="5286587" y="5750942"/>
              <a:ext cx="72647" cy="53130"/>
            </a:xfrm>
            <a:custGeom>
              <a:gdLst>
                <a:gd name="T0" fmla="*/ 21 w 28"/>
                <a:gd name="T1" fmla="*/ 21 h 21"/>
                <a:gd name="T2" fmla="*/ 19 w 28"/>
                <a:gd name="T3" fmla="*/ 20 h 21"/>
                <a:gd name="T4" fmla="*/ 3 w 28"/>
                <a:gd name="T5" fmla="*/ 11 h 21"/>
                <a:gd name="T6" fmla="*/ 1 w 28"/>
                <a:gd name="T7" fmla="*/ 4 h 21"/>
                <a:gd name="T8" fmla="*/ 9 w 28"/>
                <a:gd name="T9" fmla="*/ 2 h 21"/>
                <a:gd name="T10" fmla="*/ 24 w 28"/>
                <a:gd name="T11" fmla="*/ 11 h 21"/>
                <a:gd name="T12" fmla="*/ 26 w 28"/>
                <a:gd name="T13" fmla="*/ 18 h 21"/>
                <a:gd name="T14" fmla="*/ 21 w 28"/>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21" y="21"/>
                  </a:moveTo>
                  <a:cubicBezTo>
                    <a:pt x="21" y="21"/>
                    <a:pt x="20" y="21"/>
                    <a:pt x="19" y="20"/>
                  </a:cubicBezTo>
                  <a:cubicBezTo>
                    <a:pt x="3" y="11"/>
                    <a:pt x="3" y="11"/>
                    <a:pt x="3" y="11"/>
                  </a:cubicBezTo>
                  <a:cubicBezTo>
                    <a:pt x="1" y="10"/>
                    <a:pt x="0" y="6"/>
                    <a:pt x="1" y="4"/>
                  </a:cubicBezTo>
                  <a:cubicBezTo>
                    <a:pt x="3" y="1"/>
                    <a:pt x="6" y="0"/>
                    <a:pt x="9" y="2"/>
                  </a:cubicBezTo>
                  <a:cubicBezTo>
                    <a:pt x="24" y="11"/>
                    <a:pt x="24" y="11"/>
                    <a:pt x="24" y="11"/>
                  </a:cubicBezTo>
                  <a:cubicBezTo>
                    <a:pt x="27" y="12"/>
                    <a:pt x="28" y="15"/>
                    <a:pt x="26" y="18"/>
                  </a:cubicBezTo>
                  <a:cubicBezTo>
                    <a:pt x="25" y="20"/>
                    <a:pt x="23" y="21"/>
                    <a:pt x="21"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4" name="Freeform 842"/>
            <p:cNvSpPr/>
            <p:nvPr/>
          </p:nvSpPr>
          <p:spPr bwMode="auto">
            <a:xfrm>
              <a:off x="5318031" y="5660946"/>
              <a:ext cx="73731" cy="28191"/>
            </a:xfrm>
            <a:custGeom>
              <a:gdLst>
                <a:gd name="T0" fmla="*/ 23 w 29"/>
                <a:gd name="T1" fmla="*/ 11 h 11"/>
                <a:gd name="T2" fmla="*/ 5 w 29"/>
                <a:gd name="T3" fmla="*/ 11 h 11"/>
                <a:gd name="T4" fmla="*/ 0 w 29"/>
                <a:gd name="T5" fmla="*/ 5 h 11"/>
                <a:gd name="T6" fmla="*/ 5 w 29"/>
                <a:gd name="T7" fmla="*/ 0 h 11"/>
                <a:gd name="T8" fmla="*/ 23 w 29"/>
                <a:gd name="T9" fmla="*/ 0 h 11"/>
                <a:gd name="T10" fmla="*/ 29 w 29"/>
                <a:gd name="T11" fmla="*/ 5 h 11"/>
                <a:gd name="T12" fmla="*/ 23 w 29"/>
                <a:gd name="T13" fmla="*/ 11 h 11"/>
              </a:gdLst>
              <a:cxnLst>
                <a:cxn ang="0">
                  <a:pos x="T0" y="T1"/>
                </a:cxn>
                <a:cxn ang="0">
                  <a:pos x="T2" y="T3"/>
                </a:cxn>
                <a:cxn ang="0">
                  <a:pos x="T4" y="T5"/>
                </a:cxn>
                <a:cxn ang="0">
                  <a:pos x="T6" y="T7"/>
                </a:cxn>
                <a:cxn ang="0">
                  <a:pos x="T8" y="T9"/>
                </a:cxn>
                <a:cxn ang="0">
                  <a:pos x="T10" y="T11"/>
                </a:cxn>
                <a:cxn ang="0">
                  <a:pos x="T12" y="T13"/>
                </a:cxn>
              </a:cxnLst>
              <a:rect l="0" t="0" r="r" b="b"/>
              <a:pathLst>
                <a:path w="28" h="11">
                  <a:moveTo>
                    <a:pt x="23" y="11"/>
                  </a:moveTo>
                  <a:cubicBezTo>
                    <a:pt x="5" y="11"/>
                    <a:pt x="5" y="11"/>
                    <a:pt x="5" y="11"/>
                  </a:cubicBezTo>
                  <a:cubicBezTo>
                    <a:pt x="2" y="11"/>
                    <a:pt x="0" y="8"/>
                    <a:pt x="0" y="5"/>
                  </a:cubicBezTo>
                  <a:cubicBezTo>
                    <a:pt x="0" y="2"/>
                    <a:pt x="2" y="0"/>
                    <a:pt x="5" y="0"/>
                  </a:cubicBezTo>
                  <a:cubicBezTo>
                    <a:pt x="23" y="0"/>
                    <a:pt x="23" y="0"/>
                    <a:pt x="23" y="0"/>
                  </a:cubicBezTo>
                  <a:cubicBezTo>
                    <a:pt x="26" y="0"/>
                    <a:pt x="29" y="2"/>
                    <a:pt x="29" y="5"/>
                  </a:cubicBezTo>
                  <a:cubicBezTo>
                    <a:pt x="29" y="8"/>
                    <a:pt x="26" y="11"/>
                    <a:pt x="23" y="1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5" name="Freeform 843"/>
            <p:cNvSpPr/>
            <p:nvPr/>
          </p:nvSpPr>
          <p:spPr bwMode="auto">
            <a:xfrm>
              <a:off x="5292008" y="5540591"/>
              <a:ext cx="74816" cy="54214"/>
            </a:xfrm>
            <a:custGeom>
              <a:gdLst>
                <a:gd name="T0" fmla="*/ 7 w 29"/>
                <a:gd name="T1" fmla="*/ 21 h 21"/>
                <a:gd name="T2" fmla="*/ 2 w 29"/>
                <a:gd name="T3" fmla="*/ 18 h 21"/>
                <a:gd name="T4" fmla="*/ 4 w 29"/>
                <a:gd name="T5" fmla="*/ 10 h 21"/>
                <a:gd name="T6" fmla="*/ 20 w 29"/>
                <a:gd name="T7" fmla="*/ 1 h 21"/>
                <a:gd name="T8" fmla="*/ 27 w 29"/>
                <a:gd name="T9" fmla="*/ 3 h 21"/>
                <a:gd name="T10" fmla="*/ 25 w 29"/>
                <a:gd name="T11" fmla="*/ 11 h 21"/>
                <a:gd name="T12" fmla="*/ 10 w 29"/>
                <a:gd name="T13" fmla="*/ 20 h 21"/>
                <a:gd name="T14" fmla="*/ 7 w 29"/>
                <a:gd name="T15" fmla="*/ 21 h 2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1">
                  <a:moveTo>
                    <a:pt x="7" y="21"/>
                  </a:moveTo>
                  <a:cubicBezTo>
                    <a:pt x="5" y="21"/>
                    <a:pt x="3" y="20"/>
                    <a:pt x="2" y="18"/>
                  </a:cubicBezTo>
                  <a:cubicBezTo>
                    <a:pt x="0" y="15"/>
                    <a:pt x="1" y="12"/>
                    <a:pt x="4" y="10"/>
                  </a:cubicBezTo>
                  <a:cubicBezTo>
                    <a:pt x="20" y="1"/>
                    <a:pt x="20" y="1"/>
                    <a:pt x="20" y="1"/>
                  </a:cubicBezTo>
                  <a:cubicBezTo>
                    <a:pt x="22" y="0"/>
                    <a:pt x="26" y="1"/>
                    <a:pt x="27" y="3"/>
                  </a:cubicBezTo>
                  <a:cubicBezTo>
                    <a:pt x="29" y="6"/>
                    <a:pt x="28" y="9"/>
                    <a:pt x="25" y="11"/>
                  </a:cubicBezTo>
                  <a:cubicBezTo>
                    <a:pt x="10" y="20"/>
                    <a:pt x="10" y="20"/>
                    <a:pt x="10" y="20"/>
                  </a:cubicBezTo>
                  <a:cubicBezTo>
                    <a:pt x="9" y="20"/>
                    <a:pt x="8" y="21"/>
                    <a:pt x="7" y="2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6" name="Freeform 844"/>
            <p:cNvSpPr/>
            <p:nvPr/>
          </p:nvSpPr>
          <p:spPr bwMode="auto">
            <a:xfrm>
              <a:off x="5228036" y="5450595"/>
              <a:ext cx="54214" cy="71563"/>
            </a:xfrm>
            <a:custGeom>
              <a:gdLst>
                <a:gd name="T0" fmla="*/ 6 w 21"/>
                <a:gd name="T1" fmla="*/ 28 h 28"/>
                <a:gd name="T2" fmla="*/ 3 w 21"/>
                <a:gd name="T3" fmla="*/ 27 h 28"/>
                <a:gd name="T4" fmla="*/ 1 w 21"/>
                <a:gd name="T5" fmla="*/ 19 h 28"/>
                <a:gd name="T6" fmla="*/ 10 w 21"/>
                <a:gd name="T7" fmla="*/ 4 h 28"/>
                <a:gd name="T8" fmla="*/ 18 w 21"/>
                <a:gd name="T9" fmla="*/ 2 h 28"/>
                <a:gd name="T10" fmla="*/ 20 w 21"/>
                <a:gd name="T11" fmla="*/ 9 h 28"/>
                <a:gd name="T12" fmla="*/ 11 w 21"/>
                <a:gd name="T13" fmla="*/ 25 h 28"/>
                <a:gd name="T14" fmla="*/ 6 w 21"/>
                <a:gd name="T15" fmla="*/ 28 h 2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28">
                  <a:moveTo>
                    <a:pt x="6" y="28"/>
                  </a:moveTo>
                  <a:cubicBezTo>
                    <a:pt x="5" y="28"/>
                    <a:pt x="4" y="27"/>
                    <a:pt x="3" y="27"/>
                  </a:cubicBezTo>
                  <a:cubicBezTo>
                    <a:pt x="1" y="25"/>
                    <a:pt x="0" y="22"/>
                    <a:pt x="1" y="19"/>
                  </a:cubicBezTo>
                  <a:cubicBezTo>
                    <a:pt x="10" y="4"/>
                    <a:pt x="10" y="4"/>
                    <a:pt x="10" y="4"/>
                  </a:cubicBezTo>
                  <a:cubicBezTo>
                    <a:pt x="12" y="1"/>
                    <a:pt x="15" y="0"/>
                    <a:pt x="18" y="2"/>
                  </a:cubicBezTo>
                  <a:cubicBezTo>
                    <a:pt x="20" y="3"/>
                    <a:pt x="21" y="7"/>
                    <a:pt x="20" y="9"/>
                  </a:cubicBezTo>
                  <a:cubicBezTo>
                    <a:pt x="11" y="25"/>
                    <a:pt x="11" y="25"/>
                    <a:pt x="11" y="25"/>
                  </a:cubicBezTo>
                  <a:cubicBezTo>
                    <a:pt x="10" y="27"/>
                    <a:pt x="8" y="28"/>
                    <a:pt x="6" y="28"/>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7" name="Freeform 845"/>
            <p:cNvSpPr>
              <a:spLocks noEditPoints="1"/>
            </p:cNvSpPr>
            <p:nvPr/>
          </p:nvSpPr>
          <p:spPr bwMode="auto">
            <a:xfrm>
              <a:off x="5010094" y="5535169"/>
              <a:ext cx="264565" cy="320948"/>
            </a:xfrm>
            <a:custGeom>
              <a:gdLst>
                <a:gd name="T0" fmla="*/ 52 w 103"/>
                <a:gd name="T1" fmla="*/ 0 h 125"/>
                <a:gd name="T2" fmla="*/ 0 w 103"/>
                <a:gd name="T3" fmla="*/ 57 h 125"/>
                <a:gd name="T4" fmla="*/ 24 w 103"/>
                <a:gd name="T5" fmla="*/ 125 h 125"/>
                <a:gd name="T6" fmla="*/ 55 w 103"/>
                <a:gd name="T7" fmla="*/ 125 h 125"/>
                <a:gd name="T8" fmla="*/ 82 w 103"/>
                <a:gd name="T9" fmla="*/ 103 h 125"/>
                <a:gd name="T10" fmla="*/ 103 w 103"/>
                <a:gd name="T11" fmla="*/ 52 h 125"/>
                <a:gd name="T12" fmla="*/ 45 w 103"/>
                <a:gd name="T13" fmla="*/ 92 h 125"/>
                <a:gd name="T14" fmla="*/ 35 w 103"/>
                <a:gd name="T15" fmla="*/ 71 h 125"/>
                <a:gd name="T16" fmla="*/ 42 w 103"/>
                <a:gd name="T17" fmla="*/ 68 h 125"/>
                <a:gd name="T18" fmla="*/ 56 w 103"/>
                <a:gd name="T19" fmla="*/ 67 h 125"/>
                <a:gd name="T20" fmla="*/ 62 w 103"/>
                <a:gd name="T21" fmla="*/ 72 h 125"/>
                <a:gd name="T22" fmla="*/ 65 w 103"/>
                <a:gd name="T23" fmla="*/ 71 h 125"/>
                <a:gd name="T24" fmla="*/ 55 w 103"/>
                <a:gd name="T25" fmla="*/ 92 h 125"/>
                <a:gd name="T26" fmla="*/ 45 w 103"/>
                <a:gd name="T27" fmla="*/ 117 h 125"/>
                <a:gd name="T28" fmla="*/ 43 w 103"/>
                <a:gd name="T29" fmla="*/ 56 h 125"/>
                <a:gd name="T30" fmla="*/ 44 w 103"/>
                <a:gd name="T31" fmla="*/ 57 h 125"/>
                <a:gd name="T32" fmla="*/ 42 w 103"/>
                <a:gd name="T33" fmla="*/ 56 h 125"/>
                <a:gd name="T34" fmla="*/ 58 w 103"/>
                <a:gd name="T35" fmla="*/ 54 h 125"/>
                <a:gd name="T36" fmla="*/ 59 w 103"/>
                <a:gd name="T37" fmla="*/ 55 h 125"/>
                <a:gd name="T38" fmla="*/ 57 w 103"/>
                <a:gd name="T39" fmla="*/ 55 h 125"/>
                <a:gd name="T40" fmla="*/ 93 w 103"/>
                <a:gd name="T41" fmla="*/ 60 h 125"/>
                <a:gd name="T42" fmla="*/ 75 w 103"/>
                <a:gd name="T43" fmla="*/ 97 h 125"/>
                <a:gd name="T44" fmla="*/ 61 w 103"/>
                <a:gd name="T45" fmla="*/ 117 h 125"/>
                <a:gd name="T46" fmla="*/ 73 w 103"/>
                <a:gd name="T47" fmla="*/ 70 h 125"/>
                <a:gd name="T48" fmla="*/ 67 w 103"/>
                <a:gd name="T49" fmla="*/ 67 h 125"/>
                <a:gd name="T50" fmla="*/ 59 w 103"/>
                <a:gd name="T51" fmla="*/ 67 h 125"/>
                <a:gd name="T52" fmla="*/ 58 w 103"/>
                <a:gd name="T53" fmla="*/ 65 h 125"/>
                <a:gd name="T54" fmla="*/ 58 w 103"/>
                <a:gd name="T55" fmla="*/ 51 h 125"/>
                <a:gd name="T56" fmla="*/ 55 w 103"/>
                <a:gd name="T57" fmla="*/ 64 h 125"/>
                <a:gd name="T58" fmla="*/ 44 w 103"/>
                <a:gd name="T59" fmla="*/ 65 h 125"/>
                <a:gd name="T60" fmla="*/ 44 w 103"/>
                <a:gd name="T61" fmla="*/ 53 h 125"/>
                <a:gd name="T62" fmla="*/ 39 w 103"/>
                <a:gd name="T63" fmla="*/ 63 h 125"/>
                <a:gd name="T64" fmla="*/ 36 w 103"/>
                <a:gd name="T65" fmla="*/ 67 h 125"/>
                <a:gd name="T66" fmla="*/ 33 w 103"/>
                <a:gd name="T67" fmla="*/ 67 h 125"/>
                <a:gd name="T68" fmla="*/ 29 w 103"/>
                <a:gd name="T69" fmla="*/ 65 h 125"/>
                <a:gd name="T70" fmla="*/ 29 w 103"/>
                <a:gd name="T71" fmla="*/ 66 h 125"/>
                <a:gd name="T72" fmla="*/ 29 w 103"/>
                <a:gd name="T73" fmla="*/ 66 h 125"/>
                <a:gd name="T74" fmla="*/ 39 w 103"/>
                <a:gd name="T75" fmla="*/ 93 h 125"/>
                <a:gd name="T76" fmla="*/ 33 w 103"/>
                <a:gd name="T77" fmla="*/ 117 h 125"/>
                <a:gd name="T78" fmla="*/ 9 w 103"/>
                <a:gd name="T79" fmla="*/ 60 h 125"/>
                <a:gd name="T80" fmla="*/ 9 w 103"/>
                <a:gd name="T81" fmla="*/ 54 h 125"/>
                <a:gd name="T82" fmla="*/ 52 w 103"/>
                <a:gd name="T83" fmla="*/ 9 h 125"/>
                <a:gd name="T84" fmla="*/ 94 w 103"/>
                <a:gd name="T85" fmla="*/ 54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 h="125">
                  <a:moveTo>
                    <a:pt x="103" y="52"/>
                  </a:moveTo>
                  <a:cubicBezTo>
                    <a:pt x="103" y="23"/>
                    <a:pt x="80" y="0"/>
                    <a:pt x="52" y="0"/>
                  </a:cubicBezTo>
                  <a:cubicBezTo>
                    <a:pt x="23" y="0"/>
                    <a:pt x="0" y="23"/>
                    <a:pt x="0" y="52"/>
                  </a:cubicBezTo>
                  <a:cubicBezTo>
                    <a:pt x="0" y="54"/>
                    <a:pt x="0" y="55"/>
                    <a:pt x="0" y="57"/>
                  </a:cubicBezTo>
                  <a:cubicBezTo>
                    <a:pt x="0" y="58"/>
                    <a:pt x="1" y="78"/>
                    <a:pt x="21" y="103"/>
                  </a:cubicBezTo>
                  <a:cubicBezTo>
                    <a:pt x="26" y="110"/>
                    <a:pt x="24" y="125"/>
                    <a:pt x="24" y="125"/>
                  </a:cubicBezTo>
                  <a:cubicBezTo>
                    <a:pt x="32" y="125"/>
                    <a:pt x="40" y="125"/>
                    <a:pt x="48" y="125"/>
                  </a:cubicBezTo>
                  <a:cubicBezTo>
                    <a:pt x="50" y="125"/>
                    <a:pt x="53" y="125"/>
                    <a:pt x="55" y="125"/>
                  </a:cubicBezTo>
                  <a:cubicBezTo>
                    <a:pt x="63" y="125"/>
                    <a:pt x="71" y="125"/>
                    <a:pt x="79" y="125"/>
                  </a:cubicBezTo>
                  <a:cubicBezTo>
                    <a:pt x="79" y="125"/>
                    <a:pt x="77" y="110"/>
                    <a:pt x="82" y="103"/>
                  </a:cubicBezTo>
                  <a:cubicBezTo>
                    <a:pt x="102" y="78"/>
                    <a:pt x="103" y="58"/>
                    <a:pt x="103" y="57"/>
                  </a:cubicBezTo>
                  <a:cubicBezTo>
                    <a:pt x="103" y="55"/>
                    <a:pt x="103" y="54"/>
                    <a:pt x="103" y="52"/>
                  </a:cubicBezTo>
                  <a:close/>
                  <a:moveTo>
                    <a:pt x="45" y="117"/>
                  </a:moveTo>
                  <a:cubicBezTo>
                    <a:pt x="45" y="92"/>
                    <a:pt x="45" y="92"/>
                    <a:pt x="45" y="92"/>
                  </a:cubicBezTo>
                  <a:cubicBezTo>
                    <a:pt x="45" y="91"/>
                    <a:pt x="45" y="91"/>
                    <a:pt x="45" y="90"/>
                  </a:cubicBezTo>
                  <a:cubicBezTo>
                    <a:pt x="35" y="71"/>
                    <a:pt x="35" y="71"/>
                    <a:pt x="35" y="71"/>
                  </a:cubicBezTo>
                  <a:cubicBezTo>
                    <a:pt x="36" y="71"/>
                    <a:pt x="36" y="71"/>
                    <a:pt x="37" y="70"/>
                  </a:cubicBezTo>
                  <a:cubicBezTo>
                    <a:pt x="39" y="70"/>
                    <a:pt x="40" y="69"/>
                    <a:pt x="42" y="68"/>
                  </a:cubicBezTo>
                  <a:cubicBezTo>
                    <a:pt x="43" y="70"/>
                    <a:pt x="45" y="71"/>
                    <a:pt x="47" y="71"/>
                  </a:cubicBezTo>
                  <a:cubicBezTo>
                    <a:pt x="50" y="72"/>
                    <a:pt x="53" y="70"/>
                    <a:pt x="56" y="67"/>
                  </a:cubicBezTo>
                  <a:cubicBezTo>
                    <a:pt x="56" y="68"/>
                    <a:pt x="57" y="68"/>
                    <a:pt x="57" y="68"/>
                  </a:cubicBezTo>
                  <a:cubicBezTo>
                    <a:pt x="58" y="71"/>
                    <a:pt x="60" y="72"/>
                    <a:pt x="62" y="72"/>
                  </a:cubicBezTo>
                  <a:cubicBezTo>
                    <a:pt x="62" y="72"/>
                    <a:pt x="63" y="72"/>
                    <a:pt x="63" y="72"/>
                  </a:cubicBezTo>
                  <a:cubicBezTo>
                    <a:pt x="63" y="72"/>
                    <a:pt x="64" y="71"/>
                    <a:pt x="65" y="71"/>
                  </a:cubicBezTo>
                  <a:cubicBezTo>
                    <a:pt x="55" y="90"/>
                    <a:pt x="55" y="90"/>
                    <a:pt x="55" y="90"/>
                  </a:cubicBezTo>
                  <a:cubicBezTo>
                    <a:pt x="55" y="91"/>
                    <a:pt x="55" y="91"/>
                    <a:pt x="55" y="92"/>
                  </a:cubicBezTo>
                  <a:cubicBezTo>
                    <a:pt x="55" y="117"/>
                    <a:pt x="55" y="117"/>
                    <a:pt x="55" y="117"/>
                  </a:cubicBezTo>
                  <a:lnTo>
                    <a:pt x="45" y="117"/>
                  </a:lnTo>
                  <a:close/>
                  <a:moveTo>
                    <a:pt x="42" y="56"/>
                  </a:moveTo>
                  <a:cubicBezTo>
                    <a:pt x="42" y="56"/>
                    <a:pt x="43" y="56"/>
                    <a:pt x="43" y="56"/>
                  </a:cubicBezTo>
                  <a:cubicBezTo>
                    <a:pt x="43" y="56"/>
                    <a:pt x="43" y="56"/>
                    <a:pt x="43" y="56"/>
                  </a:cubicBezTo>
                  <a:cubicBezTo>
                    <a:pt x="44" y="56"/>
                    <a:pt x="44" y="57"/>
                    <a:pt x="44" y="57"/>
                  </a:cubicBezTo>
                  <a:cubicBezTo>
                    <a:pt x="44" y="59"/>
                    <a:pt x="44" y="60"/>
                    <a:pt x="42" y="62"/>
                  </a:cubicBezTo>
                  <a:cubicBezTo>
                    <a:pt x="41" y="59"/>
                    <a:pt x="42" y="57"/>
                    <a:pt x="42" y="56"/>
                  </a:cubicBezTo>
                  <a:close/>
                  <a:moveTo>
                    <a:pt x="57" y="55"/>
                  </a:moveTo>
                  <a:cubicBezTo>
                    <a:pt x="58" y="54"/>
                    <a:pt x="58" y="54"/>
                    <a:pt x="58" y="54"/>
                  </a:cubicBezTo>
                  <a:cubicBezTo>
                    <a:pt x="58" y="54"/>
                    <a:pt x="58" y="54"/>
                    <a:pt x="58" y="54"/>
                  </a:cubicBezTo>
                  <a:cubicBezTo>
                    <a:pt x="59" y="54"/>
                    <a:pt x="59" y="55"/>
                    <a:pt x="59" y="55"/>
                  </a:cubicBezTo>
                  <a:cubicBezTo>
                    <a:pt x="59" y="55"/>
                    <a:pt x="59" y="58"/>
                    <a:pt x="57" y="61"/>
                  </a:cubicBezTo>
                  <a:cubicBezTo>
                    <a:pt x="57" y="59"/>
                    <a:pt x="57" y="56"/>
                    <a:pt x="57" y="55"/>
                  </a:cubicBezTo>
                  <a:close/>
                  <a:moveTo>
                    <a:pt x="94" y="54"/>
                  </a:moveTo>
                  <a:cubicBezTo>
                    <a:pt x="93" y="60"/>
                    <a:pt x="93" y="60"/>
                    <a:pt x="93" y="60"/>
                  </a:cubicBezTo>
                  <a:cubicBezTo>
                    <a:pt x="94" y="60"/>
                    <a:pt x="94" y="60"/>
                    <a:pt x="94" y="60"/>
                  </a:cubicBezTo>
                  <a:cubicBezTo>
                    <a:pt x="93" y="66"/>
                    <a:pt x="89" y="80"/>
                    <a:pt x="75" y="97"/>
                  </a:cubicBezTo>
                  <a:cubicBezTo>
                    <a:pt x="71" y="103"/>
                    <a:pt x="70" y="110"/>
                    <a:pt x="70" y="117"/>
                  </a:cubicBezTo>
                  <a:cubicBezTo>
                    <a:pt x="61" y="117"/>
                    <a:pt x="61" y="117"/>
                    <a:pt x="61" y="117"/>
                  </a:cubicBezTo>
                  <a:cubicBezTo>
                    <a:pt x="61" y="93"/>
                    <a:pt x="61" y="93"/>
                    <a:pt x="61" y="93"/>
                  </a:cubicBezTo>
                  <a:cubicBezTo>
                    <a:pt x="73" y="70"/>
                    <a:pt x="73" y="70"/>
                    <a:pt x="73" y="70"/>
                  </a:cubicBezTo>
                  <a:cubicBezTo>
                    <a:pt x="73" y="68"/>
                    <a:pt x="73" y="66"/>
                    <a:pt x="71" y="65"/>
                  </a:cubicBezTo>
                  <a:cubicBezTo>
                    <a:pt x="70" y="65"/>
                    <a:pt x="68" y="65"/>
                    <a:pt x="67" y="67"/>
                  </a:cubicBezTo>
                  <a:cubicBezTo>
                    <a:pt x="66" y="67"/>
                    <a:pt x="64" y="68"/>
                    <a:pt x="62" y="68"/>
                  </a:cubicBezTo>
                  <a:cubicBezTo>
                    <a:pt x="61" y="69"/>
                    <a:pt x="60" y="68"/>
                    <a:pt x="59" y="67"/>
                  </a:cubicBezTo>
                  <a:cubicBezTo>
                    <a:pt x="59" y="66"/>
                    <a:pt x="59" y="65"/>
                    <a:pt x="58" y="65"/>
                  </a:cubicBezTo>
                  <a:cubicBezTo>
                    <a:pt x="58" y="65"/>
                    <a:pt x="58" y="65"/>
                    <a:pt x="58" y="65"/>
                  </a:cubicBezTo>
                  <a:cubicBezTo>
                    <a:pt x="61" y="61"/>
                    <a:pt x="63" y="56"/>
                    <a:pt x="61" y="53"/>
                  </a:cubicBezTo>
                  <a:cubicBezTo>
                    <a:pt x="61" y="52"/>
                    <a:pt x="60" y="51"/>
                    <a:pt x="58" y="51"/>
                  </a:cubicBezTo>
                  <a:cubicBezTo>
                    <a:pt x="56" y="51"/>
                    <a:pt x="55" y="52"/>
                    <a:pt x="54" y="54"/>
                  </a:cubicBezTo>
                  <a:cubicBezTo>
                    <a:pt x="53" y="56"/>
                    <a:pt x="53" y="61"/>
                    <a:pt x="55" y="64"/>
                  </a:cubicBezTo>
                  <a:cubicBezTo>
                    <a:pt x="53" y="66"/>
                    <a:pt x="50" y="68"/>
                    <a:pt x="48" y="68"/>
                  </a:cubicBezTo>
                  <a:cubicBezTo>
                    <a:pt x="46" y="68"/>
                    <a:pt x="45" y="67"/>
                    <a:pt x="44" y="65"/>
                  </a:cubicBezTo>
                  <a:cubicBezTo>
                    <a:pt x="46" y="63"/>
                    <a:pt x="47" y="60"/>
                    <a:pt x="47" y="57"/>
                  </a:cubicBezTo>
                  <a:cubicBezTo>
                    <a:pt x="47" y="55"/>
                    <a:pt x="46" y="53"/>
                    <a:pt x="44" y="53"/>
                  </a:cubicBezTo>
                  <a:cubicBezTo>
                    <a:pt x="42" y="52"/>
                    <a:pt x="41" y="53"/>
                    <a:pt x="40" y="54"/>
                  </a:cubicBezTo>
                  <a:cubicBezTo>
                    <a:pt x="38" y="56"/>
                    <a:pt x="38" y="60"/>
                    <a:pt x="39" y="63"/>
                  </a:cubicBezTo>
                  <a:cubicBezTo>
                    <a:pt x="40" y="64"/>
                    <a:pt x="40" y="64"/>
                    <a:pt x="40" y="65"/>
                  </a:cubicBezTo>
                  <a:cubicBezTo>
                    <a:pt x="39" y="66"/>
                    <a:pt x="38" y="67"/>
                    <a:pt x="36" y="67"/>
                  </a:cubicBezTo>
                  <a:cubicBezTo>
                    <a:pt x="35" y="68"/>
                    <a:pt x="34" y="68"/>
                    <a:pt x="34" y="68"/>
                  </a:cubicBezTo>
                  <a:cubicBezTo>
                    <a:pt x="33" y="67"/>
                    <a:pt x="33" y="67"/>
                    <a:pt x="33" y="67"/>
                  </a:cubicBezTo>
                  <a:cubicBezTo>
                    <a:pt x="33" y="66"/>
                    <a:pt x="31" y="65"/>
                    <a:pt x="30" y="65"/>
                  </a:cubicBezTo>
                  <a:cubicBezTo>
                    <a:pt x="29" y="65"/>
                    <a:pt x="29" y="65"/>
                    <a:pt x="29" y="65"/>
                  </a:cubicBezTo>
                  <a:cubicBezTo>
                    <a:pt x="29" y="65"/>
                    <a:pt x="29" y="65"/>
                    <a:pt x="29" y="65"/>
                  </a:cubicBezTo>
                  <a:cubicBezTo>
                    <a:pt x="29" y="66"/>
                    <a:pt x="29" y="66"/>
                    <a:pt x="29" y="66"/>
                  </a:cubicBezTo>
                  <a:cubicBezTo>
                    <a:pt x="29" y="66"/>
                    <a:pt x="29" y="66"/>
                    <a:pt x="29" y="66"/>
                  </a:cubicBezTo>
                  <a:cubicBezTo>
                    <a:pt x="29" y="66"/>
                    <a:pt x="29" y="66"/>
                    <a:pt x="29" y="66"/>
                  </a:cubicBezTo>
                  <a:cubicBezTo>
                    <a:pt x="27" y="67"/>
                    <a:pt x="27" y="68"/>
                    <a:pt x="28" y="70"/>
                  </a:cubicBezTo>
                  <a:cubicBezTo>
                    <a:pt x="39" y="93"/>
                    <a:pt x="39" y="93"/>
                    <a:pt x="39" y="93"/>
                  </a:cubicBezTo>
                  <a:cubicBezTo>
                    <a:pt x="39" y="117"/>
                    <a:pt x="39" y="117"/>
                    <a:pt x="39" y="117"/>
                  </a:cubicBezTo>
                  <a:cubicBezTo>
                    <a:pt x="33" y="117"/>
                    <a:pt x="33" y="117"/>
                    <a:pt x="33" y="117"/>
                  </a:cubicBezTo>
                  <a:cubicBezTo>
                    <a:pt x="33" y="110"/>
                    <a:pt x="32" y="103"/>
                    <a:pt x="28" y="97"/>
                  </a:cubicBezTo>
                  <a:cubicBezTo>
                    <a:pt x="14" y="80"/>
                    <a:pt x="10" y="66"/>
                    <a:pt x="9" y="60"/>
                  </a:cubicBezTo>
                  <a:cubicBezTo>
                    <a:pt x="10" y="60"/>
                    <a:pt x="10" y="60"/>
                    <a:pt x="10" y="60"/>
                  </a:cubicBezTo>
                  <a:cubicBezTo>
                    <a:pt x="9" y="54"/>
                    <a:pt x="9" y="54"/>
                    <a:pt x="9" y="54"/>
                  </a:cubicBezTo>
                  <a:cubicBezTo>
                    <a:pt x="9" y="53"/>
                    <a:pt x="9" y="53"/>
                    <a:pt x="9" y="52"/>
                  </a:cubicBezTo>
                  <a:cubicBezTo>
                    <a:pt x="9" y="28"/>
                    <a:pt x="28" y="9"/>
                    <a:pt x="52" y="9"/>
                  </a:cubicBezTo>
                  <a:cubicBezTo>
                    <a:pt x="75" y="9"/>
                    <a:pt x="94" y="28"/>
                    <a:pt x="94" y="52"/>
                  </a:cubicBezTo>
                  <a:cubicBezTo>
                    <a:pt x="94" y="53"/>
                    <a:pt x="94" y="53"/>
                    <a:pt x="94" y="54"/>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sp>
          <p:nvSpPr>
            <p:cNvPr id="18" name="Freeform 846"/>
            <p:cNvSpPr/>
            <p:nvPr/>
          </p:nvSpPr>
          <p:spPr bwMode="auto">
            <a:xfrm>
              <a:off x="5071899" y="5869129"/>
              <a:ext cx="140957" cy="79153"/>
            </a:xfrm>
            <a:custGeom>
              <a:gdLst>
                <a:gd name="T0" fmla="*/ 0 w 55"/>
                <a:gd name="T1" fmla="*/ 4 h 31"/>
                <a:gd name="T2" fmla="*/ 3 w 55"/>
                <a:gd name="T3" fmla="*/ 4 h 31"/>
                <a:gd name="T4" fmla="*/ 3 w 55"/>
                <a:gd name="T5" fmla="*/ 8 h 31"/>
                <a:gd name="T6" fmla="*/ 0 w 55"/>
                <a:gd name="T7" fmla="*/ 8 h 31"/>
                <a:gd name="T8" fmla="*/ 0 w 55"/>
                <a:gd name="T9" fmla="*/ 12 h 31"/>
                <a:gd name="T10" fmla="*/ 3 w 55"/>
                <a:gd name="T11" fmla="*/ 12 h 31"/>
                <a:gd name="T12" fmla="*/ 3 w 55"/>
                <a:gd name="T13" fmla="*/ 16 h 31"/>
                <a:gd name="T14" fmla="*/ 0 w 55"/>
                <a:gd name="T15" fmla="*/ 16 h 31"/>
                <a:gd name="T16" fmla="*/ 12 w 55"/>
                <a:gd name="T17" fmla="*/ 26 h 31"/>
                <a:gd name="T18" fmla="*/ 19 w 55"/>
                <a:gd name="T19" fmla="*/ 31 h 31"/>
                <a:gd name="T20" fmla="*/ 36 w 55"/>
                <a:gd name="T21" fmla="*/ 31 h 31"/>
                <a:gd name="T22" fmla="*/ 43 w 55"/>
                <a:gd name="T23" fmla="*/ 26 h 31"/>
                <a:gd name="T24" fmla="*/ 55 w 55"/>
                <a:gd name="T25" fmla="*/ 16 h 31"/>
                <a:gd name="T26" fmla="*/ 53 w 55"/>
                <a:gd name="T27" fmla="*/ 16 h 31"/>
                <a:gd name="T28" fmla="*/ 53 w 55"/>
                <a:gd name="T29" fmla="*/ 12 h 31"/>
                <a:gd name="T30" fmla="*/ 55 w 55"/>
                <a:gd name="T31" fmla="*/ 12 h 31"/>
                <a:gd name="T32" fmla="*/ 55 w 55"/>
                <a:gd name="T33" fmla="*/ 8 h 31"/>
                <a:gd name="T34" fmla="*/ 53 w 55"/>
                <a:gd name="T35" fmla="*/ 8 h 31"/>
                <a:gd name="T36" fmla="*/ 53 w 55"/>
                <a:gd name="T37" fmla="*/ 4 h 31"/>
                <a:gd name="T38" fmla="*/ 55 w 55"/>
                <a:gd name="T39" fmla="*/ 4 h 31"/>
                <a:gd name="T40" fmla="*/ 55 w 55"/>
                <a:gd name="T41" fmla="*/ 0 h 31"/>
                <a:gd name="T42" fmla="*/ 0 w 55"/>
                <a:gd name="T43" fmla="*/ 0 h 31"/>
                <a:gd name="T44" fmla="*/ 0 w 55"/>
                <a:gd name="T45" fmla="*/ 4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5" h="31">
                  <a:moveTo>
                    <a:pt x="0" y="4"/>
                  </a:moveTo>
                  <a:cubicBezTo>
                    <a:pt x="3" y="4"/>
                    <a:pt x="3" y="4"/>
                    <a:pt x="3" y="4"/>
                  </a:cubicBezTo>
                  <a:cubicBezTo>
                    <a:pt x="3" y="8"/>
                    <a:pt x="3" y="8"/>
                    <a:pt x="3" y="8"/>
                  </a:cubicBezTo>
                  <a:cubicBezTo>
                    <a:pt x="0" y="8"/>
                    <a:pt x="0" y="8"/>
                    <a:pt x="0" y="8"/>
                  </a:cubicBezTo>
                  <a:cubicBezTo>
                    <a:pt x="0" y="12"/>
                    <a:pt x="0" y="12"/>
                    <a:pt x="0" y="12"/>
                  </a:cubicBezTo>
                  <a:cubicBezTo>
                    <a:pt x="3" y="12"/>
                    <a:pt x="3" y="12"/>
                    <a:pt x="3" y="12"/>
                  </a:cubicBezTo>
                  <a:cubicBezTo>
                    <a:pt x="3" y="16"/>
                    <a:pt x="3" y="16"/>
                    <a:pt x="3" y="16"/>
                  </a:cubicBezTo>
                  <a:cubicBezTo>
                    <a:pt x="0" y="16"/>
                    <a:pt x="0" y="16"/>
                    <a:pt x="0" y="16"/>
                  </a:cubicBezTo>
                  <a:cubicBezTo>
                    <a:pt x="1" y="21"/>
                    <a:pt x="6" y="26"/>
                    <a:pt x="12" y="26"/>
                  </a:cubicBezTo>
                  <a:cubicBezTo>
                    <a:pt x="13" y="29"/>
                    <a:pt x="16" y="31"/>
                    <a:pt x="19" y="31"/>
                  </a:cubicBezTo>
                  <a:cubicBezTo>
                    <a:pt x="36" y="31"/>
                    <a:pt x="36" y="31"/>
                    <a:pt x="36" y="31"/>
                  </a:cubicBezTo>
                  <a:cubicBezTo>
                    <a:pt x="39" y="31"/>
                    <a:pt x="42" y="29"/>
                    <a:pt x="43" y="26"/>
                  </a:cubicBezTo>
                  <a:cubicBezTo>
                    <a:pt x="49" y="26"/>
                    <a:pt x="54" y="21"/>
                    <a:pt x="55" y="16"/>
                  </a:cubicBezTo>
                  <a:cubicBezTo>
                    <a:pt x="53" y="16"/>
                    <a:pt x="53" y="16"/>
                    <a:pt x="53" y="16"/>
                  </a:cubicBezTo>
                  <a:cubicBezTo>
                    <a:pt x="53" y="12"/>
                    <a:pt x="53" y="12"/>
                    <a:pt x="53" y="12"/>
                  </a:cubicBezTo>
                  <a:cubicBezTo>
                    <a:pt x="55" y="12"/>
                    <a:pt x="55" y="12"/>
                    <a:pt x="55" y="12"/>
                  </a:cubicBezTo>
                  <a:cubicBezTo>
                    <a:pt x="55" y="8"/>
                    <a:pt x="55" y="8"/>
                    <a:pt x="55" y="8"/>
                  </a:cubicBezTo>
                  <a:cubicBezTo>
                    <a:pt x="53" y="8"/>
                    <a:pt x="53" y="8"/>
                    <a:pt x="53" y="8"/>
                  </a:cubicBezTo>
                  <a:cubicBezTo>
                    <a:pt x="53" y="4"/>
                    <a:pt x="53" y="4"/>
                    <a:pt x="53" y="4"/>
                  </a:cubicBezTo>
                  <a:cubicBezTo>
                    <a:pt x="55" y="4"/>
                    <a:pt x="55" y="4"/>
                    <a:pt x="55" y="4"/>
                  </a:cubicBezTo>
                  <a:cubicBezTo>
                    <a:pt x="55" y="0"/>
                    <a:pt x="55" y="0"/>
                    <a:pt x="55" y="0"/>
                  </a:cubicBezTo>
                  <a:cubicBezTo>
                    <a:pt x="0" y="0"/>
                    <a:pt x="0" y="0"/>
                    <a:pt x="0" y="0"/>
                  </a:cubicBezTo>
                  <a:lnTo>
                    <a:pt x="0" y="4"/>
                  </a:ln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1350">
                <a:solidFill>
                  <a:srgbClr val="000000"/>
                </a:solidFill>
                <a:latin typeface="微软雅黑" panose="020b0503020204020204" pitchFamily="34" charset="-122"/>
                <a:ea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12" presetClass="entr" presetSubtype="1"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lide(fromTop)">
                                      <p:cBhvr>
                                        <p:cTn id="11" dur="500"/>
                                        <p:tgtEl>
                                          <p:spTgt spid="5"/>
                                        </p:tgtEl>
                                      </p:cBhvr>
                                    </p:animEffect>
                                  </p:childTnLst>
                                </p:cTn>
                              </p:par>
                              <p:par>
                                <p:cTn id="12" presetID="12" presetClass="entr" presetSubtype="4" dur="50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slide(fromBottom)">
                                      <p:cBhvr>
                                        <p:cTn id="14" dur="500"/>
                                        <p:tgtEl>
                                          <p:spTgt spid="4"/>
                                        </p:tgtEl>
                                      </p:cBhvr>
                                    </p:animEffect>
                                  </p:childTnLst>
                                </p:cTn>
                              </p:par>
                            </p:childTnLst>
                          </p:cTn>
                        </p:par>
                        <p:par>
                          <p:cTn id="15" fill="hold" nodeType="afterGroup">
                            <p:stCondLst>
                              <p:cond delay="1000"/>
                            </p:stCondLst>
                            <p:childTnLst>
                              <p:par>
                                <p:cTn id="16" presetID="22" presetClass="entr" presetSubtype="8" dur="100" fill="hold" grpId="0" nodeType="afterEffect">
                                  <p:stCondLst>
                                    <p:cond delay="0"/>
                                  </p:stCondLst>
                                  <p:iterate type="lt">
                                    <p:tmPct val="30000"/>
                                  </p:iterate>
                                  <p:childTnLst>
                                    <p:set>
                                      <p:cBhvr>
                                        <p:cTn id="17" dur="1" fill="hold">
                                          <p:stCondLst>
                                            <p:cond delay="0"/>
                                          </p:stCondLst>
                                        </p:cTn>
                                        <p:tgtEl>
                                          <p:spTgt spid="6"/>
                                        </p:tgtEl>
                                        <p:attrNameLst>
                                          <p:attrName>style.visibility</p:attrName>
                                        </p:attrNameLst>
                                      </p:cBhvr>
                                      <p:to>
                                        <p:strVal val="visible"/>
                                      </p:to>
                                    </p:set>
                                    <p:animEffect transition="in" filter="wipe(left)">
                                      <p:cBhvr>
                                        <p:cTn id="18" dur="100"/>
                                        <p:tgtEl>
                                          <p:spTgt spid="6"/>
                                        </p:tgtEl>
                                      </p:cBhvr>
                                    </p:animEffect>
                                  </p:childTnLst>
                                </p:cTn>
                              </p:par>
                              <p:par>
                                <p:cTn id="19" presetID="36" presetClass="emph" presetSubtype="0" dur="100" fill="hold" grpId="1" nodeType="withEffect">
                                  <p:stCondLst>
                                    <p:cond delay="0"/>
                                  </p:stCondLst>
                                  <p:iterate type="lt">
                                    <p:tmPct val="30000"/>
                                  </p:iterate>
                                  <p:childTnLst>
                                    <p:animScale>
                                      <p:cBhvr>
                                        <p:cTn id="20" dur="50" autoRev="1" fill="hold">
                                          <p:stCondLst>
                                            <p:cond delay="0"/>
                                          </p:stCondLst>
                                        </p:cTn>
                                        <p:tgtEl>
                                          <p:spTgt spid="6"/>
                                        </p:tgtEl>
                                      </p:cBhvr>
                                      <p:to x="80000" y="100000"/>
                                    </p:animScale>
                                    <p:anim by="(#ppt_w*0.10)" calcmode="lin" valueType="num">
                                      <p:cBhvr>
                                        <p:cTn id="21" dur="50" autoRev="1" fill="hold">
                                          <p:stCondLst>
                                            <p:cond delay="0"/>
                                          </p:stCondLst>
                                        </p:cTn>
                                        <p:tgtEl>
                                          <p:spTgt spid="6"/>
                                        </p:tgtEl>
                                        <p:attrNameLst>
                                          <p:attrName>ppt_x</p:attrName>
                                        </p:attrNameLst>
                                      </p:cBhvr>
                                    </p:anim>
                                    <p:anim by="(-#ppt_w*0.10)" calcmode="lin" valueType="num">
                                      <p:cBhvr>
                                        <p:cTn id="22" dur="50" autoRev="1" fill="hold">
                                          <p:stCondLst>
                                            <p:cond delay="0"/>
                                          </p:stCondLst>
                                        </p:cTn>
                                        <p:tgtEl>
                                          <p:spTgt spid="6"/>
                                        </p:tgtEl>
                                        <p:attrNameLst>
                                          <p:attrName>ppt_y</p:attrName>
                                        </p:attrNameLst>
                                      </p:cBhvr>
                                    </p:anim>
                                    <p:animRot by="-480000">
                                      <p:cBhvr>
                                        <p:cTn id="23" dur="50" autoRev="1" fill="hold">
                                          <p:stCondLst>
                                            <p:cond delay="0"/>
                                          </p:stCondLst>
                                        </p:cTn>
                                        <p:tgtEl>
                                          <p:spTgt spid="6"/>
                                        </p:tgtEl>
                                        <p:attrNameLst>
                                          <p:attrName>r</p:attrName>
                                        </p:attrNameLst>
                                      </p:cBhvr>
                                    </p:animRot>
                                  </p:childTnLst>
                                </p:cTn>
                              </p:par>
                            </p:childTnLst>
                          </p:cTn>
                        </p:par>
                        <p:par>
                          <p:cTn id="24" fill="hold" nodeType="afterGroup">
                            <p:stCondLst>
                              <p:cond delay="1100"/>
                            </p:stCondLst>
                            <p:childTnLst>
                              <p:par>
                                <p:cTn id="25" presetID="2" presetClass="entr" presetSubtype="4" dur="500" accel="60000"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6" grpId="1"/>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6" name="组合 85"/>
          <p:cNvGrpSpPr/>
          <p:nvPr/>
        </p:nvGrpSpPr>
        <p:grpSpPr>
          <a:xfrm>
            <a:off x="4956042" y="5505815"/>
            <a:ext cx="6085655" cy="540934"/>
            <a:chOff x="4597712" y="3723530"/>
            <a:chExt cx="5699829" cy="511214"/>
          </a:xfrm>
          <a:solidFill>
            <a:srgbClr val="C00000"/>
          </a:solidFill>
          <a:effectLst>
            <a:outerShdw blurRad="50800" dist="38100" dir="2700000" algn="tl" rotWithShape="0">
              <a:prstClr val="black">
                <a:alpha val="40000"/>
              </a:prstClr>
            </a:outerShdw>
          </a:effectLst>
        </p:grpSpPr>
        <p:sp>
          <p:nvSpPr>
            <p:cNvPr id="87" name="Freeform 5"/>
            <p:cNvSpPr/>
            <p:nvPr/>
          </p:nvSpPr>
          <p:spPr bwMode="auto">
            <a:xfrm>
              <a:off x="4597712" y="3723530"/>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a:ln>
              <a:solidFill>
                <a:schemeClr val="accent1"/>
              </a:solidFill>
            </a:ln>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88" name="TextBox 87"/>
            <p:cNvSpPr txBox="1"/>
            <p:nvPr/>
          </p:nvSpPr>
          <p:spPr>
            <a:xfrm>
              <a:off x="5662988" y="3803836"/>
              <a:ext cx="3270135" cy="348904"/>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商务谈判的行为分析</a:t>
              </a:r>
              <a:endParaRPr lang="zh-CN" altLang="en-US" sz="2400"/>
            </a:p>
          </p:txBody>
        </p:sp>
        <p:sp>
          <p:nvSpPr>
            <p:cNvPr id="91" name="KSO_Shape"/>
            <p:cNvSpPr/>
            <p:nvPr/>
          </p:nvSpPr>
          <p:spPr bwMode="auto">
            <a:xfrm>
              <a:off x="9347588" y="3799695"/>
              <a:ext cx="253402" cy="360989"/>
            </a:xfrm>
            <a:custGeom>
              <a:gdLst>
                <a:gd name="T0" fmla="*/ 2147483646 w 3864"/>
                <a:gd name="T1" fmla="*/ 1817606605 h 6111"/>
                <a:gd name="T2" fmla="*/ 2147483646 w 3864"/>
                <a:gd name="T3" fmla="*/ 2147483646 h 6111"/>
                <a:gd name="T4" fmla="*/ 2147483646 w 3864"/>
                <a:gd name="T5" fmla="*/ 2147483646 h 6111"/>
                <a:gd name="T6" fmla="*/ 2147483646 w 3864"/>
                <a:gd name="T7" fmla="*/ 2147483646 h 6111"/>
                <a:gd name="T8" fmla="*/ 2147483646 w 3864"/>
                <a:gd name="T9" fmla="*/ 2147483646 h 6111"/>
                <a:gd name="T10" fmla="*/ 2147483646 w 3864"/>
                <a:gd name="T11" fmla="*/ 2147483646 h 6111"/>
                <a:gd name="T12" fmla="*/ 2147483646 w 3864"/>
                <a:gd name="T13" fmla="*/ 2147483646 h 6111"/>
                <a:gd name="T14" fmla="*/ 2147483646 w 3864"/>
                <a:gd name="T15" fmla="*/ 2147483646 h 6111"/>
                <a:gd name="T16" fmla="*/ 2147483646 w 3864"/>
                <a:gd name="T17" fmla="*/ 2147483646 h 6111"/>
                <a:gd name="T18" fmla="*/ 2147483646 w 3864"/>
                <a:gd name="T19" fmla="*/ 2147483646 h 6111"/>
                <a:gd name="T20" fmla="*/ 2147483646 w 3864"/>
                <a:gd name="T21" fmla="*/ 2147483646 h 6111"/>
                <a:gd name="T22" fmla="*/ 2147483646 w 3864"/>
                <a:gd name="T23" fmla="*/ 2147483646 h 6111"/>
                <a:gd name="T24" fmla="*/ 2147483646 w 3864"/>
                <a:gd name="T25" fmla="*/ 2147483646 h 6111"/>
                <a:gd name="T26" fmla="*/ 2147483646 w 3864"/>
                <a:gd name="T27" fmla="*/ 2147483646 h 6111"/>
                <a:gd name="T28" fmla="*/ 2147483646 w 3864"/>
                <a:gd name="T29" fmla="*/ 2147483646 h 6111"/>
                <a:gd name="T30" fmla="*/ 2147483646 w 3864"/>
                <a:gd name="T31" fmla="*/ 2147483646 h 6111"/>
                <a:gd name="T32" fmla="*/ 2147483646 w 3864"/>
                <a:gd name="T33" fmla="*/ 2147483646 h 6111"/>
                <a:gd name="T34" fmla="*/ 2147483646 w 3864"/>
                <a:gd name="T35" fmla="*/ 2147483646 h 6111"/>
                <a:gd name="T36" fmla="*/ 574134261 w 3864"/>
                <a:gd name="T37" fmla="*/ 2147483646 h 6111"/>
                <a:gd name="T38" fmla="*/ 906491754 w 3864"/>
                <a:gd name="T39" fmla="*/ 2147483646 h 6111"/>
                <a:gd name="T40" fmla="*/ 2147483646 w 3864"/>
                <a:gd name="T41" fmla="*/ 2147483646 h 6111"/>
                <a:gd name="T42" fmla="*/ 2147483646 w 3864"/>
                <a:gd name="T43" fmla="*/ 2147483646 h 6111"/>
                <a:gd name="T44" fmla="*/ 2147483646 w 3864"/>
                <a:gd name="T45" fmla="*/ 2147483646 h 6111"/>
                <a:gd name="T46" fmla="*/ 2147483646 w 3864"/>
                <a:gd name="T47" fmla="*/ 1817606605 h 6111"/>
                <a:gd name="T48" fmla="*/ 2147483646 w 3864"/>
                <a:gd name="T49" fmla="*/ 2147483646 h 6111"/>
                <a:gd name="T50" fmla="*/ 2147483646 w 3864"/>
                <a:gd name="T51" fmla="*/ 2147483646 h 6111"/>
                <a:gd name="T52" fmla="*/ 2147483646 w 3864"/>
                <a:gd name="T53" fmla="*/ 2147483646 h 6111"/>
                <a:gd name="T54" fmla="*/ 2147483646 w 3864"/>
                <a:gd name="T55" fmla="*/ 2147483646 h 6111"/>
                <a:gd name="T56" fmla="*/ 2147483646 w 3864"/>
                <a:gd name="T57" fmla="*/ 2147483646 h 6111"/>
                <a:gd name="T58" fmla="*/ 2147483646 w 3864"/>
                <a:gd name="T59" fmla="*/ 2147483646 h 6111"/>
                <a:gd name="T60" fmla="*/ 2147483646 w 3864"/>
                <a:gd name="T61" fmla="*/ 2147483646 h 6111"/>
                <a:gd name="T62" fmla="*/ 2147483646 w 3864"/>
                <a:gd name="T63" fmla="*/ 2147483646 h 6111"/>
                <a:gd name="T64" fmla="*/ 2147483646 w 3864"/>
                <a:gd name="T65" fmla="*/ 2147483646 h 6111"/>
                <a:gd name="T66" fmla="*/ 2147483646 w 3864"/>
                <a:gd name="T67" fmla="*/ 2147483646 h 6111"/>
                <a:gd name="T68" fmla="*/ 2147483646 w 3864"/>
                <a:gd name="T69" fmla="*/ 2147483646 h 6111"/>
                <a:gd name="T70" fmla="*/ 2147483646 w 3864"/>
                <a:gd name="T71" fmla="*/ 2147483646 h 6111"/>
                <a:gd name="T72" fmla="*/ 2147483646 w 3864"/>
                <a:gd name="T73" fmla="*/ 2147483646 h 6111"/>
                <a:gd name="T74" fmla="*/ 2147483646 w 3864"/>
                <a:gd name="T75" fmla="*/ 2147483646 h 6111"/>
                <a:gd name="T76" fmla="*/ 2147483646 w 3864"/>
                <a:gd name="T77" fmla="*/ 2147483646 h 6111"/>
                <a:gd name="T78" fmla="*/ 2147483646 w 3864"/>
                <a:gd name="T79" fmla="*/ 2147483646 h 6111"/>
                <a:gd name="T80" fmla="*/ 2147483646 w 3864"/>
                <a:gd name="T81" fmla="*/ 2147483646 h 6111"/>
                <a:gd name="T82" fmla="*/ 2147483646 w 3864"/>
                <a:gd name="T83" fmla="*/ 2147483646 h 6111"/>
                <a:gd name="T84" fmla="*/ 2147483646 w 3864"/>
                <a:gd name="T85" fmla="*/ 2147483646 h 6111"/>
                <a:gd name="T86" fmla="*/ 2147483646 w 3864"/>
                <a:gd name="T87" fmla="*/ 2147483646 h 6111"/>
                <a:gd name="T88" fmla="*/ 2147483646 w 3864"/>
                <a:gd name="T89" fmla="*/ 2147483646 h 6111"/>
                <a:gd name="T90" fmla="*/ 2147483646 w 3864"/>
                <a:gd name="T91" fmla="*/ 2147483646 h 6111"/>
                <a:gd name="T92" fmla="*/ 2147483646 w 3864"/>
                <a:gd name="T93" fmla="*/ 2147483646 h 6111"/>
                <a:gd name="T94" fmla="*/ 2147483646 w 3864"/>
                <a:gd name="T95" fmla="*/ 2147483646 h 6111"/>
                <a:gd name="T96" fmla="*/ 2147483646 w 3864"/>
                <a:gd name="T97" fmla="*/ 2147483646 h 6111"/>
                <a:gd name="T98" fmla="*/ 2147483646 w 3864"/>
                <a:gd name="T99" fmla="*/ 2147483646 h 6111"/>
                <a:gd name="T100" fmla="*/ 2147483646 w 3864"/>
                <a:gd name="T101" fmla="*/ 2147483646 h 6111"/>
                <a:gd name="T102" fmla="*/ 2147483646 w 3864"/>
                <a:gd name="T103" fmla="*/ 2147483646 h 6111"/>
                <a:gd name="T104" fmla="*/ 2147483646 w 3864"/>
                <a:gd name="T105" fmla="*/ 2147483646 h 6111"/>
                <a:gd name="T106" fmla="*/ 2147483646 w 3864"/>
                <a:gd name="T107" fmla="*/ 2147483646 h 6111"/>
                <a:gd name="T108" fmla="*/ 2147483646 w 3864"/>
                <a:gd name="T109" fmla="*/ 2147483646 h 6111"/>
                <a:gd name="T110" fmla="*/ 2147483646 w 3864"/>
                <a:gd name="T111" fmla="*/ 2147483646 h 6111"/>
                <a:gd name="T112" fmla="*/ 2147483646 w 3864"/>
                <a:gd name="T113" fmla="*/ 2147483646 h 6111"/>
                <a:gd name="T114" fmla="*/ 2147483646 w 3864"/>
                <a:gd name="T115" fmla="*/ 2147483646 h 6111"/>
                <a:gd name="T116" fmla="*/ 2147483646 w 3864"/>
                <a:gd name="T117" fmla="*/ 2147483646 h 6111"/>
                <a:gd name="T118" fmla="*/ 2147483646 w 3864"/>
                <a:gd name="T119" fmla="*/ 2147483646 h 61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863" h="6111">
                  <a:moveTo>
                    <a:pt x="1932" y="0"/>
                  </a:moveTo>
                  <a:lnTo>
                    <a:pt x="1932" y="0"/>
                  </a:lnTo>
                  <a:lnTo>
                    <a:pt x="1982" y="0"/>
                  </a:lnTo>
                  <a:lnTo>
                    <a:pt x="2031" y="2"/>
                  </a:lnTo>
                  <a:lnTo>
                    <a:pt x="2081" y="5"/>
                  </a:lnTo>
                  <a:lnTo>
                    <a:pt x="2129" y="9"/>
                  </a:lnTo>
                  <a:lnTo>
                    <a:pt x="2178" y="15"/>
                  </a:lnTo>
                  <a:lnTo>
                    <a:pt x="2226" y="22"/>
                  </a:lnTo>
                  <a:lnTo>
                    <a:pt x="2273" y="30"/>
                  </a:lnTo>
                  <a:lnTo>
                    <a:pt x="2321" y="39"/>
                  </a:lnTo>
                  <a:lnTo>
                    <a:pt x="2367" y="48"/>
                  </a:lnTo>
                  <a:lnTo>
                    <a:pt x="2415" y="60"/>
                  </a:lnTo>
                  <a:lnTo>
                    <a:pt x="2460" y="73"/>
                  </a:lnTo>
                  <a:lnTo>
                    <a:pt x="2507" y="87"/>
                  </a:lnTo>
                  <a:lnTo>
                    <a:pt x="2551" y="101"/>
                  </a:lnTo>
                  <a:lnTo>
                    <a:pt x="2596" y="117"/>
                  </a:lnTo>
                  <a:lnTo>
                    <a:pt x="2640" y="133"/>
                  </a:lnTo>
                  <a:lnTo>
                    <a:pt x="2683" y="152"/>
                  </a:lnTo>
                  <a:lnTo>
                    <a:pt x="2727" y="170"/>
                  </a:lnTo>
                  <a:lnTo>
                    <a:pt x="2769" y="190"/>
                  </a:lnTo>
                  <a:lnTo>
                    <a:pt x="2811" y="211"/>
                  </a:lnTo>
                  <a:lnTo>
                    <a:pt x="2853" y="233"/>
                  </a:lnTo>
                  <a:lnTo>
                    <a:pt x="2893" y="255"/>
                  </a:lnTo>
                  <a:lnTo>
                    <a:pt x="2934" y="279"/>
                  </a:lnTo>
                  <a:lnTo>
                    <a:pt x="2973" y="304"/>
                  </a:lnTo>
                  <a:lnTo>
                    <a:pt x="3012" y="329"/>
                  </a:lnTo>
                  <a:lnTo>
                    <a:pt x="3050" y="356"/>
                  </a:lnTo>
                  <a:lnTo>
                    <a:pt x="3087" y="383"/>
                  </a:lnTo>
                  <a:lnTo>
                    <a:pt x="3124" y="412"/>
                  </a:lnTo>
                  <a:lnTo>
                    <a:pt x="3160" y="441"/>
                  </a:lnTo>
                  <a:lnTo>
                    <a:pt x="3196" y="471"/>
                  </a:lnTo>
                  <a:lnTo>
                    <a:pt x="3231" y="501"/>
                  </a:lnTo>
                  <a:lnTo>
                    <a:pt x="3265" y="532"/>
                  </a:lnTo>
                  <a:lnTo>
                    <a:pt x="3297" y="565"/>
                  </a:lnTo>
                  <a:lnTo>
                    <a:pt x="3330" y="599"/>
                  </a:lnTo>
                  <a:lnTo>
                    <a:pt x="3362" y="632"/>
                  </a:lnTo>
                  <a:lnTo>
                    <a:pt x="3393" y="667"/>
                  </a:lnTo>
                  <a:lnTo>
                    <a:pt x="3423" y="702"/>
                  </a:lnTo>
                  <a:lnTo>
                    <a:pt x="3452" y="739"/>
                  </a:lnTo>
                  <a:lnTo>
                    <a:pt x="3480" y="775"/>
                  </a:lnTo>
                  <a:lnTo>
                    <a:pt x="3507" y="813"/>
                  </a:lnTo>
                  <a:lnTo>
                    <a:pt x="3534" y="852"/>
                  </a:lnTo>
                  <a:lnTo>
                    <a:pt x="3560" y="890"/>
                  </a:lnTo>
                  <a:lnTo>
                    <a:pt x="3584" y="930"/>
                  </a:lnTo>
                  <a:lnTo>
                    <a:pt x="3607" y="970"/>
                  </a:lnTo>
                  <a:lnTo>
                    <a:pt x="3631" y="1011"/>
                  </a:lnTo>
                  <a:lnTo>
                    <a:pt x="3653" y="1051"/>
                  </a:lnTo>
                  <a:lnTo>
                    <a:pt x="3674" y="1094"/>
                  </a:lnTo>
                  <a:lnTo>
                    <a:pt x="3693" y="1136"/>
                  </a:lnTo>
                  <a:lnTo>
                    <a:pt x="3712" y="1179"/>
                  </a:lnTo>
                  <a:lnTo>
                    <a:pt x="3729" y="1223"/>
                  </a:lnTo>
                  <a:lnTo>
                    <a:pt x="3747" y="1267"/>
                  </a:lnTo>
                  <a:lnTo>
                    <a:pt x="3762" y="1312"/>
                  </a:lnTo>
                  <a:lnTo>
                    <a:pt x="3777" y="1357"/>
                  </a:lnTo>
                  <a:lnTo>
                    <a:pt x="3791" y="1402"/>
                  </a:lnTo>
                  <a:lnTo>
                    <a:pt x="3802" y="1449"/>
                  </a:lnTo>
                  <a:lnTo>
                    <a:pt x="3814" y="1495"/>
                  </a:lnTo>
                  <a:lnTo>
                    <a:pt x="3824" y="1543"/>
                  </a:lnTo>
                  <a:lnTo>
                    <a:pt x="3834" y="1589"/>
                  </a:lnTo>
                  <a:lnTo>
                    <a:pt x="3842" y="1638"/>
                  </a:lnTo>
                  <a:lnTo>
                    <a:pt x="3848" y="1685"/>
                  </a:lnTo>
                  <a:lnTo>
                    <a:pt x="3853" y="1734"/>
                  </a:lnTo>
                  <a:lnTo>
                    <a:pt x="3858" y="1783"/>
                  </a:lnTo>
                  <a:lnTo>
                    <a:pt x="3862" y="1832"/>
                  </a:lnTo>
                  <a:lnTo>
                    <a:pt x="3863" y="1882"/>
                  </a:lnTo>
                  <a:lnTo>
                    <a:pt x="3864" y="1932"/>
                  </a:lnTo>
                  <a:lnTo>
                    <a:pt x="3863" y="1999"/>
                  </a:lnTo>
                  <a:lnTo>
                    <a:pt x="3859" y="2065"/>
                  </a:lnTo>
                  <a:lnTo>
                    <a:pt x="3853" y="2130"/>
                  </a:lnTo>
                  <a:lnTo>
                    <a:pt x="3845" y="2195"/>
                  </a:lnTo>
                  <a:lnTo>
                    <a:pt x="3836" y="2260"/>
                  </a:lnTo>
                  <a:lnTo>
                    <a:pt x="3823" y="2324"/>
                  </a:lnTo>
                  <a:lnTo>
                    <a:pt x="3809" y="2387"/>
                  </a:lnTo>
                  <a:lnTo>
                    <a:pt x="3793" y="2449"/>
                  </a:lnTo>
                  <a:lnTo>
                    <a:pt x="3776" y="2511"/>
                  </a:lnTo>
                  <a:lnTo>
                    <a:pt x="3755" y="2571"/>
                  </a:lnTo>
                  <a:lnTo>
                    <a:pt x="3733" y="2631"/>
                  </a:lnTo>
                  <a:lnTo>
                    <a:pt x="3709" y="2690"/>
                  </a:lnTo>
                  <a:lnTo>
                    <a:pt x="3683" y="2747"/>
                  </a:lnTo>
                  <a:lnTo>
                    <a:pt x="3656" y="2804"/>
                  </a:lnTo>
                  <a:lnTo>
                    <a:pt x="3626" y="2859"/>
                  </a:lnTo>
                  <a:lnTo>
                    <a:pt x="3596" y="2914"/>
                  </a:lnTo>
                  <a:lnTo>
                    <a:pt x="3566" y="2963"/>
                  </a:lnTo>
                  <a:lnTo>
                    <a:pt x="3534" y="3011"/>
                  </a:lnTo>
                  <a:lnTo>
                    <a:pt x="3502" y="3058"/>
                  </a:lnTo>
                  <a:lnTo>
                    <a:pt x="3467" y="3103"/>
                  </a:lnTo>
                  <a:lnTo>
                    <a:pt x="3432" y="3148"/>
                  </a:lnTo>
                  <a:lnTo>
                    <a:pt x="3395" y="3193"/>
                  </a:lnTo>
                  <a:lnTo>
                    <a:pt x="3358" y="3234"/>
                  </a:lnTo>
                  <a:lnTo>
                    <a:pt x="3318" y="3276"/>
                  </a:lnTo>
                  <a:lnTo>
                    <a:pt x="3278" y="3317"/>
                  </a:lnTo>
                  <a:lnTo>
                    <a:pt x="3237" y="3356"/>
                  </a:lnTo>
                  <a:lnTo>
                    <a:pt x="3194" y="3393"/>
                  </a:lnTo>
                  <a:lnTo>
                    <a:pt x="3150" y="3431"/>
                  </a:lnTo>
                  <a:lnTo>
                    <a:pt x="3106" y="3465"/>
                  </a:lnTo>
                  <a:lnTo>
                    <a:pt x="3059" y="3500"/>
                  </a:lnTo>
                  <a:lnTo>
                    <a:pt x="3013" y="3533"/>
                  </a:lnTo>
                  <a:lnTo>
                    <a:pt x="2965" y="3564"/>
                  </a:lnTo>
                  <a:lnTo>
                    <a:pt x="2965" y="3763"/>
                  </a:lnTo>
                  <a:lnTo>
                    <a:pt x="3040" y="3756"/>
                  </a:lnTo>
                  <a:lnTo>
                    <a:pt x="3184" y="3744"/>
                  </a:lnTo>
                  <a:lnTo>
                    <a:pt x="3240" y="3879"/>
                  </a:lnTo>
                  <a:lnTo>
                    <a:pt x="3257" y="3921"/>
                  </a:lnTo>
                  <a:lnTo>
                    <a:pt x="3272" y="3961"/>
                  </a:lnTo>
                  <a:lnTo>
                    <a:pt x="3283" y="4003"/>
                  </a:lnTo>
                  <a:lnTo>
                    <a:pt x="3293" y="4044"/>
                  </a:lnTo>
                  <a:lnTo>
                    <a:pt x="3301" y="4084"/>
                  </a:lnTo>
                  <a:lnTo>
                    <a:pt x="3305" y="4125"/>
                  </a:lnTo>
                  <a:lnTo>
                    <a:pt x="3309" y="4166"/>
                  </a:lnTo>
                  <a:lnTo>
                    <a:pt x="3310" y="4206"/>
                  </a:lnTo>
                  <a:lnTo>
                    <a:pt x="3309" y="4248"/>
                  </a:lnTo>
                  <a:lnTo>
                    <a:pt x="3305" y="4289"/>
                  </a:lnTo>
                  <a:lnTo>
                    <a:pt x="3300" y="4329"/>
                  </a:lnTo>
                  <a:lnTo>
                    <a:pt x="3292" y="4370"/>
                  </a:lnTo>
                  <a:lnTo>
                    <a:pt x="3282" y="4409"/>
                  </a:lnTo>
                  <a:lnTo>
                    <a:pt x="3269" y="4449"/>
                  </a:lnTo>
                  <a:lnTo>
                    <a:pt x="3256" y="4487"/>
                  </a:lnTo>
                  <a:lnTo>
                    <a:pt x="3239" y="4527"/>
                  </a:lnTo>
                  <a:lnTo>
                    <a:pt x="3224" y="4560"/>
                  </a:lnTo>
                  <a:lnTo>
                    <a:pt x="3240" y="4600"/>
                  </a:lnTo>
                  <a:lnTo>
                    <a:pt x="3257" y="4642"/>
                  </a:lnTo>
                  <a:lnTo>
                    <a:pt x="3272" y="4682"/>
                  </a:lnTo>
                  <a:lnTo>
                    <a:pt x="3283" y="4724"/>
                  </a:lnTo>
                  <a:lnTo>
                    <a:pt x="3293" y="4765"/>
                  </a:lnTo>
                  <a:lnTo>
                    <a:pt x="3301" y="4805"/>
                  </a:lnTo>
                  <a:lnTo>
                    <a:pt x="3305" y="4846"/>
                  </a:lnTo>
                  <a:lnTo>
                    <a:pt x="3309" y="4888"/>
                  </a:lnTo>
                  <a:lnTo>
                    <a:pt x="3310" y="4927"/>
                  </a:lnTo>
                  <a:lnTo>
                    <a:pt x="3309" y="4969"/>
                  </a:lnTo>
                  <a:lnTo>
                    <a:pt x="3305" y="5010"/>
                  </a:lnTo>
                  <a:lnTo>
                    <a:pt x="3300" y="5050"/>
                  </a:lnTo>
                  <a:lnTo>
                    <a:pt x="3292" y="5091"/>
                  </a:lnTo>
                  <a:lnTo>
                    <a:pt x="3282" y="5130"/>
                  </a:lnTo>
                  <a:lnTo>
                    <a:pt x="3269" y="5170"/>
                  </a:lnTo>
                  <a:lnTo>
                    <a:pt x="3256" y="5209"/>
                  </a:lnTo>
                  <a:lnTo>
                    <a:pt x="3239" y="5248"/>
                  </a:lnTo>
                  <a:lnTo>
                    <a:pt x="3191" y="5356"/>
                  </a:lnTo>
                  <a:lnTo>
                    <a:pt x="3073" y="5366"/>
                  </a:lnTo>
                  <a:lnTo>
                    <a:pt x="886" y="5559"/>
                  </a:lnTo>
                  <a:lnTo>
                    <a:pt x="735" y="5573"/>
                  </a:lnTo>
                  <a:lnTo>
                    <a:pt x="681" y="5430"/>
                  </a:lnTo>
                  <a:lnTo>
                    <a:pt x="668" y="5395"/>
                  </a:lnTo>
                  <a:lnTo>
                    <a:pt x="656" y="5359"/>
                  </a:lnTo>
                  <a:lnTo>
                    <a:pt x="646" y="5323"/>
                  </a:lnTo>
                  <a:lnTo>
                    <a:pt x="636" y="5286"/>
                  </a:lnTo>
                  <a:lnTo>
                    <a:pt x="628" y="5249"/>
                  </a:lnTo>
                  <a:lnTo>
                    <a:pt x="623" y="5210"/>
                  </a:lnTo>
                  <a:lnTo>
                    <a:pt x="618" y="5172"/>
                  </a:lnTo>
                  <a:lnTo>
                    <a:pt x="616" y="5133"/>
                  </a:lnTo>
                  <a:lnTo>
                    <a:pt x="614" y="5091"/>
                  </a:lnTo>
                  <a:lnTo>
                    <a:pt x="617" y="5049"/>
                  </a:lnTo>
                  <a:lnTo>
                    <a:pt x="621" y="5006"/>
                  </a:lnTo>
                  <a:lnTo>
                    <a:pt x="628" y="4963"/>
                  </a:lnTo>
                  <a:lnTo>
                    <a:pt x="633" y="4941"/>
                  </a:lnTo>
                  <a:lnTo>
                    <a:pt x="638" y="4919"/>
                  </a:lnTo>
                  <a:lnTo>
                    <a:pt x="645" y="4897"/>
                  </a:lnTo>
                  <a:lnTo>
                    <a:pt x="652" y="4875"/>
                  </a:lnTo>
                  <a:lnTo>
                    <a:pt x="659" y="4853"/>
                  </a:lnTo>
                  <a:lnTo>
                    <a:pt x="668" y="4831"/>
                  </a:lnTo>
                  <a:lnTo>
                    <a:pt x="677" y="4808"/>
                  </a:lnTo>
                  <a:lnTo>
                    <a:pt x="688" y="4786"/>
                  </a:lnTo>
                  <a:lnTo>
                    <a:pt x="700" y="4759"/>
                  </a:lnTo>
                  <a:lnTo>
                    <a:pt x="681" y="4709"/>
                  </a:lnTo>
                  <a:lnTo>
                    <a:pt x="668" y="4674"/>
                  </a:lnTo>
                  <a:lnTo>
                    <a:pt x="656" y="4638"/>
                  </a:lnTo>
                  <a:lnTo>
                    <a:pt x="646" y="4602"/>
                  </a:lnTo>
                  <a:lnTo>
                    <a:pt x="636" y="4565"/>
                  </a:lnTo>
                  <a:lnTo>
                    <a:pt x="628" y="4528"/>
                  </a:lnTo>
                  <a:lnTo>
                    <a:pt x="623" y="4489"/>
                  </a:lnTo>
                  <a:lnTo>
                    <a:pt x="618" y="4451"/>
                  </a:lnTo>
                  <a:lnTo>
                    <a:pt x="616" y="4412"/>
                  </a:lnTo>
                  <a:lnTo>
                    <a:pt x="614" y="4370"/>
                  </a:lnTo>
                  <a:lnTo>
                    <a:pt x="617" y="4327"/>
                  </a:lnTo>
                  <a:lnTo>
                    <a:pt x="621" y="4285"/>
                  </a:lnTo>
                  <a:lnTo>
                    <a:pt x="628" y="4242"/>
                  </a:lnTo>
                  <a:lnTo>
                    <a:pt x="633" y="4220"/>
                  </a:lnTo>
                  <a:lnTo>
                    <a:pt x="638" y="4198"/>
                  </a:lnTo>
                  <a:lnTo>
                    <a:pt x="645" y="4176"/>
                  </a:lnTo>
                  <a:lnTo>
                    <a:pt x="652" y="4154"/>
                  </a:lnTo>
                  <a:lnTo>
                    <a:pt x="659" y="4132"/>
                  </a:lnTo>
                  <a:lnTo>
                    <a:pt x="668" y="4110"/>
                  </a:lnTo>
                  <a:lnTo>
                    <a:pt x="677" y="4087"/>
                  </a:lnTo>
                  <a:lnTo>
                    <a:pt x="688" y="4064"/>
                  </a:lnTo>
                  <a:lnTo>
                    <a:pt x="736" y="3960"/>
                  </a:lnTo>
                  <a:lnTo>
                    <a:pt x="851" y="3950"/>
                  </a:lnTo>
                  <a:lnTo>
                    <a:pt x="934" y="3943"/>
                  </a:lnTo>
                  <a:lnTo>
                    <a:pt x="934" y="3586"/>
                  </a:lnTo>
                  <a:lnTo>
                    <a:pt x="885" y="3555"/>
                  </a:lnTo>
                  <a:lnTo>
                    <a:pt x="836" y="3522"/>
                  </a:lnTo>
                  <a:lnTo>
                    <a:pt x="789" y="3489"/>
                  </a:lnTo>
                  <a:lnTo>
                    <a:pt x="742" y="3454"/>
                  </a:lnTo>
                  <a:lnTo>
                    <a:pt x="697" y="3417"/>
                  </a:lnTo>
                  <a:lnTo>
                    <a:pt x="653" y="3378"/>
                  </a:lnTo>
                  <a:lnTo>
                    <a:pt x="610" y="3340"/>
                  </a:lnTo>
                  <a:lnTo>
                    <a:pt x="568" y="3299"/>
                  </a:lnTo>
                  <a:lnTo>
                    <a:pt x="527" y="3258"/>
                  </a:lnTo>
                  <a:lnTo>
                    <a:pt x="488" y="3215"/>
                  </a:lnTo>
                  <a:lnTo>
                    <a:pt x="450" y="3170"/>
                  </a:lnTo>
                  <a:lnTo>
                    <a:pt x="414" y="3125"/>
                  </a:lnTo>
                  <a:lnTo>
                    <a:pt x="378" y="3079"/>
                  </a:lnTo>
                  <a:lnTo>
                    <a:pt x="344" y="3031"/>
                  </a:lnTo>
                  <a:lnTo>
                    <a:pt x="311" y="2982"/>
                  </a:lnTo>
                  <a:lnTo>
                    <a:pt x="280" y="2934"/>
                  </a:lnTo>
                  <a:lnTo>
                    <a:pt x="248" y="2878"/>
                  </a:lnTo>
                  <a:lnTo>
                    <a:pt x="217" y="2821"/>
                  </a:lnTo>
                  <a:lnTo>
                    <a:pt x="188" y="2763"/>
                  </a:lnTo>
                  <a:lnTo>
                    <a:pt x="162" y="2705"/>
                  </a:lnTo>
                  <a:lnTo>
                    <a:pt x="136" y="2644"/>
                  </a:lnTo>
                  <a:lnTo>
                    <a:pt x="113" y="2584"/>
                  </a:lnTo>
                  <a:lnTo>
                    <a:pt x="92" y="2523"/>
                  </a:lnTo>
                  <a:lnTo>
                    <a:pt x="73" y="2460"/>
                  </a:lnTo>
                  <a:lnTo>
                    <a:pt x="56" y="2396"/>
                  </a:lnTo>
                  <a:lnTo>
                    <a:pt x="42" y="2332"/>
                  </a:lnTo>
                  <a:lnTo>
                    <a:pt x="29" y="2267"/>
                  </a:lnTo>
                  <a:lnTo>
                    <a:pt x="19" y="2201"/>
                  </a:lnTo>
                  <a:lnTo>
                    <a:pt x="11" y="2135"/>
                  </a:lnTo>
                  <a:lnTo>
                    <a:pt x="5" y="2067"/>
                  </a:lnTo>
                  <a:lnTo>
                    <a:pt x="1" y="2000"/>
                  </a:lnTo>
                  <a:lnTo>
                    <a:pt x="0" y="1932"/>
                  </a:lnTo>
                  <a:lnTo>
                    <a:pt x="0" y="1882"/>
                  </a:lnTo>
                  <a:lnTo>
                    <a:pt x="3" y="1832"/>
                  </a:lnTo>
                  <a:lnTo>
                    <a:pt x="5" y="1783"/>
                  </a:lnTo>
                  <a:lnTo>
                    <a:pt x="10" y="1734"/>
                  </a:lnTo>
                  <a:lnTo>
                    <a:pt x="15" y="1685"/>
                  </a:lnTo>
                  <a:lnTo>
                    <a:pt x="22" y="1638"/>
                  </a:lnTo>
                  <a:lnTo>
                    <a:pt x="30" y="1589"/>
                  </a:lnTo>
                  <a:lnTo>
                    <a:pt x="39" y="1543"/>
                  </a:lnTo>
                  <a:lnTo>
                    <a:pt x="49" y="1495"/>
                  </a:lnTo>
                  <a:lnTo>
                    <a:pt x="61" y="1449"/>
                  </a:lnTo>
                  <a:lnTo>
                    <a:pt x="73" y="1402"/>
                  </a:lnTo>
                  <a:lnTo>
                    <a:pt x="86" y="1357"/>
                  </a:lnTo>
                  <a:lnTo>
                    <a:pt x="101" y="1312"/>
                  </a:lnTo>
                  <a:lnTo>
                    <a:pt x="118" y="1267"/>
                  </a:lnTo>
                  <a:lnTo>
                    <a:pt x="134" y="1223"/>
                  </a:lnTo>
                  <a:lnTo>
                    <a:pt x="151" y="1179"/>
                  </a:lnTo>
                  <a:lnTo>
                    <a:pt x="171" y="1136"/>
                  </a:lnTo>
                  <a:lnTo>
                    <a:pt x="191" y="1094"/>
                  </a:lnTo>
                  <a:lnTo>
                    <a:pt x="212" y="1051"/>
                  </a:lnTo>
                  <a:lnTo>
                    <a:pt x="232" y="1011"/>
                  </a:lnTo>
                  <a:lnTo>
                    <a:pt x="256" y="970"/>
                  </a:lnTo>
                  <a:lnTo>
                    <a:pt x="279" y="930"/>
                  </a:lnTo>
                  <a:lnTo>
                    <a:pt x="304" y="890"/>
                  </a:lnTo>
                  <a:lnTo>
                    <a:pt x="330" y="852"/>
                  </a:lnTo>
                  <a:lnTo>
                    <a:pt x="357" y="813"/>
                  </a:lnTo>
                  <a:lnTo>
                    <a:pt x="383" y="775"/>
                  </a:lnTo>
                  <a:lnTo>
                    <a:pt x="411" y="739"/>
                  </a:lnTo>
                  <a:lnTo>
                    <a:pt x="441" y="702"/>
                  </a:lnTo>
                  <a:lnTo>
                    <a:pt x="470" y="667"/>
                  </a:lnTo>
                  <a:lnTo>
                    <a:pt x="502" y="632"/>
                  </a:lnTo>
                  <a:lnTo>
                    <a:pt x="533" y="599"/>
                  </a:lnTo>
                  <a:lnTo>
                    <a:pt x="566" y="565"/>
                  </a:lnTo>
                  <a:lnTo>
                    <a:pt x="599" y="532"/>
                  </a:lnTo>
                  <a:lnTo>
                    <a:pt x="633" y="501"/>
                  </a:lnTo>
                  <a:lnTo>
                    <a:pt x="668" y="471"/>
                  </a:lnTo>
                  <a:lnTo>
                    <a:pt x="703" y="441"/>
                  </a:lnTo>
                  <a:lnTo>
                    <a:pt x="739" y="412"/>
                  </a:lnTo>
                  <a:lnTo>
                    <a:pt x="776" y="383"/>
                  </a:lnTo>
                  <a:lnTo>
                    <a:pt x="813" y="356"/>
                  </a:lnTo>
                  <a:lnTo>
                    <a:pt x="851" y="329"/>
                  </a:lnTo>
                  <a:lnTo>
                    <a:pt x="891" y="304"/>
                  </a:lnTo>
                  <a:lnTo>
                    <a:pt x="930" y="279"/>
                  </a:lnTo>
                  <a:lnTo>
                    <a:pt x="970" y="255"/>
                  </a:lnTo>
                  <a:lnTo>
                    <a:pt x="1010" y="233"/>
                  </a:lnTo>
                  <a:lnTo>
                    <a:pt x="1052" y="211"/>
                  </a:lnTo>
                  <a:lnTo>
                    <a:pt x="1094" y="190"/>
                  </a:lnTo>
                  <a:lnTo>
                    <a:pt x="1137" y="170"/>
                  </a:lnTo>
                  <a:lnTo>
                    <a:pt x="1180" y="152"/>
                  </a:lnTo>
                  <a:lnTo>
                    <a:pt x="1224" y="133"/>
                  </a:lnTo>
                  <a:lnTo>
                    <a:pt x="1268" y="117"/>
                  </a:lnTo>
                  <a:lnTo>
                    <a:pt x="1312" y="101"/>
                  </a:lnTo>
                  <a:lnTo>
                    <a:pt x="1357" y="87"/>
                  </a:lnTo>
                  <a:lnTo>
                    <a:pt x="1403" y="73"/>
                  </a:lnTo>
                  <a:lnTo>
                    <a:pt x="1449" y="60"/>
                  </a:lnTo>
                  <a:lnTo>
                    <a:pt x="1496" y="48"/>
                  </a:lnTo>
                  <a:lnTo>
                    <a:pt x="1542" y="39"/>
                  </a:lnTo>
                  <a:lnTo>
                    <a:pt x="1590" y="30"/>
                  </a:lnTo>
                  <a:lnTo>
                    <a:pt x="1637" y="22"/>
                  </a:lnTo>
                  <a:lnTo>
                    <a:pt x="1686" y="15"/>
                  </a:lnTo>
                  <a:lnTo>
                    <a:pt x="1735" y="9"/>
                  </a:lnTo>
                  <a:lnTo>
                    <a:pt x="1783" y="5"/>
                  </a:lnTo>
                  <a:lnTo>
                    <a:pt x="1832" y="2"/>
                  </a:lnTo>
                  <a:lnTo>
                    <a:pt x="1882" y="0"/>
                  </a:lnTo>
                  <a:lnTo>
                    <a:pt x="1932" y="0"/>
                  </a:lnTo>
                  <a:close/>
                  <a:moveTo>
                    <a:pt x="1507" y="2300"/>
                  </a:moveTo>
                  <a:lnTo>
                    <a:pt x="1507" y="2300"/>
                  </a:lnTo>
                  <a:lnTo>
                    <a:pt x="1533" y="2310"/>
                  </a:lnTo>
                  <a:lnTo>
                    <a:pt x="1557" y="2318"/>
                  </a:lnTo>
                  <a:lnTo>
                    <a:pt x="1569" y="2321"/>
                  </a:lnTo>
                  <a:lnTo>
                    <a:pt x="1580" y="2323"/>
                  </a:lnTo>
                  <a:lnTo>
                    <a:pt x="1592" y="2324"/>
                  </a:lnTo>
                  <a:lnTo>
                    <a:pt x="1604" y="2324"/>
                  </a:lnTo>
                  <a:lnTo>
                    <a:pt x="1619" y="2324"/>
                  </a:lnTo>
                  <a:lnTo>
                    <a:pt x="1633" y="2322"/>
                  </a:lnTo>
                  <a:lnTo>
                    <a:pt x="1648" y="2318"/>
                  </a:lnTo>
                  <a:lnTo>
                    <a:pt x="1663" y="2314"/>
                  </a:lnTo>
                  <a:lnTo>
                    <a:pt x="1677" y="2308"/>
                  </a:lnTo>
                  <a:lnTo>
                    <a:pt x="1691" y="2300"/>
                  </a:lnTo>
                  <a:lnTo>
                    <a:pt x="1705" y="2289"/>
                  </a:lnTo>
                  <a:lnTo>
                    <a:pt x="1718" y="2279"/>
                  </a:lnTo>
                  <a:lnTo>
                    <a:pt x="1750" y="2251"/>
                  </a:lnTo>
                  <a:lnTo>
                    <a:pt x="1782" y="2276"/>
                  </a:lnTo>
                  <a:lnTo>
                    <a:pt x="1801" y="2290"/>
                  </a:lnTo>
                  <a:lnTo>
                    <a:pt x="1819" y="2303"/>
                  </a:lnTo>
                  <a:lnTo>
                    <a:pt x="1838" y="2314"/>
                  </a:lnTo>
                  <a:lnTo>
                    <a:pt x="1855" y="2323"/>
                  </a:lnTo>
                  <a:lnTo>
                    <a:pt x="1873" y="2330"/>
                  </a:lnTo>
                  <a:lnTo>
                    <a:pt x="1890" y="2336"/>
                  </a:lnTo>
                  <a:lnTo>
                    <a:pt x="1908" y="2339"/>
                  </a:lnTo>
                  <a:lnTo>
                    <a:pt x="1924" y="2340"/>
                  </a:lnTo>
                  <a:lnTo>
                    <a:pt x="1939" y="2340"/>
                  </a:lnTo>
                  <a:lnTo>
                    <a:pt x="1954" y="2338"/>
                  </a:lnTo>
                  <a:lnTo>
                    <a:pt x="1969" y="2333"/>
                  </a:lnTo>
                  <a:lnTo>
                    <a:pt x="1984" y="2328"/>
                  </a:lnTo>
                  <a:lnTo>
                    <a:pt x="1999" y="2319"/>
                  </a:lnTo>
                  <a:lnTo>
                    <a:pt x="2013" y="2309"/>
                  </a:lnTo>
                  <a:lnTo>
                    <a:pt x="2028" y="2296"/>
                  </a:lnTo>
                  <a:lnTo>
                    <a:pt x="2044" y="2282"/>
                  </a:lnTo>
                  <a:lnTo>
                    <a:pt x="2077" y="2246"/>
                  </a:lnTo>
                  <a:lnTo>
                    <a:pt x="2113" y="2279"/>
                  </a:lnTo>
                  <a:lnTo>
                    <a:pt x="2134" y="2295"/>
                  </a:lnTo>
                  <a:lnTo>
                    <a:pt x="2154" y="2308"/>
                  </a:lnTo>
                  <a:lnTo>
                    <a:pt x="2175" y="2319"/>
                  </a:lnTo>
                  <a:lnTo>
                    <a:pt x="2194" y="2326"/>
                  </a:lnTo>
                  <a:lnTo>
                    <a:pt x="2215" y="2332"/>
                  </a:lnTo>
                  <a:lnTo>
                    <a:pt x="2235" y="2336"/>
                  </a:lnTo>
                  <a:lnTo>
                    <a:pt x="2255" y="2337"/>
                  </a:lnTo>
                  <a:lnTo>
                    <a:pt x="2275" y="2336"/>
                  </a:lnTo>
                  <a:lnTo>
                    <a:pt x="2291" y="2333"/>
                  </a:lnTo>
                  <a:lnTo>
                    <a:pt x="2308" y="2330"/>
                  </a:lnTo>
                  <a:lnTo>
                    <a:pt x="2324" y="2325"/>
                  </a:lnTo>
                  <a:lnTo>
                    <a:pt x="2342" y="2319"/>
                  </a:lnTo>
                  <a:lnTo>
                    <a:pt x="2359" y="2314"/>
                  </a:lnTo>
                  <a:lnTo>
                    <a:pt x="2377" y="2307"/>
                  </a:lnTo>
                  <a:lnTo>
                    <a:pt x="2412" y="2290"/>
                  </a:lnTo>
                  <a:lnTo>
                    <a:pt x="2484" y="2175"/>
                  </a:lnTo>
                  <a:lnTo>
                    <a:pt x="2653" y="2281"/>
                  </a:lnTo>
                  <a:lnTo>
                    <a:pt x="2239" y="2948"/>
                  </a:lnTo>
                  <a:lnTo>
                    <a:pt x="2239" y="3826"/>
                  </a:lnTo>
                  <a:lnTo>
                    <a:pt x="2564" y="3799"/>
                  </a:lnTo>
                  <a:lnTo>
                    <a:pt x="2564" y="3450"/>
                  </a:lnTo>
                  <a:lnTo>
                    <a:pt x="2564" y="3332"/>
                  </a:lnTo>
                  <a:lnTo>
                    <a:pt x="2668" y="3274"/>
                  </a:lnTo>
                  <a:lnTo>
                    <a:pt x="2712" y="3248"/>
                  </a:lnTo>
                  <a:lnTo>
                    <a:pt x="2756" y="3222"/>
                  </a:lnTo>
                  <a:lnTo>
                    <a:pt x="2799" y="3194"/>
                  </a:lnTo>
                  <a:lnTo>
                    <a:pt x="2841" y="3163"/>
                  </a:lnTo>
                  <a:lnTo>
                    <a:pt x="2882" y="3132"/>
                  </a:lnTo>
                  <a:lnTo>
                    <a:pt x="2921" y="3100"/>
                  </a:lnTo>
                  <a:lnTo>
                    <a:pt x="2960" y="3066"/>
                  </a:lnTo>
                  <a:lnTo>
                    <a:pt x="2997" y="3031"/>
                  </a:lnTo>
                  <a:lnTo>
                    <a:pt x="3033" y="2995"/>
                  </a:lnTo>
                  <a:lnTo>
                    <a:pt x="3067" y="2958"/>
                  </a:lnTo>
                  <a:lnTo>
                    <a:pt x="3101" y="2918"/>
                  </a:lnTo>
                  <a:lnTo>
                    <a:pt x="3134" y="2879"/>
                  </a:lnTo>
                  <a:lnTo>
                    <a:pt x="3165" y="2838"/>
                  </a:lnTo>
                  <a:lnTo>
                    <a:pt x="3195" y="2797"/>
                  </a:lnTo>
                  <a:lnTo>
                    <a:pt x="3223" y="2754"/>
                  </a:lnTo>
                  <a:lnTo>
                    <a:pt x="3250" y="2711"/>
                  </a:lnTo>
                  <a:lnTo>
                    <a:pt x="3275" y="2667"/>
                  </a:lnTo>
                  <a:lnTo>
                    <a:pt x="3299" y="2624"/>
                  </a:lnTo>
                  <a:lnTo>
                    <a:pt x="3319" y="2578"/>
                  </a:lnTo>
                  <a:lnTo>
                    <a:pt x="3340" y="2533"/>
                  </a:lnTo>
                  <a:lnTo>
                    <a:pt x="3359" y="2487"/>
                  </a:lnTo>
                  <a:lnTo>
                    <a:pt x="3376" y="2439"/>
                  </a:lnTo>
                  <a:lnTo>
                    <a:pt x="3393" y="2391"/>
                  </a:lnTo>
                  <a:lnTo>
                    <a:pt x="3406" y="2343"/>
                  </a:lnTo>
                  <a:lnTo>
                    <a:pt x="3419" y="2293"/>
                  </a:lnTo>
                  <a:lnTo>
                    <a:pt x="3431" y="2243"/>
                  </a:lnTo>
                  <a:lnTo>
                    <a:pt x="3440" y="2193"/>
                  </a:lnTo>
                  <a:lnTo>
                    <a:pt x="3448" y="2142"/>
                  </a:lnTo>
                  <a:lnTo>
                    <a:pt x="3454" y="2089"/>
                  </a:lnTo>
                  <a:lnTo>
                    <a:pt x="3459" y="2037"/>
                  </a:lnTo>
                  <a:lnTo>
                    <a:pt x="3461" y="1985"/>
                  </a:lnTo>
                  <a:lnTo>
                    <a:pt x="3462" y="1932"/>
                  </a:lnTo>
                  <a:lnTo>
                    <a:pt x="3462" y="1892"/>
                  </a:lnTo>
                  <a:lnTo>
                    <a:pt x="3460" y="1853"/>
                  </a:lnTo>
                  <a:lnTo>
                    <a:pt x="3458" y="1814"/>
                  </a:lnTo>
                  <a:lnTo>
                    <a:pt x="3454" y="1775"/>
                  </a:lnTo>
                  <a:lnTo>
                    <a:pt x="3449" y="1737"/>
                  </a:lnTo>
                  <a:lnTo>
                    <a:pt x="3445" y="1698"/>
                  </a:lnTo>
                  <a:lnTo>
                    <a:pt x="3438" y="1661"/>
                  </a:lnTo>
                  <a:lnTo>
                    <a:pt x="3431" y="1623"/>
                  </a:lnTo>
                  <a:lnTo>
                    <a:pt x="3423" y="1586"/>
                  </a:lnTo>
                  <a:lnTo>
                    <a:pt x="3415" y="1548"/>
                  </a:lnTo>
                  <a:lnTo>
                    <a:pt x="3404" y="1512"/>
                  </a:lnTo>
                  <a:lnTo>
                    <a:pt x="3394" y="1476"/>
                  </a:lnTo>
                  <a:lnTo>
                    <a:pt x="3382" y="1440"/>
                  </a:lnTo>
                  <a:lnTo>
                    <a:pt x="3369" y="1406"/>
                  </a:lnTo>
                  <a:lnTo>
                    <a:pt x="3357" y="1371"/>
                  </a:lnTo>
                  <a:lnTo>
                    <a:pt x="3341" y="1336"/>
                  </a:lnTo>
                  <a:lnTo>
                    <a:pt x="3328" y="1301"/>
                  </a:lnTo>
                  <a:lnTo>
                    <a:pt x="3311" y="1267"/>
                  </a:lnTo>
                  <a:lnTo>
                    <a:pt x="3295" y="1235"/>
                  </a:lnTo>
                  <a:lnTo>
                    <a:pt x="3278" y="1202"/>
                  </a:lnTo>
                  <a:lnTo>
                    <a:pt x="3259" y="1170"/>
                  </a:lnTo>
                  <a:lnTo>
                    <a:pt x="3240" y="1137"/>
                  </a:lnTo>
                  <a:lnTo>
                    <a:pt x="3221" y="1106"/>
                  </a:lnTo>
                  <a:lnTo>
                    <a:pt x="3201" y="1076"/>
                  </a:lnTo>
                  <a:lnTo>
                    <a:pt x="3180" y="1046"/>
                  </a:lnTo>
                  <a:lnTo>
                    <a:pt x="3158" y="1015"/>
                  </a:lnTo>
                  <a:lnTo>
                    <a:pt x="3136" y="986"/>
                  </a:lnTo>
                  <a:lnTo>
                    <a:pt x="3113" y="957"/>
                  </a:lnTo>
                  <a:lnTo>
                    <a:pt x="3090" y="930"/>
                  </a:lnTo>
                  <a:lnTo>
                    <a:pt x="3065" y="902"/>
                  </a:lnTo>
                  <a:lnTo>
                    <a:pt x="3040" y="875"/>
                  </a:lnTo>
                  <a:lnTo>
                    <a:pt x="3014" y="849"/>
                  </a:lnTo>
                  <a:lnTo>
                    <a:pt x="2987" y="824"/>
                  </a:lnTo>
                  <a:lnTo>
                    <a:pt x="2961" y="798"/>
                  </a:lnTo>
                  <a:lnTo>
                    <a:pt x="2934" y="774"/>
                  </a:lnTo>
                  <a:lnTo>
                    <a:pt x="2905" y="751"/>
                  </a:lnTo>
                  <a:lnTo>
                    <a:pt x="2877" y="728"/>
                  </a:lnTo>
                  <a:lnTo>
                    <a:pt x="2848" y="704"/>
                  </a:lnTo>
                  <a:lnTo>
                    <a:pt x="2818" y="683"/>
                  </a:lnTo>
                  <a:lnTo>
                    <a:pt x="2788" y="663"/>
                  </a:lnTo>
                  <a:lnTo>
                    <a:pt x="2756" y="642"/>
                  </a:lnTo>
                  <a:lnTo>
                    <a:pt x="2725" y="622"/>
                  </a:lnTo>
                  <a:lnTo>
                    <a:pt x="2694" y="603"/>
                  </a:lnTo>
                  <a:lnTo>
                    <a:pt x="2661" y="586"/>
                  </a:lnTo>
                  <a:lnTo>
                    <a:pt x="2629" y="568"/>
                  </a:lnTo>
                  <a:lnTo>
                    <a:pt x="2595" y="552"/>
                  </a:lnTo>
                  <a:lnTo>
                    <a:pt x="2561" y="536"/>
                  </a:lnTo>
                  <a:lnTo>
                    <a:pt x="2528" y="521"/>
                  </a:lnTo>
                  <a:lnTo>
                    <a:pt x="2493" y="507"/>
                  </a:lnTo>
                  <a:lnTo>
                    <a:pt x="2458" y="494"/>
                  </a:lnTo>
                  <a:lnTo>
                    <a:pt x="2423" y="481"/>
                  </a:lnTo>
                  <a:lnTo>
                    <a:pt x="2387" y="470"/>
                  </a:lnTo>
                  <a:lnTo>
                    <a:pt x="2351" y="459"/>
                  </a:lnTo>
                  <a:lnTo>
                    <a:pt x="2314" y="449"/>
                  </a:lnTo>
                  <a:lnTo>
                    <a:pt x="2277" y="440"/>
                  </a:lnTo>
                  <a:lnTo>
                    <a:pt x="2240" y="431"/>
                  </a:lnTo>
                  <a:lnTo>
                    <a:pt x="2203" y="424"/>
                  </a:lnTo>
                  <a:lnTo>
                    <a:pt x="2164" y="419"/>
                  </a:lnTo>
                  <a:lnTo>
                    <a:pt x="2127" y="413"/>
                  </a:lnTo>
                  <a:lnTo>
                    <a:pt x="2088" y="408"/>
                  </a:lnTo>
                  <a:lnTo>
                    <a:pt x="2049" y="405"/>
                  </a:lnTo>
                  <a:lnTo>
                    <a:pt x="2011" y="402"/>
                  </a:lnTo>
                  <a:lnTo>
                    <a:pt x="1972" y="401"/>
                  </a:lnTo>
                  <a:lnTo>
                    <a:pt x="1932" y="401"/>
                  </a:lnTo>
                  <a:lnTo>
                    <a:pt x="1893" y="401"/>
                  </a:lnTo>
                  <a:lnTo>
                    <a:pt x="1853" y="402"/>
                  </a:lnTo>
                  <a:lnTo>
                    <a:pt x="1814" y="405"/>
                  </a:lnTo>
                  <a:lnTo>
                    <a:pt x="1775" y="408"/>
                  </a:lnTo>
                  <a:lnTo>
                    <a:pt x="1737" y="413"/>
                  </a:lnTo>
                  <a:lnTo>
                    <a:pt x="1699" y="419"/>
                  </a:lnTo>
                  <a:lnTo>
                    <a:pt x="1660" y="424"/>
                  </a:lnTo>
                  <a:lnTo>
                    <a:pt x="1623" y="431"/>
                  </a:lnTo>
                  <a:lnTo>
                    <a:pt x="1586" y="440"/>
                  </a:lnTo>
                  <a:lnTo>
                    <a:pt x="1549" y="449"/>
                  </a:lnTo>
                  <a:lnTo>
                    <a:pt x="1513" y="459"/>
                  </a:lnTo>
                  <a:lnTo>
                    <a:pt x="1477" y="470"/>
                  </a:lnTo>
                  <a:lnTo>
                    <a:pt x="1441" y="481"/>
                  </a:lnTo>
                  <a:lnTo>
                    <a:pt x="1405" y="494"/>
                  </a:lnTo>
                  <a:lnTo>
                    <a:pt x="1370" y="507"/>
                  </a:lnTo>
                  <a:lnTo>
                    <a:pt x="1335" y="521"/>
                  </a:lnTo>
                  <a:lnTo>
                    <a:pt x="1302" y="536"/>
                  </a:lnTo>
                  <a:lnTo>
                    <a:pt x="1268" y="552"/>
                  </a:lnTo>
                  <a:lnTo>
                    <a:pt x="1234" y="568"/>
                  </a:lnTo>
                  <a:lnTo>
                    <a:pt x="1202" y="586"/>
                  </a:lnTo>
                  <a:lnTo>
                    <a:pt x="1169" y="603"/>
                  </a:lnTo>
                  <a:lnTo>
                    <a:pt x="1138" y="622"/>
                  </a:lnTo>
                  <a:lnTo>
                    <a:pt x="1107" y="642"/>
                  </a:lnTo>
                  <a:lnTo>
                    <a:pt x="1076" y="663"/>
                  </a:lnTo>
                  <a:lnTo>
                    <a:pt x="1045" y="683"/>
                  </a:lnTo>
                  <a:lnTo>
                    <a:pt x="1016" y="704"/>
                  </a:lnTo>
                  <a:lnTo>
                    <a:pt x="987" y="728"/>
                  </a:lnTo>
                  <a:lnTo>
                    <a:pt x="958" y="751"/>
                  </a:lnTo>
                  <a:lnTo>
                    <a:pt x="930" y="774"/>
                  </a:lnTo>
                  <a:lnTo>
                    <a:pt x="902" y="798"/>
                  </a:lnTo>
                  <a:lnTo>
                    <a:pt x="876" y="824"/>
                  </a:lnTo>
                  <a:lnTo>
                    <a:pt x="849" y="849"/>
                  </a:lnTo>
                  <a:lnTo>
                    <a:pt x="823" y="875"/>
                  </a:lnTo>
                  <a:lnTo>
                    <a:pt x="799" y="902"/>
                  </a:lnTo>
                  <a:lnTo>
                    <a:pt x="775" y="930"/>
                  </a:lnTo>
                  <a:lnTo>
                    <a:pt x="750" y="957"/>
                  </a:lnTo>
                  <a:lnTo>
                    <a:pt x="728" y="986"/>
                  </a:lnTo>
                  <a:lnTo>
                    <a:pt x="705" y="1015"/>
                  </a:lnTo>
                  <a:lnTo>
                    <a:pt x="684" y="1046"/>
                  </a:lnTo>
                  <a:lnTo>
                    <a:pt x="662" y="1076"/>
                  </a:lnTo>
                  <a:lnTo>
                    <a:pt x="642" y="1106"/>
                  </a:lnTo>
                  <a:lnTo>
                    <a:pt x="623" y="1137"/>
                  </a:lnTo>
                  <a:lnTo>
                    <a:pt x="604" y="1170"/>
                  </a:lnTo>
                  <a:lnTo>
                    <a:pt x="585" y="1202"/>
                  </a:lnTo>
                  <a:lnTo>
                    <a:pt x="569" y="1235"/>
                  </a:lnTo>
                  <a:lnTo>
                    <a:pt x="552" y="1267"/>
                  </a:lnTo>
                  <a:lnTo>
                    <a:pt x="537" y="1301"/>
                  </a:lnTo>
                  <a:lnTo>
                    <a:pt x="522" y="1336"/>
                  </a:lnTo>
                  <a:lnTo>
                    <a:pt x="508" y="1371"/>
                  </a:lnTo>
                  <a:lnTo>
                    <a:pt x="494" y="1406"/>
                  </a:lnTo>
                  <a:lnTo>
                    <a:pt x="482" y="1440"/>
                  </a:lnTo>
                  <a:lnTo>
                    <a:pt x="470" y="1476"/>
                  </a:lnTo>
                  <a:lnTo>
                    <a:pt x="459" y="1512"/>
                  </a:lnTo>
                  <a:lnTo>
                    <a:pt x="450" y="1548"/>
                  </a:lnTo>
                  <a:lnTo>
                    <a:pt x="440" y="1586"/>
                  </a:lnTo>
                  <a:lnTo>
                    <a:pt x="432" y="1623"/>
                  </a:lnTo>
                  <a:lnTo>
                    <a:pt x="425" y="1661"/>
                  </a:lnTo>
                  <a:lnTo>
                    <a:pt x="418" y="1698"/>
                  </a:lnTo>
                  <a:lnTo>
                    <a:pt x="414" y="1737"/>
                  </a:lnTo>
                  <a:lnTo>
                    <a:pt x="409" y="1775"/>
                  </a:lnTo>
                  <a:lnTo>
                    <a:pt x="405" y="1814"/>
                  </a:lnTo>
                  <a:lnTo>
                    <a:pt x="403" y="1853"/>
                  </a:lnTo>
                  <a:lnTo>
                    <a:pt x="402" y="1892"/>
                  </a:lnTo>
                  <a:lnTo>
                    <a:pt x="401" y="1932"/>
                  </a:lnTo>
                  <a:lnTo>
                    <a:pt x="402" y="1986"/>
                  </a:lnTo>
                  <a:lnTo>
                    <a:pt x="405" y="2040"/>
                  </a:lnTo>
                  <a:lnTo>
                    <a:pt x="410" y="2093"/>
                  </a:lnTo>
                  <a:lnTo>
                    <a:pt x="416" y="2146"/>
                  </a:lnTo>
                  <a:lnTo>
                    <a:pt x="424" y="2199"/>
                  </a:lnTo>
                  <a:lnTo>
                    <a:pt x="434" y="2251"/>
                  </a:lnTo>
                  <a:lnTo>
                    <a:pt x="446" y="2301"/>
                  </a:lnTo>
                  <a:lnTo>
                    <a:pt x="459" y="2352"/>
                  </a:lnTo>
                  <a:lnTo>
                    <a:pt x="474" y="2402"/>
                  </a:lnTo>
                  <a:lnTo>
                    <a:pt x="490" y="2451"/>
                  </a:lnTo>
                  <a:lnTo>
                    <a:pt x="509" y="2498"/>
                  </a:lnTo>
                  <a:lnTo>
                    <a:pt x="529" y="2546"/>
                  </a:lnTo>
                  <a:lnTo>
                    <a:pt x="549" y="2592"/>
                  </a:lnTo>
                  <a:lnTo>
                    <a:pt x="573" y="2638"/>
                  </a:lnTo>
                  <a:lnTo>
                    <a:pt x="597" y="2682"/>
                  </a:lnTo>
                  <a:lnTo>
                    <a:pt x="623" y="2726"/>
                  </a:lnTo>
                  <a:lnTo>
                    <a:pt x="650" y="2770"/>
                  </a:lnTo>
                  <a:lnTo>
                    <a:pt x="679" y="2814"/>
                  </a:lnTo>
                  <a:lnTo>
                    <a:pt x="711" y="2856"/>
                  </a:lnTo>
                  <a:lnTo>
                    <a:pt x="743" y="2896"/>
                  </a:lnTo>
                  <a:lnTo>
                    <a:pt x="777" y="2937"/>
                  </a:lnTo>
                  <a:lnTo>
                    <a:pt x="812" y="2975"/>
                  </a:lnTo>
                  <a:lnTo>
                    <a:pt x="848" y="3014"/>
                  </a:lnTo>
                  <a:lnTo>
                    <a:pt x="885" y="3050"/>
                  </a:lnTo>
                  <a:lnTo>
                    <a:pt x="924" y="3085"/>
                  </a:lnTo>
                  <a:lnTo>
                    <a:pt x="964" y="3118"/>
                  </a:lnTo>
                  <a:lnTo>
                    <a:pt x="1004" y="3151"/>
                  </a:lnTo>
                  <a:lnTo>
                    <a:pt x="1047" y="3182"/>
                  </a:lnTo>
                  <a:lnTo>
                    <a:pt x="1090" y="3211"/>
                  </a:lnTo>
                  <a:lnTo>
                    <a:pt x="1135" y="3239"/>
                  </a:lnTo>
                  <a:lnTo>
                    <a:pt x="1180" y="3266"/>
                  </a:lnTo>
                  <a:lnTo>
                    <a:pt x="1226" y="3291"/>
                  </a:lnTo>
                  <a:lnTo>
                    <a:pt x="1335" y="3348"/>
                  </a:lnTo>
                  <a:lnTo>
                    <a:pt x="1335" y="3469"/>
                  </a:lnTo>
                  <a:lnTo>
                    <a:pt x="1335" y="3838"/>
                  </a:lnTo>
                  <a:lnTo>
                    <a:pt x="1674" y="3838"/>
                  </a:lnTo>
                  <a:lnTo>
                    <a:pt x="1674" y="2948"/>
                  </a:lnTo>
                  <a:lnTo>
                    <a:pt x="1260" y="2281"/>
                  </a:lnTo>
                  <a:lnTo>
                    <a:pt x="1431" y="2175"/>
                  </a:lnTo>
                  <a:lnTo>
                    <a:pt x="1507" y="2300"/>
                  </a:lnTo>
                  <a:close/>
                  <a:moveTo>
                    <a:pt x="2326" y="2429"/>
                  </a:moveTo>
                  <a:lnTo>
                    <a:pt x="2326" y="2429"/>
                  </a:lnTo>
                  <a:lnTo>
                    <a:pt x="2305" y="2432"/>
                  </a:lnTo>
                  <a:lnTo>
                    <a:pt x="2284" y="2435"/>
                  </a:lnTo>
                  <a:lnTo>
                    <a:pt x="2258" y="2437"/>
                  </a:lnTo>
                  <a:lnTo>
                    <a:pt x="2234" y="2437"/>
                  </a:lnTo>
                  <a:lnTo>
                    <a:pt x="2208" y="2433"/>
                  </a:lnTo>
                  <a:lnTo>
                    <a:pt x="2184" y="2429"/>
                  </a:lnTo>
                  <a:lnTo>
                    <a:pt x="2158" y="2420"/>
                  </a:lnTo>
                  <a:lnTo>
                    <a:pt x="2134" y="2411"/>
                  </a:lnTo>
                  <a:lnTo>
                    <a:pt x="2109" y="2397"/>
                  </a:lnTo>
                  <a:lnTo>
                    <a:pt x="2083" y="2382"/>
                  </a:lnTo>
                  <a:lnTo>
                    <a:pt x="2063" y="2396"/>
                  </a:lnTo>
                  <a:lnTo>
                    <a:pt x="2045" y="2409"/>
                  </a:lnTo>
                  <a:lnTo>
                    <a:pt x="2024" y="2419"/>
                  </a:lnTo>
                  <a:lnTo>
                    <a:pt x="2004" y="2427"/>
                  </a:lnTo>
                  <a:lnTo>
                    <a:pt x="1983" y="2434"/>
                  </a:lnTo>
                  <a:lnTo>
                    <a:pt x="1962" y="2438"/>
                  </a:lnTo>
                  <a:lnTo>
                    <a:pt x="1941" y="2440"/>
                  </a:lnTo>
                  <a:lnTo>
                    <a:pt x="1920" y="2440"/>
                  </a:lnTo>
                  <a:lnTo>
                    <a:pt x="1900" y="2439"/>
                  </a:lnTo>
                  <a:lnTo>
                    <a:pt x="1879" y="2435"/>
                  </a:lnTo>
                  <a:lnTo>
                    <a:pt x="1858" y="2430"/>
                  </a:lnTo>
                  <a:lnTo>
                    <a:pt x="1837" y="2423"/>
                  </a:lnTo>
                  <a:lnTo>
                    <a:pt x="1816" y="2415"/>
                  </a:lnTo>
                  <a:lnTo>
                    <a:pt x="1794" y="2404"/>
                  </a:lnTo>
                  <a:lnTo>
                    <a:pt x="1773" y="2393"/>
                  </a:lnTo>
                  <a:lnTo>
                    <a:pt x="1752" y="2379"/>
                  </a:lnTo>
                  <a:lnTo>
                    <a:pt x="1735" y="2390"/>
                  </a:lnTo>
                  <a:lnTo>
                    <a:pt x="1716" y="2399"/>
                  </a:lnTo>
                  <a:lnTo>
                    <a:pt x="1699" y="2408"/>
                  </a:lnTo>
                  <a:lnTo>
                    <a:pt x="1679" y="2413"/>
                  </a:lnTo>
                  <a:lnTo>
                    <a:pt x="1660" y="2418"/>
                  </a:lnTo>
                  <a:lnTo>
                    <a:pt x="1642" y="2422"/>
                  </a:lnTo>
                  <a:lnTo>
                    <a:pt x="1622" y="2424"/>
                  </a:lnTo>
                  <a:lnTo>
                    <a:pt x="1602" y="2424"/>
                  </a:lnTo>
                  <a:lnTo>
                    <a:pt x="1585" y="2424"/>
                  </a:lnTo>
                  <a:lnTo>
                    <a:pt x="1860" y="2866"/>
                  </a:lnTo>
                  <a:lnTo>
                    <a:pt x="1875" y="2891"/>
                  </a:lnTo>
                  <a:lnTo>
                    <a:pt x="1875" y="2918"/>
                  </a:lnTo>
                  <a:lnTo>
                    <a:pt x="1875" y="3838"/>
                  </a:lnTo>
                  <a:lnTo>
                    <a:pt x="2038" y="3838"/>
                  </a:lnTo>
                  <a:lnTo>
                    <a:pt x="2038" y="2918"/>
                  </a:lnTo>
                  <a:lnTo>
                    <a:pt x="2038" y="2891"/>
                  </a:lnTo>
                  <a:lnTo>
                    <a:pt x="2053" y="2866"/>
                  </a:lnTo>
                  <a:lnTo>
                    <a:pt x="2326" y="2429"/>
                  </a:lnTo>
                  <a:close/>
                  <a:moveTo>
                    <a:pt x="2506" y="5533"/>
                  </a:moveTo>
                  <a:lnTo>
                    <a:pt x="1402" y="5631"/>
                  </a:lnTo>
                  <a:lnTo>
                    <a:pt x="1405" y="5656"/>
                  </a:lnTo>
                  <a:lnTo>
                    <a:pt x="1410" y="5681"/>
                  </a:lnTo>
                  <a:lnTo>
                    <a:pt x="1417" y="5705"/>
                  </a:lnTo>
                  <a:lnTo>
                    <a:pt x="1424" y="5729"/>
                  </a:lnTo>
                  <a:lnTo>
                    <a:pt x="1432" y="5753"/>
                  </a:lnTo>
                  <a:lnTo>
                    <a:pt x="1441" y="5776"/>
                  </a:lnTo>
                  <a:lnTo>
                    <a:pt x="1451" y="5798"/>
                  </a:lnTo>
                  <a:lnTo>
                    <a:pt x="1463" y="5820"/>
                  </a:lnTo>
                  <a:lnTo>
                    <a:pt x="1475" y="5842"/>
                  </a:lnTo>
                  <a:lnTo>
                    <a:pt x="1489" y="5862"/>
                  </a:lnTo>
                  <a:lnTo>
                    <a:pt x="1503" y="5883"/>
                  </a:lnTo>
                  <a:lnTo>
                    <a:pt x="1516" y="5902"/>
                  </a:lnTo>
                  <a:lnTo>
                    <a:pt x="1533" y="5921"/>
                  </a:lnTo>
                  <a:lnTo>
                    <a:pt x="1549" y="5938"/>
                  </a:lnTo>
                  <a:lnTo>
                    <a:pt x="1566" y="5956"/>
                  </a:lnTo>
                  <a:lnTo>
                    <a:pt x="1584" y="5973"/>
                  </a:lnTo>
                  <a:lnTo>
                    <a:pt x="1602" y="5988"/>
                  </a:lnTo>
                  <a:lnTo>
                    <a:pt x="1622" y="6003"/>
                  </a:lnTo>
                  <a:lnTo>
                    <a:pt x="1642" y="6017"/>
                  </a:lnTo>
                  <a:lnTo>
                    <a:pt x="1663" y="6031"/>
                  </a:lnTo>
                  <a:lnTo>
                    <a:pt x="1685" y="6043"/>
                  </a:lnTo>
                  <a:lnTo>
                    <a:pt x="1706" y="6055"/>
                  </a:lnTo>
                  <a:lnTo>
                    <a:pt x="1729" y="6065"/>
                  </a:lnTo>
                  <a:lnTo>
                    <a:pt x="1752" y="6074"/>
                  </a:lnTo>
                  <a:lnTo>
                    <a:pt x="1775" y="6082"/>
                  </a:lnTo>
                  <a:lnTo>
                    <a:pt x="1799" y="6091"/>
                  </a:lnTo>
                  <a:lnTo>
                    <a:pt x="1823" y="6096"/>
                  </a:lnTo>
                  <a:lnTo>
                    <a:pt x="1849" y="6102"/>
                  </a:lnTo>
                  <a:lnTo>
                    <a:pt x="1873" y="6106"/>
                  </a:lnTo>
                  <a:lnTo>
                    <a:pt x="1900" y="6109"/>
                  </a:lnTo>
                  <a:lnTo>
                    <a:pt x="1925" y="6110"/>
                  </a:lnTo>
                  <a:lnTo>
                    <a:pt x="1951" y="6111"/>
                  </a:lnTo>
                  <a:lnTo>
                    <a:pt x="1980" y="6110"/>
                  </a:lnTo>
                  <a:lnTo>
                    <a:pt x="2008" y="6109"/>
                  </a:lnTo>
                  <a:lnTo>
                    <a:pt x="2035" y="6106"/>
                  </a:lnTo>
                  <a:lnTo>
                    <a:pt x="2063" y="6100"/>
                  </a:lnTo>
                  <a:lnTo>
                    <a:pt x="2090" y="6094"/>
                  </a:lnTo>
                  <a:lnTo>
                    <a:pt x="2117" y="6087"/>
                  </a:lnTo>
                  <a:lnTo>
                    <a:pt x="2142" y="6078"/>
                  </a:lnTo>
                  <a:lnTo>
                    <a:pt x="2168" y="6067"/>
                  </a:lnTo>
                  <a:lnTo>
                    <a:pt x="2192" y="6057"/>
                  </a:lnTo>
                  <a:lnTo>
                    <a:pt x="2215" y="6044"/>
                  </a:lnTo>
                  <a:lnTo>
                    <a:pt x="2239" y="6031"/>
                  </a:lnTo>
                  <a:lnTo>
                    <a:pt x="2262" y="6016"/>
                  </a:lnTo>
                  <a:lnTo>
                    <a:pt x="2284" y="6001"/>
                  </a:lnTo>
                  <a:lnTo>
                    <a:pt x="2305" y="5985"/>
                  </a:lnTo>
                  <a:lnTo>
                    <a:pt x="2324" y="5968"/>
                  </a:lnTo>
                  <a:lnTo>
                    <a:pt x="2344" y="5949"/>
                  </a:lnTo>
                  <a:lnTo>
                    <a:pt x="2362" y="5929"/>
                  </a:lnTo>
                  <a:lnTo>
                    <a:pt x="2379" y="5909"/>
                  </a:lnTo>
                  <a:lnTo>
                    <a:pt x="2396" y="5889"/>
                  </a:lnTo>
                  <a:lnTo>
                    <a:pt x="2412" y="5866"/>
                  </a:lnTo>
                  <a:lnTo>
                    <a:pt x="2425" y="5844"/>
                  </a:lnTo>
                  <a:lnTo>
                    <a:pt x="2439" y="5821"/>
                  </a:lnTo>
                  <a:lnTo>
                    <a:pt x="2451" y="5797"/>
                  </a:lnTo>
                  <a:lnTo>
                    <a:pt x="2463" y="5772"/>
                  </a:lnTo>
                  <a:lnTo>
                    <a:pt x="2473" y="5747"/>
                  </a:lnTo>
                  <a:lnTo>
                    <a:pt x="2481" y="5721"/>
                  </a:lnTo>
                  <a:lnTo>
                    <a:pt x="2489" y="5695"/>
                  </a:lnTo>
                  <a:lnTo>
                    <a:pt x="2495" y="5668"/>
                  </a:lnTo>
                  <a:lnTo>
                    <a:pt x="2500" y="5641"/>
                  </a:lnTo>
                  <a:lnTo>
                    <a:pt x="2503" y="5613"/>
                  </a:lnTo>
                  <a:lnTo>
                    <a:pt x="2506" y="5584"/>
                  </a:lnTo>
                  <a:lnTo>
                    <a:pt x="2507" y="5556"/>
                  </a:lnTo>
                  <a:lnTo>
                    <a:pt x="2506" y="5533"/>
                  </a:lnTo>
                  <a:close/>
                  <a:moveTo>
                    <a:pt x="2908" y="4892"/>
                  </a:moveTo>
                  <a:lnTo>
                    <a:pt x="1018" y="5060"/>
                  </a:lnTo>
                  <a:lnTo>
                    <a:pt x="1015" y="5089"/>
                  </a:lnTo>
                  <a:lnTo>
                    <a:pt x="1015" y="5118"/>
                  </a:lnTo>
                  <a:lnTo>
                    <a:pt x="1017" y="5144"/>
                  </a:lnTo>
                  <a:lnTo>
                    <a:pt x="2906" y="4978"/>
                  </a:lnTo>
                  <a:lnTo>
                    <a:pt x="2908" y="4953"/>
                  </a:lnTo>
                  <a:lnTo>
                    <a:pt x="2910" y="4927"/>
                  </a:lnTo>
                  <a:lnTo>
                    <a:pt x="2910" y="4910"/>
                  </a:lnTo>
                  <a:lnTo>
                    <a:pt x="2908" y="4892"/>
                  </a:lnTo>
                  <a:close/>
                  <a:moveTo>
                    <a:pt x="2908" y="4171"/>
                  </a:moveTo>
                  <a:lnTo>
                    <a:pt x="1018" y="4337"/>
                  </a:lnTo>
                  <a:lnTo>
                    <a:pt x="1015" y="4368"/>
                  </a:lnTo>
                  <a:lnTo>
                    <a:pt x="1015" y="4397"/>
                  </a:lnTo>
                  <a:lnTo>
                    <a:pt x="1017" y="4423"/>
                  </a:lnTo>
                  <a:lnTo>
                    <a:pt x="2906" y="4257"/>
                  </a:lnTo>
                  <a:lnTo>
                    <a:pt x="2908" y="4232"/>
                  </a:lnTo>
                  <a:lnTo>
                    <a:pt x="2910" y="4206"/>
                  </a:lnTo>
                  <a:lnTo>
                    <a:pt x="2910" y="4189"/>
                  </a:lnTo>
                  <a:lnTo>
                    <a:pt x="2908" y="4171"/>
                  </a:lnTo>
                  <a:close/>
                </a:path>
              </a:pathLst>
            </a:custGeom>
            <a:solidFill>
              <a:schemeClr val="bg1"/>
            </a:solidFill>
            <a:ln>
              <a:solidFill>
                <a:schemeClr val="bg1"/>
              </a:solidFill>
            </a:ln>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5007832" y="1628895"/>
            <a:ext cx="6017888" cy="540934"/>
            <a:chOff x="4597712" y="1584494"/>
            <a:chExt cx="5699829" cy="511214"/>
          </a:xfrm>
          <a:solidFill>
            <a:srgbClr val="C00000"/>
          </a:solidFill>
          <a:effectLst>
            <a:outerShdw blurRad="50800" dist="38100" dir="2700000" algn="tl" rotWithShape="0">
              <a:prstClr val="black">
                <a:alpha val="40000"/>
              </a:prstClr>
            </a:outerShdw>
          </a:effectLst>
        </p:grpSpPr>
        <p:sp>
          <p:nvSpPr>
            <p:cNvPr id="93" name="Freeform 5"/>
            <p:cNvSpPr/>
            <p:nvPr/>
          </p:nvSpPr>
          <p:spPr bwMode="auto">
            <a:xfrm>
              <a:off x="4597712" y="1584494"/>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bg1"/>
                </a:solidFill>
                <a:latin typeface="微软雅黑" panose="020b0503020204020204" pitchFamily="34" charset="-122"/>
                <a:ea typeface="微软雅黑" panose="020b0503020204020204" pitchFamily="34" charset="-122"/>
              </a:endParaRPr>
            </a:p>
          </p:txBody>
        </p:sp>
        <p:sp>
          <p:nvSpPr>
            <p:cNvPr id="94" name="TextBox 93"/>
            <p:cNvSpPr txBox="1"/>
            <p:nvPr/>
          </p:nvSpPr>
          <p:spPr>
            <a:xfrm>
              <a:off x="5592733" y="1718319"/>
              <a:ext cx="3164443" cy="29075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nSpc>
                  <a:spcPct val="80000"/>
                </a:lnSpc>
              </a:pPr>
              <a:r>
                <a:rPr lang="zh-CN" altLang="en-US" sz="2500"/>
                <a:t>商务谈判的心理</a:t>
              </a:r>
              <a:endParaRPr lang="zh-CN" altLang="en-US" sz="2500"/>
            </a:p>
          </p:txBody>
        </p:sp>
        <p:sp>
          <p:nvSpPr>
            <p:cNvPr id="97" name="KSO_Shape"/>
            <p:cNvSpPr/>
            <p:nvPr/>
          </p:nvSpPr>
          <p:spPr bwMode="auto">
            <a:xfrm>
              <a:off x="9331114" y="1670049"/>
              <a:ext cx="286351" cy="360384"/>
            </a:xfrm>
            <a:custGeom>
              <a:gdLst>
                <a:gd name="T0" fmla="*/ 2147483646 w 4228"/>
                <a:gd name="T1" fmla="*/ 2147483646 h 5910"/>
                <a:gd name="T2" fmla="*/ 2147483646 w 4228"/>
                <a:gd name="T3" fmla="*/ 2147483646 h 5910"/>
                <a:gd name="T4" fmla="*/ 2147483646 w 4228"/>
                <a:gd name="T5" fmla="*/ 2147483646 h 5910"/>
                <a:gd name="T6" fmla="*/ 2147483646 w 4228"/>
                <a:gd name="T7" fmla="*/ 2147483646 h 5910"/>
                <a:gd name="T8" fmla="*/ 2147483646 w 4228"/>
                <a:gd name="T9" fmla="*/ 736754076 h 5910"/>
                <a:gd name="T10" fmla="*/ 2147483646 w 4228"/>
                <a:gd name="T11" fmla="*/ 468900117 h 5910"/>
                <a:gd name="T12" fmla="*/ 2147483646 w 4228"/>
                <a:gd name="T13" fmla="*/ 2147483646 h 5910"/>
                <a:gd name="T14" fmla="*/ 2147483646 w 4228"/>
                <a:gd name="T15" fmla="*/ 2147483646 h 5910"/>
                <a:gd name="T16" fmla="*/ 769768890 w 4228"/>
                <a:gd name="T17" fmla="*/ 2147483646 h 5910"/>
                <a:gd name="T18" fmla="*/ 502005176 w 4228"/>
                <a:gd name="T19" fmla="*/ 2147483646 h 5910"/>
                <a:gd name="T20" fmla="*/ 2147483646 w 4228"/>
                <a:gd name="T21" fmla="*/ 2147483646 h 5910"/>
                <a:gd name="T22" fmla="*/ 2147483646 w 4228"/>
                <a:gd name="T23" fmla="*/ 2147483646 h 5910"/>
                <a:gd name="T24" fmla="*/ 2147483646 w 4228"/>
                <a:gd name="T25" fmla="*/ 2147483646 h 5910"/>
                <a:gd name="T26" fmla="*/ 2147483646 w 4228"/>
                <a:gd name="T27" fmla="*/ 2147483646 h 5910"/>
                <a:gd name="T28" fmla="*/ 2147483646 w 4228"/>
                <a:gd name="T29" fmla="*/ 2147483646 h 5910"/>
                <a:gd name="T30" fmla="*/ 2147483646 w 4228"/>
                <a:gd name="T31" fmla="*/ 2147483646 h 5910"/>
                <a:gd name="T32" fmla="*/ 2147483646 w 4228"/>
                <a:gd name="T33" fmla="*/ 2147483646 h 5910"/>
                <a:gd name="T34" fmla="*/ 2147483646 w 4228"/>
                <a:gd name="T35" fmla="*/ 2147483646 h 5910"/>
                <a:gd name="T36" fmla="*/ 2147483646 w 4228"/>
                <a:gd name="T37" fmla="*/ 2147483646 h 5910"/>
                <a:gd name="T38" fmla="*/ 2147483646 w 4228"/>
                <a:gd name="T39" fmla="*/ 2147483646 h 5910"/>
                <a:gd name="T40" fmla="*/ 2147483646 w 4228"/>
                <a:gd name="T41" fmla="*/ 2147483646 h 5910"/>
                <a:gd name="T42" fmla="*/ 2147483646 w 4228"/>
                <a:gd name="T43" fmla="*/ 2147483646 h 5910"/>
                <a:gd name="T44" fmla="*/ 2147483646 w 4228"/>
                <a:gd name="T45" fmla="*/ 2147483646 h 5910"/>
                <a:gd name="T46" fmla="*/ 2147483646 w 4228"/>
                <a:gd name="T47" fmla="*/ 2147483646 h 5910"/>
                <a:gd name="T48" fmla="*/ 2147483646 w 4228"/>
                <a:gd name="T49" fmla="*/ 2147483646 h 5910"/>
                <a:gd name="T50" fmla="*/ 2147483646 w 4228"/>
                <a:gd name="T51" fmla="*/ 2147483646 h 5910"/>
                <a:gd name="T52" fmla="*/ 2147483646 w 4228"/>
                <a:gd name="T53" fmla="*/ 2147483646 h 5910"/>
                <a:gd name="T54" fmla="*/ 2147483646 w 4228"/>
                <a:gd name="T55" fmla="*/ 2147483646 h 5910"/>
                <a:gd name="T56" fmla="*/ 2147483646 w 4228"/>
                <a:gd name="T57" fmla="*/ 2147483646 h 5910"/>
                <a:gd name="T58" fmla="*/ 2147483646 w 4228"/>
                <a:gd name="T59" fmla="*/ 2147483646 h 5910"/>
                <a:gd name="T60" fmla="*/ 2147483646 w 4228"/>
                <a:gd name="T61" fmla="*/ 2147483646 h 5910"/>
                <a:gd name="T62" fmla="*/ 2147483646 w 4228"/>
                <a:gd name="T63" fmla="*/ 2147483646 h 5910"/>
                <a:gd name="T64" fmla="*/ 2147483646 w 4228"/>
                <a:gd name="T65" fmla="*/ 2147483646 h 5910"/>
                <a:gd name="T66" fmla="*/ 2147483646 w 4228"/>
                <a:gd name="T67" fmla="*/ 2147483646 h 5910"/>
                <a:gd name="T68" fmla="*/ 2147483646 w 4228"/>
                <a:gd name="T69" fmla="*/ 2147483646 h 5910"/>
                <a:gd name="T70" fmla="*/ 2147483646 w 4228"/>
                <a:gd name="T71" fmla="*/ 2147483646 h 5910"/>
                <a:gd name="T72" fmla="*/ 2147483646 w 4228"/>
                <a:gd name="T73" fmla="*/ 2147483646 h 5910"/>
                <a:gd name="T74" fmla="*/ 2147483646 w 4228"/>
                <a:gd name="T75" fmla="*/ 2147483646 h 5910"/>
                <a:gd name="T76" fmla="*/ 2147483646 w 4228"/>
                <a:gd name="T77" fmla="*/ 2147483646 h 5910"/>
                <a:gd name="T78" fmla="*/ 2147483646 w 4228"/>
                <a:gd name="T79" fmla="*/ 2147483646 h 5910"/>
                <a:gd name="T80" fmla="*/ 2147483646 w 4228"/>
                <a:gd name="T81" fmla="*/ 2147483646 h 5910"/>
                <a:gd name="T82" fmla="*/ 2147483646 w 4228"/>
                <a:gd name="T83" fmla="*/ 2147483646 h 5910"/>
                <a:gd name="T84" fmla="*/ 2147483646 w 4228"/>
                <a:gd name="T85" fmla="*/ 2147483646 h 5910"/>
                <a:gd name="T86" fmla="*/ 2147483646 w 4228"/>
                <a:gd name="T87" fmla="*/ 2147483646 h 5910"/>
                <a:gd name="T88" fmla="*/ 2147483646 w 4228"/>
                <a:gd name="T89" fmla="*/ 2147483646 h 5910"/>
                <a:gd name="T90" fmla="*/ 2147483646 w 4228"/>
                <a:gd name="T91" fmla="*/ 2147483646 h 5910"/>
                <a:gd name="T92" fmla="*/ 2147483646 w 4228"/>
                <a:gd name="T93" fmla="*/ 2147483646 h 5910"/>
                <a:gd name="T94" fmla="*/ 2147483646 w 4228"/>
                <a:gd name="T95" fmla="*/ 2147483646 h 5910"/>
                <a:gd name="T96" fmla="*/ 2147483646 w 4228"/>
                <a:gd name="T97" fmla="*/ 2147483646 h 5910"/>
                <a:gd name="T98" fmla="*/ 2147483646 w 4228"/>
                <a:gd name="T99" fmla="*/ 2147483646 h 5910"/>
                <a:gd name="T100" fmla="*/ 2147483646 w 4228"/>
                <a:gd name="T101" fmla="*/ 2147483646 h 5910"/>
                <a:gd name="T102" fmla="*/ 2147483646 w 4228"/>
                <a:gd name="T103" fmla="*/ 2147483646 h 5910"/>
                <a:gd name="T104" fmla="*/ 2147483646 w 4228"/>
                <a:gd name="T105" fmla="*/ 2147483646 h 5910"/>
                <a:gd name="T106" fmla="*/ 2147483646 w 4228"/>
                <a:gd name="T107" fmla="*/ 2147483646 h 5910"/>
                <a:gd name="T108" fmla="*/ 2147483646 w 4228"/>
                <a:gd name="T109" fmla="*/ 2147483646 h 5910"/>
                <a:gd name="T110" fmla="*/ 2147483646 w 4228"/>
                <a:gd name="T111" fmla="*/ 2147483646 h 5910"/>
                <a:gd name="T112" fmla="*/ 2147483646 w 4228"/>
                <a:gd name="T113" fmla="*/ 2147483646 h 5910"/>
                <a:gd name="T114" fmla="*/ 2147483646 w 4228"/>
                <a:gd name="T115" fmla="*/ 2147483646 h 5910"/>
                <a:gd name="T116" fmla="*/ 2147483646 w 4228"/>
                <a:gd name="T117" fmla="*/ 2147483646 h 5910"/>
                <a:gd name="T118" fmla="*/ 2147483646 w 4228"/>
                <a:gd name="T119" fmla="*/ 2147483646 h 5910"/>
                <a:gd name="T120" fmla="*/ 2147483646 w 4228"/>
                <a:gd name="T121" fmla="*/ 2147483646 h 591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228" h="5910">
                  <a:moveTo>
                    <a:pt x="3998" y="2785"/>
                  </a:moveTo>
                  <a:lnTo>
                    <a:pt x="3815" y="2602"/>
                  </a:lnTo>
                  <a:lnTo>
                    <a:pt x="2840" y="1627"/>
                  </a:lnTo>
                  <a:lnTo>
                    <a:pt x="3127" y="1341"/>
                  </a:lnTo>
                  <a:lnTo>
                    <a:pt x="3155" y="1312"/>
                  </a:lnTo>
                  <a:lnTo>
                    <a:pt x="3181" y="1282"/>
                  </a:lnTo>
                  <a:lnTo>
                    <a:pt x="3205" y="1251"/>
                  </a:lnTo>
                  <a:lnTo>
                    <a:pt x="3227" y="1219"/>
                  </a:lnTo>
                  <a:lnTo>
                    <a:pt x="3247" y="1185"/>
                  </a:lnTo>
                  <a:lnTo>
                    <a:pt x="3266" y="1151"/>
                  </a:lnTo>
                  <a:lnTo>
                    <a:pt x="3284" y="1116"/>
                  </a:lnTo>
                  <a:lnTo>
                    <a:pt x="3299" y="1081"/>
                  </a:lnTo>
                  <a:lnTo>
                    <a:pt x="3313" y="1046"/>
                  </a:lnTo>
                  <a:lnTo>
                    <a:pt x="3324" y="1009"/>
                  </a:lnTo>
                  <a:lnTo>
                    <a:pt x="3335" y="972"/>
                  </a:lnTo>
                  <a:lnTo>
                    <a:pt x="3342" y="935"/>
                  </a:lnTo>
                  <a:lnTo>
                    <a:pt x="3349" y="898"/>
                  </a:lnTo>
                  <a:lnTo>
                    <a:pt x="3353" y="861"/>
                  </a:lnTo>
                  <a:lnTo>
                    <a:pt x="3356" y="823"/>
                  </a:lnTo>
                  <a:lnTo>
                    <a:pt x="3357" y="786"/>
                  </a:lnTo>
                  <a:lnTo>
                    <a:pt x="3356" y="748"/>
                  </a:lnTo>
                  <a:lnTo>
                    <a:pt x="3353" y="710"/>
                  </a:lnTo>
                  <a:lnTo>
                    <a:pt x="3349" y="673"/>
                  </a:lnTo>
                  <a:lnTo>
                    <a:pt x="3342" y="635"/>
                  </a:lnTo>
                  <a:lnTo>
                    <a:pt x="3335" y="598"/>
                  </a:lnTo>
                  <a:lnTo>
                    <a:pt x="3324" y="562"/>
                  </a:lnTo>
                  <a:lnTo>
                    <a:pt x="3313" y="526"/>
                  </a:lnTo>
                  <a:lnTo>
                    <a:pt x="3299" y="489"/>
                  </a:lnTo>
                  <a:lnTo>
                    <a:pt x="3284" y="455"/>
                  </a:lnTo>
                  <a:lnTo>
                    <a:pt x="3266" y="420"/>
                  </a:lnTo>
                  <a:lnTo>
                    <a:pt x="3247" y="385"/>
                  </a:lnTo>
                  <a:lnTo>
                    <a:pt x="3227" y="353"/>
                  </a:lnTo>
                  <a:lnTo>
                    <a:pt x="3205" y="321"/>
                  </a:lnTo>
                  <a:lnTo>
                    <a:pt x="3181" y="290"/>
                  </a:lnTo>
                  <a:lnTo>
                    <a:pt x="3155" y="258"/>
                  </a:lnTo>
                  <a:lnTo>
                    <a:pt x="3127" y="229"/>
                  </a:lnTo>
                  <a:lnTo>
                    <a:pt x="3097" y="201"/>
                  </a:lnTo>
                  <a:lnTo>
                    <a:pt x="3067" y="176"/>
                  </a:lnTo>
                  <a:lnTo>
                    <a:pt x="3036" y="151"/>
                  </a:lnTo>
                  <a:lnTo>
                    <a:pt x="3003" y="129"/>
                  </a:lnTo>
                  <a:lnTo>
                    <a:pt x="2970" y="108"/>
                  </a:lnTo>
                  <a:lnTo>
                    <a:pt x="2936" y="89"/>
                  </a:lnTo>
                  <a:lnTo>
                    <a:pt x="2902" y="72"/>
                  </a:lnTo>
                  <a:lnTo>
                    <a:pt x="2866" y="56"/>
                  </a:lnTo>
                  <a:lnTo>
                    <a:pt x="2830" y="43"/>
                  </a:lnTo>
                  <a:lnTo>
                    <a:pt x="2795" y="32"/>
                  </a:lnTo>
                  <a:lnTo>
                    <a:pt x="2758" y="22"/>
                  </a:lnTo>
                  <a:lnTo>
                    <a:pt x="2720" y="14"/>
                  </a:lnTo>
                  <a:lnTo>
                    <a:pt x="2683" y="7"/>
                  </a:lnTo>
                  <a:lnTo>
                    <a:pt x="2645" y="3"/>
                  </a:lnTo>
                  <a:lnTo>
                    <a:pt x="2608" y="0"/>
                  </a:lnTo>
                  <a:lnTo>
                    <a:pt x="2570" y="0"/>
                  </a:lnTo>
                  <a:lnTo>
                    <a:pt x="2532" y="0"/>
                  </a:lnTo>
                  <a:lnTo>
                    <a:pt x="2496" y="3"/>
                  </a:lnTo>
                  <a:lnTo>
                    <a:pt x="2458" y="7"/>
                  </a:lnTo>
                  <a:lnTo>
                    <a:pt x="2421" y="14"/>
                  </a:lnTo>
                  <a:lnTo>
                    <a:pt x="2383" y="22"/>
                  </a:lnTo>
                  <a:lnTo>
                    <a:pt x="2346" y="32"/>
                  </a:lnTo>
                  <a:lnTo>
                    <a:pt x="2310" y="43"/>
                  </a:lnTo>
                  <a:lnTo>
                    <a:pt x="2275" y="56"/>
                  </a:lnTo>
                  <a:lnTo>
                    <a:pt x="2239" y="72"/>
                  </a:lnTo>
                  <a:lnTo>
                    <a:pt x="2205" y="89"/>
                  </a:lnTo>
                  <a:lnTo>
                    <a:pt x="2171" y="108"/>
                  </a:lnTo>
                  <a:lnTo>
                    <a:pt x="2138" y="129"/>
                  </a:lnTo>
                  <a:lnTo>
                    <a:pt x="2105" y="151"/>
                  </a:lnTo>
                  <a:lnTo>
                    <a:pt x="2074" y="176"/>
                  </a:lnTo>
                  <a:lnTo>
                    <a:pt x="2044" y="201"/>
                  </a:lnTo>
                  <a:lnTo>
                    <a:pt x="2015" y="229"/>
                  </a:lnTo>
                  <a:lnTo>
                    <a:pt x="301" y="1950"/>
                  </a:lnTo>
                  <a:lnTo>
                    <a:pt x="284" y="1965"/>
                  </a:lnTo>
                  <a:lnTo>
                    <a:pt x="266" y="1980"/>
                  </a:lnTo>
                  <a:lnTo>
                    <a:pt x="248" y="1996"/>
                  </a:lnTo>
                  <a:lnTo>
                    <a:pt x="231" y="2013"/>
                  </a:lnTo>
                  <a:lnTo>
                    <a:pt x="203" y="2042"/>
                  </a:lnTo>
                  <a:lnTo>
                    <a:pt x="177" y="2072"/>
                  </a:lnTo>
                  <a:lnTo>
                    <a:pt x="153" y="2104"/>
                  </a:lnTo>
                  <a:lnTo>
                    <a:pt x="131" y="2135"/>
                  </a:lnTo>
                  <a:lnTo>
                    <a:pt x="110" y="2169"/>
                  </a:lnTo>
                  <a:lnTo>
                    <a:pt x="91" y="2203"/>
                  </a:lnTo>
                  <a:lnTo>
                    <a:pt x="74" y="2238"/>
                  </a:lnTo>
                  <a:lnTo>
                    <a:pt x="58" y="2273"/>
                  </a:lnTo>
                  <a:lnTo>
                    <a:pt x="45" y="2308"/>
                  </a:lnTo>
                  <a:lnTo>
                    <a:pt x="33" y="2345"/>
                  </a:lnTo>
                  <a:lnTo>
                    <a:pt x="23" y="2382"/>
                  </a:lnTo>
                  <a:lnTo>
                    <a:pt x="15" y="2419"/>
                  </a:lnTo>
                  <a:lnTo>
                    <a:pt x="9" y="2456"/>
                  </a:lnTo>
                  <a:lnTo>
                    <a:pt x="5" y="2493"/>
                  </a:lnTo>
                  <a:lnTo>
                    <a:pt x="1" y="2531"/>
                  </a:lnTo>
                  <a:lnTo>
                    <a:pt x="0" y="2569"/>
                  </a:lnTo>
                  <a:lnTo>
                    <a:pt x="1" y="2606"/>
                  </a:lnTo>
                  <a:lnTo>
                    <a:pt x="5" y="2644"/>
                  </a:lnTo>
                  <a:lnTo>
                    <a:pt x="9" y="2681"/>
                  </a:lnTo>
                  <a:lnTo>
                    <a:pt x="15" y="2719"/>
                  </a:lnTo>
                  <a:lnTo>
                    <a:pt x="23" y="2756"/>
                  </a:lnTo>
                  <a:lnTo>
                    <a:pt x="33" y="2792"/>
                  </a:lnTo>
                  <a:lnTo>
                    <a:pt x="45" y="2829"/>
                  </a:lnTo>
                  <a:lnTo>
                    <a:pt x="58" y="2865"/>
                  </a:lnTo>
                  <a:lnTo>
                    <a:pt x="74" y="2899"/>
                  </a:lnTo>
                  <a:lnTo>
                    <a:pt x="91" y="2934"/>
                  </a:lnTo>
                  <a:lnTo>
                    <a:pt x="110" y="2969"/>
                  </a:lnTo>
                  <a:lnTo>
                    <a:pt x="131" y="3001"/>
                  </a:lnTo>
                  <a:lnTo>
                    <a:pt x="153" y="3033"/>
                  </a:lnTo>
                  <a:lnTo>
                    <a:pt x="177" y="3065"/>
                  </a:lnTo>
                  <a:lnTo>
                    <a:pt x="203" y="3096"/>
                  </a:lnTo>
                  <a:lnTo>
                    <a:pt x="231" y="3125"/>
                  </a:lnTo>
                  <a:lnTo>
                    <a:pt x="1388" y="4281"/>
                  </a:lnTo>
                  <a:lnTo>
                    <a:pt x="1102" y="4567"/>
                  </a:lnTo>
                  <a:lnTo>
                    <a:pt x="1075" y="4597"/>
                  </a:lnTo>
                  <a:lnTo>
                    <a:pt x="1048" y="4627"/>
                  </a:lnTo>
                  <a:lnTo>
                    <a:pt x="1024" y="4658"/>
                  </a:lnTo>
                  <a:lnTo>
                    <a:pt x="1001" y="4691"/>
                  </a:lnTo>
                  <a:lnTo>
                    <a:pt x="981" y="4724"/>
                  </a:lnTo>
                  <a:lnTo>
                    <a:pt x="962" y="4758"/>
                  </a:lnTo>
                  <a:lnTo>
                    <a:pt x="945" y="4792"/>
                  </a:lnTo>
                  <a:lnTo>
                    <a:pt x="930" y="4828"/>
                  </a:lnTo>
                  <a:lnTo>
                    <a:pt x="916" y="4864"/>
                  </a:lnTo>
                  <a:lnTo>
                    <a:pt x="904" y="4899"/>
                  </a:lnTo>
                  <a:lnTo>
                    <a:pt x="894" y="4936"/>
                  </a:lnTo>
                  <a:lnTo>
                    <a:pt x="886" y="4973"/>
                  </a:lnTo>
                  <a:lnTo>
                    <a:pt x="879" y="5011"/>
                  </a:lnTo>
                  <a:lnTo>
                    <a:pt x="875" y="5048"/>
                  </a:lnTo>
                  <a:lnTo>
                    <a:pt x="873" y="5086"/>
                  </a:lnTo>
                  <a:lnTo>
                    <a:pt x="872" y="5123"/>
                  </a:lnTo>
                  <a:lnTo>
                    <a:pt x="873" y="5161"/>
                  </a:lnTo>
                  <a:lnTo>
                    <a:pt x="875" y="5198"/>
                  </a:lnTo>
                  <a:lnTo>
                    <a:pt x="880" y="5236"/>
                  </a:lnTo>
                  <a:lnTo>
                    <a:pt x="886" y="5273"/>
                  </a:lnTo>
                  <a:lnTo>
                    <a:pt x="894" y="5311"/>
                  </a:lnTo>
                  <a:lnTo>
                    <a:pt x="904" y="5347"/>
                  </a:lnTo>
                  <a:lnTo>
                    <a:pt x="916" y="5383"/>
                  </a:lnTo>
                  <a:lnTo>
                    <a:pt x="930" y="5419"/>
                  </a:lnTo>
                  <a:lnTo>
                    <a:pt x="945" y="5455"/>
                  </a:lnTo>
                  <a:lnTo>
                    <a:pt x="962" y="5489"/>
                  </a:lnTo>
                  <a:lnTo>
                    <a:pt x="981" y="5523"/>
                  </a:lnTo>
                  <a:lnTo>
                    <a:pt x="1002" y="5556"/>
                  </a:lnTo>
                  <a:lnTo>
                    <a:pt x="1024" y="5589"/>
                  </a:lnTo>
                  <a:lnTo>
                    <a:pt x="1049" y="5620"/>
                  </a:lnTo>
                  <a:lnTo>
                    <a:pt x="1075" y="5650"/>
                  </a:lnTo>
                  <a:lnTo>
                    <a:pt x="1102" y="5679"/>
                  </a:lnTo>
                  <a:lnTo>
                    <a:pt x="1131" y="5707"/>
                  </a:lnTo>
                  <a:lnTo>
                    <a:pt x="1162" y="5734"/>
                  </a:lnTo>
                  <a:lnTo>
                    <a:pt x="1193" y="5757"/>
                  </a:lnTo>
                  <a:lnTo>
                    <a:pt x="1225" y="5779"/>
                  </a:lnTo>
                  <a:lnTo>
                    <a:pt x="1259" y="5800"/>
                  </a:lnTo>
                  <a:lnTo>
                    <a:pt x="1292" y="5819"/>
                  </a:lnTo>
                  <a:lnTo>
                    <a:pt x="1327" y="5836"/>
                  </a:lnTo>
                  <a:lnTo>
                    <a:pt x="1362" y="5852"/>
                  </a:lnTo>
                  <a:lnTo>
                    <a:pt x="1398" y="5865"/>
                  </a:lnTo>
                  <a:lnTo>
                    <a:pt x="1434" y="5877"/>
                  </a:lnTo>
                  <a:lnTo>
                    <a:pt x="1471" y="5887"/>
                  </a:lnTo>
                  <a:lnTo>
                    <a:pt x="1507" y="5895"/>
                  </a:lnTo>
                  <a:lnTo>
                    <a:pt x="1545" y="5902"/>
                  </a:lnTo>
                  <a:lnTo>
                    <a:pt x="1582" y="5906"/>
                  </a:lnTo>
                  <a:lnTo>
                    <a:pt x="1620" y="5909"/>
                  </a:lnTo>
                  <a:lnTo>
                    <a:pt x="1658" y="5910"/>
                  </a:lnTo>
                  <a:lnTo>
                    <a:pt x="1696" y="5909"/>
                  </a:lnTo>
                  <a:lnTo>
                    <a:pt x="1734" y="5906"/>
                  </a:lnTo>
                  <a:lnTo>
                    <a:pt x="1771" y="5902"/>
                  </a:lnTo>
                  <a:lnTo>
                    <a:pt x="1809" y="5895"/>
                  </a:lnTo>
                  <a:lnTo>
                    <a:pt x="1845" y="5887"/>
                  </a:lnTo>
                  <a:lnTo>
                    <a:pt x="1882" y="5877"/>
                  </a:lnTo>
                  <a:lnTo>
                    <a:pt x="1918" y="5865"/>
                  </a:lnTo>
                  <a:lnTo>
                    <a:pt x="1954" y="5852"/>
                  </a:lnTo>
                  <a:lnTo>
                    <a:pt x="1989" y="5836"/>
                  </a:lnTo>
                  <a:lnTo>
                    <a:pt x="2024" y="5819"/>
                  </a:lnTo>
                  <a:lnTo>
                    <a:pt x="2057" y="5800"/>
                  </a:lnTo>
                  <a:lnTo>
                    <a:pt x="2091" y="5780"/>
                  </a:lnTo>
                  <a:lnTo>
                    <a:pt x="2123" y="5757"/>
                  </a:lnTo>
                  <a:lnTo>
                    <a:pt x="2154" y="5734"/>
                  </a:lnTo>
                  <a:lnTo>
                    <a:pt x="2184" y="5707"/>
                  </a:lnTo>
                  <a:lnTo>
                    <a:pt x="2215" y="5679"/>
                  </a:lnTo>
                  <a:lnTo>
                    <a:pt x="3998" y="3897"/>
                  </a:lnTo>
                  <a:lnTo>
                    <a:pt x="4026" y="3866"/>
                  </a:lnTo>
                  <a:lnTo>
                    <a:pt x="4052" y="3836"/>
                  </a:lnTo>
                  <a:lnTo>
                    <a:pt x="4076" y="3805"/>
                  </a:lnTo>
                  <a:lnTo>
                    <a:pt x="4099" y="3773"/>
                  </a:lnTo>
                  <a:lnTo>
                    <a:pt x="4119" y="3739"/>
                  </a:lnTo>
                  <a:lnTo>
                    <a:pt x="4138" y="3706"/>
                  </a:lnTo>
                  <a:lnTo>
                    <a:pt x="4156" y="3671"/>
                  </a:lnTo>
                  <a:lnTo>
                    <a:pt x="4170" y="3636"/>
                  </a:lnTo>
                  <a:lnTo>
                    <a:pt x="4185" y="3600"/>
                  </a:lnTo>
                  <a:lnTo>
                    <a:pt x="4196" y="3564"/>
                  </a:lnTo>
                  <a:lnTo>
                    <a:pt x="4206" y="3527"/>
                  </a:lnTo>
                  <a:lnTo>
                    <a:pt x="4214" y="3489"/>
                  </a:lnTo>
                  <a:lnTo>
                    <a:pt x="4220" y="3453"/>
                  </a:lnTo>
                  <a:lnTo>
                    <a:pt x="4225" y="3415"/>
                  </a:lnTo>
                  <a:lnTo>
                    <a:pt x="4227" y="3378"/>
                  </a:lnTo>
                  <a:lnTo>
                    <a:pt x="4228" y="3340"/>
                  </a:lnTo>
                  <a:lnTo>
                    <a:pt x="4227" y="3302"/>
                  </a:lnTo>
                  <a:lnTo>
                    <a:pt x="4225" y="3265"/>
                  </a:lnTo>
                  <a:lnTo>
                    <a:pt x="4220" y="3227"/>
                  </a:lnTo>
                  <a:lnTo>
                    <a:pt x="4214" y="3191"/>
                  </a:lnTo>
                  <a:lnTo>
                    <a:pt x="4206" y="3153"/>
                  </a:lnTo>
                  <a:lnTo>
                    <a:pt x="4196" y="3116"/>
                  </a:lnTo>
                  <a:lnTo>
                    <a:pt x="4185" y="3080"/>
                  </a:lnTo>
                  <a:lnTo>
                    <a:pt x="4170" y="3044"/>
                  </a:lnTo>
                  <a:lnTo>
                    <a:pt x="4156" y="3009"/>
                  </a:lnTo>
                  <a:lnTo>
                    <a:pt x="4138" y="2974"/>
                  </a:lnTo>
                  <a:lnTo>
                    <a:pt x="4119" y="2941"/>
                  </a:lnTo>
                  <a:lnTo>
                    <a:pt x="4099" y="2907"/>
                  </a:lnTo>
                  <a:lnTo>
                    <a:pt x="4076" y="2875"/>
                  </a:lnTo>
                  <a:lnTo>
                    <a:pt x="4052" y="2844"/>
                  </a:lnTo>
                  <a:lnTo>
                    <a:pt x="4026" y="2814"/>
                  </a:lnTo>
                  <a:lnTo>
                    <a:pt x="3998" y="2785"/>
                  </a:lnTo>
                  <a:close/>
                  <a:moveTo>
                    <a:pt x="2285" y="499"/>
                  </a:moveTo>
                  <a:lnTo>
                    <a:pt x="2285" y="499"/>
                  </a:lnTo>
                  <a:lnTo>
                    <a:pt x="2300" y="485"/>
                  </a:lnTo>
                  <a:lnTo>
                    <a:pt x="2316" y="471"/>
                  </a:lnTo>
                  <a:lnTo>
                    <a:pt x="2332" y="459"/>
                  </a:lnTo>
                  <a:lnTo>
                    <a:pt x="2348" y="448"/>
                  </a:lnTo>
                  <a:lnTo>
                    <a:pt x="2365" y="437"/>
                  </a:lnTo>
                  <a:lnTo>
                    <a:pt x="2383" y="428"/>
                  </a:lnTo>
                  <a:lnTo>
                    <a:pt x="2401" y="419"/>
                  </a:lnTo>
                  <a:lnTo>
                    <a:pt x="2419" y="411"/>
                  </a:lnTo>
                  <a:lnTo>
                    <a:pt x="2437" y="404"/>
                  </a:lnTo>
                  <a:lnTo>
                    <a:pt x="2456" y="398"/>
                  </a:lnTo>
                  <a:lnTo>
                    <a:pt x="2474" y="393"/>
                  </a:lnTo>
                  <a:lnTo>
                    <a:pt x="2493" y="389"/>
                  </a:lnTo>
                  <a:lnTo>
                    <a:pt x="2512" y="385"/>
                  </a:lnTo>
                  <a:lnTo>
                    <a:pt x="2531" y="383"/>
                  </a:lnTo>
                  <a:lnTo>
                    <a:pt x="2551" y="382"/>
                  </a:lnTo>
                  <a:lnTo>
                    <a:pt x="2570" y="381"/>
                  </a:lnTo>
                  <a:lnTo>
                    <a:pt x="2590" y="382"/>
                  </a:lnTo>
                  <a:lnTo>
                    <a:pt x="2609" y="383"/>
                  </a:lnTo>
                  <a:lnTo>
                    <a:pt x="2628" y="385"/>
                  </a:lnTo>
                  <a:lnTo>
                    <a:pt x="2647" y="389"/>
                  </a:lnTo>
                  <a:lnTo>
                    <a:pt x="2667" y="393"/>
                  </a:lnTo>
                  <a:lnTo>
                    <a:pt x="2685" y="398"/>
                  </a:lnTo>
                  <a:lnTo>
                    <a:pt x="2704" y="404"/>
                  </a:lnTo>
                  <a:lnTo>
                    <a:pt x="2722" y="411"/>
                  </a:lnTo>
                  <a:lnTo>
                    <a:pt x="2741" y="419"/>
                  </a:lnTo>
                  <a:lnTo>
                    <a:pt x="2759" y="428"/>
                  </a:lnTo>
                  <a:lnTo>
                    <a:pt x="2776" y="437"/>
                  </a:lnTo>
                  <a:lnTo>
                    <a:pt x="2792" y="448"/>
                  </a:lnTo>
                  <a:lnTo>
                    <a:pt x="2809" y="459"/>
                  </a:lnTo>
                  <a:lnTo>
                    <a:pt x="2826" y="471"/>
                  </a:lnTo>
                  <a:lnTo>
                    <a:pt x="2841" y="485"/>
                  </a:lnTo>
                  <a:lnTo>
                    <a:pt x="2856" y="499"/>
                  </a:lnTo>
                  <a:lnTo>
                    <a:pt x="2870" y="515"/>
                  </a:lnTo>
                  <a:lnTo>
                    <a:pt x="2884" y="530"/>
                  </a:lnTo>
                  <a:lnTo>
                    <a:pt x="2896" y="546"/>
                  </a:lnTo>
                  <a:lnTo>
                    <a:pt x="2908" y="563"/>
                  </a:lnTo>
                  <a:lnTo>
                    <a:pt x="2918" y="581"/>
                  </a:lnTo>
                  <a:lnTo>
                    <a:pt x="2928" y="597"/>
                  </a:lnTo>
                  <a:lnTo>
                    <a:pt x="2937" y="615"/>
                  </a:lnTo>
                  <a:lnTo>
                    <a:pt x="2945" y="633"/>
                  </a:lnTo>
                  <a:lnTo>
                    <a:pt x="2952" y="652"/>
                  </a:lnTo>
                  <a:lnTo>
                    <a:pt x="2959" y="670"/>
                  </a:lnTo>
                  <a:lnTo>
                    <a:pt x="2963" y="689"/>
                  </a:lnTo>
                  <a:lnTo>
                    <a:pt x="2968" y="708"/>
                  </a:lnTo>
                  <a:lnTo>
                    <a:pt x="2971" y="727"/>
                  </a:lnTo>
                  <a:lnTo>
                    <a:pt x="2973" y="747"/>
                  </a:lnTo>
                  <a:lnTo>
                    <a:pt x="2974" y="766"/>
                  </a:lnTo>
                  <a:lnTo>
                    <a:pt x="2974" y="786"/>
                  </a:lnTo>
                  <a:lnTo>
                    <a:pt x="2974" y="805"/>
                  </a:lnTo>
                  <a:lnTo>
                    <a:pt x="2973" y="824"/>
                  </a:lnTo>
                  <a:lnTo>
                    <a:pt x="2971" y="844"/>
                  </a:lnTo>
                  <a:lnTo>
                    <a:pt x="2968" y="863"/>
                  </a:lnTo>
                  <a:lnTo>
                    <a:pt x="2963" y="882"/>
                  </a:lnTo>
                  <a:lnTo>
                    <a:pt x="2959" y="901"/>
                  </a:lnTo>
                  <a:lnTo>
                    <a:pt x="2952" y="920"/>
                  </a:lnTo>
                  <a:lnTo>
                    <a:pt x="2945" y="938"/>
                  </a:lnTo>
                  <a:lnTo>
                    <a:pt x="2937" y="955"/>
                  </a:lnTo>
                  <a:lnTo>
                    <a:pt x="2928" y="973"/>
                  </a:lnTo>
                  <a:lnTo>
                    <a:pt x="2918" y="991"/>
                  </a:lnTo>
                  <a:lnTo>
                    <a:pt x="2908" y="1008"/>
                  </a:lnTo>
                  <a:lnTo>
                    <a:pt x="2896" y="1025"/>
                  </a:lnTo>
                  <a:lnTo>
                    <a:pt x="2884" y="1040"/>
                  </a:lnTo>
                  <a:lnTo>
                    <a:pt x="2870" y="1056"/>
                  </a:lnTo>
                  <a:lnTo>
                    <a:pt x="2856" y="1071"/>
                  </a:lnTo>
                  <a:lnTo>
                    <a:pt x="2743" y="1184"/>
                  </a:lnTo>
                  <a:lnTo>
                    <a:pt x="1550" y="2377"/>
                  </a:lnTo>
                  <a:lnTo>
                    <a:pt x="1543" y="2353"/>
                  </a:lnTo>
                  <a:lnTo>
                    <a:pt x="1535" y="2327"/>
                  </a:lnTo>
                  <a:lnTo>
                    <a:pt x="1527" y="2303"/>
                  </a:lnTo>
                  <a:lnTo>
                    <a:pt x="1518" y="2278"/>
                  </a:lnTo>
                  <a:lnTo>
                    <a:pt x="1508" y="2255"/>
                  </a:lnTo>
                  <a:lnTo>
                    <a:pt x="1497" y="2230"/>
                  </a:lnTo>
                  <a:lnTo>
                    <a:pt x="1485" y="2207"/>
                  </a:lnTo>
                  <a:lnTo>
                    <a:pt x="1473" y="2183"/>
                  </a:lnTo>
                  <a:lnTo>
                    <a:pt x="1459" y="2161"/>
                  </a:lnTo>
                  <a:lnTo>
                    <a:pt x="1446" y="2139"/>
                  </a:lnTo>
                  <a:lnTo>
                    <a:pt x="1430" y="2116"/>
                  </a:lnTo>
                  <a:lnTo>
                    <a:pt x="1415" y="2094"/>
                  </a:lnTo>
                  <a:lnTo>
                    <a:pt x="1398" y="2073"/>
                  </a:lnTo>
                  <a:lnTo>
                    <a:pt x="1380" y="2053"/>
                  </a:lnTo>
                  <a:lnTo>
                    <a:pt x="1362" y="2033"/>
                  </a:lnTo>
                  <a:lnTo>
                    <a:pt x="1343" y="2013"/>
                  </a:lnTo>
                  <a:lnTo>
                    <a:pt x="1323" y="1994"/>
                  </a:lnTo>
                  <a:lnTo>
                    <a:pt x="1303" y="1976"/>
                  </a:lnTo>
                  <a:lnTo>
                    <a:pt x="1283" y="1958"/>
                  </a:lnTo>
                  <a:lnTo>
                    <a:pt x="1262" y="1941"/>
                  </a:lnTo>
                  <a:lnTo>
                    <a:pt x="1241" y="1926"/>
                  </a:lnTo>
                  <a:lnTo>
                    <a:pt x="1218" y="1911"/>
                  </a:lnTo>
                  <a:lnTo>
                    <a:pt x="1196" y="1897"/>
                  </a:lnTo>
                  <a:lnTo>
                    <a:pt x="1174" y="1883"/>
                  </a:lnTo>
                  <a:lnTo>
                    <a:pt x="1151" y="1871"/>
                  </a:lnTo>
                  <a:lnTo>
                    <a:pt x="1128" y="1860"/>
                  </a:lnTo>
                  <a:lnTo>
                    <a:pt x="1105" y="1849"/>
                  </a:lnTo>
                  <a:lnTo>
                    <a:pt x="1080" y="1839"/>
                  </a:lnTo>
                  <a:lnTo>
                    <a:pt x="1057" y="1830"/>
                  </a:lnTo>
                  <a:lnTo>
                    <a:pt x="1032" y="1821"/>
                  </a:lnTo>
                  <a:lnTo>
                    <a:pt x="1008" y="1814"/>
                  </a:lnTo>
                  <a:lnTo>
                    <a:pt x="983" y="1808"/>
                  </a:lnTo>
                  <a:lnTo>
                    <a:pt x="2285" y="499"/>
                  </a:lnTo>
                  <a:close/>
                  <a:moveTo>
                    <a:pt x="1943" y="5409"/>
                  </a:moveTo>
                  <a:lnTo>
                    <a:pt x="1943" y="5409"/>
                  </a:lnTo>
                  <a:lnTo>
                    <a:pt x="1929" y="5423"/>
                  </a:lnTo>
                  <a:lnTo>
                    <a:pt x="1913" y="5437"/>
                  </a:lnTo>
                  <a:lnTo>
                    <a:pt x="1897" y="5449"/>
                  </a:lnTo>
                  <a:lnTo>
                    <a:pt x="1881" y="5461"/>
                  </a:lnTo>
                  <a:lnTo>
                    <a:pt x="1863" y="5471"/>
                  </a:lnTo>
                  <a:lnTo>
                    <a:pt x="1846" y="5481"/>
                  </a:lnTo>
                  <a:lnTo>
                    <a:pt x="1829" y="5490"/>
                  </a:lnTo>
                  <a:lnTo>
                    <a:pt x="1811" y="5498"/>
                  </a:lnTo>
                  <a:lnTo>
                    <a:pt x="1792" y="5505"/>
                  </a:lnTo>
                  <a:lnTo>
                    <a:pt x="1773" y="5510"/>
                  </a:lnTo>
                  <a:lnTo>
                    <a:pt x="1754" y="5516"/>
                  </a:lnTo>
                  <a:lnTo>
                    <a:pt x="1735" y="5521"/>
                  </a:lnTo>
                  <a:lnTo>
                    <a:pt x="1716" y="5523"/>
                  </a:lnTo>
                  <a:lnTo>
                    <a:pt x="1697" y="5526"/>
                  </a:lnTo>
                  <a:lnTo>
                    <a:pt x="1677" y="5527"/>
                  </a:lnTo>
                  <a:lnTo>
                    <a:pt x="1658" y="5527"/>
                  </a:lnTo>
                  <a:lnTo>
                    <a:pt x="1638" y="5527"/>
                  </a:lnTo>
                  <a:lnTo>
                    <a:pt x="1619" y="5526"/>
                  </a:lnTo>
                  <a:lnTo>
                    <a:pt x="1600" y="5523"/>
                  </a:lnTo>
                  <a:lnTo>
                    <a:pt x="1581" y="5521"/>
                  </a:lnTo>
                  <a:lnTo>
                    <a:pt x="1562" y="5516"/>
                  </a:lnTo>
                  <a:lnTo>
                    <a:pt x="1543" y="5510"/>
                  </a:lnTo>
                  <a:lnTo>
                    <a:pt x="1524" y="5505"/>
                  </a:lnTo>
                  <a:lnTo>
                    <a:pt x="1506" y="5498"/>
                  </a:lnTo>
                  <a:lnTo>
                    <a:pt x="1488" y="5490"/>
                  </a:lnTo>
                  <a:lnTo>
                    <a:pt x="1471" y="5481"/>
                  </a:lnTo>
                  <a:lnTo>
                    <a:pt x="1453" y="5471"/>
                  </a:lnTo>
                  <a:lnTo>
                    <a:pt x="1436" y="5461"/>
                  </a:lnTo>
                  <a:lnTo>
                    <a:pt x="1419" y="5449"/>
                  </a:lnTo>
                  <a:lnTo>
                    <a:pt x="1404" y="5437"/>
                  </a:lnTo>
                  <a:lnTo>
                    <a:pt x="1388" y="5423"/>
                  </a:lnTo>
                  <a:lnTo>
                    <a:pt x="1372" y="5409"/>
                  </a:lnTo>
                  <a:lnTo>
                    <a:pt x="1358" y="5394"/>
                  </a:lnTo>
                  <a:lnTo>
                    <a:pt x="1344" y="5378"/>
                  </a:lnTo>
                  <a:lnTo>
                    <a:pt x="1332" y="5362"/>
                  </a:lnTo>
                  <a:lnTo>
                    <a:pt x="1320" y="5345"/>
                  </a:lnTo>
                  <a:lnTo>
                    <a:pt x="1310" y="5329"/>
                  </a:lnTo>
                  <a:lnTo>
                    <a:pt x="1300" y="5311"/>
                  </a:lnTo>
                  <a:lnTo>
                    <a:pt x="1291" y="5293"/>
                  </a:lnTo>
                  <a:lnTo>
                    <a:pt x="1283" y="5275"/>
                  </a:lnTo>
                  <a:lnTo>
                    <a:pt x="1276" y="5257"/>
                  </a:lnTo>
                  <a:lnTo>
                    <a:pt x="1271" y="5238"/>
                  </a:lnTo>
                  <a:lnTo>
                    <a:pt x="1265" y="5219"/>
                  </a:lnTo>
                  <a:lnTo>
                    <a:pt x="1262" y="5200"/>
                  </a:lnTo>
                  <a:lnTo>
                    <a:pt x="1259" y="5181"/>
                  </a:lnTo>
                  <a:lnTo>
                    <a:pt x="1256" y="5162"/>
                  </a:lnTo>
                  <a:lnTo>
                    <a:pt x="1254" y="5142"/>
                  </a:lnTo>
                  <a:lnTo>
                    <a:pt x="1254" y="5123"/>
                  </a:lnTo>
                  <a:lnTo>
                    <a:pt x="1254" y="5103"/>
                  </a:lnTo>
                  <a:lnTo>
                    <a:pt x="1256" y="5084"/>
                  </a:lnTo>
                  <a:lnTo>
                    <a:pt x="1259" y="5065"/>
                  </a:lnTo>
                  <a:lnTo>
                    <a:pt x="1262" y="5045"/>
                  </a:lnTo>
                  <a:lnTo>
                    <a:pt x="1265" y="5026"/>
                  </a:lnTo>
                  <a:lnTo>
                    <a:pt x="1271" y="5009"/>
                  </a:lnTo>
                  <a:lnTo>
                    <a:pt x="1276" y="4990"/>
                  </a:lnTo>
                  <a:lnTo>
                    <a:pt x="1283" y="4971"/>
                  </a:lnTo>
                  <a:lnTo>
                    <a:pt x="1291" y="4953"/>
                  </a:lnTo>
                  <a:lnTo>
                    <a:pt x="1300" y="4935"/>
                  </a:lnTo>
                  <a:lnTo>
                    <a:pt x="1310" y="4918"/>
                  </a:lnTo>
                  <a:lnTo>
                    <a:pt x="1320" y="4902"/>
                  </a:lnTo>
                  <a:lnTo>
                    <a:pt x="1332" y="4885"/>
                  </a:lnTo>
                  <a:lnTo>
                    <a:pt x="1344" y="4868"/>
                  </a:lnTo>
                  <a:lnTo>
                    <a:pt x="1358" y="4852"/>
                  </a:lnTo>
                  <a:lnTo>
                    <a:pt x="1372" y="4838"/>
                  </a:lnTo>
                  <a:lnTo>
                    <a:pt x="1658" y="4551"/>
                  </a:lnTo>
                  <a:lnTo>
                    <a:pt x="1762" y="4655"/>
                  </a:lnTo>
                  <a:lnTo>
                    <a:pt x="1945" y="4838"/>
                  </a:lnTo>
                  <a:lnTo>
                    <a:pt x="1958" y="4852"/>
                  </a:lnTo>
                  <a:lnTo>
                    <a:pt x="1972" y="4868"/>
                  </a:lnTo>
                  <a:lnTo>
                    <a:pt x="1985" y="4885"/>
                  </a:lnTo>
                  <a:lnTo>
                    <a:pt x="1996" y="4902"/>
                  </a:lnTo>
                  <a:lnTo>
                    <a:pt x="2007" y="4918"/>
                  </a:lnTo>
                  <a:lnTo>
                    <a:pt x="2016" y="4935"/>
                  </a:lnTo>
                  <a:lnTo>
                    <a:pt x="2025" y="4953"/>
                  </a:lnTo>
                  <a:lnTo>
                    <a:pt x="2033" y="4972"/>
                  </a:lnTo>
                  <a:lnTo>
                    <a:pt x="2039" y="4990"/>
                  </a:lnTo>
                  <a:lnTo>
                    <a:pt x="2046" y="5009"/>
                  </a:lnTo>
                  <a:lnTo>
                    <a:pt x="2051" y="5026"/>
                  </a:lnTo>
                  <a:lnTo>
                    <a:pt x="2055" y="5046"/>
                  </a:lnTo>
                  <a:lnTo>
                    <a:pt x="2058" y="5065"/>
                  </a:lnTo>
                  <a:lnTo>
                    <a:pt x="2061" y="5084"/>
                  </a:lnTo>
                  <a:lnTo>
                    <a:pt x="2062" y="5103"/>
                  </a:lnTo>
                  <a:lnTo>
                    <a:pt x="2063" y="5123"/>
                  </a:lnTo>
                  <a:lnTo>
                    <a:pt x="2062" y="5142"/>
                  </a:lnTo>
                  <a:lnTo>
                    <a:pt x="2061" y="5162"/>
                  </a:lnTo>
                  <a:lnTo>
                    <a:pt x="2058" y="5181"/>
                  </a:lnTo>
                  <a:lnTo>
                    <a:pt x="2055" y="5200"/>
                  </a:lnTo>
                  <a:lnTo>
                    <a:pt x="2051" y="5219"/>
                  </a:lnTo>
                  <a:lnTo>
                    <a:pt x="2046" y="5238"/>
                  </a:lnTo>
                  <a:lnTo>
                    <a:pt x="2039" y="5257"/>
                  </a:lnTo>
                  <a:lnTo>
                    <a:pt x="2033" y="5275"/>
                  </a:lnTo>
                  <a:lnTo>
                    <a:pt x="2025" y="5293"/>
                  </a:lnTo>
                  <a:lnTo>
                    <a:pt x="2016" y="5311"/>
                  </a:lnTo>
                  <a:lnTo>
                    <a:pt x="2007" y="5329"/>
                  </a:lnTo>
                  <a:lnTo>
                    <a:pt x="1996" y="5345"/>
                  </a:lnTo>
                  <a:lnTo>
                    <a:pt x="1985" y="5362"/>
                  </a:lnTo>
                  <a:lnTo>
                    <a:pt x="1971" y="5378"/>
                  </a:lnTo>
                  <a:lnTo>
                    <a:pt x="1958" y="5393"/>
                  </a:lnTo>
                  <a:lnTo>
                    <a:pt x="1943" y="5409"/>
                  </a:lnTo>
                  <a:close/>
                  <a:moveTo>
                    <a:pt x="3727" y="3626"/>
                  </a:moveTo>
                  <a:lnTo>
                    <a:pt x="2420" y="4933"/>
                  </a:lnTo>
                  <a:lnTo>
                    <a:pt x="2414" y="4908"/>
                  </a:lnTo>
                  <a:lnTo>
                    <a:pt x="2406" y="4883"/>
                  </a:lnTo>
                  <a:lnTo>
                    <a:pt x="2397" y="4858"/>
                  </a:lnTo>
                  <a:lnTo>
                    <a:pt x="2389" y="4833"/>
                  </a:lnTo>
                  <a:lnTo>
                    <a:pt x="2379" y="4810"/>
                  </a:lnTo>
                  <a:lnTo>
                    <a:pt x="2368" y="4786"/>
                  </a:lnTo>
                  <a:lnTo>
                    <a:pt x="2356" y="4762"/>
                  </a:lnTo>
                  <a:lnTo>
                    <a:pt x="2344" y="4739"/>
                  </a:lnTo>
                  <a:lnTo>
                    <a:pt x="2331" y="4716"/>
                  </a:lnTo>
                  <a:lnTo>
                    <a:pt x="2316" y="4693"/>
                  </a:lnTo>
                  <a:lnTo>
                    <a:pt x="2302" y="4672"/>
                  </a:lnTo>
                  <a:lnTo>
                    <a:pt x="2286" y="4649"/>
                  </a:lnTo>
                  <a:lnTo>
                    <a:pt x="2269" y="4628"/>
                  </a:lnTo>
                  <a:lnTo>
                    <a:pt x="2251" y="4607"/>
                  </a:lnTo>
                  <a:lnTo>
                    <a:pt x="2234" y="4587"/>
                  </a:lnTo>
                  <a:lnTo>
                    <a:pt x="2215" y="4567"/>
                  </a:lnTo>
                  <a:lnTo>
                    <a:pt x="2032" y="4385"/>
                  </a:lnTo>
                  <a:lnTo>
                    <a:pt x="501" y="2855"/>
                  </a:lnTo>
                  <a:lnTo>
                    <a:pt x="487" y="2839"/>
                  </a:lnTo>
                  <a:lnTo>
                    <a:pt x="473" y="2824"/>
                  </a:lnTo>
                  <a:lnTo>
                    <a:pt x="461" y="2807"/>
                  </a:lnTo>
                  <a:lnTo>
                    <a:pt x="449" y="2791"/>
                  </a:lnTo>
                  <a:lnTo>
                    <a:pt x="439" y="2773"/>
                  </a:lnTo>
                  <a:lnTo>
                    <a:pt x="429" y="2757"/>
                  </a:lnTo>
                  <a:lnTo>
                    <a:pt x="420" y="2739"/>
                  </a:lnTo>
                  <a:lnTo>
                    <a:pt x="412" y="2721"/>
                  </a:lnTo>
                  <a:lnTo>
                    <a:pt x="405" y="2702"/>
                  </a:lnTo>
                  <a:lnTo>
                    <a:pt x="400" y="2684"/>
                  </a:lnTo>
                  <a:lnTo>
                    <a:pt x="394" y="2665"/>
                  </a:lnTo>
                  <a:lnTo>
                    <a:pt x="391" y="2646"/>
                  </a:lnTo>
                  <a:lnTo>
                    <a:pt x="387" y="2627"/>
                  </a:lnTo>
                  <a:lnTo>
                    <a:pt x="385" y="2607"/>
                  </a:lnTo>
                  <a:lnTo>
                    <a:pt x="383" y="2588"/>
                  </a:lnTo>
                  <a:lnTo>
                    <a:pt x="383" y="2569"/>
                  </a:lnTo>
                  <a:lnTo>
                    <a:pt x="383" y="2549"/>
                  </a:lnTo>
                  <a:lnTo>
                    <a:pt x="385" y="2530"/>
                  </a:lnTo>
                  <a:lnTo>
                    <a:pt x="387" y="2510"/>
                  </a:lnTo>
                  <a:lnTo>
                    <a:pt x="391" y="2491"/>
                  </a:lnTo>
                  <a:lnTo>
                    <a:pt x="394" y="2472"/>
                  </a:lnTo>
                  <a:lnTo>
                    <a:pt x="400" y="2453"/>
                  </a:lnTo>
                  <a:lnTo>
                    <a:pt x="405" y="2434"/>
                  </a:lnTo>
                  <a:lnTo>
                    <a:pt x="412" y="2416"/>
                  </a:lnTo>
                  <a:lnTo>
                    <a:pt x="420" y="2399"/>
                  </a:lnTo>
                  <a:lnTo>
                    <a:pt x="429" y="2381"/>
                  </a:lnTo>
                  <a:lnTo>
                    <a:pt x="439" y="2363"/>
                  </a:lnTo>
                  <a:lnTo>
                    <a:pt x="449" y="2346"/>
                  </a:lnTo>
                  <a:lnTo>
                    <a:pt x="461" y="2329"/>
                  </a:lnTo>
                  <a:lnTo>
                    <a:pt x="473" y="2314"/>
                  </a:lnTo>
                  <a:lnTo>
                    <a:pt x="487" y="2298"/>
                  </a:lnTo>
                  <a:lnTo>
                    <a:pt x="501" y="2283"/>
                  </a:lnTo>
                  <a:lnTo>
                    <a:pt x="517" y="2268"/>
                  </a:lnTo>
                  <a:lnTo>
                    <a:pt x="532" y="2255"/>
                  </a:lnTo>
                  <a:lnTo>
                    <a:pt x="548" y="2242"/>
                  </a:lnTo>
                  <a:lnTo>
                    <a:pt x="565" y="2231"/>
                  </a:lnTo>
                  <a:lnTo>
                    <a:pt x="581" y="2220"/>
                  </a:lnTo>
                  <a:lnTo>
                    <a:pt x="599" y="2210"/>
                  </a:lnTo>
                  <a:lnTo>
                    <a:pt x="617" y="2202"/>
                  </a:lnTo>
                  <a:lnTo>
                    <a:pt x="635" y="2195"/>
                  </a:lnTo>
                  <a:lnTo>
                    <a:pt x="653" y="2187"/>
                  </a:lnTo>
                  <a:lnTo>
                    <a:pt x="672" y="2181"/>
                  </a:lnTo>
                  <a:lnTo>
                    <a:pt x="691" y="2176"/>
                  </a:lnTo>
                  <a:lnTo>
                    <a:pt x="710" y="2172"/>
                  </a:lnTo>
                  <a:lnTo>
                    <a:pt x="729" y="2169"/>
                  </a:lnTo>
                  <a:lnTo>
                    <a:pt x="748" y="2167"/>
                  </a:lnTo>
                  <a:lnTo>
                    <a:pt x="768" y="2164"/>
                  </a:lnTo>
                  <a:lnTo>
                    <a:pt x="787" y="2164"/>
                  </a:lnTo>
                  <a:lnTo>
                    <a:pt x="807" y="2164"/>
                  </a:lnTo>
                  <a:lnTo>
                    <a:pt x="826" y="2167"/>
                  </a:lnTo>
                  <a:lnTo>
                    <a:pt x="845" y="2169"/>
                  </a:lnTo>
                  <a:lnTo>
                    <a:pt x="865" y="2172"/>
                  </a:lnTo>
                  <a:lnTo>
                    <a:pt x="884" y="2176"/>
                  </a:lnTo>
                  <a:lnTo>
                    <a:pt x="903" y="2181"/>
                  </a:lnTo>
                  <a:lnTo>
                    <a:pt x="921" y="2187"/>
                  </a:lnTo>
                  <a:lnTo>
                    <a:pt x="940" y="2193"/>
                  </a:lnTo>
                  <a:lnTo>
                    <a:pt x="957" y="2202"/>
                  </a:lnTo>
                  <a:lnTo>
                    <a:pt x="975" y="2210"/>
                  </a:lnTo>
                  <a:lnTo>
                    <a:pt x="992" y="2220"/>
                  </a:lnTo>
                  <a:lnTo>
                    <a:pt x="1010" y="2231"/>
                  </a:lnTo>
                  <a:lnTo>
                    <a:pt x="1025" y="2242"/>
                  </a:lnTo>
                  <a:lnTo>
                    <a:pt x="1042" y="2255"/>
                  </a:lnTo>
                  <a:lnTo>
                    <a:pt x="1058" y="2268"/>
                  </a:lnTo>
                  <a:lnTo>
                    <a:pt x="1073" y="2283"/>
                  </a:lnTo>
                  <a:lnTo>
                    <a:pt x="1087" y="2298"/>
                  </a:lnTo>
                  <a:lnTo>
                    <a:pt x="1100" y="2314"/>
                  </a:lnTo>
                  <a:lnTo>
                    <a:pt x="1114" y="2329"/>
                  </a:lnTo>
                  <a:lnTo>
                    <a:pt x="1125" y="2346"/>
                  </a:lnTo>
                  <a:lnTo>
                    <a:pt x="1136" y="2363"/>
                  </a:lnTo>
                  <a:lnTo>
                    <a:pt x="1145" y="2381"/>
                  </a:lnTo>
                  <a:lnTo>
                    <a:pt x="1154" y="2399"/>
                  </a:lnTo>
                  <a:lnTo>
                    <a:pt x="1162" y="2416"/>
                  </a:lnTo>
                  <a:lnTo>
                    <a:pt x="1168" y="2434"/>
                  </a:lnTo>
                  <a:lnTo>
                    <a:pt x="1175" y="2453"/>
                  </a:lnTo>
                  <a:lnTo>
                    <a:pt x="1179" y="2472"/>
                  </a:lnTo>
                  <a:lnTo>
                    <a:pt x="1184" y="2491"/>
                  </a:lnTo>
                  <a:lnTo>
                    <a:pt x="1187" y="2510"/>
                  </a:lnTo>
                  <a:lnTo>
                    <a:pt x="1189" y="2530"/>
                  </a:lnTo>
                  <a:lnTo>
                    <a:pt x="1191" y="2549"/>
                  </a:lnTo>
                  <a:lnTo>
                    <a:pt x="1192" y="2569"/>
                  </a:lnTo>
                  <a:lnTo>
                    <a:pt x="1191" y="2588"/>
                  </a:lnTo>
                  <a:lnTo>
                    <a:pt x="1189" y="2607"/>
                  </a:lnTo>
                  <a:lnTo>
                    <a:pt x="1187" y="2627"/>
                  </a:lnTo>
                  <a:lnTo>
                    <a:pt x="1184" y="2646"/>
                  </a:lnTo>
                  <a:lnTo>
                    <a:pt x="1179" y="2665"/>
                  </a:lnTo>
                  <a:lnTo>
                    <a:pt x="1175" y="2684"/>
                  </a:lnTo>
                  <a:lnTo>
                    <a:pt x="1168" y="2702"/>
                  </a:lnTo>
                  <a:lnTo>
                    <a:pt x="1162" y="2721"/>
                  </a:lnTo>
                  <a:lnTo>
                    <a:pt x="1154" y="2739"/>
                  </a:lnTo>
                  <a:lnTo>
                    <a:pt x="1145" y="2757"/>
                  </a:lnTo>
                  <a:lnTo>
                    <a:pt x="1136" y="2773"/>
                  </a:lnTo>
                  <a:lnTo>
                    <a:pt x="1125" y="2791"/>
                  </a:lnTo>
                  <a:lnTo>
                    <a:pt x="1114" y="2808"/>
                  </a:lnTo>
                  <a:lnTo>
                    <a:pt x="1100" y="2824"/>
                  </a:lnTo>
                  <a:lnTo>
                    <a:pt x="1087" y="2839"/>
                  </a:lnTo>
                  <a:lnTo>
                    <a:pt x="1073" y="2855"/>
                  </a:lnTo>
                  <a:lnTo>
                    <a:pt x="1343" y="3125"/>
                  </a:lnTo>
                  <a:lnTo>
                    <a:pt x="2570" y="1898"/>
                  </a:lnTo>
                  <a:lnTo>
                    <a:pt x="3545" y="2872"/>
                  </a:lnTo>
                  <a:lnTo>
                    <a:pt x="3727" y="3054"/>
                  </a:lnTo>
                  <a:lnTo>
                    <a:pt x="3742" y="3069"/>
                  </a:lnTo>
                  <a:lnTo>
                    <a:pt x="3755" y="3086"/>
                  </a:lnTo>
                  <a:lnTo>
                    <a:pt x="3768" y="3101"/>
                  </a:lnTo>
                  <a:lnTo>
                    <a:pt x="3780" y="3118"/>
                  </a:lnTo>
                  <a:lnTo>
                    <a:pt x="3790" y="3135"/>
                  </a:lnTo>
                  <a:lnTo>
                    <a:pt x="3800" y="3153"/>
                  </a:lnTo>
                  <a:lnTo>
                    <a:pt x="3809" y="3169"/>
                  </a:lnTo>
                  <a:lnTo>
                    <a:pt x="3816" y="3188"/>
                  </a:lnTo>
                  <a:lnTo>
                    <a:pt x="3823" y="3206"/>
                  </a:lnTo>
                  <a:lnTo>
                    <a:pt x="3830" y="3225"/>
                  </a:lnTo>
                  <a:lnTo>
                    <a:pt x="3834" y="3244"/>
                  </a:lnTo>
                  <a:lnTo>
                    <a:pt x="3839" y="3263"/>
                  </a:lnTo>
                  <a:lnTo>
                    <a:pt x="3842" y="3282"/>
                  </a:lnTo>
                  <a:lnTo>
                    <a:pt x="3844" y="3301"/>
                  </a:lnTo>
                  <a:lnTo>
                    <a:pt x="3845" y="3321"/>
                  </a:lnTo>
                  <a:lnTo>
                    <a:pt x="3845" y="3340"/>
                  </a:lnTo>
                  <a:lnTo>
                    <a:pt x="3845" y="3359"/>
                  </a:lnTo>
                  <a:lnTo>
                    <a:pt x="3844" y="3379"/>
                  </a:lnTo>
                  <a:lnTo>
                    <a:pt x="3842" y="3398"/>
                  </a:lnTo>
                  <a:lnTo>
                    <a:pt x="3839" y="3417"/>
                  </a:lnTo>
                  <a:lnTo>
                    <a:pt x="3834" y="3436"/>
                  </a:lnTo>
                  <a:lnTo>
                    <a:pt x="3830" y="3455"/>
                  </a:lnTo>
                  <a:lnTo>
                    <a:pt x="3823" y="3474"/>
                  </a:lnTo>
                  <a:lnTo>
                    <a:pt x="3816" y="3492"/>
                  </a:lnTo>
                  <a:lnTo>
                    <a:pt x="3809" y="3511"/>
                  </a:lnTo>
                  <a:lnTo>
                    <a:pt x="3800" y="3528"/>
                  </a:lnTo>
                  <a:lnTo>
                    <a:pt x="3790" y="3545"/>
                  </a:lnTo>
                  <a:lnTo>
                    <a:pt x="3780" y="3562"/>
                  </a:lnTo>
                  <a:lnTo>
                    <a:pt x="3768" y="3579"/>
                  </a:lnTo>
                  <a:lnTo>
                    <a:pt x="3755" y="3595"/>
                  </a:lnTo>
                  <a:lnTo>
                    <a:pt x="3742" y="3611"/>
                  </a:lnTo>
                  <a:lnTo>
                    <a:pt x="3727" y="3626"/>
                  </a:lnTo>
                  <a:close/>
                  <a:moveTo>
                    <a:pt x="2480" y="2235"/>
                  </a:moveTo>
                  <a:lnTo>
                    <a:pt x="1460" y="3254"/>
                  </a:lnTo>
                  <a:lnTo>
                    <a:pt x="1730" y="3524"/>
                  </a:lnTo>
                  <a:lnTo>
                    <a:pt x="2750" y="2505"/>
                  </a:lnTo>
                  <a:lnTo>
                    <a:pt x="2480" y="2235"/>
                  </a:lnTo>
                  <a:close/>
                  <a:moveTo>
                    <a:pt x="2887" y="2643"/>
                  </a:moveTo>
                  <a:lnTo>
                    <a:pt x="1868" y="3662"/>
                  </a:lnTo>
                  <a:lnTo>
                    <a:pt x="2139" y="3932"/>
                  </a:lnTo>
                  <a:lnTo>
                    <a:pt x="3157" y="2913"/>
                  </a:lnTo>
                  <a:lnTo>
                    <a:pt x="2887" y="2643"/>
                  </a:lnTo>
                  <a:close/>
                  <a:moveTo>
                    <a:pt x="2276" y="4069"/>
                  </a:moveTo>
                  <a:lnTo>
                    <a:pt x="2546" y="4340"/>
                  </a:lnTo>
                  <a:lnTo>
                    <a:pt x="3565" y="3321"/>
                  </a:lnTo>
                  <a:lnTo>
                    <a:pt x="3295" y="3050"/>
                  </a:lnTo>
                  <a:lnTo>
                    <a:pt x="2276" y="4069"/>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68" name="组合 67"/>
          <p:cNvGrpSpPr/>
          <p:nvPr/>
        </p:nvGrpSpPr>
        <p:grpSpPr>
          <a:xfrm>
            <a:off x="5631704" y="3019600"/>
            <a:ext cx="6017887" cy="540934"/>
            <a:chOff x="4597712" y="2297506"/>
            <a:chExt cx="5699829" cy="511214"/>
          </a:xfrm>
          <a:solidFill>
            <a:srgbClr val="C00000"/>
          </a:solidFill>
          <a:effectLst>
            <a:outerShdw blurRad="50800" dist="38100" dir="2700000" algn="tl" rotWithShape="0">
              <a:prstClr val="black">
                <a:alpha val="40000"/>
              </a:prstClr>
            </a:outerShdw>
          </a:effectLst>
        </p:grpSpPr>
        <p:sp>
          <p:nvSpPr>
            <p:cNvPr id="69" name="Freeform 5"/>
            <p:cNvSpPr/>
            <p:nvPr/>
          </p:nvSpPr>
          <p:spPr bwMode="auto">
            <a:xfrm>
              <a:off x="4597712" y="2297506"/>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0" name="TextBox 69"/>
            <p:cNvSpPr txBox="1"/>
            <p:nvPr/>
          </p:nvSpPr>
          <p:spPr>
            <a:xfrm>
              <a:off x="5533485" y="2366080"/>
              <a:ext cx="3224324"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商务谈判的谋略心理</a:t>
              </a:r>
              <a:endParaRPr lang="zh-CN" altLang="en-US" sz="2400"/>
            </a:p>
          </p:txBody>
        </p:sp>
        <p:sp>
          <p:nvSpPr>
            <p:cNvPr id="73" name="KSO_Shape"/>
            <p:cNvSpPr/>
            <p:nvPr/>
          </p:nvSpPr>
          <p:spPr bwMode="auto">
            <a:xfrm>
              <a:off x="9315111" y="2409874"/>
              <a:ext cx="318357" cy="286475"/>
            </a:xfrm>
            <a:custGeom>
              <a:gdLst>
                <a:gd name="T0" fmla="*/ 984018 w 1589088"/>
                <a:gd name="T1" fmla="*/ 589506 h 1589088"/>
                <a:gd name="T2" fmla="*/ 955171 w 1589088"/>
                <a:gd name="T3" fmla="*/ 645802 h 1589088"/>
                <a:gd name="T4" fmla="*/ 898294 w 1589088"/>
                <a:gd name="T5" fmla="*/ 673272 h 1589088"/>
                <a:gd name="T6" fmla="*/ 881422 w 1589088"/>
                <a:gd name="T7" fmla="*/ 964824 h 1589088"/>
                <a:gd name="T8" fmla="*/ 873530 w 1589088"/>
                <a:gd name="T9" fmla="*/ 1040159 h 1589088"/>
                <a:gd name="T10" fmla="*/ 824817 w 1589088"/>
                <a:gd name="T11" fmla="*/ 1084490 h 1589088"/>
                <a:gd name="T12" fmla="*/ 756238 w 1589088"/>
                <a:gd name="T13" fmla="*/ 1088026 h 1589088"/>
                <a:gd name="T14" fmla="*/ 703444 w 1589088"/>
                <a:gd name="T15" fmla="*/ 1048590 h 1589088"/>
                <a:gd name="T16" fmla="*/ 686571 w 1589088"/>
                <a:gd name="T17" fmla="*/ 985493 h 1589088"/>
                <a:gd name="T18" fmla="*/ 486007 w 1589088"/>
                <a:gd name="T19" fmla="*/ 893024 h 1589088"/>
                <a:gd name="T20" fmla="*/ 398106 w 1589088"/>
                <a:gd name="T21" fmla="*/ 820680 h 1589088"/>
                <a:gd name="T22" fmla="*/ 402189 w 1589088"/>
                <a:gd name="T23" fmla="*/ 755134 h 1589088"/>
                <a:gd name="T24" fmla="*/ 446547 w 1589088"/>
                <a:gd name="T25" fmla="*/ 706452 h 1589088"/>
                <a:gd name="T26" fmla="*/ 514037 w 1589088"/>
                <a:gd name="T27" fmla="*/ 696389 h 1589088"/>
                <a:gd name="T28" fmla="*/ 570641 w 1589088"/>
                <a:gd name="T29" fmla="*/ 730385 h 1589088"/>
                <a:gd name="T30" fmla="*/ 593501 w 1589088"/>
                <a:gd name="T31" fmla="*/ 794027 h 1589088"/>
                <a:gd name="T32" fmla="*/ 818558 w 1589088"/>
                <a:gd name="T33" fmla="*/ 648522 h 1589088"/>
                <a:gd name="T34" fmla="*/ 785901 w 1589088"/>
                <a:gd name="T35" fmla="*/ 575091 h 1589088"/>
                <a:gd name="T36" fmla="*/ 808761 w 1589088"/>
                <a:gd name="T37" fmla="*/ 511721 h 1589088"/>
                <a:gd name="T38" fmla="*/ 865365 w 1589088"/>
                <a:gd name="T39" fmla="*/ 477726 h 1589088"/>
                <a:gd name="T40" fmla="*/ 728574 w 1589088"/>
                <a:gd name="T41" fmla="*/ 144010 h 1589088"/>
                <a:gd name="T42" fmla="*/ 531280 w 1589088"/>
                <a:gd name="T43" fmla="*/ 182593 h 1589088"/>
                <a:gd name="T44" fmla="*/ 353281 w 1589088"/>
                <a:gd name="T45" fmla="*/ 288291 h 1589088"/>
                <a:gd name="T46" fmla="*/ 219577 w 1589088"/>
                <a:gd name="T47" fmla="*/ 451592 h 1589088"/>
                <a:gd name="T48" fmla="*/ 152454 w 1589088"/>
                <a:gd name="T49" fmla="*/ 642880 h 1589088"/>
                <a:gd name="T50" fmla="*/ 152454 w 1589088"/>
                <a:gd name="T51" fmla="*/ 843135 h 1589088"/>
                <a:gd name="T52" fmla="*/ 219577 w 1589088"/>
                <a:gd name="T53" fmla="*/ 1034422 h 1589088"/>
                <a:gd name="T54" fmla="*/ 353281 w 1589088"/>
                <a:gd name="T55" fmla="*/ 1197724 h 1589088"/>
                <a:gd name="T56" fmla="*/ 531280 w 1589088"/>
                <a:gd name="T57" fmla="*/ 1303421 h 1589088"/>
                <a:gd name="T58" fmla="*/ 728574 w 1589088"/>
                <a:gd name="T59" fmla="*/ 1341734 h 1589088"/>
                <a:gd name="T60" fmla="*/ 927227 w 1589088"/>
                <a:gd name="T61" fmla="*/ 1312931 h 1589088"/>
                <a:gd name="T62" fmla="*/ 1109302 w 1589088"/>
                <a:gd name="T63" fmla="*/ 1217015 h 1589088"/>
                <a:gd name="T64" fmla="*/ 1251431 w 1589088"/>
                <a:gd name="T65" fmla="*/ 1059964 h 1589088"/>
                <a:gd name="T66" fmla="*/ 1328065 w 1589088"/>
                <a:gd name="T67" fmla="*/ 871393 h 1589088"/>
                <a:gd name="T68" fmla="*/ 1337576 w 1589088"/>
                <a:gd name="T69" fmla="*/ 671410 h 1589088"/>
                <a:gd name="T70" fmla="*/ 1280237 w 1589088"/>
                <a:gd name="T71" fmla="*/ 477677 h 1589088"/>
                <a:gd name="T72" fmla="*/ 1155500 w 1589088"/>
                <a:gd name="T73" fmla="*/ 308670 h 1589088"/>
                <a:gd name="T74" fmla="*/ 981849 w 1589088"/>
                <a:gd name="T75" fmla="*/ 193462 h 1589088"/>
                <a:gd name="T76" fmla="*/ 785915 w 1589088"/>
                <a:gd name="T77" fmla="*/ 145640 h 1589088"/>
                <a:gd name="T78" fmla="*/ 902226 w 1589088"/>
                <a:gd name="T79" fmla="*/ 17390 h 1589088"/>
                <a:gd name="T80" fmla="*/ 1136207 w 1589088"/>
                <a:gd name="T81" fmla="*/ 112491 h 1589088"/>
                <a:gd name="T82" fmla="*/ 1320999 w 1589088"/>
                <a:gd name="T83" fmla="*/ 276063 h 1589088"/>
                <a:gd name="T84" fmla="*/ 1429702 w 1589088"/>
                <a:gd name="T85" fmla="*/ 459201 h 1589088"/>
                <a:gd name="T86" fmla="*/ 1481334 w 1589088"/>
                <a:gd name="T87" fmla="*/ 660270 h 1589088"/>
                <a:gd name="T88" fmla="*/ 1475356 w 1589088"/>
                <a:gd name="T89" fmla="*/ 866502 h 1589088"/>
                <a:gd name="T90" fmla="*/ 1412581 w 1589088"/>
                <a:gd name="T91" fmla="*/ 1064855 h 1589088"/>
                <a:gd name="T92" fmla="*/ 1892771 w 1589088"/>
                <a:gd name="T93" fmla="*/ 1636001 h 1589088"/>
                <a:gd name="T94" fmla="*/ 1896304 w 1589088"/>
                <a:gd name="T95" fmla="*/ 1759632 h 1589088"/>
                <a:gd name="T96" fmla="*/ 1783798 w 1589088"/>
                <a:gd name="T97" fmla="*/ 1885980 h 1589088"/>
                <a:gd name="T98" fmla="*/ 1662866 w 1589088"/>
                <a:gd name="T99" fmla="*/ 1900381 h 1589088"/>
                <a:gd name="T100" fmla="*/ 1104954 w 1589088"/>
                <a:gd name="T101" fmla="*/ 1391458 h 1589088"/>
                <a:gd name="T102" fmla="*/ 909835 w 1589088"/>
                <a:gd name="T103" fmla="*/ 1466451 h 1589088"/>
                <a:gd name="T104" fmla="*/ 704388 w 1589088"/>
                <a:gd name="T105" fmla="*/ 1484656 h 1589088"/>
                <a:gd name="T106" fmla="*/ 501116 w 1589088"/>
                <a:gd name="T107" fmla="*/ 1445528 h 1589088"/>
                <a:gd name="T108" fmla="*/ 313061 w 1589088"/>
                <a:gd name="T109" fmla="*/ 1349069 h 1589088"/>
                <a:gd name="T110" fmla="*/ 143758 w 1589088"/>
                <a:gd name="T111" fmla="*/ 1181965 h 1589088"/>
                <a:gd name="T112" fmla="*/ 30708 w 1589088"/>
                <a:gd name="T113" fmla="*/ 954538 h 1589088"/>
                <a:gd name="T114" fmla="*/ 815 w 1589088"/>
                <a:gd name="T115" fmla="*/ 707277 h 1589088"/>
                <a:gd name="T116" fmla="*/ 54351 w 1589088"/>
                <a:gd name="T117" fmla="*/ 463275 h 1589088"/>
                <a:gd name="T118" fmla="*/ 191315 w 1589088"/>
                <a:gd name="T119" fmla="*/ 245360 h 1589088"/>
                <a:gd name="T120" fmla="*/ 397577 w 1589088"/>
                <a:gd name="T121" fmla="*/ 85319 h 1589088"/>
                <a:gd name="T122" fmla="*/ 636177 w 1589088"/>
                <a:gd name="T123" fmla="*/ 7880 h 15890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5464044" y="2828953"/>
            <a:ext cx="1205185" cy="899649"/>
            <a:chOff x="4523051" y="1956346"/>
            <a:chExt cx="1005851" cy="750947"/>
          </a:xfrm>
        </p:grpSpPr>
        <p:sp>
          <p:nvSpPr>
            <p:cNvPr id="100" name="椭圆 99"/>
            <p:cNvSpPr/>
            <p:nvPr/>
          </p:nvSpPr>
          <p:spPr>
            <a:xfrm>
              <a:off x="4538092" y="195634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105" name="TextBox 104"/>
            <p:cNvSpPr txBox="1"/>
            <p:nvPr/>
          </p:nvSpPr>
          <p:spPr>
            <a:xfrm>
              <a:off x="4523051" y="2069082"/>
              <a:ext cx="100585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3.2</a:t>
              </a:r>
              <a:endParaRPr lang="zh-CN" altLang="en-US" sz="4000" b="1">
                <a:latin typeface="微软雅黑" panose="020b0503020204020204" pitchFamily="34" charset="-122"/>
                <a:ea typeface="微软雅黑" panose="020b0503020204020204" pitchFamily="34" charset="-122"/>
              </a:endParaRPr>
            </a:p>
          </p:txBody>
        </p:sp>
      </p:grpSp>
      <p:grpSp>
        <p:nvGrpSpPr>
          <p:cNvPr id="74" name="组合 73"/>
          <p:cNvGrpSpPr/>
          <p:nvPr/>
        </p:nvGrpSpPr>
        <p:grpSpPr>
          <a:xfrm>
            <a:off x="5528148" y="4280842"/>
            <a:ext cx="6085655" cy="540934"/>
            <a:chOff x="4597712" y="3010518"/>
            <a:chExt cx="5699829" cy="511214"/>
          </a:xfrm>
          <a:solidFill>
            <a:srgbClr val="276171"/>
          </a:solidFill>
          <a:effectLst>
            <a:outerShdw blurRad="50800" dist="38100" dir="2700000" algn="tl" rotWithShape="0">
              <a:prstClr val="black">
                <a:alpha val="40000"/>
              </a:prstClr>
            </a:outerShdw>
          </a:effectLst>
        </p:grpSpPr>
        <p:sp>
          <p:nvSpPr>
            <p:cNvPr id="75" name="Freeform 5"/>
            <p:cNvSpPr/>
            <p:nvPr/>
          </p:nvSpPr>
          <p:spPr bwMode="auto">
            <a:xfrm>
              <a:off x="4597712" y="3010518"/>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solidFill>
              <a:srgbClr val="C00000"/>
            </a:solid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6" name="TextBox 75"/>
            <p:cNvSpPr txBox="1"/>
            <p:nvPr/>
          </p:nvSpPr>
          <p:spPr>
            <a:xfrm>
              <a:off x="5533485" y="3091633"/>
              <a:ext cx="3134827"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商务谈判的成功心理</a:t>
              </a:r>
              <a:endParaRPr lang="zh-CN" altLang="en-US" sz="2400"/>
            </a:p>
          </p:txBody>
        </p:sp>
        <p:sp>
          <p:nvSpPr>
            <p:cNvPr id="79" name="KSO_Shape"/>
            <p:cNvSpPr/>
            <p:nvPr/>
          </p:nvSpPr>
          <p:spPr bwMode="auto">
            <a:xfrm>
              <a:off x="9363120" y="3138144"/>
              <a:ext cx="222339" cy="255960"/>
            </a:xfrm>
            <a:custGeom>
              <a:gdLst>
                <a:gd name="T0" fmla="*/ 1139504 w 1546226"/>
                <a:gd name="T1" fmla="*/ 1893571 h 1979613"/>
                <a:gd name="T2" fmla="*/ 1117260 w 1546226"/>
                <a:gd name="T3" fmla="*/ 1969136 h 1979613"/>
                <a:gd name="T4" fmla="*/ 423882 w 1546226"/>
                <a:gd name="T5" fmla="*/ 1965643 h 1979613"/>
                <a:gd name="T6" fmla="*/ 408946 w 1546226"/>
                <a:gd name="T7" fmla="*/ 1888173 h 1979613"/>
                <a:gd name="T8" fmla="*/ 965201 w 1546226"/>
                <a:gd name="T9" fmla="*/ 1608456 h 1979613"/>
                <a:gd name="T10" fmla="*/ 1020446 w 1546226"/>
                <a:gd name="T11" fmla="*/ 1663701 h 1979613"/>
                <a:gd name="T12" fmla="*/ 977266 w 1546226"/>
                <a:gd name="T13" fmla="*/ 1729106 h 1979613"/>
                <a:gd name="T14" fmla="*/ 536258 w 1546226"/>
                <a:gd name="T15" fmla="*/ 1704658 h 1979613"/>
                <a:gd name="T16" fmla="*/ 543878 w 1546226"/>
                <a:gd name="T17" fmla="*/ 1626236 h 1979613"/>
                <a:gd name="T18" fmla="*/ 859473 w 1546226"/>
                <a:gd name="T19" fmla="*/ 1366838 h 1979613"/>
                <a:gd name="T20" fmla="*/ 895986 w 1546226"/>
                <a:gd name="T21" fmla="*/ 1436370 h 1979613"/>
                <a:gd name="T22" fmla="*/ 835026 w 1546226"/>
                <a:gd name="T23" fmla="*/ 1485900 h 1979613"/>
                <a:gd name="T24" fmla="*/ 652463 w 1546226"/>
                <a:gd name="T25" fmla="*/ 1442403 h 1979613"/>
                <a:gd name="T26" fmla="*/ 681991 w 1546226"/>
                <a:gd name="T27" fmla="*/ 1369695 h 1979613"/>
                <a:gd name="T28" fmla="*/ 1304222 w 1546226"/>
                <a:gd name="T29" fmla="*/ 1188236 h 1979613"/>
                <a:gd name="T30" fmla="*/ 1445365 w 1546226"/>
                <a:gd name="T31" fmla="*/ 1409543 h 1979613"/>
                <a:gd name="T32" fmla="*/ 1521804 w 1546226"/>
                <a:gd name="T33" fmla="*/ 1643532 h 1979613"/>
                <a:gd name="T34" fmla="*/ 1542420 w 1546226"/>
                <a:gd name="T35" fmla="*/ 1979613 h 1979613"/>
                <a:gd name="T36" fmla="*/ 1276311 w 1546226"/>
                <a:gd name="T37" fmla="*/ 1712016 h 1979613"/>
                <a:gd name="T38" fmla="*/ 1209387 w 1546226"/>
                <a:gd name="T39" fmla="*/ 1506880 h 1979613"/>
                <a:gd name="T40" fmla="*/ 1061267 w 1546226"/>
                <a:gd name="T41" fmla="*/ 1303011 h 1979613"/>
                <a:gd name="T42" fmla="*/ 1032087 w 1546226"/>
                <a:gd name="T43" fmla="*/ 1155896 h 1979613"/>
                <a:gd name="T44" fmla="*/ 847726 w 1546226"/>
                <a:gd name="T45" fmla="*/ 496570 h 1979613"/>
                <a:gd name="T46" fmla="*/ 896938 w 1546226"/>
                <a:gd name="T47" fmla="*/ 557212 h 1979613"/>
                <a:gd name="T48" fmla="*/ 847726 w 1546226"/>
                <a:gd name="T49" fmla="*/ 617855 h 1979613"/>
                <a:gd name="T50" fmla="*/ 656908 w 1546226"/>
                <a:gd name="T51" fmla="*/ 586740 h 1979613"/>
                <a:gd name="T52" fmla="*/ 672148 w 1546226"/>
                <a:gd name="T53" fmla="*/ 509270 h 1979613"/>
                <a:gd name="T54" fmla="*/ 988378 w 1546226"/>
                <a:gd name="T55" fmla="*/ 255587 h 1979613"/>
                <a:gd name="T56" fmla="*/ 1017588 w 1546226"/>
                <a:gd name="T57" fmla="*/ 328295 h 1979613"/>
                <a:gd name="T58" fmla="*/ 587375 w 1546226"/>
                <a:gd name="T59" fmla="*/ 371475 h 1979613"/>
                <a:gd name="T60" fmla="*/ 527050 w 1546226"/>
                <a:gd name="T61" fmla="*/ 322262 h 1979613"/>
                <a:gd name="T62" fmla="*/ 563563 w 1546226"/>
                <a:gd name="T63" fmla="*/ 252730 h 1979613"/>
                <a:gd name="T64" fmla="*/ 1543686 w 1546226"/>
                <a:gd name="T65" fmla="*/ 172057 h 1979613"/>
                <a:gd name="T66" fmla="*/ 1479895 w 1546226"/>
                <a:gd name="T67" fmla="*/ 486332 h 1979613"/>
                <a:gd name="T68" fmla="*/ 1310737 w 1546226"/>
                <a:gd name="T69" fmla="*/ 784417 h 1979613"/>
                <a:gd name="T70" fmla="*/ 1144435 w 1546226"/>
                <a:gd name="T71" fmla="*/ 941872 h 1979613"/>
                <a:gd name="T72" fmla="*/ 913707 w 1546226"/>
                <a:gd name="T73" fmla="*/ 1072978 h 1979613"/>
                <a:gd name="T74" fmla="*/ 591894 w 1546226"/>
                <a:gd name="T75" fmla="*/ 1216782 h 1979613"/>
                <a:gd name="T76" fmla="*/ 376083 w 1546226"/>
                <a:gd name="T77" fmla="*/ 1436140 h 1979613"/>
                <a:gd name="T78" fmla="*/ 278650 w 1546226"/>
                <a:gd name="T79" fmla="*/ 1673275 h 1979613"/>
                <a:gd name="T80" fmla="*/ 256752 w 1546226"/>
                <a:gd name="T81" fmla="*/ 1943107 h 1979613"/>
                <a:gd name="T82" fmla="*/ 11425 w 1546226"/>
                <a:gd name="T83" fmla="*/ 1721210 h 1979613"/>
                <a:gd name="T84" fmla="*/ 94893 w 1546226"/>
                <a:gd name="T85" fmla="*/ 1422807 h 1979613"/>
                <a:gd name="T86" fmla="*/ 266908 w 1546226"/>
                <a:gd name="T87" fmla="*/ 1159959 h 1979613"/>
                <a:gd name="T88" fmla="*/ 445904 w 1546226"/>
                <a:gd name="T89" fmla="*/ 1007266 h 1979613"/>
                <a:gd name="T90" fmla="*/ 691866 w 1546226"/>
                <a:gd name="T91" fmla="*/ 883143 h 1979613"/>
                <a:gd name="T92" fmla="*/ 1012409 w 1546226"/>
                <a:gd name="T93" fmla="*/ 720292 h 1979613"/>
                <a:gd name="T94" fmla="*/ 1199340 w 1546226"/>
                <a:gd name="T95" fmla="*/ 492998 h 1979613"/>
                <a:gd name="T96" fmla="*/ 1277730 w 1546226"/>
                <a:gd name="T97" fmla="*/ 259356 h 1979613"/>
                <a:gd name="T98" fmla="*/ 463603 w 1546226"/>
                <a:gd name="T99" fmla="*/ 0 h 1979613"/>
                <a:gd name="T100" fmla="*/ 1141411 w 1546226"/>
                <a:gd name="T101" fmla="*/ 43609 h 1979613"/>
                <a:gd name="T102" fmla="*/ 1112176 w 1546226"/>
                <a:gd name="T103" fmla="*/ 116504 h 1979613"/>
                <a:gd name="T104" fmla="*/ 419433 w 1546226"/>
                <a:gd name="T105" fmla="*/ 105681 h 1979613"/>
                <a:gd name="T106" fmla="*/ 412124 w 1546226"/>
                <a:gd name="T107" fmla="*/ 27693 h 1979613"/>
                <a:gd name="T108" fmla="*/ 256779 w 1546226"/>
                <a:gd name="T109" fmla="*/ 31137 h 1979613"/>
                <a:gd name="T110" fmla="*/ 279287 w 1546226"/>
                <a:gd name="T111" fmla="*/ 311049 h 1979613"/>
                <a:gd name="T112" fmla="*/ 361076 w 1546226"/>
                <a:gd name="T113" fmla="*/ 519156 h 1979613"/>
                <a:gd name="T114" fmla="*/ 530043 w 1546226"/>
                <a:gd name="T115" fmla="*/ 718050 h 1979613"/>
                <a:gd name="T116" fmla="*/ 466323 w 1546226"/>
                <a:gd name="T117" fmla="*/ 850539 h 1979613"/>
                <a:gd name="T118" fmla="*/ 255828 w 1546226"/>
                <a:gd name="T119" fmla="*/ 808600 h 1979613"/>
                <a:gd name="T120" fmla="*/ 108418 w 1546226"/>
                <a:gd name="T121" fmla="*/ 587149 h 1979613"/>
                <a:gd name="T122" fmla="*/ 28214 w 1546226"/>
                <a:gd name="T123" fmla="*/ 353306 h 1979613"/>
                <a:gd name="T124" fmla="*/ 2853 w 1546226"/>
                <a:gd name="T125" fmla="*/ 15886 h 19796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46226" h="1979613">
                  <a:moveTo>
                    <a:pt x="463603" y="1855788"/>
                  </a:moveTo>
                  <a:lnTo>
                    <a:pt x="1082623" y="1855788"/>
                  </a:lnTo>
                  <a:lnTo>
                    <a:pt x="1088978" y="1856106"/>
                  </a:lnTo>
                  <a:lnTo>
                    <a:pt x="1095016" y="1857058"/>
                  </a:lnTo>
                  <a:lnTo>
                    <a:pt x="1101054" y="1858646"/>
                  </a:lnTo>
                  <a:lnTo>
                    <a:pt x="1106773" y="1860551"/>
                  </a:lnTo>
                  <a:lnTo>
                    <a:pt x="1112176" y="1863091"/>
                  </a:lnTo>
                  <a:lnTo>
                    <a:pt x="1117260" y="1866266"/>
                  </a:lnTo>
                  <a:lnTo>
                    <a:pt x="1122026" y="1869758"/>
                  </a:lnTo>
                  <a:lnTo>
                    <a:pt x="1126157" y="1873886"/>
                  </a:lnTo>
                  <a:lnTo>
                    <a:pt x="1130606" y="1878013"/>
                  </a:lnTo>
                  <a:lnTo>
                    <a:pt x="1134102" y="1883093"/>
                  </a:lnTo>
                  <a:lnTo>
                    <a:pt x="1137279" y="1888173"/>
                  </a:lnTo>
                  <a:lnTo>
                    <a:pt x="1139504" y="1893571"/>
                  </a:lnTo>
                  <a:lnTo>
                    <a:pt x="1141411" y="1899286"/>
                  </a:lnTo>
                  <a:lnTo>
                    <a:pt x="1142999" y="1905318"/>
                  </a:lnTo>
                  <a:lnTo>
                    <a:pt x="1144270" y="1911351"/>
                  </a:lnTo>
                  <a:lnTo>
                    <a:pt x="1144588" y="1917701"/>
                  </a:lnTo>
                  <a:lnTo>
                    <a:pt x="1144270" y="1924051"/>
                  </a:lnTo>
                  <a:lnTo>
                    <a:pt x="1142999" y="1930401"/>
                  </a:lnTo>
                  <a:lnTo>
                    <a:pt x="1141411" y="1936116"/>
                  </a:lnTo>
                  <a:lnTo>
                    <a:pt x="1139504" y="1941513"/>
                  </a:lnTo>
                  <a:lnTo>
                    <a:pt x="1137279" y="1947228"/>
                  </a:lnTo>
                  <a:lnTo>
                    <a:pt x="1134102" y="1952308"/>
                  </a:lnTo>
                  <a:lnTo>
                    <a:pt x="1130606" y="1956753"/>
                  </a:lnTo>
                  <a:lnTo>
                    <a:pt x="1126157" y="1961198"/>
                  </a:lnTo>
                  <a:lnTo>
                    <a:pt x="1122026" y="1965643"/>
                  </a:lnTo>
                  <a:lnTo>
                    <a:pt x="1117260" y="1969136"/>
                  </a:lnTo>
                  <a:lnTo>
                    <a:pt x="1112176" y="1972311"/>
                  </a:lnTo>
                  <a:lnTo>
                    <a:pt x="1106773" y="1974533"/>
                  </a:lnTo>
                  <a:lnTo>
                    <a:pt x="1101054" y="1976756"/>
                  </a:lnTo>
                  <a:lnTo>
                    <a:pt x="1095016" y="1978026"/>
                  </a:lnTo>
                  <a:lnTo>
                    <a:pt x="1088978" y="1979296"/>
                  </a:lnTo>
                  <a:lnTo>
                    <a:pt x="1082623" y="1979613"/>
                  </a:lnTo>
                  <a:lnTo>
                    <a:pt x="463603" y="1979613"/>
                  </a:lnTo>
                  <a:lnTo>
                    <a:pt x="457248" y="1979296"/>
                  </a:lnTo>
                  <a:lnTo>
                    <a:pt x="450892" y="1978026"/>
                  </a:lnTo>
                  <a:lnTo>
                    <a:pt x="445172" y="1976756"/>
                  </a:lnTo>
                  <a:lnTo>
                    <a:pt x="439135" y="1974533"/>
                  </a:lnTo>
                  <a:lnTo>
                    <a:pt x="433733" y="1972311"/>
                  </a:lnTo>
                  <a:lnTo>
                    <a:pt x="428648" y="1969136"/>
                  </a:lnTo>
                  <a:lnTo>
                    <a:pt x="423882" y="1965643"/>
                  </a:lnTo>
                  <a:lnTo>
                    <a:pt x="419433" y="1961198"/>
                  </a:lnTo>
                  <a:lnTo>
                    <a:pt x="415620" y="1956753"/>
                  </a:lnTo>
                  <a:lnTo>
                    <a:pt x="412124" y="1952308"/>
                  </a:lnTo>
                  <a:lnTo>
                    <a:pt x="408946" y="1947228"/>
                  </a:lnTo>
                  <a:lnTo>
                    <a:pt x="406087" y="1941513"/>
                  </a:lnTo>
                  <a:lnTo>
                    <a:pt x="404180" y="1936116"/>
                  </a:lnTo>
                  <a:lnTo>
                    <a:pt x="402591" y="1930401"/>
                  </a:lnTo>
                  <a:lnTo>
                    <a:pt x="401956" y="1924051"/>
                  </a:lnTo>
                  <a:lnTo>
                    <a:pt x="401638" y="1917701"/>
                  </a:lnTo>
                  <a:lnTo>
                    <a:pt x="401956" y="1911351"/>
                  </a:lnTo>
                  <a:lnTo>
                    <a:pt x="402591" y="1905318"/>
                  </a:lnTo>
                  <a:lnTo>
                    <a:pt x="404180" y="1899286"/>
                  </a:lnTo>
                  <a:lnTo>
                    <a:pt x="406087" y="1893571"/>
                  </a:lnTo>
                  <a:lnTo>
                    <a:pt x="408946" y="1888173"/>
                  </a:lnTo>
                  <a:lnTo>
                    <a:pt x="412124" y="1883093"/>
                  </a:lnTo>
                  <a:lnTo>
                    <a:pt x="415620" y="1878013"/>
                  </a:lnTo>
                  <a:lnTo>
                    <a:pt x="419433" y="1873886"/>
                  </a:lnTo>
                  <a:lnTo>
                    <a:pt x="423882" y="1869758"/>
                  </a:lnTo>
                  <a:lnTo>
                    <a:pt x="428648" y="1866266"/>
                  </a:lnTo>
                  <a:lnTo>
                    <a:pt x="433733" y="1863091"/>
                  </a:lnTo>
                  <a:lnTo>
                    <a:pt x="439135" y="1860551"/>
                  </a:lnTo>
                  <a:lnTo>
                    <a:pt x="445172" y="1858646"/>
                  </a:lnTo>
                  <a:lnTo>
                    <a:pt x="450892" y="1857058"/>
                  </a:lnTo>
                  <a:lnTo>
                    <a:pt x="457248" y="1856106"/>
                  </a:lnTo>
                  <a:lnTo>
                    <a:pt x="463603" y="1855788"/>
                  </a:lnTo>
                  <a:close/>
                  <a:moveTo>
                    <a:pt x="587375" y="1608138"/>
                  </a:moveTo>
                  <a:lnTo>
                    <a:pt x="958851" y="1608138"/>
                  </a:lnTo>
                  <a:lnTo>
                    <a:pt x="965201" y="1608456"/>
                  </a:lnTo>
                  <a:lnTo>
                    <a:pt x="971551" y="1609408"/>
                  </a:lnTo>
                  <a:lnTo>
                    <a:pt x="977266" y="1610996"/>
                  </a:lnTo>
                  <a:lnTo>
                    <a:pt x="982981" y="1612901"/>
                  </a:lnTo>
                  <a:lnTo>
                    <a:pt x="988378" y="1615758"/>
                  </a:lnTo>
                  <a:lnTo>
                    <a:pt x="993458" y="1618616"/>
                  </a:lnTo>
                  <a:lnTo>
                    <a:pt x="998221" y="1622426"/>
                  </a:lnTo>
                  <a:lnTo>
                    <a:pt x="1002348" y="1626236"/>
                  </a:lnTo>
                  <a:lnTo>
                    <a:pt x="1006793" y="1630998"/>
                  </a:lnTo>
                  <a:lnTo>
                    <a:pt x="1010286" y="1635761"/>
                  </a:lnTo>
                  <a:lnTo>
                    <a:pt x="1013461" y="1640841"/>
                  </a:lnTo>
                  <a:lnTo>
                    <a:pt x="1015683" y="1646238"/>
                  </a:lnTo>
                  <a:lnTo>
                    <a:pt x="1017588" y="1651636"/>
                  </a:lnTo>
                  <a:lnTo>
                    <a:pt x="1019176" y="1657668"/>
                  </a:lnTo>
                  <a:lnTo>
                    <a:pt x="1020446" y="1663701"/>
                  </a:lnTo>
                  <a:lnTo>
                    <a:pt x="1020763" y="1670051"/>
                  </a:lnTo>
                  <a:lnTo>
                    <a:pt x="1020446" y="1676401"/>
                  </a:lnTo>
                  <a:lnTo>
                    <a:pt x="1019176" y="1682751"/>
                  </a:lnTo>
                  <a:lnTo>
                    <a:pt x="1017588" y="1688466"/>
                  </a:lnTo>
                  <a:lnTo>
                    <a:pt x="1015683" y="1694498"/>
                  </a:lnTo>
                  <a:lnTo>
                    <a:pt x="1013461" y="1699578"/>
                  </a:lnTo>
                  <a:lnTo>
                    <a:pt x="1010286" y="1704658"/>
                  </a:lnTo>
                  <a:lnTo>
                    <a:pt x="1006793" y="1709738"/>
                  </a:lnTo>
                  <a:lnTo>
                    <a:pt x="1002348" y="1713866"/>
                  </a:lnTo>
                  <a:lnTo>
                    <a:pt x="998221" y="1717993"/>
                  </a:lnTo>
                  <a:lnTo>
                    <a:pt x="993458" y="1721486"/>
                  </a:lnTo>
                  <a:lnTo>
                    <a:pt x="988378" y="1724661"/>
                  </a:lnTo>
                  <a:lnTo>
                    <a:pt x="982981" y="1727201"/>
                  </a:lnTo>
                  <a:lnTo>
                    <a:pt x="977266" y="1729106"/>
                  </a:lnTo>
                  <a:lnTo>
                    <a:pt x="971551" y="1730693"/>
                  </a:lnTo>
                  <a:lnTo>
                    <a:pt x="965201" y="1731646"/>
                  </a:lnTo>
                  <a:lnTo>
                    <a:pt x="958851" y="1731963"/>
                  </a:lnTo>
                  <a:lnTo>
                    <a:pt x="587375" y="1731963"/>
                  </a:lnTo>
                  <a:lnTo>
                    <a:pt x="581343" y="1731646"/>
                  </a:lnTo>
                  <a:lnTo>
                    <a:pt x="575310" y="1730693"/>
                  </a:lnTo>
                  <a:lnTo>
                    <a:pt x="568960" y="1729106"/>
                  </a:lnTo>
                  <a:lnTo>
                    <a:pt x="563563" y="1727201"/>
                  </a:lnTo>
                  <a:lnTo>
                    <a:pt x="558165" y="1724661"/>
                  </a:lnTo>
                  <a:lnTo>
                    <a:pt x="553085" y="1721486"/>
                  </a:lnTo>
                  <a:lnTo>
                    <a:pt x="548323" y="1717993"/>
                  </a:lnTo>
                  <a:lnTo>
                    <a:pt x="543878" y="1713866"/>
                  </a:lnTo>
                  <a:lnTo>
                    <a:pt x="539750" y="1709738"/>
                  </a:lnTo>
                  <a:lnTo>
                    <a:pt x="536258" y="1704658"/>
                  </a:lnTo>
                  <a:lnTo>
                    <a:pt x="533083" y="1699578"/>
                  </a:lnTo>
                  <a:lnTo>
                    <a:pt x="530543" y="1694498"/>
                  </a:lnTo>
                  <a:lnTo>
                    <a:pt x="528320" y="1688466"/>
                  </a:lnTo>
                  <a:lnTo>
                    <a:pt x="527050" y="1682751"/>
                  </a:lnTo>
                  <a:lnTo>
                    <a:pt x="526098" y="1676401"/>
                  </a:lnTo>
                  <a:lnTo>
                    <a:pt x="525463" y="1670051"/>
                  </a:lnTo>
                  <a:lnTo>
                    <a:pt x="526098" y="1663701"/>
                  </a:lnTo>
                  <a:lnTo>
                    <a:pt x="527050" y="1657668"/>
                  </a:lnTo>
                  <a:lnTo>
                    <a:pt x="528320" y="1651636"/>
                  </a:lnTo>
                  <a:lnTo>
                    <a:pt x="530543" y="1646238"/>
                  </a:lnTo>
                  <a:lnTo>
                    <a:pt x="533083" y="1640841"/>
                  </a:lnTo>
                  <a:lnTo>
                    <a:pt x="536258" y="1635761"/>
                  </a:lnTo>
                  <a:lnTo>
                    <a:pt x="539750" y="1630998"/>
                  </a:lnTo>
                  <a:lnTo>
                    <a:pt x="543878" y="1626236"/>
                  </a:lnTo>
                  <a:lnTo>
                    <a:pt x="548323" y="1622426"/>
                  </a:lnTo>
                  <a:lnTo>
                    <a:pt x="553085" y="1618616"/>
                  </a:lnTo>
                  <a:lnTo>
                    <a:pt x="558165" y="1615758"/>
                  </a:lnTo>
                  <a:lnTo>
                    <a:pt x="563563" y="1612901"/>
                  </a:lnTo>
                  <a:lnTo>
                    <a:pt x="568960" y="1610996"/>
                  </a:lnTo>
                  <a:lnTo>
                    <a:pt x="575310" y="1609408"/>
                  </a:lnTo>
                  <a:lnTo>
                    <a:pt x="581343" y="1608456"/>
                  </a:lnTo>
                  <a:lnTo>
                    <a:pt x="587375" y="1608138"/>
                  </a:lnTo>
                  <a:close/>
                  <a:moveTo>
                    <a:pt x="711201" y="1362075"/>
                  </a:moveTo>
                  <a:lnTo>
                    <a:pt x="835026" y="1362075"/>
                  </a:lnTo>
                  <a:lnTo>
                    <a:pt x="841376" y="1362710"/>
                  </a:lnTo>
                  <a:lnTo>
                    <a:pt x="847726" y="1363345"/>
                  </a:lnTo>
                  <a:lnTo>
                    <a:pt x="853441" y="1364933"/>
                  </a:lnTo>
                  <a:lnTo>
                    <a:pt x="859473" y="1366838"/>
                  </a:lnTo>
                  <a:lnTo>
                    <a:pt x="864553" y="1369695"/>
                  </a:lnTo>
                  <a:lnTo>
                    <a:pt x="869633" y="1372870"/>
                  </a:lnTo>
                  <a:lnTo>
                    <a:pt x="874713" y="1376363"/>
                  </a:lnTo>
                  <a:lnTo>
                    <a:pt x="879158" y="1380173"/>
                  </a:lnTo>
                  <a:lnTo>
                    <a:pt x="882968" y="1384618"/>
                  </a:lnTo>
                  <a:lnTo>
                    <a:pt x="886461" y="1389380"/>
                  </a:lnTo>
                  <a:lnTo>
                    <a:pt x="889636" y="1394460"/>
                  </a:lnTo>
                  <a:lnTo>
                    <a:pt x="892493" y="1399858"/>
                  </a:lnTo>
                  <a:lnTo>
                    <a:pt x="894398" y="1405573"/>
                  </a:lnTo>
                  <a:lnTo>
                    <a:pt x="895986" y="1411605"/>
                  </a:lnTo>
                  <a:lnTo>
                    <a:pt x="896621" y="1417320"/>
                  </a:lnTo>
                  <a:lnTo>
                    <a:pt x="896938" y="1423670"/>
                  </a:lnTo>
                  <a:lnTo>
                    <a:pt x="896621" y="1430338"/>
                  </a:lnTo>
                  <a:lnTo>
                    <a:pt x="895986" y="1436370"/>
                  </a:lnTo>
                  <a:lnTo>
                    <a:pt x="894398" y="1442403"/>
                  </a:lnTo>
                  <a:lnTo>
                    <a:pt x="892493" y="1448118"/>
                  </a:lnTo>
                  <a:lnTo>
                    <a:pt x="889636" y="1453515"/>
                  </a:lnTo>
                  <a:lnTo>
                    <a:pt x="886461" y="1458595"/>
                  </a:lnTo>
                  <a:lnTo>
                    <a:pt x="882968" y="1463358"/>
                  </a:lnTo>
                  <a:lnTo>
                    <a:pt x="879158" y="1467485"/>
                  </a:lnTo>
                  <a:lnTo>
                    <a:pt x="874713" y="1471930"/>
                  </a:lnTo>
                  <a:lnTo>
                    <a:pt x="869633" y="1475423"/>
                  </a:lnTo>
                  <a:lnTo>
                    <a:pt x="864553" y="1478598"/>
                  </a:lnTo>
                  <a:lnTo>
                    <a:pt x="859473" y="1480820"/>
                  </a:lnTo>
                  <a:lnTo>
                    <a:pt x="853441" y="1483360"/>
                  </a:lnTo>
                  <a:lnTo>
                    <a:pt x="847726" y="1484313"/>
                  </a:lnTo>
                  <a:lnTo>
                    <a:pt x="841376" y="1485583"/>
                  </a:lnTo>
                  <a:lnTo>
                    <a:pt x="835026" y="1485900"/>
                  </a:lnTo>
                  <a:lnTo>
                    <a:pt x="711201" y="1485900"/>
                  </a:lnTo>
                  <a:lnTo>
                    <a:pt x="705168" y="1485583"/>
                  </a:lnTo>
                  <a:lnTo>
                    <a:pt x="698818" y="1484313"/>
                  </a:lnTo>
                  <a:lnTo>
                    <a:pt x="692786" y="1483360"/>
                  </a:lnTo>
                  <a:lnTo>
                    <a:pt x="687388" y="1480820"/>
                  </a:lnTo>
                  <a:lnTo>
                    <a:pt x="681991" y="1478598"/>
                  </a:lnTo>
                  <a:lnTo>
                    <a:pt x="676911" y="1475423"/>
                  </a:lnTo>
                  <a:lnTo>
                    <a:pt x="672148" y="1471930"/>
                  </a:lnTo>
                  <a:lnTo>
                    <a:pt x="667703" y="1467485"/>
                  </a:lnTo>
                  <a:lnTo>
                    <a:pt x="663576" y="1463358"/>
                  </a:lnTo>
                  <a:lnTo>
                    <a:pt x="660083" y="1458595"/>
                  </a:lnTo>
                  <a:lnTo>
                    <a:pt x="656908" y="1453515"/>
                  </a:lnTo>
                  <a:lnTo>
                    <a:pt x="654368" y="1448118"/>
                  </a:lnTo>
                  <a:lnTo>
                    <a:pt x="652463" y="1442403"/>
                  </a:lnTo>
                  <a:lnTo>
                    <a:pt x="650876" y="1436370"/>
                  </a:lnTo>
                  <a:lnTo>
                    <a:pt x="649923" y="1430338"/>
                  </a:lnTo>
                  <a:lnTo>
                    <a:pt x="649288" y="1423670"/>
                  </a:lnTo>
                  <a:lnTo>
                    <a:pt x="649923" y="1417320"/>
                  </a:lnTo>
                  <a:lnTo>
                    <a:pt x="650876" y="1411605"/>
                  </a:lnTo>
                  <a:lnTo>
                    <a:pt x="652463" y="1405573"/>
                  </a:lnTo>
                  <a:lnTo>
                    <a:pt x="654368" y="1399858"/>
                  </a:lnTo>
                  <a:lnTo>
                    <a:pt x="656908" y="1394460"/>
                  </a:lnTo>
                  <a:lnTo>
                    <a:pt x="660083" y="1389380"/>
                  </a:lnTo>
                  <a:lnTo>
                    <a:pt x="663576" y="1384618"/>
                  </a:lnTo>
                  <a:lnTo>
                    <a:pt x="667703" y="1380173"/>
                  </a:lnTo>
                  <a:lnTo>
                    <a:pt x="672148" y="1376363"/>
                  </a:lnTo>
                  <a:lnTo>
                    <a:pt x="676911" y="1372870"/>
                  </a:lnTo>
                  <a:lnTo>
                    <a:pt x="681991" y="1369695"/>
                  </a:lnTo>
                  <a:lnTo>
                    <a:pt x="687388" y="1366838"/>
                  </a:lnTo>
                  <a:lnTo>
                    <a:pt x="692786" y="1364933"/>
                  </a:lnTo>
                  <a:lnTo>
                    <a:pt x="698818" y="1363345"/>
                  </a:lnTo>
                  <a:lnTo>
                    <a:pt x="705168" y="1362710"/>
                  </a:lnTo>
                  <a:lnTo>
                    <a:pt x="711201" y="1362075"/>
                  </a:lnTo>
                  <a:close/>
                  <a:moveTo>
                    <a:pt x="1181793" y="1068388"/>
                  </a:moveTo>
                  <a:lnTo>
                    <a:pt x="1199238" y="1082973"/>
                  </a:lnTo>
                  <a:lnTo>
                    <a:pt x="1215731" y="1097240"/>
                  </a:lnTo>
                  <a:lnTo>
                    <a:pt x="1231590" y="1112142"/>
                  </a:lnTo>
                  <a:lnTo>
                    <a:pt x="1247448" y="1127044"/>
                  </a:lnTo>
                  <a:lnTo>
                    <a:pt x="1262038" y="1142262"/>
                  </a:lnTo>
                  <a:lnTo>
                    <a:pt x="1276628" y="1157164"/>
                  </a:lnTo>
                  <a:lnTo>
                    <a:pt x="1290267" y="1172700"/>
                  </a:lnTo>
                  <a:lnTo>
                    <a:pt x="1304222" y="1188236"/>
                  </a:lnTo>
                  <a:lnTo>
                    <a:pt x="1316909" y="1203772"/>
                  </a:lnTo>
                  <a:lnTo>
                    <a:pt x="1329596" y="1219308"/>
                  </a:lnTo>
                  <a:lnTo>
                    <a:pt x="1341332" y="1235160"/>
                  </a:lnTo>
                  <a:lnTo>
                    <a:pt x="1353067" y="1250696"/>
                  </a:lnTo>
                  <a:lnTo>
                    <a:pt x="1363851" y="1266866"/>
                  </a:lnTo>
                  <a:lnTo>
                    <a:pt x="1374952" y="1282402"/>
                  </a:lnTo>
                  <a:lnTo>
                    <a:pt x="1385102" y="1298572"/>
                  </a:lnTo>
                  <a:lnTo>
                    <a:pt x="1394934" y="1314425"/>
                  </a:lnTo>
                  <a:lnTo>
                    <a:pt x="1404132" y="1330278"/>
                  </a:lnTo>
                  <a:lnTo>
                    <a:pt x="1413330" y="1346131"/>
                  </a:lnTo>
                  <a:lnTo>
                    <a:pt x="1421894" y="1362301"/>
                  </a:lnTo>
                  <a:lnTo>
                    <a:pt x="1430141" y="1377837"/>
                  </a:lnTo>
                  <a:lnTo>
                    <a:pt x="1438070" y="1394007"/>
                  </a:lnTo>
                  <a:lnTo>
                    <a:pt x="1445365" y="1409543"/>
                  </a:lnTo>
                  <a:lnTo>
                    <a:pt x="1452343" y="1425079"/>
                  </a:lnTo>
                  <a:lnTo>
                    <a:pt x="1459003" y="1440931"/>
                  </a:lnTo>
                  <a:lnTo>
                    <a:pt x="1465664" y="1456467"/>
                  </a:lnTo>
                  <a:lnTo>
                    <a:pt x="1471690" y="1471686"/>
                  </a:lnTo>
                  <a:lnTo>
                    <a:pt x="1477399" y="1486905"/>
                  </a:lnTo>
                  <a:lnTo>
                    <a:pt x="1483109" y="1502124"/>
                  </a:lnTo>
                  <a:lnTo>
                    <a:pt x="1488183" y="1517025"/>
                  </a:lnTo>
                  <a:lnTo>
                    <a:pt x="1492624" y="1531927"/>
                  </a:lnTo>
                  <a:lnTo>
                    <a:pt x="1501822" y="1561413"/>
                  </a:lnTo>
                  <a:lnTo>
                    <a:pt x="1506579" y="1577901"/>
                  </a:lnTo>
                  <a:lnTo>
                    <a:pt x="1510703" y="1594705"/>
                  </a:lnTo>
                  <a:lnTo>
                    <a:pt x="1514509" y="1611192"/>
                  </a:lnTo>
                  <a:lnTo>
                    <a:pt x="1518315" y="1627045"/>
                  </a:lnTo>
                  <a:lnTo>
                    <a:pt x="1521804" y="1643532"/>
                  </a:lnTo>
                  <a:lnTo>
                    <a:pt x="1524976" y="1659067"/>
                  </a:lnTo>
                  <a:lnTo>
                    <a:pt x="1530685" y="1690773"/>
                  </a:lnTo>
                  <a:lnTo>
                    <a:pt x="1535125" y="1721528"/>
                  </a:lnTo>
                  <a:lnTo>
                    <a:pt x="1538931" y="1751014"/>
                  </a:lnTo>
                  <a:lnTo>
                    <a:pt x="1541786" y="1780184"/>
                  </a:lnTo>
                  <a:lnTo>
                    <a:pt x="1543689" y="1807451"/>
                  </a:lnTo>
                  <a:lnTo>
                    <a:pt x="1545275" y="1834084"/>
                  </a:lnTo>
                  <a:lnTo>
                    <a:pt x="1545909" y="1859448"/>
                  </a:lnTo>
                  <a:lnTo>
                    <a:pt x="1546226" y="1883228"/>
                  </a:lnTo>
                  <a:lnTo>
                    <a:pt x="1546226" y="1905739"/>
                  </a:lnTo>
                  <a:lnTo>
                    <a:pt x="1545592" y="1926665"/>
                  </a:lnTo>
                  <a:lnTo>
                    <a:pt x="1544640" y="1946005"/>
                  </a:lnTo>
                  <a:lnTo>
                    <a:pt x="1543689" y="1963443"/>
                  </a:lnTo>
                  <a:lnTo>
                    <a:pt x="1542420" y="1979613"/>
                  </a:lnTo>
                  <a:lnTo>
                    <a:pt x="1286461" y="1979613"/>
                  </a:lnTo>
                  <a:lnTo>
                    <a:pt x="1288681" y="1961224"/>
                  </a:lnTo>
                  <a:lnTo>
                    <a:pt x="1289632" y="1948859"/>
                  </a:lnTo>
                  <a:lnTo>
                    <a:pt x="1290901" y="1934591"/>
                  </a:lnTo>
                  <a:lnTo>
                    <a:pt x="1291535" y="1919055"/>
                  </a:lnTo>
                  <a:lnTo>
                    <a:pt x="1291853" y="1900983"/>
                  </a:lnTo>
                  <a:lnTo>
                    <a:pt x="1292487" y="1881642"/>
                  </a:lnTo>
                  <a:lnTo>
                    <a:pt x="1291853" y="1861033"/>
                  </a:lnTo>
                  <a:lnTo>
                    <a:pt x="1291218" y="1839156"/>
                  </a:lnTo>
                  <a:lnTo>
                    <a:pt x="1289950" y="1815694"/>
                  </a:lnTo>
                  <a:lnTo>
                    <a:pt x="1287729" y="1791281"/>
                  </a:lnTo>
                  <a:lnTo>
                    <a:pt x="1284875" y="1765916"/>
                  </a:lnTo>
                  <a:lnTo>
                    <a:pt x="1281069" y="1739283"/>
                  </a:lnTo>
                  <a:lnTo>
                    <a:pt x="1276311" y="1712016"/>
                  </a:lnTo>
                  <a:lnTo>
                    <a:pt x="1273456" y="1698383"/>
                  </a:lnTo>
                  <a:lnTo>
                    <a:pt x="1270919" y="1684115"/>
                  </a:lnTo>
                  <a:lnTo>
                    <a:pt x="1267430" y="1669847"/>
                  </a:lnTo>
                  <a:lnTo>
                    <a:pt x="1263624" y="1655263"/>
                  </a:lnTo>
                  <a:lnTo>
                    <a:pt x="1259818" y="1640678"/>
                  </a:lnTo>
                  <a:lnTo>
                    <a:pt x="1256012" y="1626410"/>
                  </a:lnTo>
                  <a:lnTo>
                    <a:pt x="1251254" y="1611509"/>
                  </a:lnTo>
                  <a:lnTo>
                    <a:pt x="1246497" y="1596607"/>
                  </a:lnTo>
                  <a:lnTo>
                    <a:pt x="1241105" y="1581705"/>
                  </a:lnTo>
                  <a:lnTo>
                    <a:pt x="1235713" y="1566803"/>
                  </a:lnTo>
                  <a:lnTo>
                    <a:pt x="1229686" y="1551902"/>
                  </a:lnTo>
                  <a:lnTo>
                    <a:pt x="1223343" y="1536683"/>
                  </a:lnTo>
                  <a:lnTo>
                    <a:pt x="1216365" y="1521781"/>
                  </a:lnTo>
                  <a:lnTo>
                    <a:pt x="1209387" y="1506880"/>
                  </a:lnTo>
                  <a:lnTo>
                    <a:pt x="1201775" y="1491661"/>
                  </a:lnTo>
                  <a:lnTo>
                    <a:pt x="1194163" y="1476759"/>
                  </a:lnTo>
                  <a:lnTo>
                    <a:pt x="1185599" y="1461540"/>
                  </a:lnTo>
                  <a:lnTo>
                    <a:pt x="1176718" y="1446638"/>
                  </a:lnTo>
                  <a:lnTo>
                    <a:pt x="1167520" y="1431737"/>
                  </a:lnTo>
                  <a:lnTo>
                    <a:pt x="1157688" y="1416835"/>
                  </a:lnTo>
                  <a:lnTo>
                    <a:pt x="1147538" y="1402567"/>
                  </a:lnTo>
                  <a:lnTo>
                    <a:pt x="1136437" y="1387666"/>
                  </a:lnTo>
                  <a:lnTo>
                    <a:pt x="1125653" y="1373081"/>
                  </a:lnTo>
                  <a:lnTo>
                    <a:pt x="1113918" y="1359130"/>
                  </a:lnTo>
                  <a:lnTo>
                    <a:pt x="1101231" y="1344545"/>
                  </a:lnTo>
                  <a:lnTo>
                    <a:pt x="1088861" y="1330595"/>
                  </a:lnTo>
                  <a:lnTo>
                    <a:pt x="1075540" y="1316961"/>
                  </a:lnTo>
                  <a:lnTo>
                    <a:pt x="1061267" y="1303011"/>
                  </a:lnTo>
                  <a:lnTo>
                    <a:pt x="1046994" y="1289377"/>
                  </a:lnTo>
                  <a:lnTo>
                    <a:pt x="1032087" y="1276061"/>
                  </a:lnTo>
                  <a:lnTo>
                    <a:pt x="1016228" y="1263062"/>
                  </a:lnTo>
                  <a:lnTo>
                    <a:pt x="1000052" y="1250379"/>
                  </a:lnTo>
                  <a:lnTo>
                    <a:pt x="983242" y="1237697"/>
                  </a:lnTo>
                  <a:lnTo>
                    <a:pt x="965798" y="1225332"/>
                  </a:lnTo>
                  <a:lnTo>
                    <a:pt x="947402" y="1213283"/>
                  </a:lnTo>
                  <a:lnTo>
                    <a:pt x="928688" y="1201552"/>
                  </a:lnTo>
                  <a:lnTo>
                    <a:pt x="946767" y="1194260"/>
                  </a:lnTo>
                  <a:lnTo>
                    <a:pt x="964212" y="1186968"/>
                  </a:lnTo>
                  <a:lnTo>
                    <a:pt x="981973" y="1179358"/>
                  </a:lnTo>
                  <a:lnTo>
                    <a:pt x="998784" y="1171749"/>
                  </a:lnTo>
                  <a:lnTo>
                    <a:pt x="1015594" y="1163822"/>
                  </a:lnTo>
                  <a:lnTo>
                    <a:pt x="1032087" y="1155896"/>
                  </a:lnTo>
                  <a:lnTo>
                    <a:pt x="1048580" y="1147652"/>
                  </a:lnTo>
                  <a:lnTo>
                    <a:pt x="1064122" y="1139726"/>
                  </a:lnTo>
                  <a:lnTo>
                    <a:pt x="1079663" y="1130848"/>
                  </a:lnTo>
                  <a:lnTo>
                    <a:pt x="1095522" y="1122288"/>
                  </a:lnTo>
                  <a:lnTo>
                    <a:pt x="1110429" y="1113727"/>
                  </a:lnTo>
                  <a:lnTo>
                    <a:pt x="1125336" y="1105167"/>
                  </a:lnTo>
                  <a:lnTo>
                    <a:pt x="1139609" y="1096289"/>
                  </a:lnTo>
                  <a:lnTo>
                    <a:pt x="1154199" y="1087094"/>
                  </a:lnTo>
                  <a:lnTo>
                    <a:pt x="1168155" y="1077900"/>
                  </a:lnTo>
                  <a:lnTo>
                    <a:pt x="1181793" y="1068388"/>
                  </a:lnTo>
                  <a:close/>
                  <a:moveTo>
                    <a:pt x="711201" y="495300"/>
                  </a:moveTo>
                  <a:lnTo>
                    <a:pt x="835026" y="495300"/>
                  </a:lnTo>
                  <a:lnTo>
                    <a:pt x="841376" y="495617"/>
                  </a:lnTo>
                  <a:lnTo>
                    <a:pt x="847726" y="496570"/>
                  </a:lnTo>
                  <a:lnTo>
                    <a:pt x="853441" y="498157"/>
                  </a:lnTo>
                  <a:lnTo>
                    <a:pt x="859473" y="500062"/>
                  </a:lnTo>
                  <a:lnTo>
                    <a:pt x="864553" y="502602"/>
                  </a:lnTo>
                  <a:lnTo>
                    <a:pt x="869633" y="505777"/>
                  </a:lnTo>
                  <a:lnTo>
                    <a:pt x="874713" y="509270"/>
                  </a:lnTo>
                  <a:lnTo>
                    <a:pt x="879158" y="513397"/>
                  </a:lnTo>
                  <a:lnTo>
                    <a:pt x="882968" y="518160"/>
                  </a:lnTo>
                  <a:lnTo>
                    <a:pt x="886461" y="522605"/>
                  </a:lnTo>
                  <a:lnTo>
                    <a:pt x="889636" y="527685"/>
                  </a:lnTo>
                  <a:lnTo>
                    <a:pt x="892493" y="533400"/>
                  </a:lnTo>
                  <a:lnTo>
                    <a:pt x="894398" y="538797"/>
                  </a:lnTo>
                  <a:lnTo>
                    <a:pt x="895986" y="544512"/>
                  </a:lnTo>
                  <a:lnTo>
                    <a:pt x="896621" y="550862"/>
                  </a:lnTo>
                  <a:lnTo>
                    <a:pt x="896938" y="557212"/>
                  </a:lnTo>
                  <a:lnTo>
                    <a:pt x="896621" y="563562"/>
                  </a:lnTo>
                  <a:lnTo>
                    <a:pt x="895986" y="569595"/>
                  </a:lnTo>
                  <a:lnTo>
                    <a:pt x="894398" y="575627"/>
                  </a:lnTo>
                  <a:lnTo>
                    <a:pt x="892493" y="581342"/>
                  </a:lnTo>
                  <a:lnTo>
                    <a:pt x="889636" y="586740"/>
                  </a:lnTo>
                  <a:lnTo>
                    <a:pt x="886461" y="591820"/>
                  </a:lnTo>
                  <a:lnTo>
                    <a:pt x="882968" y="596265"/>
                  </a:lnTo>
                  <a:lnTo>
                    <a:pt x="879158" y="601027"/>
                  </a:lnTo>
                  <a:lnTo>
                    <a:pt x="874713" y="605155"/>
                  </a:lnTo>
                  <a:lnTo>
                    <a:pt x="869633" y="608647"/>
                  </a:lnTo>
                  <a:lnTo>
                    <a:pt x="864553" y="611822"/>
                  </a:lnTo>
                  <a:lnTo>
                    <a:pt x="859473" y="614045"/>
                  </a:lnTo>
                  <a:lnTo>
                    <a:pt x="853441" y="616267"/>
                  </a:lnTo>
                  <a:lnTo>
                    <a:pt x="847726" y="617855"/>
                  </a:lnTo>
                  <a:lnTo>
                    <a:pt x="841376" y="618807"/>
                  </a:lnTo>
                  <a:lnTo>
                    <a:pt x="835026" y="619125"/>
                  </a:lnTo>
                  <a:lnTo>
                    <a:pt x="711201" y="619125"/>
                  </a:lnTo>
                  <a:lnTo>
                    <a:pt x="705168" y="618807"/>
                  </a:lnTo>
                  <a:lnTo>
                    <a:pt x="698818" y="617855"/>
                  </a:lnTo>
                  <a:lnTo>
                    <a:pt x="692786" y="616267"/>
                  </a:lnTo>
                  <a:lnTo>
                    <a:pt x="687388" y="614045"/>
                  </a:lnTo>
                  <a:lnTo>
                    <a:pt x="681991" y="611822"/>
                  </a:lnTo>
                  <a:lnTo>
                    <a:pt x="676911" y="608647"/>
                  </a:lnTo>
                  <a:lnTo>
                    <a:pt x="672148" y="605155"/>
                  </a:lnTo>
                  <a:lnTo>
                    <a:pt x="667703" y="601027"/>
                  </a:lnTo>
                  <a:lnTo>
                    <a:pt x="663576" y="596265"/>
                  </a:lnTo>
                  <a:lnTo>
                    <a:pt x="660083" y="591820"/>
                  </a:lnTo>
                  <a:lnTo>
                    <a:pt x="656908" y="586740"/>
                  </a:lnTo>
                  <a:lnTo>
                    <a:pt x="654368" y="581342"/>
                  </a:lnTo>
                  <a:lnTo>
                    <a:pt x="652463" y="575627"/>
                  </a:lnTo>
                  <a:lnTo>
                    <a:pt x="650876" y="569595"/>
                  </a:lnTo>
                  <a:lnTo>
                    <a:pt x="649923" y="563562"/>
                  </a:lnTo>
                  <a:lnTo>
                    <a:pt x="649288" y="557212"/>
                  </a:lnTo>
                  <a:lnTo>
                    <a:pt x="649923" y="550862"/>
                  </a:lnTo>
                  <a:lnTo>
                    <a:pt x="650876" y="544512"/>
                  </a:lnTo>
                  <a:lnTo>
                    <a:pt x="652463" y="538797"/>
                  </a:lnTo>
                  <a:lnTo>
                    <a:pt x="654368" y="533400"/>
                  </a:lnTo>
                  <a:lnTo>
                    <a:pt x="656908" y="527685"/>
                  </a:lnTo>
                  <a:lnTo>
                    <a:pt x="660083" y="522605"/>
                  </a:lnTo>
                  <a:lnTo>
                    <a:pt x="663576" y="518160"/>
                  </a:lnTo>
                  <a:lnTo>
                    <a:pt x="667703" y="513397"/>
                  </a:lnTo>
                  <a:lnTo>
                    <a:pt x="672148" y="509270"/>
                  </a:lnTo>
                  <a:lnTo>
                    <a:pt x="676911" y="505777"/>
                  </a:lnTo>
                  <a:lnTo>
                    <a:pt x="681991" y="502602"/>
                  </a:lnTo>
                  <a:lnTo>
                    <a:pt x="687388" y="500062"/>
                  </a:lnTo>
                  <a:lnTo>
                    <a:pt x="692786" y="498157"/>
                  </a:lnTo>
                  <a:lnTo>
                    <a:pt x="698818" y="496570"/>
                  </a:lnTo>
                  <a:lnTo>
                    <a:pt x="705168" y="495617"/>
                  </a:lnTo>
                  <a:lnTo>
                    <a:pt x="711201" y="495300"/>
                  </a:lnTo>
                  <a:close/>
                  <a:moveTo>
                    <a:pt x="587375" y="247650"/>
                  </a:moveTo>
                  <a:lnTo>
                    <a:pt x="958851" y="247650"/>
                  </a:lnTo>
                  <a:lnTo>
                    <a:pt x="965201" y="247967"/>
                  </a:lnTo>
                  <a:lnTo>
                    <a:pt x="971551" y="249237"/>
                  </a:lnTo>
                  <a:lnTo>
                    <a:pt x="977266" y="250507"/>
                  </a:lnTo>
                  <a:lnTo>
                    <a:pt x="982981" y="252730"/>
                  </a:lnTo>
                  <a:lnTo>
                    <a:pt x="988378" y="255587"/>
                  </a:lnTo>
                  <a:lnTo>
                    <a:pt x="993458" y="258127"/>
                  </a:lnTo>
                  <a:lnTo>
                    <a:pt x="998221" y="262255"/>
                  </a:lnTo>
                  <a:lnTo>
                    <a:pt x="1002348" y="266065"/>
                  </a:lnTo>
                  <a:lnTo>
                    <a:pt x="1006793" y="270510"/>
                  </a:lnTo>
                  <a:lnTo>
                    <a:pt x="1010286" y="274955"/>
                  </a:lnTo>
                  <a:lnTo>
                    <a:pt x="1013461" y="280352"/>
                  </a:lnTo>
                  <a:lnTo>
                    <a:pt x="1015683" y="285750"/>
                  </a:lnTo>
                  <a:lnTo>
                    <a:pt x="1017588" y="291465"/>
                  </a:lnTo>
                  <a:lnTo>
                    <a:pt x="1019176" y="297497"/>
                  </a:lnTo>
                  <a:lnTo>
                    <a:pt x="1020446" y="303212"/>
                  </a:lnTo>
                  <a:lnTo>
                    <a:pt x="1020763" y="309880"/>
                  </a:lnTo>
                  <a:lnTo>
                    <a:pt x="1020446" y="316230"/>
                  </a:lnTo>
                  <a:lnTo>
                    <a:pt x="1019176" y="322262"/>
                  </a:lnTo>
                  <a:lnTo>
                    <a:pt x="1017588" y="328295"/>
                  </a:lnTo>
                  <a:lnTo>
                    <a:pt x="1015683" y="334010"/>
                  </a:lnTo>
                  <a:lnTo>
                    <a:pt x="1013461" y="339407"/>
                  </a:lnTo>
                  <a:lnTo>
                    <a:pt x="1010286" y="344487"/>
                  </a:lnTo>
                  <a:lnTo>
                    <a:pt x="1006793" y="349250"/>
                  </a:lnTo>
                  <a:lnTo>
                    <a:pt x="1002348" y="353377"/>
                  </a:lnTo>
                  <a:lnTo>
                    <a:pt x="998221" y="357505"/>
                  </a:lnTo>
                  <a:lnTo>
                    <a:pt x="993458" y="360997"/>
                  </a:lnTo>
                  <a:lnTo>
                    <a:pt x="988378" y="364172"/>
                  </a:lnTo>
                  <a:lnTo>
                    <a:pt x="982981" y="366712"/>
                  </a:lnTo>
                  <a:lnTo>
                    <a:pt x="977266" y="368617"/>
                  </a:lnTo>
                  <a:lnTo>
                    <a:pt x="971551" y="370205"/>
                  </a:lnTo>
                  <a:lnTo>
                    <a:pt x="965201" y="371475"/>
                  </a:lnTo>
                  <a:lnTo>
                    <a:pt x="958851" y="371475"/>
                  </a:lnTo>
                  <a:lnTo>
                    <a:pt x="587375" y="371475"/>
                  </a:lnTo>
                  <a:lnTo>
                    <a:pt x="581343" y="371475"/>
                  </a:lnTo>
                  <a:lnTo>
                    <a:pt x="575310" y="370205"/>
                  </a:lnTo>
                  <a:lnTo>
                    <a:pt x="568960" y="368617"/>
                  </a:lnTo>
                  <a:lnTo>
                    <a:pt x="563563" y="366712"/>
                  </a:lnTo>
                  <a:lnTo>
                    <a:pt x="558165" y="364172"/>
                  </a:lnTo>
                  <a:lnTo>
                    <a:pt x="553085" y="360997"/>
                  </a:lnTo>
                  <a:lnTo>
                    <a:pt x="548323" y="357505"/>
                  </a:lnTo>
                  <a:lnTo>
                    <a:pt x="543878" y="353377"/>
                  </a:lnTo>
                  <a:lnTo>
                    <a:pt x="539750" y="349250"/>
                  </a:lnTo>
                  <a:lnTo>
                    <a:pt x="536258" y="344487"/>
                  </a:lnTo>
                  <a:lnTo>
                    <a:pt x="533083" y="339407"/>
                  </a:lnTo>
                  <a:lnTo>
                    <a:pt x="530543" y="334010"/>
                  </a:lnTo>
                  <a:lnTo>
                    <a:pt x="528320" y="328295"/>
                  </a:lnTo>
                  <a:lnTo>
                    <a:pt x="527050" y="322262"/>
                  </a:lnTo>
                  <a:lnTo>
                    <a:pt x="526098" y="316230"/>
                  </a:lnTo>
                  <a:lnTo>
                    <a:pt x="525463" y="309880"/>
                  </a:lnTo>
                  <a:lnTo>
                    <a:pt x="526098" y="303212"/>
                  </a:lnTo>
                  <a:lnTo>
                    <a:pt x="527050" y="297497"/>
                  </a:lnTo>
                  <a:lnTo>
                    <a:pt x="528320" y="291465"/>
                  </a:lnTo>
                  <a:lnTo>
                    <a:pt x="530543" y="285750"/>
                  </a:lnTo>
                  <a:lnTo>
                    <a:pt x="533083" y="280352"/>
                  </a:lnTo>
                  <a:lnTo>
                    <a:pt x="536258" y="274955"/>
                  </a:lnTo>
                  <a:lnTo>
                    <a:pt x="539750" y="270510"/>
                  </a:lnTo>
                  <a:lnTo>
                    <a:pt x="543878" y="266065"/>
                  </a:lnTo>
                  <a:lnTo>
                    <a:pt x="548323" y="262255"/>
                  </a:lnTo>
                  <a:lnTo>
                    <a:pt x="553085" y="258127"/>
                  </a:lnTo>
                  <a:lnTo>
                    <a:pt x="558165" y="255587"/>
                  </a:lnTo>
                  <a:lnTo>
                    <a:pt x="563563" y="252730"/>
                  </a:lnTo>
                  <a:lnTo>
                    <a:pt x="568960" y="250507"/>
                  </a:lnTo>
                  <a:lnTo>
                    <a:pt x="575310" y="249237"/>
                  </a:lnTo>
                  <a:lnTo>
                    <a:pt x="581343" y="247967"/>
                  </a:lnTo>
                  <a:lnTo>
                    <a:pt x="587375" y="247650"/>
                  </a:lnTo>
                  <a:close/>
                  <a:moveTo>
                    <a:pt x="1286299" y="0"/>
                  </a:moveTo>
                  <a:lnTo>
                    <a:pt x="1542417" y="0"/>
                  </a:lnTo>
                  <a:lnTo>
                    <a:pt x="1543686" y="15872"/>
                  </a:lnTo>
                  <a:lnTo>
                    <a:pt x="1544638" y="33332"/>
                  </a:lnTo>
                  <a:lnTo>
                    <a:pt x="1545590" y="53014"/>
                  </a:lnTo>
                  <a:lnTo>
                    <a:pt x="1546225" y="73648"/>
                  </a:lnTo>
                  <a:lnTo>
                    <a:pt x="1546225" y="96504"/>
                  </a:lnTo>
                  <a:lnTo>
                    <a:pt x="1545908" y="120313"/>
                  </a:lnTo>
                  <a:lnTo>
                    <a:pt x="1545273" y="145709"/>
                  </a:lnTo>
                  <a:lnTo>
                    <a:pt x="1543686" y="172057"/>
                  </a:lnTo>
                  <a:lnTo>
                    <a:pt x="1541782" y="199993"/>
                  </a:lnTo>
                  <a:lnTo>
                    <a:pt x="1538926" y="228881"/>
                  </a:lnTo>
                  <a:lnTo>
                    <a:pt x="1535117" y="258721"/>
                  </a:lnTo>
                  <a:lnTo>
                    <a:pt x="1530674" y="289196"/>
                  </a:lnTo>
                  <a:lnTo>
                    <a:pt x="1524961" y="320941"/>
                  </a:lnTo>
                  <a:lnTo>
                    <a:pt x="1521788" y="336496"/>
                  </a:lnTo>
                  <a:lnTo>
                    <a:pt x="1518297" y="353003"/>
                  </a:lnTo>
                  <a:lnTo>
                    <a:pt x="1514488" y="369193"/>
                  </a:lnTo>
                  <a:lnTo>
                    <a:pt x="1510680" y="385701"/>
                  </a:lnTo>
                  <a:lnTo>
                    <a:pt x="1506554" y="402525"/>
                  </a:lnTo>
                  <a:lnTo>
                    <a:pt x="1501793" y="419033"/>
                  </a:lnTo>
                  <a:lnTo>
                    <a:pt x="1495129" y="441254"/>
                  </a:lnTo>
                  <a:lnTo>
                    <a:pt x="1488147" y="463476"/>
                  </a:lnTo>
                  <a:lnTo>
                    <a:pt x="1479895" y="486332"/>
                  </a:lnTo>
                  <a:lnTo>
                    <a:pt x="1471009" y="509506"/>
                  </a:lnTo>
                  <a:lnTo>
                    <a:pt x="1461805" y="532997"/>
                  </a:lnTo>
                  <a:lnTo>
                    <a:pt x="1451966" y="556806"/>
                  </a:lnTo>
                  <a:lnTo>
                    <a:pt x="1440858" y="580297"/>
                  </a:lnTo>
                  <a:lnTo>
                    <a:pt x="1428798" y="604741"/>
                  </a:lnTo>
                  <a:lnTo>
                    <a:pt x="1416421" y="628549"/>
                  </a:lnTo>
                  <a:lnTo>
                    <a:pt x="1402774" y="652675"/>
                  </a:lnTo>
                  <a:lnTo>
                    <a:pt x="1388175" y="677119"/>
                  </a:lnTo>
                  <a:lnTo>
                    <a:pt x="1372941" y="700928"/>
                  </a:lnTo>
                  <a:lnTo>
                    <a:pt x="1356438" y="725371"/>
                  </a:lnTo>
                  <a:lnTo>
                    <a:pt x="1338665" y="749180"/>
                  </a:lnTo>
                  <a:lnTo>
                    <a:pt x="1329779" y="760925"/>
                  </a:lnTo>
                  <a:lnTo>
                    <a:pt x="1320258" y="772671"/>
                  </a:lnTo>
                  <a:lnTo>
                    <a:pt x="1310737" y="784417"/>
                  </a:lnTo>
                  <a:lnTo>
                    <a:pt x="1300898" y="796480"/>
                  </a:lnTo>
                  <a:lnTo>
                    <a:pt x="1290743" y="807908"/>
                  </a:lnTo>
                  <a:lnTo>
                    <a:pt x="1279952" y="819654"/>
                  </a:lnTo>
                  <a:lnTo>
                    <a:pt x="1269161" y="831399"/>
                  </a:lnTo>
                  <a:lnTo>
                    <a:pt x="1258054" y="842827"/>
                  </a:lnTo>
                  <a:lnTo>
                    <a:pt x="1246628" y="854256"/>
                  </a:lnTo>
                  <a:lnTo>
                    <a:pt x="1234886" y="865366"/>
                  </a:lnTo>
                  <a:lnTo>
                    <a:pt x="1222826" y="876794"/>
                  </a:lnTo>
                  <a:lnTo>
                    <a:pt x="1210765" y="887905"/>
                  </a:lnTo>
                  <a:lnTo>
                    <a:pt x="1198071" y="898698"/>
                  </a:lnTo>
                  <a:lnTo>
                    <a:pt x="1185376" y="909809"/>
                  </a:lnTo>
                  <a:lnTo>
                    <a:pt x="1172046" y="920285"/>
                  </a:lnTo>
                  <a:lnTo>
                    <a:pt x="1158082" y="931396"/>
                  </a:lnTo>
                  <a:lnTo>
                    <a:pt x="1144435" y="941872"/>
                  </a:lnTo>
                  <a:lnTo>
                    <a:pt x="1130154" y="952030"/>
                  </a:lnTo>
                  <a:lnTo>
                    <a:pt x="1115555" y="962188"/>
                  </a:lnTo>
                  <a:lnTo>
                    <a:pt x="1100638" y="972347"/>
                  </a:lnTo>
                  <a:lnTo>
                    <a:pt x="1085404" y="982505"/>
                  </a:lnTo>
                  <a:lnTo>
                    <a:pt x="1070171" y="992346"/>
                  </a:lnTo>
                  <a:lnTo>
                    <a:pt x="1053985" y="1001869"/>
                  </a:lnTo>
                  <a:lnTo>
                    <a:pt x="1037482" y="1011710"/>
                  </a:lnTo>
                  <a:lnTo>
                    <a:pt x="1021296" y="1020916"/>
                  </a:lnTo>
                  <a:lnTo>
                    <a:pt x="1004158" y="1030122"/>
                  </a:lnTo>
                  <a:lnTo>
                    <a:pt x="986703" y="1039011"/>
                  </a:lnTo>
                  <a:lnTo>
                    <a:pt x="968930" y="1047582"/>
                  </a:lnTo>
                  <a:lnTo>
                    <a:pt x="951157" y="1056153"/>
                  </a:lnTo>
                  <a:lnTo>
                    <a:pt x="932750" y="1065042"/>
                  </a:lnTo>
                  <a:lnTo>
                    <a:pt x="913707" y="1072978"/>
                  </a:lnTo>
                  <a:lnTo>
                    <a:pt x="894665" y="1080914"/>
                  </a:lnTo>
                  <a:lnTo>
                    <a:pt x="874671" y="1088850"/>
                  </a:lnTo>
                  <a:lnTo>
                    <a:pt x="854677" y="1096152"/>
                  </a:lnTo>
                  <a:lnTo>
                    <a:pt x="834365" y="1103771"/>
                  </a:lnTo>
                  <a:lnTo>
                    <a:pt x="813419" y="1110754"/>
                  </a:lnTo>
                  <a:lnTo>
                    <a:pt x="785490" y="1120595"/>
                  </a:lnTo>
                  <a:lnTo>
                    <a:pt x="757879" y="1131071"/>
                  </a:lnTo>
                  <a:lnTo>
                    <a:pt x="731855" y="1142182"/>
                  </a:lnTo>
                  <a:lnTo>
                    <a:pt x="706148" y="1153293"/>
                  </a:lnTo>
                  <a:lnTo>
                    <a:pt x="681710" y="1165038"/>
                  </a:lnTo>
                  <a:lnTo>
                    <a:pt x="658225" y="1177736"/>
                  </a:lnTo>
                  <a:lnTo>
                    <a:pt x="635056" y="1190117"/>
                  </a:lnTo>
                  <a:lnTo>
                    <a:pt x="613158" y="1203450"/>
                  </a:lnTo>
                  <a:lnTo>
                    <a:pt x="591894" y="1216782"/>
                  </a:lnTo>
                  <a:lnTo>
                    <a:pt x="571900" y="1231068"/>
                  </a:lnTo>
                  <a:lnTo>
                    <a:pt x="552223" y="1245035"/>
                  </a:lnTo>
                  <a:lnTo>
                    <a:pt x="533498" y="1259638"/>
                  </a:lnTo>
                  <a:lnTo>
                    <a:pt x="516043" y="1274558"/>
                  </a:lnTo>
                  <a:lnTo>
                    <a:pt x="498588" y="1289796"/>
                  </a:lnTo>
                  <a:lnTo>
                    <a:pt x="482084" y="1305033"/>
                  </a:lnTo>
                  <a:lnTo>
                    <a:pt x="466533" y="1321223"/>
                  </a:lnTo>
                  <a:lnTo>
                    <a:pt x="451617" y="1336778"/>
                  </a:lnTo>
                  <a:lnTo>
                    <a:pt x="437653" y="1352968"/>
                  </a:lnTo>
                  <a:lnTo>
                    <a:pt x="424006" y="1369158"/>
                  </a:lnTo>
                  <a:lnTo>
                    <a:pt x="410993" y="1385666"/>
                  </a:lnTo>
                  <a:lnTo>
                    <a:pt x="398933" y="1402491"/>
                  </a:lnTo>
                  <a:lnTo>
                    <a:pt x="387191" y="1419315"/>
                  </a:lnTo>
                  <a:lnTo>
                    <a:pt x="376083" y="1436140"/>
                  </a:lnTo>
                  <a:lnTo>
                    <a:pt x="365927" y="1452965"/>
                  </a:lnTo>
                  <a:lnTo>
                    <a:pt x="356089" y="1470425"/>
                  </a:lnTo>
                  <a:lnTo>
                    <a:pt x="346567" y="1487250"/>
                  </a:lnTo>
                  <a:lnTo>
                    <a:pt x="337998" y="1504392"/>
                  </a:lnTo>
                  <a:lnTo>
                    <a:pt x="329747" y="1521534"/>
                  </a:lnTo>
                  <a:lnTo>
                    <a:pt x="322447" y="1538994"/>
                  </a:lnTo>
                  <a:lnTo>
                    <a:pt x="315465" y="1555819"/>
                  </a:lnTo>
                  <a:lnTo>
                    <a:pt x="308800" y="1572961"/>
                  </a:lnTo>
                  <a:lnTo>
                    <a:pt x="302453" y="1589786"/>
                  </a:lnTo>
                  <a:lnTo>
                    <a:pt x="297058" y="1606928"/>
                  </a:lnTo>
                  <a:lnTo>
                    <a:pt x="291345" y="1623435"/>
                  </a:lnTo>
                  <a:lnTo>
                    <a:pt x="286902" y="1640260"/>
                  </a:lnTo>
                  <a:lnTo>
                    <a:pt x="282459" y="1656767"/>
                  </a:lnTo>
                  <a:lnTo>
                    <a:pt x="278650" y="1673275"/>
                  </a:lnTo>
                  <a:lnTo>
                    <a:pt x="274525" y="1689465"/>
                  </a:lnTo>
                  <a:lnTo>
                    <a:pt x="271351" y="1705337"/>
                  </a:lnTo>
                  <a:lnTo>
                    <a:pt x="268495" y="1721210"/>
                  </a:lnTo>
                  <a:lnTo>
                    <a:pt x="265956" y="1736765"/>
                  </a:lnTo>
                  <a:lnTo>
                    <a:pt x="263734" y="1752002"/>
                  </a:lnTo>
                  <a:lnTo>
                    <a:pt x="261830" y="1766922"/>
                  </a:lnTo>
                  <a:lnTo>
                    <a:pt x="260243" y="1781525"/>
                  </a:lnTo>
                  <a:lnTo>
                    <a:pt x="257387" y="1809460"/>
                  </a:lnTo>
                  <a:lnTo>
                    <a:pt x="255482" y="1836761"/>
                  </a:lnTo>
                  <a:lnTo>
                    <a:pt x="254530" y="1861840"/>
                  </a:lnTo>
                  <a:lnTo>
                    <a:pt x="254530" y="1885331"/>
                  </a:lnTo>
                  <a:lnTo>
                    <a:pt x="254530" y="1906600"/>
                  </a:lnTo>
                  <a:lnTo>
                    <a:pt x="255482" y="1925964"/>
                  </a:lnTo>
                  <a:lnTo>
                    <a:pt x="256752" y="1943107"/>
                  </a:lnTo>
                  <a:lnTo>
                    <a:pt x="257704" y="1958027"/>
                  </a:lnTo>
                  <a:lnTo>
                    <a:pt x="260243" y="1979613"/>
                  </a:lnTo>
                  <a:lnTo>
                    <a:pt x="4126" y="1979613"/>
                  </a:lnTo>
                  <a:lnTo>
                    <a:pt x="2856" y="1963423"/>
                  </a:lnTo>
                  <a:lnTo>
                    <a:pt x="1587" y="1945964"/>
                  </a:lnTo>
                  <a:lnTo>
                    <a:pt x="952" y="1926599"/>
                  </a:lnTo>
                  <a:lnTo>
                    <a:pt x="317" y="1905648"/>
                  </a:lnTo>
                  <a:lnTo>
                    <a:pt x="0" y="1883109"/>
                  </a:lnTo>
                  <a:lnTo>
                    <a:pt x="317" y="1859300"/>
                  </a:lnTo>
                  <a:lnTo>
                    <a:pt x="1269" y="1833904"/>
                  </a:lnTo>
                  <a:lnTo>
                    <a:pt x="2856" y="1807238"/>
                  </a:lnTo>
                  <a:lnTo>
                    <a:pt x="4760" y="1779938"/>
                  </a:lnTo>
                  <a:lnTo>
                    <a:pt x="7934" y="1750732"/>
                  </a:lnTo>
                  <a:lnTo>
                    <a:pt x="11425" y="1721210"/>
                  </a:lnTo>
                  <a:lnTo>
                    <a:pt x="16186" y="1690417"/>
                  </a:lnTo>
                  <a:lnTo>
                    <a:pt x="21581" y="1658672"/>
                  </a:lnTo>
                  <a:lnTo>
                    <a:pt x="24755" y="1643117"/>
                  </a:lnTo>
                  <a:lnTo>
                    <a:pt x="28246" y="1626610"/>
                  </a:lnTo>
                  <a:lnTo>
                    <a:pt x="31737" y="1610737"/>
                  </a:lnTo>
                  <a:lnTo>
                    <a:pt x="36180" y="1594230"/>
                  </a:lnTo>
                  <a:lnTo>
                    <a:pt x="40306" y="1577405"/>
                  </a:lnTo>
                  <a:lnTo>
                    <a:pt x="45066" y="1560898"/>
                  </a:lnTo>
                  <a:lnTo>
                    <a:pt x="51414" y="1538359"/>
                  </a:lnTo>
                  <a:lnTo>
                    <a:pt x="58713" y="1516137"/>
                  </a:lnTo>
                  <a:lnTo>
                    <a:pt x="66647" y="1493599"/>
                  </a:lnTo>
                  <a:lnTo>
                    <a:pt x="75216" y="1470425"/>
                  </a:lnTo>
                  <a:lnTo>
                    <a:pt x="84737" y="1446933"/>
                  </a:lnTo>
                  <a:lnTo>
                    <a:pt x="94893" y="1422807"/>
                  </a:lnTo>
                  <a:lnTo>
                    <a:pt x="105684" y="1398999"/>
                  </a:lnTo>
                  <a:lnTo>
                    <a:pt x="117427" y="1375190"/>
                  </a:lnTo>
                  <a:lnTo>
                    <a:pt x="130121" y="1351381"/>
                  </a:lnTo>
                  <a:lnTo>
                    <a:pt x="143768" y="1326937"/>
                  </a:lnTo>
                  <a:lnTo>
                    <a:pt x="158367" y="1302811"/>
                  </a:lnTo>
                  <a:lnTo>
                    <a:pt x="173601" y="1278685"/>
                  </a:lnTo>
                  <a:lnTo>
                    <a:pt x="190422" y="1254559"/>
                  </a:lnTo>
                  <a:lnTo>
                    <a:pt x="207560" y="1230750"/>
                  </a:lnTo>
                  <a:lnTo>
                    <a:pt x="217081" y="1219005"/>
                  </a:lnTo>
                  <a:lnTo>
                    <a:pt x="226602" y="1206624"/>
                  </a:lnTo>
                  <a:lnTo>
                    <a:pt x="235805" y="1194878"/>
                  </a:lnTo>
                  <a:lnTo>
                    <a:pt x="245961" y="1183133"/>
                  </a:lnTo>
                  <a:lnTo>
                    <a:pt x="256117" y="1171387"/>
                  </a:lnTo>
                  <a:lnTo>
                    <a:pt x="266908" y="1159959"/>
                  </a:lnTo>
                  <a:lnTo>
                    <a:pt x="277381" y="1148213"/>
                  </a:lnTo>
                  <a:lnTo>
                    <a:pt x="288806" y="1137103"/>
                  </a:lnTo>
                  <a:lnTo>
                    <a:pt x="300231" y="1125675"/>
                  </a:lnTo>
                  <a:lnTo>
                    <a:pt x="311974" y="1114246"/>
                  </a:lnTo>
                  <a:lnTo>
                    <a:pt x="323717" y="1102818"/>
                  </a:lnTo>
                  <a:lnTo>
                    <a:pt x="336094" y="1092025"/>
                  </a:lnTo>
                  <a:lnTo>
                    <a:pt x="348789" y="1080914"/>
                  </a:lnTo>
                  <a:lnTo>
                    <a:pt x="361484" y="1070121"/>
                  </a:lnTo>
                  <a:lnTo>
                    <a:pt x="374813" y="1059010"/>
                  </a:lnTo>
                  <a:lnTo>
                    <a:pt x="388143" y="1048534"/>
                  </a:lnTo>
                  <a:lnTo>
                    <a:pt x="402424" y="1037741"/>
                  </a:lnTo>
                  <a:lnTo>
                    <a:pt x="416389" y="1027583"/>
                  </a:lnTo>
                  <a:lnTo>
                    <a:pt x="430988" y="1017107"/>
                  </a:lnTo>
                  <a:lnTo>
                    <a:pt x="445904" y="1007266"/>
                  </a:lnTo>
                  <a:lnTo>
                    <a:pt x="461138" y="997108"/>
                  </a:lnTo>
                  <a:lnTo>
                    <a:pt x="476689" y="987267"/>
                  </a:lnTo>
                  <a:lnTo>
                    <a:pt x="492240" y="977426"/>
                  </a:lnTo>
                  <a:lnTo>
                    <a:pt x="508743" y="968220"/>
                  </a:lnTo>
                  <a:lnTo>
                    <a:pt x="525247" y="958696"/>
                  </a:lnTo>
                  <a:lnTo>
                    <a:pt x="542385" y="949808"/>
                  </a:lnTo>
                  <a:lnTo>
                    <a:pt x="559840" y="940602"/>
                  </a:lnTo>
                  <a:lnTo>
                    <a:pt x="577295" y="931713"/>
                  </a:lnTo>
                  <a:lnTo>
                    <a:pt x="595385" y="923142"/>
                  </a:lnTo>
                  <a:lnTo>
                    <a:pt x="614110" y="914888"/>
                  </a:lnTo>
                  <a:lnTo>
                    <a:pt x="633152" y="906635"/>
                  </a:lnTo>
                  <a:lnTo>
                    <a:pt x="652195" y="898698"/>
                  </a:lnTo>
                  <a:lnTo>
                    <a:pt x="671872" y="891080"/>
                  </a:lnTo>
                  <a:lnTo>
                    <a:pt x="691866" y="883143"/>
                  </a:lnTo>
                  <a:lnTo>
                    <a:pt x="712178" y="876160"/>
                  </a:lnTo>
                  <a:lnTo>
                    <a:pt x="732807" y="868541"/>
                  </a:lnTo>
                  <a:lnTo>
                    <a:pt x="761053" y="858700"/>
                  </a:lnTo>
                  <a:lnTo>
                    <a:pt x="788346" y="848541"/>
                  </a:lnTo>
                  <a:lnTo>
                    <a:pt x="814688" y="837748"/>
                  </a:lnTo>
                  <a:lnTo>
                    <a:pt x="840078" y="826320"/>
                  </a:lnTo>
                  <a:lnTo>
                    <a:pt x="864833" y="814574"/>
                  </a:lnTo>
                  <a:lnTo>
                    <a:pt x="888318" y="801876"/>
                  </a:lnTo>
                  <a:lnTo>
                    <a:pt x="911169" y="789496"/>
                  </a:lnTo>
                  <a:lnTo>
                    <a:pt x="933067" y="776163"/>
                  </a:lnTo>
                  <a:lnTo>
                    <a:pt x="954013" y="762830"/>
                  </a:lnTo>
                  <a:lnTo>
                    <a:pt x="974642" y="749180"/>
                  </a:lnTo>
                  <a:lnTo>
                    <a:pt x="994002" y="734577"/>
                  </a:lnTo>
                  <a:lnTo>
                    <a:pt x="1012409" y="720292"/>
                  </a:lnTo>
                  <a:lnTo>
                    <a:pt x="1030500" y="705372"/>
                  </a:lnTo>
                  <a:lnTo>
                    <a:pt x="1047320" y="690134"/>
                  </a:lnTo>
                  <a:lnTo>
                    <a:pt x="1063823" y="674579"/>
                  </a:lnTo>
                  <a:lnTo>
                    <a:pt x="1079374" y="659024"/>
                  </a:lnTo>
                  <a:lnTo>
                    <a:pt x="1094291" y="642834"/>
                  </a:lnTo>
                  <a:lnTo>
                    <a:pt x="1108890" y="626962"/>
                  </a:lnTo>
                  <a:lnTo>
                    <a:pt x="1122219" y="610772"/>
                  </a:lnTo>
                  <a:lnTo>
                    <a:pt x="1135231" y="594265"/>
                  </a:lnTo>
                  <a:lnTo>
                    <a:pt x="1147292" y="577440"/>
                  </a:lnTo>
                  <a:lnTo>
                    <a:pt x="1159034" y="560615"/>
                  </a:lnTo>
                  <a:lnTo>
                    <a:pt x="1169825" y="543790"/>
                  </a:lnTo>
                  <a:lnTo>
                    <a:pt x="1180298" y="526965"/>
                  </a:lnTo>
                  <a:lnTo>
                    <a:pt x="1189819" y="510141"/>
                  </a:lnTo>
                  <a:lnTo>
                    <a:pt x="1199340" y="492998"/>
                  </a:lnTo>
                  <a:lnTo>
                    <a:pt x="1207909" y="475856"/>
                  </a:lnTo>
                  <a:lnTo>
                    <a:pt x="1216161" y="458714"/>
                  </a:lnTo>
                  <a:lnTo>
                    <a:pt x="1223778" y="441572"/>
                  </a:lnTo>
                  <a:lnTo>
                    <a:pt x="1231077" y="424429"/>
                  </a:lnTo>
                  <a:lnTo>
                    <a:pt x="1237425" y="407605"/>
                  </a:lnTo>
                  <a:lnTo>
                    <a:pt x="1243455" y="390462"/>
                  </a:lnTo>
                  <a:lnTo>
                    <a:pt x="1249485" y="373320"/>
                  </a:lnTo>
                  <a:lnTo>
                    <a:pt x="1254562" y="356495"/>
                  </a:lnTo>
                  <a:lnTo>
                    <a:pt x="1259323" y="340305"/>
                  </a:lnTo>
                  <a:lnTo>
                    <a:pt x="1264084" y="323798"/>
                  </a:lnTo>
                  <a:lnTo>
                    <a:pt x="1267892" y="307291"/>
                  </a:lnTo>
                  <a:lnTo>
                    <a:pt x="1271383" y="291101"/>
                  </a:lnTo>
                  <a:lnTo>
                    <a:pt x="1274874" y="275228"/>
                  </a:lnTo>
                  <a:lnTo>
                    <a:pt x="1277730" y="259356"/>
                  </a:lnTo>
                  <a:lnTo>
                    <a:pt x="1280269" y="243801"/>
                  </a:lnTo>
                  <a:lnTo>
                    <a:pt x="1282808" y="228563"/>
                  </a:lnTo>
                  <a:lnTo>
                    <a:pt x="1284713" y="213643"/>
                  </a:lnTo>
                  <a:lnTo>
                    <a:pt x="1286299" y="199040"/>
                  </a:lnTo>
                  <a:lnTo>
                    <a:pt x="1289156" y="170470"/>
                  </a:lnTo>
                  <a:lnTo>
                    <a:pt x="1291060" y="143804"/>
                  </a:lnTo>
                  <a:lnTo>
                    <a:pt x="1291695" y="118408"/>
                  </a:lnTo>
                  <a:lnTo>
                    <a:pt x="1292329" y="94917"/>
                  </a:lnTo>
                  <a:lnTo>
                    <a:pt x="1291695" y="73331"/>
                  </a:lnTo>
                  <a:lnTo>
                    <a:pt x="1291060" y="54284"/>
                  </a:lnTo>
                  <a:lnTo>
                    <a:pt x="1289790" y="36824"/>
                  </a:lnTo>
                  <a:lnTo>
                    <a:pt x="1288521" y="22221"/>
                  </a:lnTo>
                  <a:lnTo>
                    <a:pt x="1286299" y="0"/>
                  </a:lnTo>
                  <a:close/>
                  <a:moveTo>
                    <a:pt x="463603" y="0"/>
                  </a:moveTo>
                  <a:lnTo>
                    <a:pt x="1082623" y="0"/>
                  </a:lnTo>
                  <a:lnTo>
                    <a:pt x="1088978" y="637"/>
                  </a:lnTo>
                  <a:lnTo>
                    <a:pt x="1095016" y="1273"/>
                  </a:lnTo>
                  <a:lnTo>
                    <a:pt x="1101054" y="2865"/>
                  </a:lnTo>
                  <a:lnTo>
                    <a:pt x="1106773" y="5093"/>
                  </a:lnTo>
                  <a:lnTo>
                    <a:pt x="1112176" y="7639"/>
                  </a:lnTo>
                  <a:lnTo>
                    <a:pt x="1117260" y="10823"/>
                  </a:lnTo>
                  <a:lnTo>
                    <a:pt x="1122026" y="14324"/>
                  </a:lnTo>
                  <a:lnTo>
                    <a:pt x="1126157" y="18144"/>
                  </a:lnTo>
                  <a:lnTo>
                    <a:pt x="1130606" y="22919"/>
                  </a:lnTo>
                  <a:lnTo>
                    <a:pt x="1134102" y="27693"/>
                  </a:lnTo>
                  <a:lnTo>
                    <a:pt x="1137279" y="32786"/>
                  </a:lnTo>
                  <a:lnTo>
                    <a:pt x="1139504" y="37880"/>
                  </a:lnTo>
                  <a:lnTo>
                    <a:pt x="1141411" y="43609"/>
                  </a:lnTo>
                  <a:lnTo>
                    <a:pt x="1142999" y="49657"/>
                  </a:lnTo>
                  <a:lnTo>
                    <a:pt x="1144270" y="56024"/>
                  </a:lnTo>
                  <a:lnTo>
                    <a:pt x="1144588" y="62072"/>
                  </a:lnTo>
                  <a:lnTo>
                    <a:pt x="1144270" y="68438"/>
                  </a:lnTo>
                  <a:lnTo>
                    <a:pt x="1142999" y="74804"/>
                  </a:lnTo>
                  <a:lnTo>
                    <a:pt x="1141411" y="80534"/>
                  </a:lnTo>
                  <a:lnTo>
                    <a:pt x="1139504" y="86264"/>
                  </a:lnTo>
                  <a:lnTo>
                    <a:pt x="1137279" y="91675"/>
                  </a:lnTo>
                  <a:lnTo>
                    <a:pt x="1134102" y="96768"/>
                  </a:lnTo>
                  <a:lnTo>
                    <a:pt x="1130606" y="101543"/>
                  </a:lnTo>
                  <a:lnTo>
                    <a:pt x="1126157" y="105681"/>
                  </a:lnTo>
                  <a:lnTo>
                    <a:pt x="1122026" y="110137"/>
                  </a:lnTo>
                  <a:lnTo>
                    <a:pt x="1117260" y="113639"/>
                  </a:lnTo>
                  <a:lnTo>
                    <a:pt x="1112176" y="116504"/>
                  </a:lnTo>
                  <a:lnTo>
                    <a:pt x="1106773" y="119050"/>
                  </a:lnTo>
                  <a:lnTo>
                    <a:pt x="1101054" y="121278"/>
                  </a:lnTo>
                  <a:lnTo>
                    <a:pt x="1095016" y="122552"/>
                  </a:lnTo>
                  <a:lnTo>
                    <a:pt x="1088978" y="123825"/>
                  </a:lnTo>
                  <a:lnTo>
                    <a:pt x="1082623" y="123825"/>
                  </a:lnTo>
                  <a:lnTo>
                    <a:pt x="463603" y="123825"/>
                  </a:lnTo>
                  <a:lnTo>
                    <a:pt x="457248" y="123825"/>
                  </a:lnTo>
                  <a:lnTo>
                    <a:pt x="450892" y="122552"/>
                  </a:lnTo>
                  <a:lnTo>
                    <a:pt x="445172" y="121278"/>
                  </a:lnTo>
                  <a:lnTo>
                    <a:pt x="439135" y="119050"/>
                  </a:lnTo>
                  <a:lnTo>
                    <a:pt x="433733" y="116504"/>
                  </a:lnTo>
                  <a:lnTo>
                    <a:pt x="428648" y="113639"/>
                  </a:lnTo>
                  <a:lnTo>
                    <a:pt x="423882" y="110137"/>
                  </a:lnTo>
                  <a:lnTo>
                    <a:pt x="419433" y="105681"/>
                  </a:lnTo>
                  <a:lnTo>
                    <a:pt x="415620" y="101543"/>
                  </a:lnTo>
                  <a:lnTo>
                    <a:pt x="412124" y="96768"/>
                  </a:lnTo>
                  <a:lnTo>
                    <a:pt x="408946" y="91675"/>
                  </a:lnTo>
                  <a:lnTo>
                    <a:pt x="406087" y="86264"/>
                  </a:lnTo>
                  <a:lnTo>
                    <a:pt x="404180" y="80534"/>
                  </a:lnTo>
                  <a:lnTo>
                    <a:pt x="402591" y="74804"/>
                  </a:lnTo>
                  <a:lnTo>
                    <a:pt x="401956" y="68438"/>
                  </a:lnTo>
                  <a:lnTo>
                    <a:pt x="401638" y="62072"/>
                  </a:lnTo>
                  <a:lnTo>
                    <a:pt x="401956" y="56024"/>
                  </a:lnTo>
                  <a:lnTo>
                    <a:pt x="402591" y="49657"/>
                  </a:lnTo>
                  <a:lnTo>
                    <a:pt x="404180" y="43609"/>
                  </a:lnTo>
                  <a:lnTo>
                    <a:pt x="406087" y="37880"/>
                  </a:lnTo>
                  <a:lnTo>
                    <a:pt x="408946" y="32786"/>
                  </a:lnTo>
                  <a:lnTo>
                    <a:pt x="412124" y="27693"/>
                  </a:lnTo>
                  <a:lnTo>
                    <a:pt x="415620" y="22919"/>
                  </a:lnTo>
                  <a:lnTo>
                    <a:pt x="419433" y="18144"/>
                  </a:lnTo>
                  <a:lnTo>
                    <a:pt x="423882" y="14324"/>
                  </a:lnTo>
                  <a:lnTo>
                    <a:pt x="428648" y="10823"/>
                  </a:lnTo>
                  <a:lnTo>
                    <a:pt x="433733" y="7639"/>
                  </a:lnTo>
                  <a:lnTo>
                    <a:pt x="439135" y="5093"/>
                  </a:lnTo>
                  <a:lnTo>
                    <a:pt x="445172" y="2865"/>
                  </a:lnTo>
                  <a:lnTo>
                    <a:pt x="450892" y="1273"/>
                  </a:lnTo>
                  <a:lnTo>
                    <a:pt x="457248" y="637"/>
                  </a:lnTo>
                  <a:lnTo>
                    <a:pt x="463603" y="0"/>
                  </a:lnTo>
                  <a:close/>
                  <a:moveTo>
                    <a:pt x="4121" y="0"/>
                  </a:moveTo>
                  <a:lnTo>
                    <a:pt x="259949" y="0"/>
                  </a:lnTo>
                  <a:lnTo>
                    <a:pt x="258047" y="19063"/>
                  </a:lnTo>
                  <a:lnTo>
                    <a:pt x="256779" y="31137"/>
                  </a:lnTo>
                  <a:lnTo>
                    <a:pt x="255511" y="45752"/>
                  </a:lnTo>
                  <a:lnTo>
                    <a:pt x="254877" y="61638"/>
                  </a:lnTo>
                  <a:lnTo>
                    <a:pt x="254243" y="79430"/>
                  </a:lnTo>
                  <a:lnTo>
                    <a:pt x="254243" y="98493"/>
                  </a:lnTo>
                  <a:lnTo>
                    <a:pt x="254243" y="119463"/>
                  </a:lnTo>
                  <a:lnTo>
                    <a:pt x="255194" y="141386"/>
                  </a:lnTo>
                  <a:lnTo>
                    <a:pt x="256779" y="164897"/>
                  </a:lnTo>
                  <a:lnTo>
                    <a:pt x="258681" y="189362"/>
                  </a:lnTo>
                  <a:lnTo>
                    <a:pt x="261851" y="215097"/>
                  </a:lnTo>
                  <a:lnTo>
                    <a:pt x="265338" y="241786"/>
                  </a:lnTo>
                  <a:lnTo>
                    <a:pt x="270093" y="268792"/>
                  </a:lnTo>
                  <a:lnTo>
                    <a:pt x="272629" y="282772"/>
                  </a:lnTo>
                  <a:lnTo>
                    <a:pt x="275800" y="297069"/>
                  </a:lnTo>
                  <a:lnTo>
                    <a:pt x="279287" y="311049"/>
                  </a:lnTo>
                  <a:lnTo>
                    <a:pt x="282774" y="325664"/>
                  </a:lnTo>
                  <a:lnTo>
                    <a:pt x="286895" y="339962"/>
                  </a:lnTo>
                  <a:lnTo>
                    <a:pt x="290699" y="354577"/>
                  </a:lnTo>
                  <a:lnTo>
                    <a:pt x="295454" y="369510"/>
                  </a:lnTo>
                  <a:lnTo>
                    <a:pt x="300526" y="384443"/>
                  </a:lnTo>
                  <a:lnTo>
                    <a:pt x="305599" y="399375"/>
                  </a:lnTo>
                  <a:lnTo>
                    <a:pt x="310988" y="414308"/>
                  </a:lnTo>
                  <a:lnTo>
                    <a:pt x="317011" y="428923"/>
                  </a:lnTo>
                  <a:lnTo>
                    <a:pt x="323668" y="444492"/>
                  </a:lnTo>
                  <a:lnTo>
                    <a:pt x="330326" y="459107"/>
                  </a:lnTo>
                  <a:lnTo>
                    <a:pt x="337300" y="474040"/>
                  </a:lnTo>
                  <a:lnTo>
                    <a:pt x="344591" y="489291"/>
                  </a:lnTo>
                  <a:lnTo>
                    <a:pt x="352516" y="504223"/>
                  </a:lnTo>
                  <a:lnTo>
                    <a:pt x="361076" y="519156"/>
                  </a:lnTo>
                  <a:lnTo>
                    <a:pt x="370269" y="534089"/>
                  </a:lnTo>
                  <a:lnTo>
                    <a:pt x="379145" y="549022"/>
                  </a:lnTo>
                  <a:lnTo>
                    <a:pt x="388973" y="563955"/>
                  </a:lnTo>
                  <a:lnTo>
                    <a:pt x="399117" y="578888"/>
                  </a:lnTo>
                  <a:lnTo>
                    <a:pt x="410212" y="593503"/>
                  </a:lnTo>
                  <a:lnTo>
                    <a:pt x="420991" y="607800"/>
                  </a:lnTo>
                  <a:lnTo>
                    <a:pt x="432720" y="622416"/>
                  </a:lnTo>
                  <a:lnTo>
                    <a:pt x="445401" y="636395"/>
                  </a:lnTo>
                  <a:lnTo>
                    <a:pt x="457764" y="650693"/>
                  </a:lnTo>
                  <a:lnTo>
                    <a:pt x="471079" y="664355"/>
                  </a:lnTo>
                  <a:lnTo>
                    <a:pt x="485344" y="678017"/>
                  </a:lnTo>
                  <a:lnTo>
                    <a:pt x="499610" y="691679"/>
                  </a:lnTo>
                  <a:lnTo>
                    <a:pt x="514509" y="705023"/>
                  </a:lnTo>
                  <a:lnTo>
                    <a:pt x="530043" y="718050"/>
                  </a:lnTo>
                  <a:lnTo>
                    <a:pt x="546527" y="731076"/>
                  </a:lnTo>
                  <a:lnTo>
                    <a:pt x="563012" y="743467"/>
                  </a:lnTo>
                  <a:lnTo>
                    <a:pt x="580764" y="756176"/>
                  </a:lnTo>
                  <a:lnTo>
                    <a:pt x="598517" y="767932"/>
                  </a:lnTo>
                  <a:lnTo>
                    <a:pt x="617538" y="779688"/>
                  </a:lnTo>
                  <a:lnTo>
                    <a:pt x="599468" y="786995"/>
                  </a:lnTo>
                  <a:lnTo>
                    <a:pt x="581716" y="794621"/>
                  </a:lnTo>
                  <a:lnTo>
                    <a:pt x="564597" y="801928"/>
                  </a:lnTo>
                  <a:lnTo>
                    <a:pt x="547478" y="809871"/>
                  </a:lnTo>
                  <a:lnTo>
                    <a:pt x="530677" y="817496"/>
                  </a:lnTo>
                  <a:lnTo>
                    <a:pt x="514192" y="825440"/>
                  </a:lnTo>
                  <a:lnTo>
                    <a:pt x="498025" y="833700"/>
                  </a:lnTo>
                  <a:lnTo>
                    <a:pt x="482174" y="841961"/>
                  </a:lnTo>
                  <a:lnTo>
                    <a:pt x="466323" y="850539"/>
                  </a:lnTo>
                  <a:lnTo>
                    <a:pt x="451107" y="858800"/>
                  </a:lnTo>
                  <a:lnTo>
                    <a:pt x="435890" y="867696"/>
                  </a:lnTo>
                  <a:lnTo>
                    <a:pt x="420991" y="876275"/>
                  </a:lnTo>
                  <a:lnTo>
                    <a:pt x="406408" y="885489"/>
                  </a:lnTo>
                  <a:lnTo>
                    <a:pt x="392143" y="894385"/>
                  </a:lnTo>
                  <a:lnTo>
                    <a:pt x="377877" y="903917"/>
                  </a:lnTo>
                  <a:lnTo>
                    <a:pt x="364246" y="912813"/>
                  </a:lnTo>
                  <a:lnTo>
                    <a:pt x="347444" y="898833"/>
                  </a:lnTo>
                  <a:lnTo>
                    <a:pt x="330643" y="884218"/>
                  </a:lnTo>
                  <a:lnTo>
                    <a:pt x="314475" y="869285"/>
                  </a:lnTo>
                  <a:lnTo>
                    <a:pt x="299258" y="854352"/>
                  </a:lnTo>
                  <a:lnTo>
                    <a:pt x="284359" y="839102"/>
                  </a:lnTo>
                  <a:lnTo>
                    <a:pt x="270093" y="824169"/>
                  </a:lnTo>
                  <a:lnTo>
                    <a:pt x="255828" y="808600"/>
                  </a:lnTo>
                  <a:lnTo>
                    <a:pt x="242513" y="793350"/>
                  </a:lnTo>
                  <a:lnTo>
                    <a:pt x="229833" y="777781"/>
                  </a:lnTo>
                  <a:lnTo>
                    <a:pt x="217152" y="761895"/>
                  </a:lnTo>
                  <a:lnTo>
                    <a:pt x="205106" y="746327"/>
                  </a:lnTo>
                  <a:lnTo>
                    <a:pt x="193377" y="730441"/>
                  </a:lnTo>
                  <a:lnTo>
                    <a:pt x="182281" y="714555"/>
                  </a:lnTo>
                  <a:lnTo>
                    <a:pt x="171820" y="698669"/>
                  </a:lnTo>
                  <a:lnTo>
                    <a:pt x="161676" y="682783"/>
                  </a:lnTo>
                  <a:lnTo>
                    <a:pt x="151848" y="666579"/>
                  </a:lnTo>
                  <a:lnTo>
                    <a:pt x="142021" y="651011"/>
                  </a:lnTo>
                  <a:lnTo>
                    <a:pt x="133145" y="634807"/>
                  </a:lnTo>
                  <a:lnTo>
                    <a:pt x="124585" y="618921"/>
                  </a:lnTo>
                  <a:lnTo>
                    <a:pt x="116660" y="603035"/>
                  </a:lnTo>
                  <a:lnTo>
                    <a:pt x="108418" y="587149"/>
                  </a:lnTo>
                  <a:lnTo>
                    <a:pt x="101126" y="571263"/>
                  </a:lnTo>
                  <a:lnTo>
                    <a:pt x="93835" y="555694"/>
                  </a:lnTo>
                  <a:lnTo>
                    <a:pt x="87178" y="540126"/>
                  </a:lnTo>
                  <a:lnTo>
                    <a:pt x="81155" y="524240"/>
                  </a:lnTo>
                  <a:lnTo>
                    <a:pt x="74814" y="508989"/>
                  </a:lnTo>
                  <a:lnTo>
                    <a:pt x="68791" y="493739"/>
                  </a:lnTo>
                  <a:lnTo>
                    <a:pt x="63719" y="478488"/>
                  </a:lnTo>
                  <a:lnTo>
                    <a:pt x="58330" y="463555"/>
                  </a:lnTo>
                  <a:lnTo>
                    <a:pt x="53575" y="448622"/>
                  </a:lnTo>
                  <a:lnTo>
                    <a:pt x="45015" y="419392"/>
                  </a:lnTo>
                  <a:lnTo>
                    <a:pt x="40260" y="402870"/>
                  </a:lnTo>
                  <a:lnTo>
                    <a:pt x="36139" y="386031"/>
                  </a:lnTo>
                  <a:lnTo>
                    <a:pt x="31701" y="369510"/>
                  </a:lnTo>
                  <a:lnTo>
                    <a:pt x="28214" y="353306"/>
                  </a:lnTo>
                  <a:lnTo>
                    <a:pt x="24727" y="336784"/>
                  </a:lnTo>
                  <a:lnTo>
                    <a:pt x="21557" y="321216"/>
                  </a:lnTo>
                  <a:lnTo>
                    <a:pt x="16167" y="289444"/>
                  </a:lnTo>
                  <a:lnTo>
                    <a:pt x="11412" y="258943"/>
                  </a:lnTo>
                  <a:lnTo>
                    <a:pt x="7925" y="229077"/>
                  </a:lnTo>
                  <a:lnTo>
                    <a:pt x="4755" y="200164"/>
                  </a:lnTo>
                  <a:lnTo>
                    <a:pt x="2853" y="172205"/>
                  </a:lnTo>
                  <a:lnTo>
                    <a:pt x="1268" y="145834"/>
                  </a:lnTo>
                  <a:lnTo>
                    <a:pt x="317" y="120416"/>
                  </a:lnTo>
                  <a:lnTo>
                    <a:pt x="0" y="96587"/>
                  </a:lnTo>
                  <a:lnTo>
                    <a:pt x="317" y="73711"/>
                  </a:lnTo>
                  <a:lnTo>
                    <a:pt x="951" y="53059"/>
                  </a:lnTo>
                  <a:lnTo>
                    <a:pt x="1585" y="33361"/>
                  </a:lnTo>
                  <a:lnTo>
                    <a:pt x="2853" y="15886"/>
                  </a:lnTo>
                  <a:lnTo>
                    <a:pt x="4121"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59" name="组合 58"/>
          <p:cNvGrpSpPr/>
          <p:nvPr/>
        </p:nvGrpSpPr>
        <p:grpSpPr>
          <a:xfrm>
            <a:off x="4813369" y="1541290"/>
            <a:ext cx="1012294" cy="899649"/>
            <a:chOff x="3847003" y="908726"/>
            <a:chExt cx="1401774" cy="750947"/>
          </a:xfrm>
        </p:grpSpPr>
        <p:sp>
          <p:nvSpPr>
            <p:cNvPr id="60" name="椭圆 59"/>
            <p:cNvSpPr/>
            <p:nvPr/>
          </p:nvSpPr>
          <p:spPr>
            <a:xfrm>
              <a:off x="3875915" y="908726"/>
              <a:ext cx="124578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1" name="TextBox 60"/>
            <p:cNvSpPr txBox="1"/>
            <p:nvPr/>
          </p:nvSpPr>
          <p:spPr>
            <a:xfrm>
              <a:off x="3847003" y="990544"/>
              <a:ext cx="1401774"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3.1</a:t>
              </a:r>
              <a:endParaRPr lang="zh-CN" altLang="en-US" sz="4000" b="1">
                <a:latin typeface="微软雅黑" panose="020b0503020204020204" pitchFamily="34" charset="-122"/>
                <a:ea typeface="微软雅黑" panose="020b0503020204020204" pitchFamily="34" charset="-122"/>
              </a:endParaRPr>
            </a:p>
          </p:txBody>
        </p:sp>
      </p:grpSp>
      <p:grpSp>
        <p:nvGrpSpPr>
          <p:cNvPr id="62" name="组合 61"/>
          <p:cNvGrpSpPr/>
          <p:nvPr/>
        </p:nvGrpSpPr>
        <p:grpSpPr>
          <a:xfrm>
            <a:off x="5494234" y="4186745"/>
            <a:ext cx="1128286" cy="899649"/>
            <a:chOff x="5140660" y="3065829"/>
            <a:chExt cx="941671" cy="750947"/>
          </a:xfrm>
        </p:grpSpPr>
        <p:sp>
          <p:nvSpPr>
            <p:cNvPr id="63" name="椭圆 62"/>
            <p:cNvSpPr/>
            <p:nvPr/>
          </p:nvSpPr>
          <p:spPr>
            <a:xfrm>
              <a:off x="5140660" y="3065829"/>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4" name="TextBox 63"/>
            <p:cNvSpPr txBox="1"/>
            <p:nvPr/>
          </p:nvSpPr>
          <p:spPr>
            <a:xfrm>
              <a:off x="5140660" y="3200895"/>
              <a:ext cx="94167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3.3</a:t>
              </a:r>
              <a:endParaRPr lang="zh-CN" altLang="en-US" sz="4000" b="1">
                <a:latin typeface="微软雅黑" panose="020b0503020204020204" pitchFamily="34" charset="-122"/>
                <a:ea typeface="微软雅黑" panose="020b0503020204020204" pitchFamily="34" charset="-122"/>
              </a:endParaRPr>
            </a:p>
          </p:txBody>
        </p:sp>
      </p:grpSp>
      <p:grpSp>
        <p:nvGrpSpPr>
          <p:cNvPr id="65" name="组合 64"/>
          <p:cNvGrpSpPr/>
          <p:nvPr/>
        </p:nvGrpSpPr>
        <p:grpSpPr>
          <a:xfrm>
            <a:off x="4827232" y="5382796"/>
            <a:ext cx="1055940" cy="899649"/>
            <a:chOff x="4452386" y="4149086"/>
            <a:chExt cx="881290" cy="750947"/>
          </a:xfrm>
        </p:grpSpPr>
        <p:sp>
          <p:nvSpPr>
            <p:cNvPr id="66" name="椭圆 65"/>
            <p:cNvSpPr/>
            <p:nvPr/>
          </p:nvSpPr>
          <p:spPr>
            <a:xfrm>
              <a:off x="4497515" y="414908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7" name="TextBox 66"/>
            <p:cNvSpPr txBox="1"/>
            <p:nvPr/>
          </p:nvSpPr>
          <p:spPr>
            <a:xfrm>
              <a:off x="4452386" y="4251771"/>
              <a:ext cx="881290"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3.4</a:t>
              </a:r>
              <a:endParaRPr lang="zh-CN" altLang="en-US" sz="4000" b="1">
                <a:latin typeface="微软雅黑" panose="020b0503020204020204" pitchFamily="34" charset="-122"/>
                <a:ea typeface="微软雅黑" panose="020b0503020204020204" pitchFamily="34" charset="-122"/>
              </a:endParaRPr>
            </a:p>
          </p:txBody>
        </p:sp>
      </p:grpSp>
      <p:sp>
        <p:nvSpPr>
          <p:cNvPr id="42" name="TextBox 14"/>
          <p:cNvSpPr txBox="1"/>
          <p:nvPr/>
        </p:nvSpPr>
        <p:spPr>
          <a:xfrm>
            <a:off x="766614" y="397828"/>
            <a:ext cx="12884398" cy="830997"/>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r>
              <a:rPr lang="zh-CN" altLang="en-US" sz="4800" b="1">
                <a:latin typeface="微软雅黑" panose="020b0503020204020204" pitchFamily="34" charset="-122"/>
                <a:ea typeface="微软雅黑" panose="020b0503020204020204" pitchFamily="34" charset="-122"/>
                <a:sym typeface="+mn-lt"/>
              </a:rPr>
              <a:t>第三章 </a:t>
            </a:r>
            <a:r>
              <a:rPr lang="zh-CN" altLang="en-US" sz="4800" b="1">
                <a:latin typeface="微软雅黑" panose="020b0503020204020204" pitchFamily="34" charset="-122"/>
                <a:ea typeface="微软雅黑" panose="020b0503020204020204" pitchFamily="34" charset="-122"/>
              </a:rPr>
              <a:t>商务谈判的心理与行为分析</a:t>
            </a:r>
            <a:endParaRPr lang="zh-CN" altLang="en-US" sz="4800" b="1">
              <a:latin typeface="微软雅黑" panose="020b0503020204020204" pitchFamily="34" charset="-122"/>
              <a:ea typeface="微软雅黑" panose="020b0503020204020204" pitchFamily="34" charset="-122"/>
              <a:sym typeface="+mn-lt"/>
            </a:endParaRPr>
          </a:p>
        </p:txBody>
      </p:sp>
      <p:grpSp>
        <p:nvGrpSpPr>
          <p:cNvPr id="36" name="组合 35"/>
          <p:cNvGrpSpPr/>
          <p:nvPr/>
        </p:nvGrpSpPr>
        <p:grpSpPr>
          <a:xfrm>
            <a:off x="-3225396" y="251306"/>
            <a:ext cx="6414838" cy="6418848"/>
            <a:chOff x="-3227497" y="251306"/>
            <a:chExt cx="6419015" cy="6418848"/>
          </a:xfrm>
          <a:solidFill>
            <a:srgbClr val="C00000"/>
          </a:solidFill>
        </p:grpSpPr>
        <p:sp>
          <p:nvSpPr>
            <p:cNvPr id="37" name="椭圆 36"/>
            <p:cNvSpPr/>
            <p:nvPr/>
          </p:nvSpPr>
          <p:spPr>
            <a:xfrm>
              <a:off x="-3227497" y="251306"/>
              <a:ext cx="6419015" cy="6418848"/>
            </a:xfrm>
            <a:prstGeom prst="ellipse">
              <a:avLst/>
            </a:pr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fontAlgn="auto">
                <a:spcBef>
                  <a:spcPct val="0"/>
                </a:spcBef>
                <a:spcAft>
                  <a:spcPct val="0"/>
                </a:spcAft>
                <a:defRPr/>
              </a:pPr>
              <a:endParaRPr lang="zh-CN" altLang="en-US">
                <a:latin typeface="微软雅黑" panose="020b0503020204020204" pitchFamily="34" charset="-122"/>
                <a:ea typeface="微软雅黑" panose="020b0503020204020204" pitchFamily="34" charset="-122"/>
              </a:endParaRPr>
            </a:p>
          </p:txBody>
        </p:sp>
        <p:sp>
          <p:nvSpPr>
            <p:cNvPr id="38" name="文本框 2"/>
            <p:cNvSpPr txBox="1">
              <a:spLocks noChangeArrowheads="1"/>
            </p:cNvSpPr>
            <p:nvPr/>
          </p:nvSpPr>
          <p:spPr bwMode="auto">
            <a:xfrm>
              <a:off x="914599" y="2355502"/>
              <a:ext cx="1326977" cy="2154412"/>
            </a:xfrm>
            <a:prstGeom prst="rect">
              <a:avLst/>
            </a:prstGeom>
            <a:grpFill/>
            <a:ln w="9525">
              <a:noFill/>
              <a:miter lim="800000"/>
            </a:ln>
          </p:spPr>
          <p:txBody>
            <a:bodyPr lIns="121898" tIns="60948" rIns="121898" bIns="60948">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endParaRPr lang="zh-CN" altLang="en-US" sz="6600" b="1">
                <a:solidFill>
                  <a:schemeClr val="bg1"/>
                </a:solidFill>
                <a:latin typeface="微软雅黑" panose="020b0503020204020204" pitchFamily="34" charset="-122"/>
                <a:ea typeface="微软雅黑" panose="020b0503020204020204" pitchFamily="34" charset="-122"/>
              </a:endParaRPr>
            </a:p>
          </p:txBody>
        </p:sp>
      </p:grpSp>
      <p:sp>
        <p:nvSpPr>
          <p:cNvPr id="39" name="下箭头 95"/>
          <p:cNvSpPr/>
          <p:nvPr/>
        </p:nvSpPr>
        <p:spPr>
          <a:xfrm rot="16200000">
            <a:off x="3643250" y="4291168"/>
            <a:ext cx="576064" cy="679386"/>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Tm="6000" p14:dur="1500">
        <p14:vortex dir="r"/>
      </p:transition>
    </mc:Choice>
    <mc:Fallback>
      <p:transition spd="slow"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barn(outVertical)">
                                      <p:cBhvr>
                                        <p:cTn id="7" dur="500"/>
                                        <p:tgtEl>
                                          <p:spTgt spid="4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wipe(left)">
                                      <p:cBhvr>
                                        <p:cTn id="11" dur="500"/>
                                        <p:tgtEl>
                                          <p:spTgt spid="59"/>
                                        </p:tgtEl>
                                      </p:cBhvr>
                                    </p:animEffect>
                                  </p:childTnLst>
                                </p:cTn>
                              </p:par>
                            </p:childTnLst>
                          </p:cTn>
                        </p:par>
                        <p:par>
                          <p:cTn id="12" fill="hold" nodeType="afterGroup">
                            <p:stCondLst>
                              <p:cond delay="1000"/>
                            </p:stCondLst>
                            <p:childTnLst>
                              <p:par>
                                <p:cTn id="13" presetID="22" presetClass="entr" presetSubtype="8" dur="250" fill="hold" nodeType="afterEffect">
                                  <p:stCondLst>
                                    <p:cond delay="0"/>
                                  </p:stCondLst>
                                  <p:childTnLst>
                                    <p:set>
                                      <p:cBhvr>
                                        <p:cTn id="14" dur="1" fill="hold">
                                          <p:stCondLst>
                                            <p:cond delay="0"/>
                                          </p:stCondLst>
                                        </p:cTn>
                                        <p:tgtEl>
                                          <p:spTgt spid="92"/>
                                        </p:tgtEl>
                                        <p:attrNameLst>
                                          <p:attrName>style.visibility</p:attrName>
                                        </p:attrNameLst>
                                      </p:cBhvr>
                                      <p:to>
                                        <p:strVal val="visible"/>
                                      </p:to>
                                    </p:set>
                                    <p:animEffect transition="in" filter="wipe(left)">
                                      <p:cBhvr>
                                        <p:cTn id="15" dur="250"/>
                                        <p:tgtEl>
                                          <p:spTgt spid="92"/>
                                        </p:tgtEl>
                                      </p:cBhvr>
                                    </p:animEffect>
                                  </p:childTnLst>
                                </p:cTn>
                              </p:par>
                            </p:childTnLst>
                          </p:cTn>
                        </p:par>
                        <p:par>
                          <p:cTn id="16" fill="hold" nodeType="afterGroup">
                            <p:stCondLst>
                              <p:cond delay="1250"/>
                            </p:stCondLst>
                            <p:childTnLst>
                              <p:par>
                                <p:cTn id="17" presetID="22" presetClass="entr" presetSubtype="8" dur="50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left)">
                                      <p:cBhvr>
                                        <p:cTn id="19" dur="500"/>
                                        <p:tgtEl>
                                          <p:spTgt spid="3"/>
                                        </p:tgtEl>
                                      </p:cBhvr>
                                    </p:animEffect>
                                  </p:childTnLst>
                                </p:cTn>
                              </p:par>
                            </p:childTnLst>
                          </p:cTn>
                        </p:par>
                        <p:par>
                          <p:cTn id="20" fill="hold" nodeType="afterGroup">
                            <p:stCondLst>
                              <p:cond delay="1750"/>
                            </p:stCondLst>
                            <p:childTnLst>
                              <p:par>
                                <p:cTn id="21" presetID="22" presetClass="entr" presetSubtype="8" dur="250" fill="hold" nodeType="afterEffect">
                                  <p:stCondLst>
                                    <p:cond delay="0"/>
                                  </p:stCondLst>
                                  <p:childTnLst>
                                    <p:set>
                                      <p:cBhvr>
                                        <p:cTn id="22" dur="1" fill="hold">
                                          <p:stCondLst>
                                            <p:cond delay="0"/>
                                          </p:stCondLst>
                                        </p:cTn>
                                        <p:tgtEl>
                                          <p:spTgt spid="68"/>
                                        </p:tgtEl>
                                        <p:attrNameLst>
                                          <p:attrName>style.visibility</p:attrName>
                                        </p:attrNameLst>
                                      </p:cBhvr>
                                      <p:to>
                                        <p:strVal val="visible"/>
                                      </p:to>
                                    </p:set>
                                    <p:animEffect transition="in" filter="wipe(left)">
                                      <p:cBhvr>
                                        <p:cTn id="23" dur="250"/>
                                        <p:tgtEl>
                                          <p:spTgt spid="68"/>
                                        </p:tgtEl>
                                      </p:cBhvr>
                                    </p:animEffect>
                                  </p:childTnLst>
                                </p:cTn>
                              </p:par>
                            </p:childTnLst>
                          </p:cTn>
                        </p:par>
                        <p:par>
                          <p:cTn id="24" fill="hold" nodeType="afterGroup">
                            <p:stCondLst>
                              <p:cond delay="2000"/>
                            </p:stCondLst>
                            <p:childTnLst>
                              <p:par>
                                <p:cTn id="25" presetID="22" presetClass="entr" presetSubtype="8" dur="500" fill="hold" nodeType="afterEffect">
                                  <p:stCondLst>
                                    <p:cond delay="0"/>
                                  </p:stCondLst>
                                  <p:childTnLst>
                                    <p:set>
                                      <p:cBhvr>
                                        <p:cTn id="26" dur="1" fill="hold">
                                          <p:stCondLst>
                                            <p:cond delay="0"/>
                                          </p:stCondLst>
                                        </p:cTn>
                                        <p:tgtEl>
                                          <p:spTgt spid="62"/>
                                        </p:tgtEl>
                                        <p:attrNameLst>
                                          <p:attrName>style.visibility</p:attrName>
                                        </p:attrNameLst>
                                      </p:cBhvr>
                                      <p:to>
                                        <p:strVal val="visible"/>
                                      </p:to>
                                    </p:set>
                                    <p:animEffect transition="in" filter="wipe(left)">
                                      <p:cBhvr>
                                        <p:cTn id="27" dur="500"/>
                                        <p:tgtEl>
                                          <p:spTgt spid="62"/>
                                        </p:tgtEl>
                                      </p:cBhvr>
                                    </p:animEffect>
                                  </p:childTnLst>
                                </p:cTn>
                              </p:par>
                            </p:childTnLst>
                          </p:cTn>
                        </p:par>
                        <p:par>
                          <p:cTn id="28" fill="hold" nodeType="afterGroup">
                            <p:stCondLst>
                              <p:cond delay="2500"/>
                            </p:stCondLst>
                            <p:childTnLst>
                              <p:par>
                                <p:cTn id="29" presetID="22" presetClass="entr" presetSubtype="8" dur="250" fill="hold" nodeType="afterEffect">
                                  <p:stCondLst>
                                    <p:cond delay="0"/>
                                  </p:stCondLst>
                                  <p:childTnLst>
                                    <p:set>
                                      <p:cBhvr>
                                        <p:cTn id="30" dur="1" fill="hold">
                                          <p:stCondLst>
                                            <p:cond delay="0"/>
                                          </p:stCondLst>
                                        </p:cTn>
                                        <p:tgtEl>
                                          <p:spTgt spid="74"/>
                                        </p:tgtEl>
                                        <p:attrNameLst>
                                          <p:attrName>style.visibility</p:attrName>
                                        </p:attrNameLst>
                                      </p:cBhvr>
                                      <p:to>
                                        <p:strVal val="visible"/>
                                      </p:to>
                                    </p:set>
                                    <p:animEffect transition="in" filter="wipe(left)">
                                      <p:cBhvr>
                                        <p:cTn id="31" dur="250"/>
                                        <p:tgtEl>
                                          <p:spTgt spid="74"/>
                                        </p:tgtEl>
                                      </p:cBhvr>
                                    </p:animEffect>
                                  </p:childTnLst>
                                </p:cTn>
                              </p:par>
                            </p:childTnLst>
                          </p:cTn>
                        </p:par>
                        <p:par>
                          <p:cTn id="32" fill="hold" nodeType="afterGroup">
                            <p:stCondLst>
                              <p:cond delay="2750"/>
                            </p:stCondLst>
                            <p:childTnLst>
                              <p:par>
                                <p:cTn id="33" presetID="22" presetClass="entr" presetSubtype="8" dur="500" fill="hold" nodeType="afterEffect">
                                  <p:stCondLst>
                                    <p:cond delay="0"/>
                                  </p:stCondLst>
                                  <p:childTnLst>
                                    <p:set>
                                      <p:cBhvr>
                                        <p:cTn id="34" dur="1" fill="hold">
                                          <p:stCondLst>
                                            <p:cond delay="0"/>
                                          </p:stCondLst>
                                        </p:cTn>
                                        <p:tgtEl>
                                          <p:spTgt spid="65"/>
                                        </p:tgtEl>
                                        <p:attrNameLst>
                                          <p:attrName>style.visibility</p:attrName>
                                        </p:attrNameLst>
                                      </p:cBhvr>
                                      <p:to>
                                        <p:strVal val="visible"/>
                                      </p:to>
                                    </p:set>
                                    <p:animEffect transition="in" filter="wipe(left)">
                                      <p:cBhvr>
                                        <p:cTn id="35" dur="500"/>
                                        <p:tgtEl>
                                          <p:spTgt spid="65"/>
                                        </p:tgtEl>
                                      </p:cBhvr>
                                    </p:animEffect>
                                  </p:childTnLst>
                                </p:cTn>
                              </p:par>
                            </p:childTnLst>
                          </p:cTn>
                        </p:par>
                        <p:par>
                          <p:cTn id="36" fill="hold" nodeType="afterGroup">
                            <p:stCondLst>
                              <p:cond delay="3250"/>
                            </p:stCondLst>
                            <p:childTnLst>
                              <p:par>
                                <p:cTn id="37" presetID="22" presetClass="entr" presetSubtype="8" dur="250" fill="hold" nodeType="afterEffect">
                                  <p:stCondLst>
                                    <p:cond delay="0"/>
                                  </p:stCondLst>
                                  <p:childTnLst>
                                    <p:set>
                                      <p:cBhvr>
                                        <p:cTn id="38" dur="1" fill="hold">
                                          <p:stCondLst>
                                            <p:cond delay="0"/>
                                          </p:stCondLst>
                                        </p:cTn>
                                        <p:tgtEl>
                                          <p:spTgt spid="86"/>
                                        </p:tgtEl>
                                        <p:attrNameLst>
                                          <p:attrName>style.visibility</p:attrName>
                                        </p:attrNameLst>
                                      </p:cBhvr>
                                      <p:to>
                                        <p:strVal val="visible"/>
                                      </p:to>
                                    </p:set>
                                    <p:animEffect transition="in" filter="wipe(left)">
                                      <p:cBhvr>
                                        <p:cTn id="39" dur="250"/>
                                        <p:tgtEl>
                                          <p:spTgt spid="86"/>
                                        </p:tgtEl>
                                      </p:cBhvr>
                                    </p:animEffect>
                                  </p:childTnLst>
                                </p:cTn>
                              </p:par>
                            </p:childTnLst>
                          </p:cTn>
                        </p:par>
                        <p:par>
                          <p:cTn id="40" fill="hold" nodeType="afterGroup">
                            <p:stCondLst>
                              <p:cond delay="3500"/>
                            </p:stCondLst>
                            <p:childTnLst>
                              <p:par>
                                <p:cTn id="41" presetID="2" presetClass="entr" presetSubtype="8" dur="500" fill="hold" grpId="0" nodeType="afterEffect">
                                  <p:stCondLst>
                                    <p:cond delay="0"/>
                                  </p:stCondLst>
                                  <p:childTnLst>
                                    <p:set>
                                      <p:cBhvr>
                                        <p:cTn id="42" dur="1" fill="hold">
                                          <p:stCondLst>
                                            <p:cond delay="0"/>
                                          </p:stCondLst>
                                        </p:cTn>
                                        <p:tgtEl>
                                          <p:spTgt spid="39"/>
                                        </p:tgtEl>
                                        <p:attrNameLst>
                                          <p:attrName>style.visibility</p:attrName>
                                        </p:attrNameLst>
                                      </p:cBhvr>
                                      <p:to>
                                        <p:strVal val="visible"/>
                                      </p:to>
                                    </p:set>
                                    <p:anim calcmode="lin" valueType="num">
                                      <p:cBhvr additive="base">
                                        <p:cTn id="43" dur="500" fill="hold"/>
                                        <p:tgtEl>
                                          <p:spTgt spid="39"/>
                                        </p:tgtEl>
                                        <p:attrNameLst>
                                          <p:attrName>ppt_x</p:attrName>
                                        </p:attrNameLst>
                                      </p:cBhvr>
                                      <p:tavLst>
                                        <p:tav tm="0">
                                          <p:val>
                                            <p:strVal val="0-#ppt_w/2"/>
                                          </p:val>
                                        </p:tav>
                                        <p:tav tm="100000">
                                          <p:val>
                                            <p:strVal val="#ppt_x"/>
                                          </p:val>
                                        </p:tav>
                                      </p:tavLst>
                                    </p:anim>
                                    <p:anim calcmode="lin" valueType="num">
                                      <p:cBhvr additive="base">
                                        <p:cTn id="44" dur="500" fill="hold"/>
                                        <p:tgtEl>
                                          <p:spTgt spid="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39"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Freeform 16"/>
          <p:cNvSpPr>
            <a:spLocks noEditPoints="1"/>
          </p:cNvSpPr>
          <p:nvPr/>
        </p:nvSpPr>
        <p:spPr bwMode="auto">
          <a:xfrm>
            <a:off x="2009757" y="871423"/>
            <a:ext cx="1722174" cy="1876888"/>
          </a:xfrm>
          <a:custGeom>
            <a:gdLst>
              <a:gd name="T0" fmla="*/ 448 w 1053"/>
              <a:gd name="T1" fmla="*/ 1024 h 1145"/>
              <a:gd name="T2" fmla="*/ 432 w 1053"/>
              <a:gd name="T3" fmla="*/ 1076 h 1145"/>
              <a:gd name="T4" fmla="*/ 447 w 1053"/>
              <a:gd name="T5" fmla="*/ 1101 h 1145"/>
              <a:gd name="T6" fmla="*/ 462 w 1053"/>
              <a:gd name="T7" fmla="*/ 1108 h 1145"/>
              <a:gd name="T8" fmla="*/ 492 w 1053"/>
              <a:gd name="T9" fmla="*/ 1138 h 1145"/>
              <a:gd name="T10" fmla="*/ 523 w 1053"/>
              <a:gd name="T11" fmla="*/ 1145 h 1145"/>
              <a:gd name="T12" fmla="*/ 556 w 1053"/>
              <a:gd name="T13" fmla="*/ 1140 h 1145"/>
              <a:gd name="T14" fmla="*/ 590 w 1053"/>
              <a:gd name="T15" fmla="*/ 1109 h 1145"/>
              <a:gd name="T16" fmla="*/ 597 w 1053"/>
              <a:gd name="T17" fmla="*/ 1107 h 1145"/>
              <a:gd name="T18" fmla="*/ 619 w 1053"/>
              <a:gd name="T19" fmla="*/ 1086 h 1145"/>
              <a:gd name="T20" fmla="*/ 622 w 1053"/>
              <a:gd name="T21" fmla="*/ 1040 h 1145"/>
              <a:gd name="T22" fmla="*/ 527 w 1053"/>
              <a:gd name="T23" fmla="*/ 240 h 1145"/>
              <a:gd name="T24" fmla="*/ 303 w 1053"/>
              <a:gd name="T25" fmla="*/ 705 h 1145"/>
              <a:gd name="T26" fmla="*/ 428 w 1053"/>
              <a:gd name="T27" fmla="*/ 935 h 1145"/>
              <a:gd name="T28" fmla="*/ 437 w 1053"/>
              <a:gd name="T29" fmla="*/ 996 h 1145"/>
              <a:gd name="T30" fmla="*/ 648 w 1053"/>
              <a:gd name="T31" fmla="*/ 964 h 1145"/>
              <a:gd name="T32" fmla="*/ 724 w 1053"/>
              <a:gd name="T33" fmla="*/ 739 h 1145"/>
              <a:gd name="T34" fmla="*/ 807 w 1053"/>
              <a:gd name="T35" fmla="*/ 532 h 1145"/>
              <a:gd name="T36" fmla="*/ 527 w 1053"/>
              <a:gd name="T37" fmla="*/ 240 h 1145"/>
              <a:gd name="T38" fmla="*/ 912 w 1053"/>
              <a:gd name="T39" fmla="*/ 699 h 1145"/>
              <a:gd name="T40" fmla="*/ 868 w 1053"/>
              <a:gd name="T41" fmla="*/ 775 h 1145"/>
              <a:gd name="T42" fmla="*/ 982 w 1053"/>
              <a:gd name="T43" fmla="*/ 790 h 1145"/>
              <a:gd name="T44" fmla="*/ 338 w 1053"/>
              <a:gd name="T45" fmla="*/ 200 h 1145"/>
              <a:gd name="T46" fmla="*/ 323 w 1053"/>
              <a:gd name="T47" fmla="*/ 87 h 1145"/>
              <a:gd name="T48" fmla="*/ 247 w 1053"/>
              <a:gd name="T49" fmla="*/ 130 h 1145"/>
              <a:gd name="T50" fmla="*/ 338 w 1053"/>
              <a:gd name="T51" fmla="*/ 200 h 1145"/>
              <a:gd name="T52" fmla="*/ 730 w 1053"/>
              <a:gd name="T53" fmla="*/ 87 h 1145"/>
              <a:gd name="T54" fmla="*/ 715 w 1053"/>
              <a:gd name="T55" fmla="*/ 200 h 1145"/>
              <a:gd name="T56" fmla="*/ 806 w 1053"/>
              <a:gd name="T57" fmla="*/ 130 h 1145"/>
              <a:gd name="T58" fmla="*/ 1009 w 1053"/>
              <a:gd name="T59" fmla="*/ 483 h 1145"/>
              <a:gd name="T60" fmla="*/ 903 w 1053"/>
              <a:gd name="T61" fmla="*/ 526 h 1145"/>
              <a:gd name="T62" fmla="*/ 1009 w 1053"/>
              <a:gd name="T63" fmla="*/ 570 h 1145"/>
              <a:gd name="T64" fmla="*/ 1009 w 1053"/>
              <a:gd name="T65" fmla="*/ 483 h 1145"/>
              <a:gd name="T66" fmla="*/ 570 w 1053"/>
              <a:gd name="T67" fmla="*/ 106 h 1145"/>
              <a:gd name="T68" fmla="*/ 526 w 1053"/>
              <a:gd name="T69" fmla="*/ 0 h 1145"/>
              <a:gd name="T70" fmla="*/ 483 w 1053"/>
              <a:gd name="T71" fmla="*/ 106 h 1145"/>
              <a:gd name="T72" fmla="*/ 184 w 1053"/>
              <a:gd name="T73" fmla="*/ 278 h 1145"/>
              <a:gd name="T74" fmla="*/ 70 w 1053"/>
              <a:gd name="T75" fmla="*/ 263 h 1145"/>
              <a:gd name="T76" fmla="*/ 140 w 1053"/>
              <a:gd name="T77" fmla="*/ 354 h 1145"/>
              <a:gd name="T78" fmla="*/ 184 w 1053"/>
              <a:gd name="T79" fmla="*/ 278 h 1145"/>
              <a:gd name="T80" fmla="*/ 966 w 1053"/>
              <a:gd name="T81" fmla="*/ 323 h 1145"/>
              <a:gd name="T82" fmla="*/ 923 w 1053"/>
              <a:gd name="T83" fmla="*/ 247 h 1145"/>
              <a:gd name="T84" fmla="*/ 852 w 1053"/>
              <a:gd name="T85" fmla="*/ 338 h 1145"/>
              <a:gd name="T86" fmla="*/ 140 w 1053"/>
              <a:gd name="T87" fmla="*/ 699 h 1145"/>
              <a:gd name="T88" fmla="*/ 70 w 1053"/>
              <a:gd name="T89" fmla="*/ 790 h 1145"/>
              <a:gd name="T90" fmla="*/ 184 w 1053"/>
              <a:gd name="T91" fmla="*/ 775 h 1145"/>
              <a:gd name="T92" fmla="*/ 140 w 1053"/>
              <a:gd name="T93" fmla="*/ 699 h 1145"/>
              <a:gd name="T94" fmla="*/ 106 w 1053"/>
              <a:gd name="T95" fmla="*/ 483 h 1145"/>
              <a:gd name="T96" fmla="*/ 0 w 1053"/>
              <a:gd name="T97" fmla="*/ 526 h 1145"/>
              <a:gd name="T98" fmla="*/ 106 w 1053"/>
              <a:gd name="T99" fmla="*/ 570 h 11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053" h="1145">
                <a:moveTo>
                  <a:pt x="606" y="1024"/>
                </a:moveTo>
                <a:lnTo>
                  <a:pt x="448" y="1024"/>
                </a:lnTo>
                <a:cubicBezTo>
                  <a:pt x="439" y="1024"/>
                  <a:pt x="432" y="1031"/>
                  <a:pt x="432" y="1040"/>
                </a:cubicBezTo>
                <a:lnTo>
                  <a:pt x="432" y="1076"/>
                </a:lnTo>
                <a:cubicBezTo>
                  <a:pt x="432" y="1079"/>
                  <a:pt x="433" y="1083"/>
                  <a:pt x="435" y="1086"/>
                </a:cubicBezTo>
                <a:lnTo>
                  <a:pt x="447" y="1101"/>
                </a:lnTo>
                <a:cubicBezTo>
                  <a:pt x="449" y="1103"/>
                  <a:pt x="452" y="1105"/>
                  <a:pt x="455" y="1106"/>
                </a:cubicBezTo>
                <a:cubicBezTo>
                  <a:pt x="457" y="1107"/>
                  <a:pt x="459" y="1107"/>
                  <a:pt x="462" y="1108"/>
                </a:cubicBezTo>
                <a:cubicBezTo>
                  <a:pt x="463" y="1108"/>
                  <a:pt x="464" y="1108"/>
                  <a:pt x="465" y="1109"/>
                </a:cubicBezTo>
                <a:lnTo>
                  <a:pt x="492" y="1138"/>
                </a:lnTo>
                <a:cubicBezTo>
                  <a:pt x="494" y="1139"/>
                  <a:pt x="496" y="1141"/>
                  <a:pt x="498" y="1142"/>
                </a:cubicBezTo>
                <a:cubicBezTo>
                  <a:pt x="504" y="1144"/>
                  <a:pt x="513" y="1145"/>
                  <a:pt x="523" y="1145"/>
                </a:cubicBezTo>
                <a:lnTo>
                  <a:pt x="525" y="1145"/>
                </a:lnTo>
                <a:cubicBezTo>
                  <a:pt x="542" y="1145"/>
                  <a:pt x="551" y="1142"/>
                  <a:pt x="556" y="1140"/>
                </a:cubicBezTo>
                <a:cubicBezTo>
                  <a:pt x="558" y="1139"/>
                  <a:pt x="560" y="1138"/>
                  <a:pt x="561" y="1137"/>
                </a:cubicBezTo>
                <a:cubicBezTo>
                  <a:pt x="561" y="1137"/>
                  <a:pt x="589" y="1109"/>
                  <a:pt x="590" y="1109"/>
                </a:cubicBezTo>
                <a:cubicBezTo>
                  <a:pt x="591" y="1108"/>
                  <a:pt x="592" y="1108"/>
                  <a:pt x="593" y="1108"/>
                </a:cubicBezTo>
                <a:cubicBezTo>
                  <a:pt x="595" y="1108"/>
                  <a:pt x="596" y="1108"/>
                  <a:pt x="597" y="1107"/>
                </a:cubicBezTo>
                <a:cubicBezTo>
                  <a:pt x="602" y="1107"/>
                  <a:pt x="606" y="1105"/>
                  <a:pt x="609" y="1101"/>
                </a:cubicBezTo>
                <a:lnTo>
                  <a:pt x="619" y="1086"/>
                </a:lnTo>
                <a:cubicBezTo>
                  <a:pt x="621" y="1083"/>
                  <a:pt x="622" y="1080"/>
                  <a:pt x="622" y="1077"/>
                </a:cubicBezTo>
                <a:lnTo>
                  <a:pt x="622" y="1040"/>
                </a:lnTo>
                <a:cubicBezTo>
                  <a:pt x="622" y="1031"/>
                  <a:pt x="615" y="1024"/>
                  <a:pt x="606" y="1024"/>
                </a:cubicBezTo>
                <a:close/>
                <a:moveTo>
                  <a:pt x="527" y="240"/>
                </a:moveTo>
                <a:cubicBezTo>
                  <a:pt x="373" y="240"/>
                  <a:pt x="248" y="370"/>
                  <a:pt x="247" y="531"/>
                </a:cubicBezTo>
                <a:cubicBezTo>
                  <a:pt x="247" y="594"/>
                  <a:pt x="266" y="654"/>
                  <a:pt x="303" y="705"/>
                </a:cubicBezTo>
                <a:cubicBezTo>
                  <a:pt x="304" y="707"/>
                  <a:pt x="322" y="730"/>
                  <a:pt x="331" y="740"/>
                </a:cubicBezTo>
                <a:cubicBezTo>
                  <a:pt x="396" y="820"/>
                  <a:pt x="428" y="884"/>
                  <a:pt x="428" y="935"/>
                </a:cubicBezTo>
                <a:cubicBezTo>
                  <a:pt x="415" y="939"/>
                  <a:pt x="406" y="950"/>
                  <a:pt x="406" y="964"/>
                </a:cubicBezTo>
                <a:cubicBezTo>
                  <a:pt x="406" y="982"/>
                  <a:pt x="420" y="996"/>
                  <a:pt x="437" y="996"/>
                </a:cubicBezTo>
                <a:lnTo>
                  <a:pt x="617" y="996"/>
                </a:lnTo>
                <a:cubicBezTo>
                  <a:pt x="634" y="996"/>
                  <a:pt x="648" y="982"/>
                  <a:pt x="648" y="964"/>
                </a:cubicBezTo>
                <a:cubicBezTo>
                  <a:pt x="648" y="954"/>
                  <a:pt x="643" y="944"/>
                  <a:pt x="635" y="939"/>
                </a:cubicBezTo>
                <a:cubicBezTo>
                  <a:pt x="634" y="881"/>
                  <a:pt x="663" y="815"/>
                  <a:pt x="724" y="739"/>
                </a:cubicBezTo>
                <a:cubicBezTo>
                  <a:pt x="733" y="729"/>
                  <a:pt x="750" y="707"/>
                  <a:pt x="751" y="706"/>
                </a:cubicBezTo>
                <a:cubicBezTo>
                  <a:pt x="787" y="655"/>
                  <a:pt x="807" y="595"/>
                  <a:pt x="807" y="532"/>
                </a:cubicBezTo>
                <a:cubicBezTo>
                  <a:pt x="807" y="454"/>
                  <a:pt x="778" y="381"/>
                  <a:pt x="726" y="326"/>
                </a:cubicBezTo>
                <a:cubicBezTo>
                  <a:pt x="673" y="271"/>
                  <a:pt x="603" y="240"/>
                  <a:pt x="527" y="240"/>
                </a:cubicBezTo>
                <a:close/>
                <a:moveTo>
                  <a:pt x="966" y="730"/>
                </a:moveTo>
                <a:lnTo>
                  <a:pt x="912" y="699"/>
                </a:lnTo>
                <a:cubicBezTo>
                  <a:pt x="891" y="687"/>
                  <a:pt x="864" y="694"/>
                  <a:pt x="852" y="715"/>
                </a:cubicBezTo>
                <a:cubicBezTo>
                  <a:pt x="840" y="736"/>
                  <a:pt x="847" y="762"/>
                  <a:pt x="868" y="775"/>
                </a:cubicBezTo>
                <a:lnTo>
                  <a:pt x="923" y="806"/>
                </a:lnTo>
                <a:cubicBezTo>
                  <a:pt x="943" y="818"/>
                  <a:pt x="970" y="811"/>
                  <a:pt x="982" y="790"/>
                </a:cubicBezTo>
                <a:cubicBezTo>
                  <a:pt x="994" y="769"/>
                  <a:pt x="987" y="742"/>
                  <a:pt x="966" y="730"/>
                </a:cubicBezTo>
                <a:close/>
                <a:moveTo>
                  <a:pt x="338" y="200"/>
                </a:moveTo>
                <a:cubicBezTo>
                  <a:pt x="359" y="188"/>
                  <a:pt x="366" y="162"/>
                  <a:pt x="354" y="141"/>
                </a:cubicBezTo>
                <a:lnTo>
                  <a:pt x="323" y="87"/>
                </a:lnTo>
                <a:cubicBezTo>
                  <a:pt x="311" y="66"/>
                  <a:pt x="284" y="58"/>
                  <a:pt x="263" y="71"/>
                </a:cubicBezTo>
                <a:cubicBezTo>
                  <a:pt x="242" y="83"/>
                  <a:pt x="235" y="109"/>
                  <a:pt x="247" y="130"/>
                </a:cubicBezTo>
                <a:lnTo>
                  <a:pt x="278" y="184"/>
                </a:lnTo>
                <a:cubicBezTo>
                  <a:pt x="290" y="205"/>
                  <a:pt x="317" y="213"/>
                  <a:pt x="338" y="200"/>
                </a:cubicBezTo>
                <a:close/>
                <a:moveTo>
                  <a:pt x="790" y="71"/>
                </a:moveTo>
                <a:cubicBezTo>
                  <a:pt x="769" y="58"/>
                  <a:pt x="742" y="66"/>
                  <a:pt x="730" y="87"/>
                </a:cubicBezTo>
                <a:lnTo>
                  <a:pt x="699" y="141"/>
                </a:lnTo>
                <a:cubicBezTo>
                  <a:pt x="686" y="162"/>
                  <a:pt x="694" y="188"/>
                  <a:pt x="715" y="200"/>
                </a:cubicBezTo>
                <a:cubicBezTo>
                  <a:pt x="735" y="213"/>
                  <a:pt x="762" y="205"/>
                  <a:pt x="774" y="184"/>
                </a:cubicBezTo>
                <a:lnTo>
                  <a:pt x="806" y="130"/>
                </a:lnTo>
                <a:cubicBezTo>
                  <a:pt x="818" y="109"/>
                  <a:pt x="811" y="83"/>
                  <a:pt x="790" y="71"/>
                </a:cubicBezTo>
                <a:close/>
                <a:moveTo>
                  <a:pt x="1009" y="483"/>
                </a:moveTo>
                <a:lnTo>
                  <a:pt x="947" y="483"/>
                </a:lnTo>
                <a:cubicBezTo>
                  <a:pt x="922" y="483"/>
                  <a:pt x="903" y="502"/>
                  <a:pt x="903" y="526"/>
                </a:cubicBezTo>
                <a:cubicBezTo>
                  <a:pt x="903" y="551"/>
                  <a:pt x="922" y="570"/>
                  <a:pt x="947" y="570"/>
                </a:cubicBezTo>
                <a:lnTo>
                  <a:pt x="1009" y="570"/>
                </a:lnTo>
                <a:cubicBezTo>
                  <a:pt x="1033" y="570"/>
                  <a:pt x="1053" y="551"/>
                  <a:pt x="1053" y="526"/>
                </a:cubicBezTo>
                <a:cubicBezTo>
                  <a:pt x="1053" y="502"/>
                  <a:pt x="1033" y="483"/>
                  <a:pt x="1009" y="483"/>
                </a:cubicBezTo>
                <a:close/>
                <a:moveTo>
                  <a:pt x="526" y="150"/>
                </a:moveTo>
                <a:cubicBezTo>
                  <a:pt x="550" y="150"/>
                  <a:pt x="570" y="130"/>
                  <a:pt x="570" y="106"/>
                </a:cubicBezTo>
                <a:lnTo>
                  <a:pt x="570" y="44"/>
                </a:lnTo>
                <a:cubicBezTo>
                  <a:pt x="570" y="20"/>
                  <a:pt x="550" y="0"/>
                  <a:pt x="526" y="0"/>
                </a:cubicBezTo>
                <a:cubicBezTo>
                  <a:pt x="502" y="0"/>
                  <a:pt x="483" y="20"/>
                  <a:pt x="483" y="44"/>
                </a:cubicBezTo>
                <a:lnTo>
                  <a:pt x="483" y="106"/>
                </a:lnTo>
                <a:cubicBezTo>
                  <a:pt x="483" y="130"/>
                  <a:pt x="502" y="150"/>
                  <a:pt x="526" y="150"/>
                </a:cubicBezTo>
                <a:close/>
                <a:moveTo>
                  <a:pt x="184" y="278"/>
                </a:moveTo>
                <a:lnTo>
                  <a:pt x="130" y="247"/>
                </a:lnTo>
                <a:cubicBezTo>
                  <a:pt x="109" y="235"/>
                  <a:pt x="82" y="242"/>
                  <a:pt x="70" y="263"/>
                </a:cubicBezTo>
                <a:cubicBezTo>
                  <a:pt x="58" y="284"/>
                  <a:pt x="65" y="311"/>
                  <a:pt x="86" y="323"/>
                </a:cubicBezTo>
                <a:lnTo>
                  <a:pt x="140" y="354"/>
                </a:lnTo>
                <a:cubicBezTo>
                  <a:pt x="161" y="366"/>
                  <a:pt x="188" y="359"/>
                  <a:pt x="200" y="338"/>
                </a:cubicBezTo>
                <a:cubicBezTo>
                  <a:pt x="212" y="317"/>
                  <a:pt x="205" y="291"/>
                  <a:pt x="184" y="278"/>
                </a:cubicBezTo>
                <a:close/>
                <a:moveTo>
                  <a:pt x="912" y="354"/>
                </a:moveTo>
                <a:lnTo>
                  <a:pt x="966" y="323"/>
                </a:lnTo>
                <a:cubicBezTo>
                  <a:pt x="987" y="311"/>
                  <a:pt x="994" y="284"/>
                  <a:pt x="982" y="263"/>
                </a:cubicBezTo>
                <a:cubicBezTo>
                  <a:pt x="970" y="242"/>
                  <a:pt x="943" y="235"/>
                  <a:pt x="923" y="247"/>
                </a:cubicBezTo>
                <a:lnTo>
                  <a:pt x="868" y="278"/>
                </a:lnTo>
                <a:cubicBezTo>
                  <a:pt x="847" y="291"/>
                  <a:pt x="840" y="317"/>
                  <a:pt x="852" y="338"/>
                </a:cubicBezTo>
                <a:cubicBezTo>
                  <a:pt x="864" y="359"/>
                  <a:pt x="891" y="366"/>
                  <a:pt x="912" y="354"/>
                </a:cubicBezTo>
                <a:close/>
                <a:moveTo>
                  <a:pt x="140" y="699"/>
                </a:moveTo>
                <a:lnTo>
                  <a:pt x="86" y="730"/>
                </a:lnTo>
                <a:cubicBezTo>
                  <a:pt x="65" y="742"/>
                  <a:pt x="58" y="769"/>
                  <a:pt x="70" y="790"/>
                </a:cubicBezTo>
                <a:cubicBezTo>
                  <a:pt x="82" y="811"/>
                  <a:pt x="109" y="818"/>
                  <a:pt x="130" y="806"/>
                </a:cubicBezTo>
                <a:lnTo>
                  <a:pt x="184" y="775"/>
                </a:lnTo>
                <a:cubicBezTo>
                  <a:pt x="205" y="762"/>
                  <a:pt x="212" y="736"/>
                  <a:pt x="200" y="715"/>
                </a:cubicBezTo>
                <a:cubicBezTo>
                  <a:pt x="188" y="694"/>
                  <a:pt x="161" y="687"/>
                  <a:pt x="140" y="699"/>
                </a:cubicBezTo>
                <a:close/>
                <a:moveTo>
                  <a:pt x="150" y="526"/>
                </a:moveTo>
                <a:cubicBezTo>
                  <a:pt x="150" y="502"/>
                  <a:pt x="130" y="483"/>
                  <a:pt x="106" y="483"/>
                </a:cubicBezTo>
                <a:lnTo>
                  <a:pt x="44" y="483"/>
                </a:lnTo>
                <a:cubicBezTo>
                  <a:pt x="19" y="483"/>
                  <a:pt x="0" y="502"/>
                  <a:pt x="0" y="526"/>
                </a:cubicBezTo>
                <a:cubicBezTo>
                  <a:pt x="0" y="551"/>
                  <a:pt x="19" y="570"/>
                  <a:pt x="44" y="570"/>
                </a:cubicBezTo>
                <a:lnTo>
                  <a:pt x="106" y="570"/>
                </a:lnTo>
                <a:cubicBezTo>
                  <a:pt x="130" y="570"/>
                  <a:pt x="150" y="551"/>
                  <a:pt x="150" y="526"/>
                </a:cubicBezTo>
                <a:close/>
              </a:path>
            </a:pathLst>
          </a:custGeom>
          <a:solidFill>
            <a:srgbClr val="F8F8F8"/>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6" name="文本框 54"/>
          <p:cNvSpPr txBox="1">
            <a:spLocks noChangeArrowheads="1"/>
          </p:cNvSpPr>
          <p:nvPr/>
        </p:nvSpPr>
        <p:spPr bwMode="auto">
          <a:xfrm>
            <a:off x="5521523" y="1480189"/>
            <a:ext cx="6055200" cy="893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defTabSz="914400" eaLnBrk="1" hangingPunct="1"/>
            <a:r>
              <a:rPr lang="zh-CN" altLang="en-US" sz="1800">
                <a:solidFill>
                  <a:srgbClr val="F8F8F8"/>
                </a:solidFill>
                <a:latin typeface="微软雅黑" panose="020b0503020204020204" pitchFamily="34" charset="-122"/>
                <a:ea typeface="微软雅黑" panose="020b0503020204020204" pitchFamily="34" charset="-122"/>
              </a:rPr>
              <a:t>请输入您想要的文字</a:t>
            </a:r>
            <a:endParaRPr lang="zh-CN" altLang="en-US" sz="1800">
              <a:solidFill>
                <a:srgbClr val="F8F8F8"/>
              </a:solidFill>
              <a:latin typeface="微软雅黑" panose="020b0503020204020204" pitchFamily="34" charset="-122"/>
              <a:ea typeface="微软雅黑" panose="020b0503020204020204" pitchFamily="34" charset="-122"/>
            </a:endParaRPr>
          </a:p>
        </p:txBody>
      </p:sp>
      <p:sp>
        <p:nvSpPr>
          <p:cNvPr id="7" name="Freeform 7"/>
          <p:cNvSpPr/>
          <p:nvPr/>
        </p:nvSpPr>
        <p:spPr bwMode="auto">
          <a:xfrm>
            <a:off x="4081363" y="5065137"/>
            <a:ext cx="7111803" cy="1163026"/>
          </a:xfrm>
          <a:custGeom>
            <a:gdLst>
              <a:gd name="T0" fmla="*/ 417 w 417"/>
              <a:gd name="T1" fmla="*/ 15 h 139"/>
              <a:gd name="T2" fmla="*/ 121 w 417"/>
              <a:gd name="T3" fmla="*/ 0 h 139"/>
              <a:gd name="T4" fmla="*/ 53 w 417"/>
              <a:gd name="T5" fmla="*/ 50 h 139"/>
              <a:gd name="T6" fmla="*/ 0 w 417"/>
              <a:gd name="T7" fmla="*/ 139 h 139"/>
              <a:gd name="T8" fmla="*/ 417 w 417"/>
              <a:gd name="T9" fmla="*/ 15 h 139"/>
              <a:gd name="connsiteX0" fmla="*/ 10000 w 10000"/>
              <a:gd name="connsiteY0" fmla="*/ 1373 h 10294"/>
              <a:gd name="connsiteX1" fmla="*/ 2902 w 10000"/>
              <a:gd name="connsiteY1" fmla="*/ 294 h 10294"/>
              <a:gd name="connsiteX2" fmla="*/ 775 w 10000"/>
              <a:gd name="connsiteY2" fmla="*/ 0 h 10294"/>
              <a:gd name="connsiteX3" fmla="*/ 0 w 10000"/>
              <a:gd name="connsiteY3" fmla="*/ 10294 h 10294"/>
              <a:gd name="connsiteX4" fmla="*/ 10000 w 10000"/>
              <a:gd name="connsiteY4" fmla="*/ 1373 h 10294"/>
              <a:gd name="connsiteX0-1" fmla="*/ 10000 w 10000"/>
              <a:gd name="connsiteY0-2" fmla="*/ 3673 h 12594"/>
              <a:gd name="connsiteX1-3" fmla="*/ 2902 w 10000"/>
              <a:gd name="connsiteY1-4" fmla="*/ 0 h 12594"/>
              <a:gd name="connsiteX2-5" fmla="*/ 775 w 10000"/>
              <a:gd name="connsiteY2-6" fmla="*/ 2300 h 12594"/>
              <a:gd name="connsiteX3-7" fmla="*/ 0 w 10000"/>
              <a:gd name="connsiteY3-8" fmla="*/ 12594 h 12594"/>
              <a:gd name="connsiteX4-9" fmla="*/ 10000 w 10000"/>
              <a:gd name="connsiteY4-10" fmla="*/ 3673 h 12594"/>
              <a:gd name="connsiteX0-11" fmla="*/ 10000 w 10000"/>
              <a:gd name="connsiteY0-12" fmla="*/ 4453 h 13374"/>
              <a:gd name="connsiteX1-13" fmla="*/ 2902 w 10000"/>
              <a:gd name="connsiteY1-14" fmla="*/ 780 h 13374"/>
              <a:gd name="connsiteX2-15" fmla="*/ 560 w 10000"/>
              <a:gd name="connsiteY2-16" fmla="*/ 0 h 13374"/>
              <a:gd name="connsiteX3-17" fmla="*/ 0 w 10000"/>
              <a:gd name="connsiteY3-18" fmla="*/ 13374 h 13374"/>
              <a:gd name="connsiteX4-19" fmla="*/ 10000 w 10000"/>
              <a:gd name="connsiteY4-20" fmla="*/ 4453 h 13374"/>
              <a:gd name="connsiteX0-21" fmla="*/ 10000 w 10000"/>
              <a:gd name="connsiteY0-22" fmla="*/ 4453 h 13374"/>
              <a:gd name="connsiteX1-23" fmla="*/ 2902 w 10000"/>
              <a:gd name="connsiteY1-24" fmla="*/ 780 h 13374"/>
              <a:gd name="connsiteX2-25" fmla="*/ 560 w 10000"/>
              <a:gd name="connsiteY2-26" fmla="*/ 0 h 13374"/>
              <a:gd name="connsiteX3-27" fmla="*/ 0 w 10000"/>
              <a:gd name="connsiteY3-28" fmla="*/ 13374 h 13374"/>
              <a:gd name="connsiteX4-29" fmla="*/ 10000 w 10000"/>
              <a:gd name="connsiteY4-30" fmla="*/ 4453 h 13374"/>
              <a:gd name="connsiteX0-31" fmla="*/ 10000 w 10000"/>
              <a:gd name="connsiteY0-32" fmla="*/ 4453 h 13374"/>
              <a:gd name="connsiteX1-33" fmla="*/ 2902 w 10000"/>
              <a:gd name="connsiteY1-34" fmla="*/ 780 h 13374"/>
              <a:gd name="connsiteX2-35" fmla="*/ 560 w 10000"/>
              <a:gd name="connsiteY2-36" fmla="*/ 0 h 13374"/>
              <a:gd name="connsiteX3-37" fmla="*/ 0 w 10000"/>
              <a:gd name="connsiteY3-38" fmla="*/ 13374 h 13374"/>
              <a:gd name="connsiteX4-39" fmla="*/ 10000 w 10000"/>
              <a:gd name="connsiteY4-40" fmla="*/ 4453 h 13374"/>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3374">
                <a:moveTo>
                  <a:pt x="10000" y="4453"/>
                </a:moveTo>
                <a:lnTo>
                  <a:pt x="2902" y="780"/>
                </a:lnTo>
                <a:lnTo>
                  <a:pt x="560" y="0"/>
                </a:lnTo>
                <a:cubicBezTo>
                  <a:pt x="403" y="3755"/>
                  <a:pt x="172" y="9295"/>
                  <a:pt x="0" y="13374"/>
                </a:cubicBezTo>
                <a:lnTo>
                  <a:pt x="10000" y="4453"/>
                </a:lnTo>
              </a:path>
            </a:pathLst>
          </a:custGeom>
          <a:solidFill>
            <a:srgbClr val="FF0000">
              <a:alpha val="89804"/>
            </a:srgbClr>
          </a:solidFill>
          <a:ln w="0">
            <a:noFill/>
            <a:prstDash val="solid"/>
            <a:round/>
          </a:ln>
        </p:spPr>
        <p:txBody>
          <a:bodyPr vert="horz" wrap="square" lIns="121920" tIns="60960" rIns="121920" bIns="6096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8" name="Freeform 6"/>
          <p:cNvSpPr/>
          <p:nvPr/>
        </p:nvSpPr>
        <p:spPr bwMode="auto">
          <a:xfrm>
            <a:off x="552971" y="549474"/>
            <a:ext cx="11233248" cy="5535108"/>
          </a:xfrm>
          <a:custGeom>
            <a:gdLst>
              <a:gd name="T0" fmla="*/ 0 w 523"/>
              <a:gd name="T1" fmla="*/ 157 h 182"/>
              <a:gd name="T2" fmla="*/ 7 w 523"/>
              <a:gd name="T3" fmla="*/ 12 h 182"/>
              <a:gd name="T4" fmla="*/ 519 w 523"/>
              <a:gd name="T5" fmla="*/ 0 h 182"/>
              <a:gd name="T6" fmla="*/ 523 w 523"/>
              <a:gd name="T7" fmla="*/ 182 h 182"/>
              <a:gd name="T8" fmla="*/ 0 w 523"/>
              <a:gd name="T9" fmla="*/ 157 h 182"/>
              <a:gd name="connsiteX0" fmla="*/ 0 w 10000"/>
              <a:gd name="connsiteY0" fmla="*/ 8626 h 10000"/>
              <a:gd name="connsiteX1" fmla="*/ 148 w 10000"/>
              <a:gd name="connsiteY1" fmla="*/ 1778 h 10000"/>
              <a:gd name="connsiteX2" fmla="*/ 9924 w 10000"/>
              <a:gd name="connsiteY2" fmla="*/ 0 h 10000"/>
              <a:gd name="connsiteX3" fmla="*/ 10000 w 10000"/>
              <a:gd name="connsiteY3" fmla="*/ 10000 h 10000"/>
              <a:gd name="connsiteX4" fmla="*/ 0 w 10000"/>
              <a:gd name="connsiteY4" fmla="*/ 8626 h 10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8626"/>
                </a:moveTo>
                <a:cubicBezTo>
                  <a:pt x="49" y="6343"/>
                  <a:pt x="99" y="4061"/>
                  <a:pt x="148" y="1778"/>
                </a:cubicBezTo>
                <a:lnTo>
                  <a:pt x="9924" y="0"/>
                </a:lnTo>
                <a:cubicBezTo>
                  <a:pt x="9949" y="3333"/>
                  <a:pt x="9975" y="6667"/>
                  <a:pt x="10000" y="10000"/>
                </a:cubicBezTo>
                <a:lnTo>
                  <a:pt x="0" y="8626"/>
                </a:lnTo>
              </a:path>
            </a:pathLst>
          </a:custGeom>
          <a:solidFill>
            <a:srgbClr val="C00000"/>
          </a:solidFill>
          <a:ln w="38100" cap="flat" cmpd="sng" algn="ctr">
            <a:noFill/>
            <a:prstDash val="solid"/>
          </a:ln>
          <a:effectLst>
            <a:outerShdw blurRad="40000" dist="23000" dir="5400000" rotWithShape="0">
              <a:srgbClr val="000000">
                <a:alpha val="35000"/>
              </a:srgbClr>
            </a:outerShdw>
          </a:effectLst>
          <a:scene3d>
            <a:camera prst="orthographicFront"/>
            <a:lightRig rig="threePt" dir="t"/>
          </a:scene3d>
          <a:sp3d>
            <a:bevelT/>
          </a:sp3d>
        </p:spPr>
        <p:txBody>
          <a:bodyPr vert="horz" wrap="square" lIns="121920" tIns="60960" rIns="121920" bIns="6096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9" name="TextBox 15"/>
          <p:cNvSpPr txBox="1"/>
          <p:nvPr/>
        </p:nvSpPr>
        <p:spPr>
          <a:xfrm>
            <a:off x="900368" y="1687348"/>
            <a:ext cx="10676355" cy="3046988"/>
          </a:xfrm>
          <a:prstGeom prst="rect">
            <a:avLst/>
          </a:prstGeom>
          <a:no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弗雷斯</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查尔斯</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艾克尔在</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国家如何进行谈判</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一书中写道</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根据</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17</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至</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18</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世纪的外交规范</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一个完美无缺的谈判者</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应该心智机敏</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而且有无限的耐心</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能巧言掩饰</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但不欺诈行骗</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能取信于人</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而不轻信于人</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能谦恭节制</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但又刚毅果断</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能施展魅力</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而不为他人所惑</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能拥有巨富、藏娇妻</a:t>
            </a:r>
            <a:r>
              <a:rPr kumimoji="0" lang="en-US" altLang="zh-CN"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a:t>
            </a:r>
            <a:r>
              <a:rPr kumimoji="0" lang="zh-CN" altLang="en-US" sz="3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而不为钱财和女色所动。”</a:t>
            </a:r>
            <a:endParaRPr kumimoji="0" lang="en-US" altLang="zh-CN" sz="2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nodeType="afterGroup">
                            <p:stCondLst>
                              <p:cond delay="500"/>
                            </p:stCondLst>
                            <p:childTnLst>
                              <p:par>
                                <p:cTn id="9" presetID="22" presetClass="entr" presetSubtype="2" dur="50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right)">
                                      <p:cBhvr>
                                        <p:cTn id="11" dur="500"/>
                                        <p:tgtEl>
                                          <p:spTgt spid="8"/>
                                        </p:tgtEl>
                                      </p:cBhvr>
                                    </p:animEffect>
                                  </p:childTnLst>
                                </p:cTn>
                              </p:par>
                            </p:childTnLst>
                          </p:cTn>
                        </p:par>
                        <p:par>
                          <p:cTn id="12" fill="hold" nodeType="afterGroup">
                            <p:stCondLst>
                              <p:cond delay="1000"/>
                            </p:stCondLst>
                            <p:childTnLst>
                              <p:par>
                                <p:cTn id="13" presetID="42" presetClass="entr" presetSubtype="0" dur="50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anim calcmode="lin" valueType="num">
                                      <p:cBhvr>
                                        <p:cTn id="16" dur="500" fill="hold"/>
                                        <p:tgtEl>
                                          <p:spTgt spid="9"/>
                                        </p:tgtEl>
                                        <p:attrNameLst>
                                          <p:attrName>ppt_x</p:attrName>
                                        </p:attrNameLst>
                                      </p:cBhvr>
                                      <p:tavLst>
                                        <p:tav tm="0">
                                          <p:val>
                                            <p:strVal val="#ppt_x"/>
                                          </p:val>
                                        </p:tav>
                                        <p:tav tm="100000">
                                          <p:val>
                                            <p:strVal val="#ppt_x"/>
                                          </p:val>
                                        </p:tav>
                                      </p:tavLst>
                                    </p:anim>
                                    <p:anim calcmode="lin" valueType="num">
                                      <p:cBhvr>
                                        <p:cTn id="17" dur="5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663158"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一、商务谈判者应具备的心理素质</a:t>
            </a:r>
            <a:endParaRPr lang="zh-CN" altLang="en-US" sz="3200">
              <a:latin typeface="微软雅黑" panose="020b0503020204020204" pitchFamily="34" charset="-122"/>
              <a:ea typeface="微软雅黑" panose="020b0503020204020204" pitchFamily="34" charset="-122"/>
            </a:endParaRPr>
          </a:p>
        </p:txBody>
      </p:sp>
      <p:grpSp>
        <p:nvGrpSpPr>
          <p:cNvPr id="3" name="组合 2"/>
          <p:cNvGrpSpPr/>
          <p:nvPr/>
        </p:nvGrpSpPr>
        <p:grpSpPr>
          <a:xfrm>
            <a:off x="1577771" y="5540350"/>
            <a:ext cx="4428177" cy="220799"/>
            <a:chOff x="2995863" y="1674310"/>
            <a:chExt cx="4428176" cy="220799"/>
          </a:xfrm>
        </p:grpSpPr>
        <p:cxnSp>
          <p:nvCxnSpPr>
            <p:cNvPr id="4" name="直接连接符 3"/>
            <p:cNvCxnSpPr>
              <a:stCxn id="21" idx="3"/>
            </p:cNvCxnSpPr>
            <p:nvPr/>
          </p:nvCxnSpPr>
          <p:spPr>
            <a:xfrm flipV="1">
              <a:off x="2995863" y="1884921"/>
              <a:ext cx="3402797" cy="10188"/>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5" name="椭圆 4"/>
            <p:cNvSpPr/>
            <p:nvPr/>
          </p:nvSpPr>
          <p:spPr>
            <a:xfrm>
              <a:off x="7314336" y="1674310"/>
              <a:ext cx="109703" cy="109703"/>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p>
          </p:txBody>
        </p:sp>
      </p:grpSp>
      <p:grpSp>
        <p:nvGrpSpPr>
          <p:cNvPr id="6" name="组合 5"/>
          <p:cNvGrpSpPr/>
          <p:nvPr/>
        </p:nvGrpSpPr>
        <p:grpSpPr>
          <a:xfrm>
            <a:off x="3767633" y="4543400"/>
            <a:ext cx="2238314" cy="109703"/>
            <a:chOff x="5185725" y="1674310"/>
            <a:chExt cx="2238314" cy="109703"/>
          </a:xfrm>
        </p:grpSpPr>
        <p:cxnSp>
          <p:nvCxnSpPr>
            <p:cNvPr id="7" name="直接连接符 6"/>
            <p:cNvCxnSpPr/>
            <p:nvPr/>
          </p:nvCxnSpPr>
          <p:spPr>
            <a:xfrm>
              <a:off x="5185725" y="1718973"/>
              <a:ext cx="2121855" cy="0"/>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8" name="椭圆 7"/>
            <p:cNvSpPr/>
            <p:nvPr/>
          </p:nvSpPr>
          <p:spPr>
            <a:xfrm>
              <a:off x="7314336" y="1674310"/>
              <a:ext cx="109703" cy="109703"/>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p>
          </p:txBody>
        </p:sp>
      </p:grpSp>
      <p:grpSp>
        <p:nvGrpSpPr>
          <p:cNvPr id="9" name="组合 8"/>
          <p:cNvGrpSpPr/>
          <p:nvPr/>
        </p:nvGrpSpPr>
        <p:grpSpPr>
          <a:xfrm>
            <a:off x="4188089" y="3546450"/>
            <a:ext cx="1817858" cy="109703"/>
            <a:chOff x="5606181" y="1674310"/>
            <a:chExt cx="1817858" cy="109703"/>
          </a:xfrm>
        </p:grpSpPr>
        <p:cxnSp>
          <p:nvCxnSpPr>
            <p:cNvPr id="10" name="直接连接符 9"/>
            <p:cNvCxnSpPr/>
            <p:nvPr/>
          </p:nvCxnSpPr>
          <p:spPr>
            <a:xfrm flipV="1">
              <a:off x="5606181" y="1718973"/>
              <a:ext cx="1701399" cy="5094"/>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1" name="椭圆 10"/>
            <p:cNvSpPr/>
            <p:nvPr/>
          </p:nvSpPr>
          <p:spPr>
            <a:xfrm>
              <a:off x="7314336" y="1674310"/>
              <a:ext cx="109703" cy="109703"/>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p>
          </p:txBody>
        </p:sp>
      </p:grpSp>
      <p:grpSp>
        <p:nvGrpSpPr>
          <p:cNvPr id="12" name="组合 11"/>
          <p:cNvGrpSpPr/>
          <p:nvPr/>
        </p:nvGrpSpPr>
        <p:grpSpPr>
          <a:xfrm>
            <a:off x="3731341" y="2549501"/>
            <a:ext cx="2274606" cy="109703"/>
            <a:chOff x="5149433" y="1674310"/>
            <a:chExt cx="2274606" cy="109703"/>
          </a:xfrm>
        </p:grpSpPr>
        <p:cxnSp>
          <p:nvCxnSpPr>
            <p:cNvPr id="13" name="直接连接符 12"/>
            <p:cNvCxnSpPr/>
            <p:nvPr/>
          </p:nvCxnSpPr>
          <p:spPr>
            <a:xfrm flipV="1">
              <a:off x="5149433" y="1718973"/>
              <a:ext cx="2158147" cy="6462"/>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4" name="椭圆 13"/>
            <p:cNvSpPr/>
            <p:nvPr/>
          </p:nvSpPr>
          <p:spPr>
            <a:xfrm>
              <a:off x="7314336" y="1674310"/>
              <a:ext cx="109703" cy="109703"/>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p>
          </p:txBody>
        </p:sp>
      </p:grpSp>
      <p:grpSp>
        <p:nvGrpSpPr>
          <p:cNvPr id="15" name="组合 14"/>
          <p:cNvGrpSpPr/>
          <p:nvPr/>
        </p:nvGrpSpPr>
        <p:grpSpPr>
          <a:xfrm>
            <a:off x="2486691" y="1552551"/>
            <a:ext cx="3519257" cy="109703"/>
            <a:chOff x="3904783" y="1674310"/>
            <a:chExt cx="3519256" cy="109703"/>
          </a:xfrm>
        </p:grpSpPr>
        <p:cxnSp>
          <p:nvCxnSpPr>
            <p:cNvPr id="16" name="直接连接符 15"/>
            <p:cNvCxnSpPr/>
            <p:nvPr/>
          </p:nvCxnSpPr>
          <p:spPr>
            <a:xfrm flipV="1">
              <a:off x="3904783" y="1718973"/>
              <a:ext cx="3402797" cy="10188"/>
            </a:xfrm>
            <a:prstGeom prst="line">
              <a:avLst/>
            </a:prstGeom>
            <a:ln w="19050">
              <a:solidFill>
                <a:schemeClr val="bg1">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7" name="椭圆 16"/>
            <p:cNvSpPr/>
            <p:nvPr/>
          </p:nvSpPr>
          <p:spPr>
            <a:xfrm>
              <a:off x="7314336" y="1674310"/>
              <a:ext cx="109703" cy="109703"/>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p>
          </p:txBody>
        </p:sp>
      </p:grpSp>
      <p:sp>
        <p:nvSpPr>
          <p:cNvPr id="18" name="任意多边形 7"/>
          <p:cNvSpPr/>
          <p:nvPr/>
        </p:nvSpPr>
        <p:spPr>
          <a:xfrm>
            <a:off x="1784665" y="1513059"/>
            <a:ext cx="2071340" cy="4143828"/>
          </a:xfrm>
          <a:custGeom>
            <a:gdLst>
              <a:gd name="connsiteX0" fmla="*/ 0 w 2468160"/>
              <a:gd name="connsiteY0" fmla="*/ 0 h 4937688"/>
              <a:gd name="connsiteX1" fmla="*/ 251709 w 2468160"/>
              <a:gd name="connsiteY1" fmla="*/ 12711 h 4937688"/>
              <a:gd name="connsiteX2" fmla="*/ 2468160 w 2468160"/>
              <a:gd name="connsiteY2" fmla="*/ 2468844 h 4937688"/>
              <a:gd name="connsiteX3" fmla="*/ 251709 w 2468160"/>
              <a:gd name="connsiteY3" fmla="*/ 4924978 h 4937688"/>
              <a:gd name="connsiteX4" fmla="*/ 0 w 2468160"/>
              <a:gd name="connsiteY4" fmla="*/ 4937688 h 4937688"/>
              <a:gd name="connsiteX5" fmla="*/ 0 w 2468160"/>
              <a:gd name="connsiteY5" fmla="*/ 4688120 h 4937688"/>
              <a:gd name="connsiteX6" fmla="*/ 226192 w 2468160"/>
              <a:gd name="connsiteY6" fmla="*/ 4676698 h 4937688"/>
              <a:gd name="connsiteX7" fmla="*/ 2218592 w 2468160"/>
              <a:gd name="connsiteY7" fmla="*/ 2468844 h 4937688"/>
              <a:gd name="connsiteX8" fmla="*/ 226192 w 2468160"/>
              <a:gd name="connsiteY8" fmla="*/ 260990 h 4937688"/>
              <a:gd name="connsiteX9" fmla="*/ 0 w 2468160"/>
              <a:gd name="connsiteY9" fmla="*/ 249569 h 49376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8160" h="4937688">
                <a:moveTo>
                  <a:pt x="0" y="0"/>
                </a:moveTo>
                <a:lnTo>
                  <a:pt x="251709" y="12711"/>
                </a:lnTo>
                <a:cubicBezTo>
                  <a:pt x="1496657" y="139142"/>
                  <a:pt x="2468160" y="1190539"/>
                  <a:pt x="2468160" y="2468844"/>
                </a:cubicBezTo>
                <a:cubicBezTo>
                  <a:pt x="2468160" y="3747149"/>
                  <a:pt x="1496657" y="4798546"/>
                  <a:pt x="251709" y="4924978"/>
                </a:cubicBezTo>
                <a:lnTo>
                  <a:pt x="0" y="4937688"/>
                </a:lnTo>
                <a:lnTo>
                  <a:pt x="0" y="4688120"/>
                </a:lnTo>
                <a:lnTo>
                  <a:pt x="226192" y="4676698"/>
                </a:lnTo>
                <a:cubicBezTo>
                  <a:pt x="1345293" y="4563047"/>
                  <a:pt x="2218592" y="3617931"/>
                  <a:pt x="2218592" y="2468844"/>
                </a:cubicBezTo>
                <a:cubicBezTo>
                  <a:pt x="2218592" y="1319758"/>
                  <a:pt x="1345293" y="374641"/>
                  <a:pt x="226192" y="260990"/>
                </a:cubicBezTo>
                <a:lnTo>
                  <a:pt x="0" y="249569"/>
                </a:lnTo>
                <a:close/>
              </a:path>
            </a:pathLst>
          </a:custGeom>
          <a:solidFill>
            <a:schemeClr val="bg1">
              <a:lumMod val="95000"/>
            </a:schemeClr>
          </a:solidFill>
          <a:ln>
            <a:noFill/>
          </a:ln>
          <a:effectLst>
            <a:innerShdw blurRad="76200" dist="381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p>
        </p:txBody>
      </p:sp>
      <p:grpSp>
        <p:nvGrpSpPr>
          <p:cNvPr id="19" name="组合 18"/>
          <p:cNvGrpSpPr/>
          <p:nvPr/>
        </p:nvGrpSpPr>
        <p:grpSpPr>
          <a:xfrm>
            <a:off x="1709661" y="1174461"/>
            <a:ext cx="1143056" cy="1295559"/>
            <a:chOff x="2715260" y="1008512"/>
            <a:chExt cx="1143056" cy="1295559"/>
          </a:xfrm>
        </p:grpSpPr>
        <p:grpSp>
          <p:nvGrpSpPr>
            <p:cNvPr id="20" name="组合 19"/>
            <p:cNvGrpSpPr/>
            <p:nvPr/>
          </p:nvGrpSpPr>
          <p:grpSpPr>
            <a:xfrm>
              <a:off x="2744184" y="1008512"/>
              <a:ext cx="1114132" cy="1295559"/>
              <a:chOff x="3295850" y="2065379"/>
              <a:chExt cx="3592274" cy="4177307"/>
            </a:xfrm>
          </p:grpSpPr>
          <p:sp>
            <p:nvSpPr>
              <p:cNvPr id="22" name="圆角矩形 25"/>
              <p:cNvSpPr/>
              <p:nvPr/>
            </p:nvSpPr>
            <p:spPr>
              <a:xfrm rot="2760000">
                <a:off x="3283362" y="2637924"/>
                <a:ext cx="4177307" cy="3032217"/>
              </a:xfrm>
              <a:prstGeom prst="roundRect">
                <a:avLst>
                  <a:gd name="adj" fmla="val 47577"/>
                </a:avLst>
              </a:prstGeom>
              <a:gradFill>
                <a:gsLst>
                  <a:gs pos="0">
                    <a:schemeClr val="tx1"/>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23" name="Freeform 5"/>
              <p:cNvSpPr/>
              <p:nvPr/>
            </p:nvSpPr>
            <p:spPr bwMode="auto">
              <a:xfrm rot="10800000">
                <a:off x="3295850" y="2263220"/>
                <a:ext cx="2643765" cy="2343151"/>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203200" dist="635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sp>
            <p:nvSpPr>
              <p:cNvPr id="24" name="圆角矩形 27"/>
              <p:cNvSpPr/>
              <p:nvPr/>
            </p:nvSpPr>
            <p:spPr>
              <a:xfrm rot="2760000">
                <a:off x="3499201" y="2940762"/>
                <a:ext cx="3639373" cy="2369532"/>
              </a:xfrm>
              <a:prstGeom prst="roundRect">
                <a:avLst>
                  <a:gd name="adj" fmla="val 47577"/>
                </a:avLst>
              </a:prstGeom>
              <a:gradFill>
                <a:gsLst>
                  <a:gs pos="0">
                    <a:schemeClr val="tx1">
                      <a:alpha val="66000"/>
                    </a:schemeClr>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25" name="Freeform 5"/>
              <p:cNvSpPr/>
              <p:nvPr/>
            </p:nvSpPr>
            <p:spPr bwMode="auto">
              <a:xfrm rot="10800000">
                <a:off x="3589408" y="2523401"/>
                <a:ext cx="2056648" cy="182279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60000">
                    <a:srgbClr val="ECECEC"/>
                  </a:gs>
                  <a:gs pos="100000">
                    <a:srgbClr val="D1D1D1"/>
                  </a:gs>
                </a:gsLst>
                <a:lin ang="2700000" scaled="1"/>
              </a:gradFill>
              <a:ln w="19050">
                <a:gradFill flip="none" rotWithShape="1">
                  <a:gsLst>
                    <a:gs pos="29000">
                      <a:srgbClr val="E0E0E0"/>
                    </a:gs>
                    <a:gs pos="0">
                      <a:srgbClr val="999999"/>
                    </a:gs>
                    <a:gs pos="83000">
                      <a:schemeClr val="bg1"/>
                    </a:gs>
                  </a:gsLst>
                  <a:lin ang="2700000" scaled="1"/>
                </a:gradFill>
              </a:ln>
              <a:effectLst>
                <a:outerShdw blurRad="152400" dist="38100" dir="2700000" algn="tl" rotWithShape="0">
                  <a:prstClr val="black">
                    <a:alpha val="33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sp>
          <p:nvSpPr>
            <p:cNvPr id="21" name="文本框 88"/>
            <p:cNvSpPr txBox="1"/>
            <p:nvPr/>
          </p:nvSpPr>
          <p:spPr>
            <a:xfrm>
              <a:off x="2715260" y="1181804"/>
              <a:ext cx="876300"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en-US" altLang="zh-CN" sz="2800">
                  <a:solidFill>
                    <a:schemeClr val="tx1">
                      <a:lumMod val="65000"/>
                      <a:lumOff val="35000"/>
                    </a:schemeClr>
                  </a:solidFill>
                  <a:latin typeface="Impact" panose="020b0806030902050204" pitchFamily="34" charset="0"/>
                </a:rPr>
                <a:t>01</a:t>
              </a:r>
              <a:endParaRPr lang="zh-CN" altLang="en-US" sz="2800">
                <a:solidFill>
                  <a:schemeClr val="tx1">
                    <a:lumMod val="65000"/>
                    <a:lumOff val="35000"/>
                  </a:schemeClr>
                </a:solidFill>
                <a:latin typeface="Impact" panose="020b0806030902050204" pitchFamily="34" charset="0"/>
              </a:endParaRPr>
            </a:p>
          </p:txBody>
        </p:sp>
      </p:grpSp>
      <p:grpSp>
        <p:nvGrpSpPr>
          <p:cNvPr id="26" name="组合 25"/>
          <p:cNvGrpSpPr/>
          <p:nvPr/>
        </p:nvGrpSpPr>
        <p:grpSpPr>
          <a:xfrm>
            <a:off x="1681820" y="5157777"/>
            <a:ext cx="1143055" cy="1295559"/>
            <a:chOff x="2687418" y="4991828"/>
            <a:chExt cx="1143055" cy="1295559"/>
          </a:xfrm>
        </p:grpSpPr>
        <p:grpSp>
          <p:nvGrpSpPr>
            <p:cNvPr id="27" name="组合 26"/>
            <p:cNvGrpSpPr/>
            <p:nvPr/>
          </p:nvGrpSpPr>
          <p:grpSpPr>
            <a:xfrm>
              <a:off x="2716341" y="4991828"/>
              <a:ext cx="1114132" cy="1295559"/>
              <a:chOff x="3295850" y="2065379"/>
              <a:chExt cx="3592274" cy="4177307"/>
            </a:xfrm>
          </p:grpSpPr>
          <p:sp>
            <p:nvSpPr>
              <p:cNvPr id="29" name="圆角矩形 21"/>
              <p:cNvSpPr/>
              <p:nvPr/>
            </p:nvSpPr>
            <p:spPr>
              <a:xfrm rot="2760000">
                <a:off x="3283362" y="2637924"/>
                <a:ext cx="4177307" cy="3032217"/>
              </a:xfrm>
              <a:prstGeom prst="roundRect">
                <a:avLst>
                  <a:gd name="adj" fmla="val 47577"/>
                </a:avLst>
              </a:prstGeom>
              <a:gradFill>
                <a:gsLst>
                  <a:gs pos="0">
                    <a:schemeClr val="tx1"/>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30" name="Freeform 5"/>
              <p:cNvSpPr/>
              <p:nvPr/>
            </p:nvSpPr>
            <p:spPr bwMode="auto">
              <a:xfrm rot="10800000">
                <a:off x="3295850" y="2263222"/>
                <a:ext cx="2643765" cy="2343151"/>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203200" dist="635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sp>
            <p:nvSpPr>
              <p:cNvPr id="31" name="圆角矩形 23"/>
              <p:cNvSpPr/>
              <p:nvPr/>
            </p:nvSpPr>
            <p:spPr>
              <a:xfrm rot="2760000">
                <a:off x="3499201" y="2940762"/>
                <a:ext cx="3639373" cy="2369532"/>
              </a:xfrm>
              <a:prstGeom prst="roundRect">
                <a:avLst>
                  <a:gd name="adj" fmla="val 47577"/>
                </a:avLst>
              </a:prstGeom>
              <a:gradFill>
                <a:gsLst>
                  <a:gs pos="0">
                    <a:schemeClr val="tx1">
                      <a:alpha val="66000"/>
                    </a:schemeClr>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32" name="Freeform 5"/>
              <p:cNvSpPr/>
              <p:nvPr/>
            </p:nvSpPr>
            <p:spPr bwMode="auto">
              <a:xfrm rot="10800000">
                <a:off x="3589408" y="2523401"/>
                <a:ext cx="2056648" cy="182279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60000">
                    <a:srgbClr val="ECECEC"/>
                  </a:gs>
                  <a:gs pos="100000">
                    <a:srgbClr val="D1D1D1"/>
                  </a:gs>
                </a:gsLst>
                <a:lin ang="2700000" scaled="1"/>
              </a:gradFill>
              <a:ln w="19050">
                <a:gradFill flip="none" rotWithShape="1">
                  <a:gsLst>
                    <a:gs pos="29000">
                      <a:srgbClr val="E0E0E0"/>
                    </a:gs>
                    <a:gs pos="0">
                      <a:srgbClr val="999999"/>
                    </a:gs>
                    <a:gs pos="83000">
                      <a:schemeClr val="bg1"/>
                    </a:gs>
                  </a:gsLst>
                  <a:lin ang="2700000" scaled="1"/>
                </a:gradFill>
              </a:ln>
              <a:effectLst>
                <a:outerShdw blurRad="152400" dist="38100" dir="2700000" algn="tl" rotWithShape="0">
                  <a:prstClr val="black">
                    <a:alpha val="33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sp>
          <p:nvSpPr>
            <p:cNvPr id="28" name="文本框 89"/>
            <p:cNvSpPr txBox="1"/>
            <p:nvPr/>
          </p:nvSpPr>
          <p:spPr>
            <a:xfrm>
              <a:off x="2687418" y="5154932"/>
              <a:ext cx="876300"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en-US" altLang="zh-CN" sz="2800">
                  <a:solidFill>
                    <a:schemeClr val="tx1">
                      <a:lumMod val="65000"/>
                      <a:lumOff val="35000"/>
                    </a:schemeClr>
                  </a:solidFill>
                  <a:latin typeface="Impact" panose="020b0806030902050204" pitchFamily="34" charset="0"/>
                </a:rPr>
                <a:t>05</a:t>
              </a:r>
              <a:endParaRPr lang="zh-CN" altLang="en-US" sz="2800">
                <a:solidFill>
                  <a:schemeClr val="tx1">
                    <a:lumMod val="65000"/>
                    <a:lumOff val="35000"/>
                  </a:schemeClr>
                </a:solidFill>
                <a:latin typeface="Impact" panose="020b0806030902050204" pitchFamily="34" charset="0"/>
              </a:endParaRPr>
            </a:p>
          </p:txBody>
        </p:sp>
      </p:grpSp>
      <p:grpSp>
        <p:nvGrpSpPr>
          <p:cNvPr id="33" name="组合 32"/>
          <p:cNvGrpSpPr/>
          <p:nvPr/>
        </p:nvGrpSpPr>
        <p:grpSpPr>
          <a:xfrm>
            <a:off x="2879025" y="4168306"/>
            <a:ext cx="1146492" cy="1295559"/>
            <a:chOff x="3884624" y="4002357"/>
            <a:chExt cx="1146492" cy="1295559"/>
          </a:xfrm>
        </p:grpSpPr>
        <p:grpSp>
          <p:nvGrpSpPr>
            <p:cNvPr id="34" name="组合 33"/>
            <p:cNvGrpSpPr/>
            <p:nvPr/>
          </p:nvGrpSpPr>
          <p:grpSpPr>
            <a:xfrm>
              <a:off x="3916984" y="4002357"/>
              <a:ext cx="1114132" cy="1295559"/>
              <a:chOff x="3295850" y="2065379"/>
              <a:chExt cx="3592274" cy="4177307"/>
            </a:xfrm>
          </p:grpSpPr>
          <p:sp>
            <p:nvSpPr>
              <p:cNvPr id="36" name="圆角矩形 29"/>
              <p:cNvSpPr/>
              <p:nvPr/>
            </p:nvSpPr>
            <p:spPr>
              <a:xfrm rot="2760000">
                <a:off x="3283362" y="2637924"/>
                <a:ext cx="4177307" cy="3032217"/>
              </a:xfrm>
              <a:prstGeom prst="roundRect">
                <a:avLst>
                  <a:gd name="adj" fmla="val 47577"/>
                </a:avLst>
              </a:prstGeom>
              <a:gradFill>
                <a:gsLst>
                  <a:gs pos="0">
                    <a:schemeClr val="tx1"/>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srgbClr val="C00000"/>
                  </a:solidFill>
                </a:endParaRPr>
              </a:p>
            </p:txBody>
          </p:sp>
          <p:sp>
            <p:nvSpPr>
              <p:cNvPr id="37" name="Freeform 5"/>
              <p:cNvSpPr/>
              <p:nvPr/>
            </p:nvSpPr>
            <p:spPr bwMode="auto">
              <a:xfrm rot="10800000">
                <a:off x="3295850" y="2263222"/>
                <a:ext cx="2643765" cy="2343151"/>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203200" dist="635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srgbClr val="C00000"/>
                  </a:solidFill>
                </a:endParaRPr>
              </a:p>
            </p:txBody>
          </p:sp>
          <p:sp>
            <p:nvSpPr>
              <p:cNvPr id="38" name="圆角矩形 31"/>
              <p:cNvSpPr/>
              <p:nvPr/>
            </p:nvSpPr>
            <p:spPr>
              <a:xfrm rot="2760000">
                <a:off x="3499201" y="2940762"/>
                <a:ext cx="3639373" cy="2369532"/>
              </a:xfrm>
              <a:prstGeom prst="roundRect">
                <a:avLst>
                  <a:gd name="adj" fmla="val 47577"/>
                </a:avLst>
              </a:prstGeom>
              <a:gradFill>
                <a:gsLst>
                  <a:gs pos="0">
                    <a:schemeClr val="tx1">
                      <a:alpha val="66000"/>
                    </a:schemeClr>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srgbClr val="C00000"/>
                  </a:solidFill>
                </a:endParaRPr>
              </a:p>
            </p:txBody>
          </p:sp>
          <p:sp>
            <p:nvSpPr>
              <p:cNvPr id="39" name="Freeform 5"/>
              <p:cNvSpPr/>
              <p:nvPr/>
            </p:nvSpPr>
            <p:spPr bwMode="auto">
              <a:xfrm rot="10800000">
                <a:off x="3589408" y="2523401"/>
                <a:ext cx="2056648" cy="182279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60000">
                    <a:srgbClr val="ECECEC"/>
                  </a:gs>
                  <a:gs pos="100000">
                    <a:srgbClr val="D1D1D1"/>
                  </a:gs>
                </a:gsLst>
                <a:lin ang="2700000" scaled="1"/>
              </a:gradFill>
              <a:ln w="19050">
                <a:gradFill flip="none" rotWithShape="1">
                  <a:gsLst>
                    <a:gs pos="29000">
                      <a:srgbClr val="E0E0E0"/>
                    </a:gs>
                    <a:gs pos="0">
                      <a:srgbClr val="999999"/>
                    </a:gs>
                    <a:gs pos="83000">
                      <a:schemeClr val="bg1"/>
                    </a:gs>
                  </a:gsLst>
                  <a:lin ang="2700000" scaled="1"/>
                </a:gradFill>
              </a:ln>
              <a:effectLst>
                <a:outerShdw blurRad="152400" dist="38100" dir="2700000" algn="tl" rotWithShape="0">
                  <a:prstClr val="black">
                    <a:alpha val="33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srgbClr val="C00000"/>
                  </a:solidFill>
                </a:endParaRPr>
              </a:p>
            </p:txBody>
          </p:sp>
        </p:grpSp>
        <p:sp>
          <p:nvSpPr>
            <p:cNvPr id="35" name="文本框 90"/>
            <p:cNvSpPr txBox="1"/>
            <p:nvPr/>
          </p:nvSpPr>
          <p:spPr>
            <a:xfrm>
              <a:off x="3884624" y="4169089"/>
              <a:ext cx="876300"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en-US" altLang="zh-CN" sz="2800">
                  <a:solidFill>
                    <a:srgbClr val="C00000"/>
                  </a:solidFill>
                  <a:latin typeface="Impact" panose="020b0806030902050204" pitchFamily="34" charset="0"/>
                </a:rPr>
                <a:t>04</a:t>
              </a:r>
              <a:endParaRPr lang="zh-CN" altLang="en-US" sz="2800">
                <a:solidFill>
                  <a:srgbClr val="C00000"/>
                </a:solidFill>
                <a:latin typeface="Impact" panose="020b0806030902050204" pitchFamily="34" charset="0"/>
              </a:endParaRPr>
            </a:p>
          </p:txBody>
        </p:sp>
      </p:grpSp>
      <p:grpSp>
        <p:nvGrpSpPr>
          <p:cNvPr id="40" name="组合 39"/>
          <p:cNvGrpSpPr/>
          <p:nvPr/>
        </p:nvGrpSpPr>
        <p:grpSpPr>
          <a:xfrm>
            <a:off x="2879026" y="2165214"/>
            <a:ext cx="1127943" cy="1295559"/>
            <a:chOff x="3884624" y="1999265"/>
            <a:chExt cx="1127943" cy="1295559"/>
          </a:xfrm>
        </p:grpSpPr>
        <p:grpSp>
          <p:nvGrpSpPr>
            <p:cNvPr id="41" name="组合 40"/>
            <p:cNvGrpSpPr/>
            <p:nvPr/>
          </p:nvGrpSpPr>
          <p:grpSpPr>
            <a:xfrm>
              <a:off x="3898435" y="1999265"/>
              <a:ext cx="1114132" cy="1295559"/>
              <a:chOff x="3295850" y="2065379"/>
              <a:chExt cx="3592274" cy="4177307"/>
            </a:xfrm>
          </p:grpSpPr>
          <p:sp>
            <p:nvSpPr>
              <p:cNvPr id="43" name="圆角矩形 37"/>
              <p:cNvSpPr/>
              <p:nvPr/>
            </p:nvSpPr>
            <p:spPr>
              <a:xfrm rot="2760000">
                <a:off x="3283362" y="2637924"/>
                <a:ext cx="4177307" cy="3032217"/>
              </a:xfrm>
              <a:prstGeom prst="roundRect">
                <a:avLst>
                  <a:gd name="adj" fmla="val 47577"/>
                </a:avLst>
              </a:prstGeom>
              <a:gradFill>
                <a:gsLst>
                  <a:gs pos="0">
                    <a:schemeClr val="tx1"/>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44" name="Freeform 5"/>
              <p:cNvSpPr/>
              <p:nvPr/>
            </p:nvSpPr>
            <p:spPr bwMode="auto">
              <a:xfrm rot="10800000">
                <a:off x="3295850" y="2263222"/>
                <a:ext cx="2643765" cy="2343151"/>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203200" dist="635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sp>
            <p:nvSpPr>
              <p:cNvPr id="45" name="圆角矩形 39"/>
              <p:cNvSpPr/>
              <p:nvPr/>
            </p:nvSpPr>
            <p:spPr>
              <a:xfrm rot="2760000">
                <a:off x="3499201" y="2940762"/>
                <a:ext cx="3639373" cy="2369532"/>
              </a:xfrm>
              <a:prstGeom prst="roundRect">
                <a:avLst>
                  <a:gd name="adj" fmla="val 47577"/>
                </a:avLst>
              </a:prstGeom>
              <a:gradFill>
                <a:gsLst>
                  <a:gs pos="0">
                    <a:schemeClr val="tx1">
                      <a:alpha val="66000"/>
                    </a:schemeClr>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46" name="Freeform 5"/>
              <p:cNvSpPr/>
              <p:nvPr/>
            </p:nvSpPr>
            <p:spPr bwMode="auto">
              <a:xfrm rot="10800000">
                <a:off x="3589408" y="2523401"/>
                <a:ext cx="2056648" cy="182279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60000">
                    <a:srgbClr val="ECECEC"/>
                  </a:gs>
                  <a:gs pos="100000">
                    <a:srgbClr val="D1D1D1"/>
                  </a:gs>
                </a:gsLst>
                <a:lin ang="2700000" scaled="1"/>
              </a:gradFill>
              <a:ln w="19050">
                <a:gradFill flip="none" rotWithShape="1">
                  <a:gsLst>
                    <a:gs pos="29000">
                      <a:srgbClr val="E0E0E0"/>
                    </a:gs>
                    <a:gs pos="0">
                      <a:srgbClr val="999999"/>
                    </a:gs>
                    <a:gs pos="83000">
                      <a:schemeClr val="bg1"/>
                    </a:gs>
                  </a:gsLst>
                  <a:lin ang="2700000" scaled="1"/>
                </a:gradFill>
              </a:ln>
              <a:effectLst>
                <a:outerShdw blurRad="152400" dist="38100" dir="2700000" algn="tl" rotWithShape="0">
                  <a:prstClr val="black">
                    <a:alpha val="33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sp>
          <p:nvSpPr>
            <p:cNvPr id="42" name="文本框 91"/>
            <p:cNvSpPr txBox="1"/>
            <p:nvPr/>
          </p:nvSpPr>
          <p:spPr>
            <a:xfrm>
              <a:off x="3884624" y="2164988"/>
              <a:ext cx="876300"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en-US" altLang="zh-CN" sz="2800">
                  <a:solidFill>
                    <a:srgbClr val="C00000"/>
                  </a:solidFill>
                  <a:latin typeface="Impact" panose="020b0806030902050204" pitchFamily="34" charset="0"/>
                </a:rPr>
                <a:t>02</a:t>
              </a:r>
              <a:endParaRPr lang="zh-CN" altLang="en-US" sz="2800">
                <a:solidFill>
                  <a:srgbClr val="C00000"/>
                </a:solidFill>
                <a:latin typeface="Impact" panose="020b0806030902050204" pitchFamily="34" charset="0"/>
              </a:endParaRPr>
            </a:p>
          </p:txBody>
        </p:sp>
      </p:grpSp>
      <p:grpSp>
        <p:nvGrpSpPr>
          <p:cNvPr id="47" name="组合 46"/>
          <p:cNvGrpSpPr/>
          <p:nvPr/>
        </p:nvGrpSpPr>
        <p:grpSpPr>
          <a:xfrm>
            <a:off x="3334321" y="3152966"/>
            <a:ext cx="1137467" cy="1295559"/>
            <a:chOff x="4339919" y="2987017"/>
            <a:chExt cx="1137467" cy="1295559"/>
          </a:xfrm>
        </p:grpSpPr>
        <p:grpSp>
          <p:nvGrpSpPr>
            <p:cNvPr id="48" name="组合 47"/>
            <p:cNvGrpSpPr/>
            <p:nvPr/>
          </p:nvGrpSpPr>
          <p:grpSpPr>
            <a:xfrm>
              <a:off x="4363254" y="2987017"/>
              <a:ext cx="1114132" cy="1295559"/>
              <a:chOff x="3295850" y="2065379"/>
              <a:chExt cx="3592274" cy="4177307"/>
            </a:xfrm>
          </p:grpSpPr>
          <p:sp>
            <p:nvSpPr>
              <p:cNvPr id="50" name="圆角矩形 33"/>
              <p:cNvSpPr/>
              <p:nvPr/>
            </p:nvSpPr>
            <p:spPr>
              <a:xfrm rot="2760000">
                <a:off x="3283362" y="2637924"/>
                <a:ext cx="4177307" cy="3032217"/>
              </a:xfrm>
              <a:prstGeom prst="roundRect">
                <a:avLst>
                  <a:gd name="adj" fmla="val 47577"/>
                </a:avLst>
              </a:prstGeom>
              <a:gradFill>
                <a:gsLst>
                  <a:gs pos="0">
                    <a:schemeClr val="tx1"/>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51" name="Freeform 5"/>
              <p:cNvSpPr/>
              <p:nvPr/>
            </p:nvSpPr>
            <p:spPr bwMode="auto">
              <a:xfrm rot="10800000">
                <a:off x="3295850" y="2263222"/>
                <a:ext cx="2643765" cy="2343151"/>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203200" dist="635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sp>
            <p:nvSpPr>
              <p:cNvPr id="52" name="圆角矩形 35"/>
              <p:cNvSpPr/>
              <p:nvPr/>
            </p:nvSpPr>
            <p:spPr>
              <a:xfrm rot="2760000">
                <a:off x="3499201" y="2940762"/>
                <a:ext cx="3639373" cy="2369532"/>
              </a:xfrm>
              <a:prstGeom prst="roundRect">
                <a:avLst>
                  <a:gd name="adj" fmla="val 47577"/>
                </a:avLst>
              </a:prstGeom>
              <a:gradFill>
                <a:gsLst>
                  <a:gs pos="0">
                    <a:schemeClr val="tx1">
                      <a:alpha val="66000"/>
                    </a:schemeClr>
                  </a:gs>
                  <a:gs pos="100000">
                    <a:srgbClr val="E8E8E8">
                      <a:alpha val="0"/>
                    </a:srgbClr>
                  </a:gs>
                </a:gsLst>
                <a:lin ang="0" scaled="0"/>
              </a:gra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solidFill>
                    <a:prstClr val="white"/>
                  </a:solidFill>
                </a:endParaRPr>
              </a:p>
            </p:txBody>
          </p:sp>
          <p:sp>
            <p:nvSpPr>
              <p:cNvPr id="53" name="Freeform 5"/>
              <p:cNvSpPr/>
              <p:nvPr/>
            </p:nvSpPr>
            <p:spPr bwMode="auto">
              <a:xfrm rot="10800000">
                <a:off x="3589408" y="2523401"/>
                <a:ext cx="2056648" cy="182279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60000">
                    <a:srgbClr val="ECECEC"/>
                  </a:gs>
                  <a:gs pos="100000">
                    <a:srgbClr val="D1D1D1"/>
                  </a:gs>
                </a:gsLst>
                <a:lin ang="2700000" scaled="1"/>
              </a:gradFill>
              <a:ln w="19050">
                <a:gradFill flip="none" rotWithShape="1">
                  <a:gsLst>
                    <a:gs pos="29000">
                      <a:srgbClr val="E0E0E0"/>
                    </a:gs>
                    <a:gs pos="0">
                      <a:srgbClr val="999999"/>
                    </a:gs>
                    <a:gs pos="83000">
                      <a:schemeClr val="bg1"/>
                    </a:gs>
                  </a:gsLst>
                  <a:lin ang="2700000" scaled="1"/>
                </a:gradFill>
              </a:ln>
              <a:effectLst>
                <a:outerShdw blurRad="152400" dist="38100" dir="2700000" algn="tl" rotWithShape="0">
                  <a:prstClr val="black">
                    <a:alpha val="33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sp>
          <p:nvSpPr>
            <p:cNvPr id="49" name="文本框 92"/>
            <p:cNvSpPr txBox="1"/>
            <p:nvPr/>
          </p:nvSpPr>
          <p:spPr>
            <a:xfrm>
              <a:off x="4339919" y="3154240"/>
              <a:ext cx="876300"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en-US" altLang="zh-CN" sz="2800">
                  <a:solidFill>
                    <a:schemeClr val="tx1">
                      <a:lumMod val="65000"/>
                      <a:lumOff val="35000"/>
                    </a:schemeClr>
                  </a:solidFill>
                  <a:latin typeface="Impact" panose="020b0806030902050204" pitchFamily="34" charset="0"/>
                </a:rPr>
                <a:t>03</a:t>
              </a:r>
              <a:endParaRPr lang="zh-CN" altLang="en-US" sz="2800">
                <a:solidFill>
                  <a:schemeClr val="tx1">
                    <a:lumMod val="65000"/>
                    <a:lumOff val="35000"/>
                  </a:schemeClr>
                </a:solidFill>
                <a:latin typeface="Impact" panose="020b0806030902050204" pitchFamily="34" charset="0"/>
              </a:endParaRPr>
            </a:p>
          </p:txBody>
        </p:sp>
      </p:grpSp>
      <p:grpSp>
        <p:nvGrpSpPr>
          <p:cNvPr id="58" name="组合 57"/>
          <p:cNvGrpSpPr/>
          <p:nvPr/>
        </p:nvGrpSpPr>
        <p:grpSpPr>
          <a:xfrm>
            <a:off x="7041154" y="1052736"/>
            <a:ext cx="4526660" cy="732012"/>
            <a:chOff x="3451161" y="3865165"/>
            <a:chExt cx="3017005" cy="732012"/>
          </a:xfrm>
        </p:grpSpPr>
        <p:sp>
          <p:nvSpPr>
            <p:cNvPr id="59" name="文本框 128"/>
            <p:cNvSpPr txBox="1"/>
            <p:nvPr/>
          </p:nvSpPr>
          <p:spPr>
            <a:xfrm>
              <a:off x="3451161" y="3865165"/>
              <a:ext cx="1725052"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solidFill>
                    <a:schemeClr val="tx1">
                      <a:lumMod val="50000"/>
                      <a:lumOff val="50000"/>
                    </a:schemeClr>
                  </a:solidFill>
                  <a:latin typeface="微软雅黑" panose="020b0503020204020204" pitchFamily="34" charset="-122"/>
                  <a:ea typeface="微软雅黑" panose="020b0503020204020204" pitchFamily="34" charset="-122"/>
                </a:rPr>
                <a:t> </a:t>
              </a:r>
              <a:endParaRPr lang="zh-CN" altLang="en-US" sz="2400" b="1">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60" name="文本框 129"/>
            <p:cNvSpPr txBox="1"/>
            <p:nvPr/>
          </p:nvSpPr>
          <p:spPr>
            <a:xfrm>
              <a:off x="3457190" y="4135512"/>
              <a:ext cx="3010976"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latin typeface="微软雅黑" panose="020b0503020204020204" pitchFamily="34" charset="-122"/>
                  <a:ea typeface="微软雅黑" panose="020b0503020204020204" pitchFamily="34" charset="-122"/>
                  <a:cs typeface="+mn-ea"/>
                  <a:sym typeface="+mn-lt"/>
                </a:rPr>
                <a:t>崇高的事业心和强烈的责任感</a:t>
              </a:r>
              <a:endParaRPr lang="zh-CN" altLang="en-US" sz="2400" b="1">
                <a:latin typeface="微软雅黑" panose="020b0503020204020204" pitchFamily="34" charset="-122"/>
                <a:ea typeface="微软雅黑" panose="020b0503020204020204" pitchFamily="34" charset="-122"/>
                <a:cs typeface="+mn-ea"/>
                <a:sym typeface="+mn-lt"/>
              </a:endParaRPr>
            </a:p>
          </p:txBody>
        </p:sp>
      </p:grpSp>
      <p:grpSp>
        <p:nvGrpSpPr>
          <p:cNvPr id="61" name="组合 60"/>
          <p:cNvGrpSpPr/>
          <p:nvPr/>
        </p:nvGrpSpPr>
        <p:grpSpPr>
          <a:xfrm>
            <a:off x="7041154" y="2057917"/>
            <a:ext cx="4526660" cy="732012"/>
            <a:chOff x="3451161" y="3865165"/>
            <a:chExt cx="3017005" cy="732012"/>
          </a:xfrm>
        </p:grpSpPr>
        <p:sp>
          <p:nvSpPr>
            <p:cNvPr id="62" name="文本框 131"/>
            <p:cNvSpPr txBox="1"/>
            <p:nvPr/>
          </p:nvSpPr>
          <p:spPr>
            <a:xfrm>
              <a:off x="3451161" y="3865165"/>
              <a:ext cx="1725052"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b="1">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63" name="文本框 132"/>
            <p:cNvSpPr txBox="1"/>
            <p:nvPr/>
          </p:nvSpPr>
          <p:spPr>
            <a:xfrm>
              <a:off x="3457190" y="4135512"/>
              <a:ext cx="3010976"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latin typeface="微软雅黑" panose="020b0503020204020204" pitchFamily="34" charset="-122"/>
                  <a:ea typeface="微软雅黑" panose="020b0503020204020204" pitchFamily="34" charset="-122"/>
                  <a:cs typeface="+mn-ea"/>
                  <a:sym typeface="+mn-lt"/>
                </a:rPr>
                <a:t>坚忍不拔的意志</a:t>
              </a:r>
              <a:endParaRPr lang="zh-CN" altLang="en-US" sz="2400" b="1">
                <a:latin typeface="微软雅黑" panose="020b0503020204020204" pitchFamily="34" charset="-122"/>
                <a:ea typeface="微软雅黑" panose="020b0503020204020204" pitchFamily="34" charset="-122"/>
                <a:cs typeface="+mn-ea"/>
                <a:sym typeface="+mn-lt"/>
              </a:endParaRPr>
            </a:p>
          </p:txBody>
        </p:sp>
      </p:grpSp>
      <p:grpSp>
        <p:nvGrpSpPr>
          <p:cNvPr id="64" name="组合 63"/>
          <p:cNvGrpSpPr/>
          <p:nvPr/>
        </p:nvGrpSpPr>
        <p:grpSpPr>
          <a:xfrm>
            <a:off x="7041154" y="3037319"/>
            <a:ext cx="4526660" cy="732012"/>
            <a:chOff x="3451161" y="3865165"/>
            <a:chExt cx="3017005" cy="732012"/>
          </a:xfrm>
        </p:grpSpPr>
        <p:sp>
          <p:nvSpPr>
            <p:cNvPr id="65" name="文本框 134"/>
            <p:cNvSpPr txBox="1"/>
            <p:nvPr/>
          </p:nvSpPr>
          <p:spPr>
            <a:xfrm>
              <a:off x="3451161" y="3865165"/>
              <a:ext cx="1725052"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solidFill>
                    <a:schemeClr val="tx1">
                      <a:lumMod val="50000"/>
                      <a:lumOff val="50000"/>
                    </a:schemeClr>
                  </a:solidFill>
                  <a:latin typeface="微软雅黑" panose="020b0503020204020204" pitchFamily="34" charset="-122"/>
                  <a:ea typeface="微软雅黑" panose="020b0503020204020204" pitchFamily="34" charset="-122"/>
                </a:rPr>
                <a:t> </a:t>
              </a:r>
              <a:endParaRPr lang="zh-CN" altLang="en-US" sz="2400" b="1">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66" name="文本框 135"/>
            <p:cNvSpPr txBox="1"/>
            <p:nvPr/>
          </p:nvSpPr>
          <p:spPr>
            <a:xfrm>
              <a:off x="3457190" y="4135512"/>
              <a:ext cx="3010976"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latin typeface="微软雅黑" panose="020b0503020204020204" pitchFamily="34" charset="-122"/>
                  <a:ea typeface="微软雅黑" panose="020b0503020204020204" pitchFamily="34" charset="-122"/>
                  <a:cs typeface="+mn-ea"/>
                  <a:sym typeface="+mn-lt"/>
                </a:rPr>
                <a:t>以礼待人的谈判诚意和态度</a:t>
              </a:r>
              <a:endParaRPr lang="zh-CN" altLang="en-US" sz="2400" b="1">
                <a:latin typeface="微软雅黑" panose="020b0503020204020204" pitchFamily="34" charset="-122"/>
                <a:ea typeface="微软雅黑" panose="020b0503020204020204" pitchFamily="34" charset="-122"/>
                <a:cs typeface="+mn-ea"/>
                <a:sym typeface="+mn-lt"/>
              </a:endParaRPr>
            </a:p>
          </p:txBody>
        </p:sp>
      </p:grpSp>
      <p:grpSp>
        <p:nvGrpSpPr>
          <p:cNvPr id="67" name="组合 66"/>
          <p:cNvGrpSpPr/>
          <p:nvPr/>
        </p:nvGrpSpPr>
        <p:grpSpPr>
          <a:xfrm>
            <a:off x="7041153" y="4042500"/>
            <a:ext cx="4418623" cy="732012"/>
            <a:chOff x="3451161" y="3865165"/>
            <a:chExt cx="2944999" cy="732012"/>
          </a:xfrm>
        </p:grpSpPr>
        <p:sp>
          <p:nvSpPr>
            <p:cNvPr id="68" name="文本框 137"/>
            <p:cNvSpPr txBox="1"/>
            <p:nvPr/>
          </p:nvSpPr>
          <p:spPr>
            <a:xfrm>
              <a:off x="3451161" y="3865165"/>
              <a:ext cx="1725052"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sz="2400" b="1">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69" name="文本框 138"/>
            <p:cNvSpPr txBox="1"/>
            <p:nvPr/>
          </p:nvSpPr>
          <p:spPr>
            <a:xfrm>
              <a:off x="3457191" y="4135512"/>
              <a:ext cx="2938969"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latin typeface="微软雅黑" panose="020b0503020204020204" pitchFamily="34" charset="-122"/>
                  <a:ea typeface="微软雅黑" panose="020b0503020204020204" pitchFamily="34" charset="-122"/>
                  <a:cs typeface="+mn-ea"/>
                  <a:sym typeface="+mn-lt"/>
                </a:rPr>
                <a:t>良好的心理调适能力</a:t>
              </a:r>
              <a:endParaRPr lang="zh-CN" altLang="en-US" sz="2400" b="1">
                <a:latin typeface="微软雅黑" panose="020b0503020204020204" pitchFamily="34" charset="-122"/>
                <a:ea typeface="微软雅黑" panose="020b0503020204020204" pitchFamily="34" charset="-122"/>
                <a:cs typeface="+mn-ea"/>
                <a:sym typeface="+mn-lt"/>
              </a:endParaRPr>
            </a:p>
          </p:txBody>
        </p:sp>
      </p:grpSp>
      <p:grpSp>
        <p:nvGrpSpPr>
          <p:cNvPr id="70" name="组合 69"/>
          <p:cNvGrpSpPr/>
          <p:nvPr/>
        </p:nvGrpSpPr>
        <p:grpSpPr>
          <a:xfrm>
            <a:off x="7041154" y="5041272"/>
            <a:ext cx="4526660" cy="732012"/>
            <a:chOff x="3451161" y="3865165"/>
            <a:chExt cx="3017005" cy="732012"/>
          </a:xfrm>
        </p:grpSpPr>
        <p:sp>
          <p:nvSpPr>
            <p:cNvPr id="71" name="文本框 140"/>
            <p:cNvSpPr txBox="1"/>
            <p:nvPr/>
          </p:nvSpPr>
          <p:spPr>
            <a:xfrm>
              <a:off x="3451161" y="3865165"/>
              <a:ext cx="1725052"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solidFill>
                    <a:schemeClr val="tx1">
                      <a:lumMod val="50000"/>
                      <a:lumOff val="50000"/>
                    </a:schemeClr>
                  </a:solidFill>
                  <a:latin typeface="微软雅黑" panose="020b0503020204020204" pitchFamily="34" charset="-122"/>
                  <a:ea typeface="微软雅黑" panose="020b0503020204020204" pitchFamily="34" charset="-122"/>
                </a:rPr>
                <a:t> </a:t>
              </a:r>
              <a:endParaRPr lang="zh-CN" altLang="en-US" sz="2400" b="1">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72" name="文本框 141"/>
            <p:cNvSpPr txBox="1"/>
            <p:nvPr/>
          </p:nvSpPr>
          <p:spPr>
            <a:xfrm>
              <a:off x="3457191" y="4135512"/>
              <a:ext cx="3010975"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en-US" sz="2400" b="1">
                  <a:latin typeface="微软雅黑" panose="020b0503020204020204" pitchFamily="34" charset="-122"/>
                  <a:ea typeface="微软雅黑" panose="020b0503020204020204" pitchFamily="34" charset="-122"/>
                  <a:cs typeface="+mn-ea"/>
                  <a:sym typeface="+mn-lt"/>
                </a:rPr>
                <a:t>敏锐的感受能力和应变能力</a:t>
              </a:r>
              <a:endParaRPr lang="zh-CN" altLang="en-US" sz="2400" b="1">
                <a:latin typeface="微软雅黑" panose="020b0503020204020204" pitchFamily="34" charset="-122"/>
                <a:ea typeface="微软雅黑" panose="020b0503020204020204" pitchFamily="34" charset="-122"/>
                <a:cs typeface="+mn-ea"/>
                <a:sym typeface="+mn-lt"/>
              </a:endParaRPr>
            </a:p>
          </p:txBody>
        </p:sp>
      </p:grpSp>
      <p:grpSp>
        <p:nvGrpSpPr>
          <p:cNvPr id="73" name="组合 72"/>
          <p:cNvGrpSpPr/>
          <p:nvPr/>
        </p:nvGrpSpPr>
        <p:grpSpPr>
          <a:xfrm>
            <a:off x="6158188" y="1244043"/>
            <a:ext cx="819955" cy="726710"/>
            <a:chOff x="7163786" y="1078095"/>
            <a:chExt cx="819955" cy="726710"/>
          </a:xfrm>
        </p:grpSpPr>
        <p:sp>
          <p:nvSpPr>
            <p:cNvPr id="74" name="Freeform 5"/>
            <p:cNvSpPr/>
            <p:nvPr/>
          </p:nvSpPr>
          <p:spPr bwMode="auto">
            <a:xfrm rot="10800000">
              <a:off x="7163786" y="1078095"/>
              <a:ext cx="819955" cy="726710"/>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127000" dist="508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nvGrpSpPr>
            <p:cNvPr id="75" name="Group 8"/>
            <p:cNvGrpSpPr>
              <a:grpSpLocks noChangeAspect="1"/>
            </p:cNvGrpSpPr>
            <p:nvPr/>
          </p:nvGrpSpPr>
          <p:grpSpPr>
            <a:xfrm>
              <a:off x="7403710" y="1266473"/>
              <a:ext cx="330982" cy="362665"/>
              <a:chOff x="3437" y="2282"/>
              <a:chExt cx="679" cy="744"/>
            </a:xfrm>
            <a:solidFill>
              <a:schemeClr val="tx1">
                <a:lumMod val="65000"/>
                <a:lumOff val="35000"/>
              </a:schemeClr>
            </a:solidFill>
          </p:grpSpPr>
          <p:sp>
            <p:nvSpPr>
              <p:cNvPr id="76" name="Freeform 9"/>
              <p:cNvSpPr/>
              <p:nvPr/>
            </p:nvSpPr>
            <p:spPr bwMode="auto">
              <a:xfrm>
                <a:off x="3595" y="2282"/>
                <a:ext cx="364" cy="379"/>
              </a:xfrm>
              <a:custGeom>
                <a:gdLst>
                  <a:gd name="T0" fmla="*/ 50 w 152"/>
                  <a:gd name="T1" fmla="*/ 147 h 159"/>
                  <a:gd name="T2" fmla="*/ 39 w 152"/>
                  <a:gd name="T3" fmla="*/ 147 h 159"/>
                  <a:gd name="T4" fmla="*/ 76 w 152"/>
                  <a:gd name="T5" fmla="*/ 159 h 159"/>
                  <a:gd name="T6" fmla="*/ 114 w 152"/>
                  <a:gd name="T7" fmla="*/ 147 h 159"/>
                  <a:gd name="T8" fmla="*/ 103 w 152"/>
                  <a:gd name="T9" fmla="*/ 147 h 159"/>
                  <a:gd name="T10" fmla="*/ 152 w 152"/>
                  <a:gd name="T11" fmla="*/ 76 h 159"/>
                  <a:gd name="T12" fmla="*/ 76 w 152"/>
                  <a:gd name="T13" fmla="*/ 0 h 159"/>
                  <a:gd name="T14" fmla="*/ 0 w 152"/>
                  <a:gd name="T15" fmla="*/ 76 h 159"/>
                  <a:gd name="T16" fmla="*/ 50 w 152"/>
                  <a:gd name="T17" fmla="*/ 147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159">
                    <a:moveTo>
                      <a:pt x="50" y="147"/>
                    </a:moveTo>
                    <a:cubicBezTo>
                      <a:pt x="39" y="147"/>
                      <a:pt x="39" y="147"/>
                      <a:pt x="39" y="147"/>
                    </a:cubicBezTo>
                    <a:cubicBezTo>
                      <a:pt x="39" y="152"/>
                      <a:pt x="53" y="159"/>
                      <a:pt x="76" y="159"/>
                    </a:cubicBezTo>
                    <a:cubicBezTo>
                      <a:pt x="99" y="159"/>
                      <a:pt x="113" y="152"/>
                      <a:pt x="114" y="147"/>
                    </a:cubicBezTo>
                    <a:cubicBezTo>
                      <a:pt x="103" y="147"/>
                      <a:pt x="103" y="147"/>
                      <a:pt x="103" y="147"/>
                    </a:cubicBezTo>
                    <a:cubicBezTo>
                      <a:pt x="131" y="136"/>
                      <a:pt x="152" y="108"/>
                      <a:pt x="152" y="76"/>
                    </a:cubicBezTo>
                    <a:cubicBezTo>
                      <a:pt x="152" y="34"/>
                      <a:pt x="118" y="0"/>
                      <a:pt x="76" y="0"/>
                    </a:cubicBezTo>
                    <a:cubicBezTo>
                      <a:pt x="34" y="0"/>
                      <a:pt x="0" y="34"/>
                      <a:pt x="0" y="76"/>
                    </a:cubicBezTo>
                    <a:cubicBezTo>
                      <a:pt x="0" y="108"/>
                      <a:pt x="21" y="136"/>
                      <a:pt x="50" y="14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77" name="Freeform 10"/>
              <p:cNvSpPr/>
              <p:nvPr/>
            </p:nvSpPr>
            <p:spPr bwMode="auto">
              <a:xfrm>
                <a:off x="3437" y="2633"/>
                <a:ext cx="679" cy="393"/>
              </a:xfrm>
              <a:custGeom>
                <a:gdLst>
                  <a:gd name="T0" fmla="*/ 222 w 284"/>
                  <a:gd name="T1" fmla="*/ 0 h 165"/>
                  <a:gd name="T2" fmla="*/ 188 w 284"/>
                  <a:gd name="T3" fmla="*/ 0 h 165"/>
                  <a:gd name="T4" fmla="*/ 154 w 284"/>
                  <a:gd name="T5" fmla="*/ 19 h 165"/>
                  <a:gd name="T6" fmla="*/ 154 w 284"/>
                  <a:gd name="T7" fmla="*/ 134 h 165"/>
                  <a:gd name="T8" fmla="*/ 143 w 284"/>
                  <a:gd name="T9" fmla="*/ 146 h 165"/>
                  <a:gd name="T10" fmla="*/ 131 w 284"/>
                  <a:gd name="T11" fmla="*/ 134 h 165"/>
                  <a:gd name="T12" fmla="*/ 131 w 284"/>
                  <a:gd name="T13" fmla="*/ 19 h 165"/>
                  <a:gd name="T14" fmla="*/ 97 w 284"/>
                  <a:gd name="T15" fmla="*/ 0 h 165"/>
                  <a:gd name="T16" fmla="*/ 63 w 284"/>
                  <a:gd name="T17" fmla="*/ 0 h 165"/>
                  <a:gd name="T18" fmla="*/ 0 w 284"/>
                  <a:gd name="T19" fmla="*/ 86 h 165"/>
                  <a:gd name="T20" fmla="*/ 0 w 284"/>
                  <a:gd name="T21" fmla="*/ 165 h 165"/>
                  <a:gd name="T22" fmla="*/ 284 w 284"/>
                  <a:gd name="T23" fmla="*/ 165 h 165"/>
                  <a:gd name="T24" fmla="*/ 284 w 284"/>
                  <a:gd name="T25" fmla="*/ 86 h 165"/>
                  <a:gd name="T26" fmla="*/ 222 w 284"/>
                  <a:gd name="T27" fmla="*/ 0 h 1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165">
                    <a:moveTo>
                      <a:pt x="222" y="0"/>
                    </a:moveTo>
                    <a:cubicBezTo>
                      <a:pt x="188" y="0"/>
                      <a:pt x="188" y="0"/>
                      <a:pt x="188" y="0"/>
                    </a:cubicBezTo>
                    <a:cubicBezTo>
                      <a:pt x="188" y="10"/>
                      <a:pt x="172" y="17"/>
                      <a:pt x="154" y="19"/>
                    </a:cubicBezTo>
                    <a:cubicBezTo>
                      <a:pt x="154" y="134"/>
                      <a:pt x="154" y="134"/>
                      <a:pt x="154" y="134"/>
                    </a:cubicBezTo>
                    <a:cubicBezTo>
                      <a:pt x="154" y="140"/>
                      <a:pt x="149" y="146"/>
                      <a:pt x="143" y="146"/>
                    </a:cubicBezTo>
                    <a:cubicBezTo>
                      <a:pt x="136" y="146"/>
                      <a:pt x="131" y="140"/>
                      <a:pt x="131" y="134"/>
                    </a:cubicBezTo>
                    <a:cubicBezTo>
                      <a:pt x="131" y="19"/>
                      <a:pt x="131" y="19"/>
                      <a:pt x="131" y="19"/>
                    </a:cubicBezTo>
                    <a:cubicBezTo>
                      <a:pt x="113" y="17"/>
                      <a:pt x="97" y="11"/>
                      <a:pt x="97" y="0"/>
                    </a:cubicBezTo>
                    <a:cubicBezTo>
                      <a:pt x="63" y="0"/>
                      <a:pt x="63" y="0"/>
                      <a:pt x="63" y="0"/>
                    </a:cubicBezTo>
                    <a:cubicBezTo>
                      <a:pt x="28" y="0"/>
                      <a:pt x="0" y="39"/>
                      <a:pt x="0" y="86"/>
                    </a:cubicBezTo>
                    <a:cubicBezTo>
                      <a:pt x="0" y="165"/>
                      <a:pt x="0" y="165"/>
                      <a:pt x="0" y="165"/>
                    </a:cubicBezTo>
                    <a:cubicBezTo>
                      <a:pt x="284" y="165"/>
                      <a:pt x="284" y="165"/>
                      <a:pt x="284" y="165"/>
                    </a:cubicBezTo>
                    <a:cubicBezTo>
                      <a:pt x="284" y="86"/>
                      <a:pt x="284" y="86"/>
                      <a:pt x="284" y="86"/>
                    </a:cubicBezTo>
                    <a:cubicBezTo>
                      <a:pt x="284" y="39"/>
                      <a:pt x="256" y="0"/>
                      <a:pt x="222"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grpSp>
      </p:grpSp>
      <p:grpSp>
        <p:nvGrpSpPr>
          <p:cNvPr id="78" name="组合 77"/>
          <p:cNvGrpSpPr/>
          <p:nvPr/>
        </p:nvGrpSpPr>
        <p:grpSpPr>
          <a:xfrm>
            <a:off x="6158188" y="2251495"/>
            <a:ext cx="819955" cy="726710"/>
            <a:chOff x="7163786" y="2085547"/>
            <a:chExt cx="819955" cy="726710"/>
          </a:xfrm>
        </p:grpSpPr>
        <p:sp>
          <p:nvSpPr>
            <p:cNvPr id="79" name="Freeform 5"/>
            <p:cNvSpPr/>
            <p:nvPr/>
          </p:nvSpPr>
          <p:spPr bwMode="auto">
            <a:xfrm rot="10800000">
              <a:off x="7163786" y="2085547"/>
              <a:ext cx="819955" cy="726710"/>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127000" dist="508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nvGrpSpPr>
            <p:cNvPr id="80" name="Group 13"/>
            <p:cNvGrpSpPr>
              <a:grpSpLocks noChangeAspect="1"/>
            </p:cNvGrpSpPr>
            <p:nvPr/>
          </p:nvGrpSpPr>
          <p:grpSpPr>
            <a:xfrm>
              <a:off x="7387727" y="2254785"/>
              <a:ext cx="362945" cy="367230"/>
              <a:chOff x="2426" y="2781"/>
              <a:chExt cx="593" cy="600"/>
            </a:xfrm>
            <a:solidFill>
              <a:srgbClr val="860000"/>
            </a:solidFill>
          </p:grpSpPr>
          <p:sp>
            <p:nvSpPr>
              <p:cNvPr id="81" name="Freeform 14"/>
              <p:cNvSpPr/>
              <p:nvPr/>
            </p:nvSpPr>
            <p:spPr bwMode="auto">
              <a:xfrm>
                <a:off x="2442" y="2805"/>
                <a:ext cx="577" cy="576"/>
              </a:xfrm>
              <a:custGeom>
                <a:gdLst>
                  <a:gd name="T0" fmla="*/ 0 w 241"/>
                  <a:gd name="T1" fmla="*/ 115 h 241"/>
                  <a:gd name="T2" fmla="*/ 0 w 241"/>
                  <a:gd name="T3" fmla="*/ 121 h 241"/>
                  <a:gd name="T4" fmla="*/ 121 w 241"/>
                  <a:gd name="T5" fmla="*/ 241 h 241"/>
                  <a:gd name="T6" fmla="*/ 241 w 241"/>
                  <a:gd name="T7" fmla="*/ 121 h 241"/>
                  <a:gd name="T8" fmla="*/ 121 w 241"/>
                  <a:gd name="T9" fmla="*/ 0 h 241"/>
                  <a:gd name="T10" fmla="*/ 121 w 241"/>
                  <a:gd name="T11" fmla="*/ 115 h 241"/>
                  <a:gd name="T12" fmla="*/ 0 w 241"/>
                  <a:gd name="T13" fmla="*/ 115 h 241"/>
                </a:gdLst>
                <a:cxnLst>
                  <a:cxn ang="0">
                    <a:pos x="T0" y="T1"/>
                  </a:cxn>
                  <a:cxn ang="0">
                    <a:pos x="T2" y="T3"/>
                  </a:cxn>
                  <a:cxn ang="0">
                    <a:pos x="T4" y="T5"/>
                  </a:cxn>
                  <a:cxn ang="0">
                    <a:pos x="T6" y="T7"/>
                  </a:cxn>
                  <a:cxn ang="0">
                    <a:pos x="T8" y="T9"/>
                  </a:cxn>
                  <a:cxn ang="0">
                    <a:pos x="T10" y="T11"/>
                  </a:cxn>
                  <a:cxn ang="0">
                    <a:pos x="T12" y="T13"/>
                  </a:cxn>
                </a:cxnLst>
                <a:rect l="0" t="0" r="r" b="b"/>
                <a:pathLst>
                  <a:path w="241" h="241">
                    <a:moveTo>
                      <a:pt x="0" y="115"/>
                    </a:moveTo>
                    <a:cubicBezTo>
                      <a:pt x="0" y="117"/>
                      <a:pt x="0" y="119"/>
                      <a:pt x="0" y="121"/>
                    </a:cubicBezTo>
                    <a:cubicBezTo>
                      <a:pt x="0" y="187"/>
                      <a:pt x="54" y="241"/>
                      <a:pt x="121" y="241"/>
                    </a:cubicBezTo>
                    <a:cubicBezTo>
                      <a:pt x="187" y="241"/>
                      <a:pt x="241" y="187"/>
                      <a:pt x="241" y="121"/>
                    </a:cubicBezTo>
                    <a:cubicBezTo>
                      <a:pt x="241" y="54"/>
                      <a:pt x="187" y="0"/>
                      <a:pt x="121" y="0"/>
                    </a:cubicBezTo>
                    <a:cubicBezTo>
                      <a:pt x="121" y="115"/>
                      <a:pt x="121" y="115"/>
                      <a:pt x="121" y="115"/>
                    </a:cubicBezTo>
                    <a:lnTo>
                      <a:pt x="0" y="115"/>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82" name="Freeform 15"/>
              <p:cNvSpPr>
                <a:spLocks noEditPoints="1"/>
              </p:cNvSpPr>
              <p:nvPr/>
            </p:nvSpPr>
            <p:spPr bwMode="auto">
              <a:xfrm>
                <a:off x="2426" y="2781"/>
                <a:ext cx="275" cy="273"/>
              </a:xfrm>
              <a:custGeom>
                <a:gdLst>
                  <a:gd name="T0" fmla="*/ 0 w 115"/>
                  <a:gd name="T1" fmla="*/ 114 h 114"/>
                  <a:gd name="T2" fmla="*/ 115 w 115"/>
                  <a:gd name="T3" fmla="*/ 114 h 114"/>
                  <a:gd name="T4" fmla="*/ 115 w 115"/>
                  <a:gd name="T5" fmla="*/ 0 h 114"/>
                  <a:gd name="T6" fmla="*/ 0 w 115"/>
                  <a:gd name="T7" fmla="*/ 114 h 114"/>
                  <a:gd name="T8" fmla="*/ 15 w 115"/>
                  <a:gd name="T9" fmla="*/ 104 h 114"/>
                  <a:gd name="T10" fmla="*/ 104 w 115"/>
                  <a:gd name="T11" fmla="*/ 14 h 114"/>
                  <a:gd name="T12" fmla="*/ 104 w 115"/>
                  <a:gd name="T13" fmla="*/ 104 h 114"/>
                  <a:gd name="T14" fmla="*/ 15 w 115"/>
                  <a:gd name="T15" fmla="*/ 104 h 11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5" h="114">
                    <a:moveTo>
                      <a:pt x="0" y="114"/>
                    </a:moveTo>
                    <a:cubicBezTo>
                      <a:pt x="115" y="114"/>
                      <a:pt x="115" y="114"/>
                      <a:pt x="115" y="114"/>
                    </a:cubicBezTo>
                    <a:cubicBezTo>
                      <a:pt x="115" y="0"/>
                      <a:pt x="115" y="0"/>
                      <a:pt x="115" y="0"/>
                    </a:cubicBezTo>
                    <a:cubicBezTo>
                      <a:pt x="51" y="0"/>
                      <a:pt x="0" y="51"/>
                      <a:pt x="0" y="114"/>
                    </a:cubicBezTo>
                    <a:close/>
                    <a:moveTo>
                      <a:pt x="15" y="104"/>
                    </a:moveTo>
                    <a:cubicBezTo>
                      <a:pt x="15" y="54"/>
                      <a:pt x="55" y="14"/>
                      <a:pt x="104" y="14"/>
                    </a:cubicBezTo>
                    <a:cubicBezTo>
                      <a:pt x="104" y="104"/>
                      <a:pt x="104" y="104"/>
                      <a:pt x="104" y="104"/>
                    </a:cubicBezTo>
                    <a:lnTo>
                      <a:pt x="15" y="104"/>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grpSp>
      </p:grpSp>
      <p:grpSp>
        <p:nvGrpSpPr>
          <p:cNvPr id="83" name="组合 82"/>
          <p:cNvGrpSpPr/>
          <p:nvPr/>
        </p:nvGrpSpPr>
        <p:grpSpPr>
          <a:xfrm>
            <a:off x="6158188" y="3230301"/>
            <a:ext cx="819955" cy="726710"/>
            <a:chOff x="7163786" y="3064353"/>
            <a:chExt cx="819955" cy="726710"/>
          </a:xfrm>
        </p:grpSpPr>
        <p:sp>
          <p:nvSpPr>
            <p:cNvPr id="84" name="Freeform 5"/>
            <p:cNvSpPr/>
            <p:nvPr/>
          </p:nvSpPr>
          <p:spPr bwMode="auto">
            <a:xfrm rot="10800000">
              <a:off x="7163786" y="3064353"/>
              <a:ext cx="819955" cy="726710"/>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127000" dist="508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nvGrpSpPr>
            <p:cNvPr id="85" name="Group 18"/>
            <p:cNvGrpSpPr>
              <a:grpSpLocks noChangeAspect="1"/>
            </p:cNvGrpSpPr>
            <p:nvPr/>
          </p:nvGrpSpPr>
          <p:grpSpPr>
            <a:xfrm>
              <a:off x="7380691" y="3253342"/>
              <a:ext cx="377023" cy="351316"/>
              <a:chOff x="3802" y="2858"/>
              <a:chExt cx="616" cy="574"/>
            </a:xfrm>
            <a:solidFill>
              <a:schemeClr val="tx1">
                <a:lumMod val="65000"/>
                <a:lumOff val="35000"/>
              </a:schemeClr>
            </a:solidFill>
          </p:grpSpPr>
          <p:sp>
            <p:nvSpPr>
              <p:cNvPr id="86" name="Rectangle 19"/>
              <p:cNvSpPr>
                <a:spLocks noChangeArrowheads="1"/>
              </p:cNvSpPr>
              <p:nvPr/>
            </p:nvSpPr>
            <p:spPr bwMode="auto">
              <a:xfrm>
                <a:off x="3802" y="3205"/>
                <a:ext cx="129" cy="22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87" name="Rectangle 20"/>
              <p:cNvSpPr>
                <a:spLocks noChangeArrowheads="1"/>
              </p:cNvSpPr>
              <p:nvPr/>
            </p:nvSpPr>
            <p:spPr bwMode="auto">
              <a:xfrm>
                <a:off x="3964" y="3174"/>
                <a:ext cx="129" cy="25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88" name="Rectangle 21"/>
              <p:cNvSpPr>
                <a:spLocks noChangeArrowheads="1"/>
              </p:cNvSpPr>
              <p:nvPr/>
            </p:nvSpPr>
            <p:spPr bwMode="auto">
              <a:xfrm>
                <a:off x="4129" y="3131"/>
                <a:ext cx="129" cy="30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89" name="Rectangle 22"/>
              <p:cNvSpPr>
                <a:spLocks noChangeArrowheads="1"/>
              </p:cNvSpPr>
              <p:nvPr/>
            </p:nvSpPr>
            <p:spPr bwMode="auto">
              <a:xfrm>
                <a:off x="4289" y="3078"/>
                <a:ext cx="129" cy="35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90" name="Freeform 23"/>
              <p:cNvSpPr/>
              <p:nvPr/>
            </p:nvSpPr>
            <p:spPr bwMode="auto">
              <a:xfrm>
                <a:off x="3888" y="2858"/>
                <a:ext cx="370" cy="270"/>
              </a:xfrm>
              <a:custGeom>
                <a:gdLst>
                  <a:gd name="T0" fmla="*/ 94 w 155"/>
                  <a:gd name="T1" fmla="*/ 21 h 113"/>
                  <a:gd name="T2" fmla="*/ 0 w 155"/>
                  <a:gd name="T3" fmla="*/ 72 h 113"/>
                  <a:gd name="T4" fmla="*/ 114 w 155"/>
                  <a:gd name="T5" fmla="*/ 63 h 113"/>
                  <a:gd name="T6" fmla="*/ 122 w 155"/>
                  <a:gd name="T7" fmla="*/ 82 h 113"/>
                  <a:gd name="T8" fmla="*/ 155 w 155"/>
                  <a:gd name="T9" fmla="*/ 0 h 113"/>
                  <a:gd name="T10" fmla="*/ 85 w 155"/>
                  <a:gd name="T11" fmla="*/ 2 h 113"/>
                  <a:gd name="T12" fmla="*/ 94 w 155"/>
                  <a:gd name="T13" fmla="*/ 21 h 113"/>
                </a:gdLst>
                <a:cxnLst>
                  <a:cxn ang="0">
                    <a:pos x="T0" y="T1"/>
                  </a:cxn>
                  <a:cxn ang="0">
                    <a:pos x="T2" y="T3"/>
                  </a:cxn>
                  <a:cxn ang="0">
                    <a:pos x="T4" y="T5"/>
                  </a:cxn>
                  <a:cxn ang="0">
                    <a:pos x="T6" y="T7"/>
                  </a:cxn>
                  <a:cxn ang="0">
                    <a:pos x="T8" y="T9"/>
                  </a:cxn>
                  <a:cxn ang="0">
                    <a:pos x="T10" y="T11"/>
                  </a:cxn>
                  <a:cxn ang="0">
                    <a:pos x="T12" y="T13"/>
                  </a:cxn>
                </a:cxnLst>
                <a:rect l="0" t="0" r="r" b="b"/>
                <a:pathLst>
                  <a:path w="155" h="113">
                    <a:moveTo>
                      <a:pt x="94" y="21"/>
                    </a:moveTo>
                    <a:cubicBezTo>
                      <a:pt x="85" y="33"/>
                      <a:pt x="53" y="68"/>
                      <a:pt x="0" y="72"/>
                    </a:cubicBezTo>
                    <a:cubicBezTo>
                      <a:pt x="0" y="72"/>
                      <a:pt x="31" y="113"/>
                      <a:pt x="114" y="63"/>
                    </a:cubicBezTo>
                    <a:cubicBezTo>
                      <a:pt x="122" y="82"/>
                      <a:pt x="122" y="82"/>
                      <a:pt x="122" y="82"/>
                    </a:cubicBezTo>
                    <a:cubicBezTo>
                      <a:pt x="155" y="0"/>
                      <a:pt x="155" y="0"/>
                      <a:pt x="155" y="0"/>
                    </a:cubicBezTo>
                    <a:cubicBezTo>
                      <a:pt x="85" y="2"/>
                      <a:pt x="85" y="2"/>
                      <a:pt x="85" y="2"/>
                    </a:cubicBezTo>
                    <a:lnTo>
                      <a:pt x="94" y="2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grpSp>
      </p:grpSp>
      <p:grpSp>
        <p:nvGrpSpPr>
          <p:cNvPr id="91" name="组合 90"/>
          <p:cNvGrpSpPr/>
          <p:nvPr/>
        </p:nvGrpSpPr>
        <p:grpSpPr>
          <a:xfrm>
            <a:off x="6158188" y="4233289"/>
            <a:ext cx="819955" cy="726710"/>
            <a:chOff x="7163786" y="4067341"/>
            <a:chExt cx="819955" cy="726710"/>
          </a:xfrm>
        </p:grpSpPr>
        <p:sp>
          <p:nvSpPr>
            <p:cNvPr id="92" name="Freeform 5"/>
            <p:cNvSpPr/>
            <p:nvPr/>
          </p:nvSpPr>
          <p:spPr bwMode="auto">
            <a:xfrm rot="10800000">
              <a:off x="7163786" y="4067341"/>
              <a:ext cx="819955" cy="726710"/>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127000" dist="508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grpSp>
          <p:nvGrpSpPr>
            <p:cNvPr id="93" name="Group 26"/>
            <p:cNvGrpSpPr>
              <a:grpSpLocks noChangeAspect="1"/>
            </p:cNvGrpSpPr>
            <p:nvPr/>
          </p:nvGrpSpPr>
          <p:grpSpPr>
            <a:xfrm>
              <a:off x="7325255" y="4298668"/>
              <a:ext cx="487892" cy="241877"/>
              <a:chOff x="5676" y="2597"/>
              <a:chExt cx="1061" cy="526"/>
            </a:xfrm>
            <a:solidFill>
              <a:srgbClr val="860000"/>
            </a:solidFill>
          </p:grpSpPr>
          <p:sp>
            <p:nvSpPr>
              <p:cNvPr id="94" name="Freeform 27"/>
              <p:cNvSpPr/>
              <p:nvPr/>
            </p:nvSpPr>
            <p:spPr bwMode="auto">
              <a:xfrm>
                <a:off x="5747" y="2597"/>
                <a:ext cx="181" cy="115"/>
              </a:xfrm>
              <a:custGeom>
                <a:gdLst>
                  <a:gd name="T0" fmla="*/ 25 w 76"/>
                  <a:gd name="T1" fmla="*/ 48 h 48"/>
                  <a:gd name="T2" fmla="*/ 64 w 76"/>
                  <a:gd name="T3" fmla="*/ 44 h 48"/>
                  <a:gd name="T4" fmla="*/ 76 w 76"/>
                  <a:gd name="T5" fmla="*/ 13 h 48"/>
                  <a:gd name="T6" fmla="*/ 39 w 76"/>
                  <a:gd name="T7" fmla="*/ 15 h 48"/>
                  <a:gd name="T8" fmla="*/ 23 w 76"/>
                  <a:gd name="T9" fmla="*/ 10 h 48"/>
                  <a:gd name="T10" fmla="*/ 7 w 76"/>
                  <a:gd name="T11" fmla="*/ 20 h 48"/>
                  <a:gd name="T12" fmla="*/ 25 w 76"/>
                  <a:gd name="T13" fmla="*/ 48 h 48"/>
                </a:gdLst>
                <a:cxnLst>
                  <a:cxn ang="0">
                    <a:pos x="T0" y="T1"/>
                  </a:cxn>
                  <a:cxn ang="0">
                    <a:pos x="T2" y="T3"/>
                  </a:cxn>
                  <a:cxn ang="0">
                    <a:pos x="T4" y="T5"/>
                  </a:cxn>
                  <a:cxn ang="0">
                    <a:pos x="T6" y="T7"/>
                  </a:cxn>
                  <a:cxn ang="0">
                    <a:pos x="T8" y="T9"/>
                  </a:cxn>
                  <a:cxn ang="0">
                    <a:pos x="T10" y="T11"/>
                  </a:cxn>
                  <a:cxn ang="0">
                    <a:pos x="T12" y="T13"/>
                  </a:cxn>
                </a:cxnLst>
                <a:rect l="0" t="0" r="r" b="b"/>
                <a:pathLst>
                  <a:path w="76" h="48">
                    <a:moveTo>
                      <a:pt x="25" y="48"/>
                    </a:moveTo>
                    <a:cubicBezTo>
                      <a:pt x="64" y="44"/>
                      <a:pt x="64" y="44"/>
                      <a:pt x="64" y="44"/>
                    </a:cubicBezTo>
                    <a:cubicBezTo>
                      <a:pt x="66" y="36"/>
                      <a:pt x="69" y="26"/>
                      <a:pt x="76" y="13"/>
                    </a:cubicBezTo>
                    <a:cubicBezTo>
                      <a:pt x="76" y="13"/>
                      <a:pt x="70" y="0"/>
                      <a:pt x="39" y="15"/>
                    </a:cubicBezTo>
                    <a:cubicBezTo>
                      <a:pt x="39" y="15"/>
                      <a:pt x="32" y="14"/>
                      <a:pt x="23" y="10"/>
                    </a:cubicBezTo>
                    <a:cubicBezTo>
                      <a:pt x="23" y="10"/>
                      <a:pt x="0" y="4"/>
                      <a:pt x="7" y="20"/>
                    </a:cubicBezTo>
                    <a:lnTo>
                      <a:pt x="25" y="48"/>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95" name="Freeform 28"/>
              <p:cNvSpPr>
                <a:spLocks noEditPoints="1"/>
              </p:cNvSpPr>
              <p:nvPr/>
            </p:nvSpPr>
            <p:spPr bwMode="auto">
              <a:xfrm>
                <a:off x="5759" y="2613"/>
                <a:ext cx="169" cy="101"/>
              </a:xfrm>
              <a:custGeom>
                <a:gdLst>
                  <a:gd name="T0" fmla="*/ 20 w 71"/>
                  <a:gd name="T1" fmla="*/ 42 h 42"/>
                  <a:gd name="T2" fmla="*/ 2 w 71"/>
                  <a:gd name="T3" fmla="*/ 13 h 42"/>
                  <a:gd name="T4" fmla="*/ 1 w 71"/>
                  <a:gd name="T5" fmla="*/ 4 h 42"/>
                  <a:gd name="T6" fmla="*/ 10 w 71"/>
                  <a:gd name="T7" fmla="*/ 1 h 42"/>
                  <a:gd name="T8" fmla="*/ 18 w 71"/>
                  <a:gd name="T9" fmla="*/ 2 h 42"/>
                  <a:gd name="T10" fmla="*/ 18 w 71"/>
                  <a:gd name="T11" fmla="*/ 2 h 42"/>
                  <a:gd name="T12" fmla="*/ 34 w 71"/>
                  <a:gd name="T13" fmla="*/ 8 h 42"/>
                  <a:gd name="T14" fmla="*/ 59 w 71"/>
                  <a:gd name="T15" fmla="*/ 0 h 42"/>
                  <a:gd name="T16" fmla="*/ 71 w 71"/>
                  <a:gd name="T17" fmla="*/ 6 h 42"/>
                  <a:gd name="T18" fmla="*/ 71 w 71"/>
                  <a:gd name="T19" fmla="*/ 6 h 42"/>
                  <a:gd name="T20" fmla="*/ 71 w 71"/>
                  <a:gd name="T21" fmla="*/ 6 h 42"/>
                  <a:gd name="T22" fmla="*/ 60 w 71"/>
                  <a:gd name="T23" fmla="*/ 37 h 42"/>
                  <a:gd name="T24" fmla="*/ 60 w 71"/>
                  <a:gd name="T25" fmla="*/ 37 h 42"/>
                  <a:gd name="T26" fmla="*/ 20 w 71"/>
                  <a:gd name="T27" fmla="*/ 42 h 42"/>
                  <a:gd name="T28" fmla="*/ 10 w 71"/>
                  <a:gd name="T29" fmla="*/ 2 h 42"/>
                  <a:gd name="T30" fmla="*/ 2 w 71"/>
                  <a:gd name="T31" fmla="*/ 5 h 42"/>
                  <a:gd name="T32" fmla="*/ 3 w 71"/>
                  <a:gd name="T33" fmla="*/ 13 h 42"/>
                  <a:gd name="T34" fmla="*/ 20 w 71"/>
                  <a:gd name="T35" fmla="*/ 40 h 42"/>
                  <a:gd name="T36" fmla="*/ 59 w 71"/>
                  <a:gd name="T37" fmla="*/ 36 h 42"/>
                  <a:gd name="T38" fmla="*/ 70 w 71"/>
                  <a:gd name="T39" fmla="*/ 6 h 42"/>
                  <a:gd name="T40" fmla="*/ 59 w 71"/>
                  <a:gd name="T41" fmla="*/ 1 h 42"/>
                  <a:gd name="T42" fmla="*/ 34 w 71"/>
                  <a:gd name="T43" fmla="*/ 9 h 42"/>
                  <a:gd name="T44" fmla="*/ 34 w 71"/>
                  <a:gd name="T45" fmla="*/ 9 h 42"/>
                  <a:gd name="T46" fmla="*/ 34 w 71"/>
                  <a:gd name="T47" fmla="*/ 9 h 42"/>
                  <a:gd name="T48" fmla="*/ 18 w 71"/>
                  <a:gd name="T49" fmla="*/ 3 h 42"/>
                  <a:gd name="T50" fmla="*/ 10 w 71"/>
                  <a:gd name="T51" fmla="*/ 2 h 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71" h="42">
                    <a:moveTo>
                      <a:pt x="20" y="42"/>
                    </a:moveTo>
                    <a:cubicBezTo>
                      <a:pt x="2" y="13"/>
                      <a:pt x="2" y="13"/>
                      <a:pt x="2" y="13"/>
                    </a:cubicBezTo>
                    <a:cubicBezTo>
                      <a:pt x="0" y="9"/>
                      <a:pt x="0" y="6"/>
                      <a:pt x="1" y="4"/>
                    </a:cubicBezTo>
                    <a:cubicBezTo>
                      <a:pt x="3" y="2"/>
                      <a:pt x="6" y="1"/>
                      <a:pt x="10" y="1"/>
                    </a:cubicBezTo>
                    <a:cubicBezTo>
                      <a:pt x="14" y="1"/>
                      <a:pt x="18" y="2"/>
                      <a:pt x="18" y="2"/>
                    </a:cubicBezTo>
                    <a:cubicBezTo>
                      <a:pt x="18" y="2"/>
                      <a:pt x="18" y="2"/>
                      <a:pt x="18" y="2"/>
                    </a:cubicBezTo>
                    <a:cubicBezTo>
                      <a:pt x="26" y="6"/>
                      <a:pt x="33" y="7"/>
                      <a:pt x="34" y="8"/>
                    </a:cubicBezTo>
                    <a:cubicBezTo>
                      <a:pt x="44" y="3"/>
                      <a:pt x="52" y="0"/>
                      <a:pt x="59" y="0"/>
                    </a:cubicBezTo>
                    <a:cubicBezTo>
                      <a:pt x="69" y="0"/>
                      <a:pt x="71" y="6"/>
                      <a:pt x="71" y="6"/>
                    </a:cubicBezTo>
                    <a:cubicBezTo>
                      <a:pt x="71" y="6"/>
                      <a:pt x="71" y="6"/>
                      <a:pt x="71" y="6"/>
                    </a:cubicBezTo>
                    <a:cubicBezTo>
                      <a:pt x="71" y="6"/>
                      <a:pt x="71" y="6"/>
                      <a:pt x="71" y="6"/>
                    </a:cubicBezTo>
                    <a:cubicBezTo>
                      <a:pt x="66" y="17"/>
                      <a:pt x="62" y="28"/>
                      <a:pt x="60" y="37"/>
                    </a:cubicBezTo>
                    <a:cubicBezTo>
                      <a:pt x="60" y="37"/>
                      <a:pt x="60" y="37"/>
                      <a:pt x="60" y="37"/>
                    </a:cubicBezTo>
                    <a:lnTo>
                      <a:pt x="20" y="42"/>
                    </a:lnTo>
                    <a:close/>
                    <a:moveTo>
                      <a:pt x="10" y="2"/>
                    </a:moveTo>
                    <a:cubicBezTo>
                      <a:pt x="7" y="2"/>
                      <a:pt x="4" y="3"/>
                      <a:pt x="2" y="5"/>
                    </a:cubicBezTo>
                    <a:cubicBezTo>
                      <a:pt x="1" y="7"/>
                      <a:pt x="1" y="9"/>
                      <a:pt x="3" y="13"/>
                    </a:cubicBezTo>
                    <a:cubicBezTo>
                      <a:pt x="20" y="40"/>
                      <a:pt x="20" y="40"/>
                      <a:pt x="20" y="40"/>
                    </a:cubicBezTo>
                    <a:cubicBezTo>
                      <a:pt x="59" y="36"/>
                      <a:pt x="59" y="36"/>
                      <a:pt x="59" y="36"/>
                    </a:cubicBezTo>
                    <a:cubicBezTo>
                      <a:pt x="61" y="27"/>
                      <a:pt x="64" y="17"/>
                      <a:pt x="70" y="6"/>
                    </a:cubicBezTo>
                    <a:cubicBezTo>
                      <a:pt x="70" y="5"/>
                      <a:pt x="67" y="1"/>
                      <a:pt x="59" y="1"/>
                    </a:cubicBezTo>
                    <a:cubicBezTo>
                      <a:pt x="52" y="1"/>
                      <a:pt x="44" y="4"/>
                      <a:pt x="34" y="9"/>
                    </a:cubicBezTo>
                    <a:cubicBezTo>
                      <a:pt x="34" y="9"/>
                      <a:pt x="34" y="9"/>
                      <a:pt x="34" y="9"/>
                    </a:cubicBezTo>
                    <a:cubicBezTo>
                      <a:pt x="34" y="9"/>
                      <a:pt x="34" y="9"/>
                      <a:pt x="34" y="9"/>
                    </a:cubicBezTo>
                    <a:cubicBezTo>
                      <a:pt x="34" y="9"/>
                      <a:pt x="27" y="8"/>
                      <a:pt x="18" y="3"/>
                    </a:cubicBezTo>
                    <a:cubicBezTo>
                      <a:pt x="17" y="3"/>
                      <a:pt x="14" y="2"/>
                      <a:pt x="1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96" name="Freeform 29"/>
              <p:cNvSpPr/>
              <p:nvPr/>
            </p:nvSpPr>
            <p:spPr bwMode="auto">
              <a:xfrm>
                <a:off x="5795" y="2709"/>
                <a:ext cx="119" cy="43"/>
              </a:xfrm>
              <a:custGeom>
                <a:gdLst>
                  <a:gd name="T0" fmla="*/ 41 w 50"/>
                  <a:gd name="T1" fmla="*/ 0 h 18"/>
                  <a:gd name="T2" fmla="*/ 7 w 50"/>
                  <a:gd name="T3" fmla="*/ 4 h 18"/>
                  <a:gd name="T4" fmla="*/ 1 w 50"/>
                  <a:gd name="T5" fmla="*/ 12 h 18"/>
                  <a:gd name="T6" fmla="*/ 8 w 50"/>
                  <a:gd name="T7" fmla="*/ 17 h 18"/>
                  <a:gd name="T8" fmla="*/ 43 w 50"/>
                  <a:gd name="T9" fmla="*/ 14 h 18"/>
                  <a:gd name="T10" fmla="*/ 49 w 50"/>
                  <a:gd name="T11" fmla="*/ 6 h 18"/>
                  <a:gd name="T12" fmla="*/ 41 w 50"/>
                  <a:gd name="T13" fmla="*/ 0 h 18"/>
                </a:gdLst>
                <a:cxnLst>
                  <a:cxn ang="0">
                    <a:pos x="T0" y="T1"/>
                  </a:cxn>
                  <a:cxn ang="0">
                    <a:pos x="T2" y="T3"/>
                  </a:cxn>
                  <a:cxn ang="0">
                    <a:pos x="T4" y="T5"/>
                  </a:cxn>
                  <a:cxn ang="0">
                    <a:pos x="T6" y="T7"/>
                  </a:cxn>
                  <a:cxn ang="0">
                    <a:pos x="T8" y="T9"/>
                  </a:cxn>
                  <a:cxn ang="0">
                    <a:pos x="T10" y="T11"/>
                  </a:cxn>
                  <a:cxn ang="0">
                    <a:pos x="T12" y="T13"/>
                  </a:cxn>
                </a:cxnLst>
                <a:rect l="0" t="0" r="r" b="b"/>
                <a:pathLst>
                  <a:path w="50" h="18">
                    <a:moveTo>
                      <a:pt x="41" y="0"/>
                    </a:moveTo>
                    <a:cubicBezTo>
                      <a:pt x="7" y="4"/>
                      <a:pt x="7" y="4"/>
                      <a:pt x="7" y="4"/>
                    </a:cubicBezTo>
                    <a:cubicBezTo>
                      <a:pt x="3" y="5"/>
                      <a:pt x="0" y="8"/>
                      <a:pt x="1" y="12"/>
                    </a:cubicBezTo>
                    <a:cubicBezTo>
                      <a:pt x="1" y="15"/>
                      <a:pt x="5" y="18"/>
                      <a:pt x="8" y="17"/>
                    </a:cubicBezTo>
                    <a:cubicBezTo>
                      <a:pt x="43" y="14"/>
                      <a:pt x="43" y="14"/>
                      <a:pt x="43" y="14"/>
                    </a:cubicBezTo>
                    <a:cubicBezTo>
                      <a:pt x="47" y="13"/>
                      <a:pt x="50" y="10"/>
                      <a:pt x="49" y="6"/>
                    </a:cubicBezTo>
                    <a:cubicBezTo>
                      <a:pt x="49" y="3"/>
                      <a:pt x="45" y="0"/>
                      <a:pt x="4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97" name="Freeform 30"/>
              <p:cNvSpPr>
                <a:spLocks noEditPoints="1"/>
              </p:cNvSpPr>
              <p:nvPr/>
            </p:nvSpPr>
            <p:spPr bwMode="auto">
              <a:xfrm>
                <a:off x="5795" y="2707"/>
                <a:ext cx="119" cy="45"/>
              </a:xfrm>
              <a:custGeom>
                <a:gdLst>
                  <a:gd name="T0" fmla="*/ 8 w 50"/>
                  <a:gd name="T1" fmla="*/ 19 h 19"/>
                  <a:gd name="T2" fmla="*/ 0 w 50"/>
                  <a:gd name="T3" fmla="*/ 13 h 19"/>
                  <a:gd name="T4" fmla="*/ 2 w 50"/>
                  <a:gd name="T5" fmla="*/ 7 h 19"/>
                  <a:gd name="T6" fmla="*/ 7 w 50"/>
                  <a:gd name="T7" fmla="*/ 5 h 19"/>
                  <a:gd name="T8" fmla="*/ 41 w 50"/>
                  <a:gd name="T9" fmla="*/ 1 h 19"/>
                  <a:gd name="T10" fmla="*/ 50 w 50"/>
                  <a:gd name="T11" fmla="*/ 7 h 19"/>
                  <a:gd name="T12" fmla="*/ 48 w 50"/>
                  <a:gd name="T13" fmla="*/ 12 h 19"/>
                  <a:gd name="T14" fmla="*/ 43 w 50"/>
                  <a:gd name="T15" fmla="*/ 15 h 19"/>
                  <a:gd name="T16" fmla="*/ 9 w 50"/>
                  <a:gd name="T17" fmla="*/ 19 h 19"/>
                  <a:gd name="T18" fmla="*/ 8 w 50"/>
                  <a:gd name="T19" fmla="*/ 19 h 19"/>
                  <a:gd name="T20" fmla="*/ 42 w 50"/>
                  <a:gd name="T21" fmla="*/ 2 h 19"/>
                  <a:gd name="T22" fmla="*/ 41 w 50"/>
                  <a:gd name="T23" fmla="*/ 2 h 19"/>
                  <a:gd name="T24" fmla="*/ 7 w 50"/>
                  <a:gd name="T25" fmla="*/ 6 h 19"/>
                  <a:gd name="T26" fmla="*/ 3 w 50"/>
                  <a:gd name="T27" fmla="*/ 8 h 19"/>
                  <a:gd name="T28" fmla="*/ 1 w 50"/>
                  <a:gd name="T29" fmla="*/ 12 h 19"/>
                  <a:gd name="T30" fmla="*/ 8 w 50"/>
                  <a:gd name="T31" fmla="*/ 18 h 19"/>
                  <a:gd name="T32" fmla="*/ 43 w 50"/>
                  <a:gd name="T33" fmla="*/ 14 h 19"/>
                  <a:gd name="T34" fmla="*/ 47 w 50"/>
                  <a:gd name="T35" fmla="*/ 12 h 19"/>
                  <a:gd name="T36" fmla="*/ 49 w 50"/>
                  <a:gd name="T37" fmla="*/ 7 h 19"/>
                  <a:gd name="T38" fmla="*/ 42 w 50"/>
                  <a:gd name="T39" fmla="*/ 2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0" h="19">
                    <a:moveTo>
                      <a:pt x="8" y="19"/>
                    </a:moveTo>
                    <a:cubicBezTo>
                      <a:pt x="4" y="19"/>
                      <a:pt x="0" y="16"/>
                      <a:pt x="0" y="13"/>
                    </a:cubicBezTo>
                    <a:cubicBezTo>
                      <a:pt x="0" y="11"/>
                      <a:pt x="0" y="9"/>
                      <a:pt x="2" y="7"/>
                    </a:cubicBezTo>
                    <a:cubicBezTo>
                      <a:pt x="3" y="6"/>
                      <a:pt x="5" y="5"/>
                      <a:pt x="7" y="5"/>
                    </a:cubicBezTo>
                    <a:cubicBezTo>
                      <a:pt x="41" y="1"/>
                      <a:pt x="41" y="1"/>
                      <a:pt x="41" y="1"/>
                    </a:cubicBezTo>
                    <a:cubicBezTo>
                      <a:pt x="45" y="0"/>
                      <a:pt x="49" y="3"/>
                      <a:pt x="50" y="7"/>
                    </a:cubicBezTo>
                    <a:cubicBezTo>
                      <a:pt x="50" y="9"/>
                      <a:pt x="49" y="11"/>
                      <a:pt x="48" y="12"/>
                    </a:cubicBezTo>
                    <a:cubicBezTo>
                      <a:pt x="47" y="14"/>
                      <a:pt x="45" y="15"/>
                      <a:pt x="43" y="15"/>
                    </a:cubicBezTo>
                    <a:cubicBezTo>
                      <a:pt x="9" y="19"/>
                      <a:pt x="9" y="19"/>
                      <a:pt x="9" y="19"/>
                    </a:cubicBezTo>
                    <a:cubicBezTo>
                      <a:pt x="8" y="19"/>
                      <a:pt x="8" y="19"/>
                      <a:pt x="8" y="19"/>
                    </a:cubicBezTo>
                    <a:close/>
                    <a:moveTo>
                      <a:pt x="42" y="2"/>
                    </a:moveTo>
                    <a:cubicBezTo>
                      <a:pt x="42" y="2"/>
                      <a:pt x="42" y="2"/>
                      <a:pt x="41" y="2"/>
                    </a:cubicBezTo>
                    <a:cubicBezTo>
                      <a:pt x="7" y="6"/>
                      <a:pt x="7" y="6"/>
                      <a:pt x="7" y="6"/>
                    </a:cubicBezTo>
                    <a:cubicBezTo>
                      <a:pt x="5" y="6"/>
                      <a:pt x="4" y="7"/>
                      <a:pt x="3" y="8"/>
                    </a:cubicBezTo>
                    <a:cubicBezTo>
                      <a:pt x="1" y="9"/>
                      <a:pt x="1" y="11"/>
                      <a:pt x="1" y="12"/>
                    </a:cubicBezTo>
                    <a:cubicBezTo>
                      <a:pt x="2" y="16"/>
                      <a:pt x="5" y="18"/>
                      <a:pt x="8" y="18"/>
                    </a:cubicBezTo>
                    <a:cubicBezTo>
                      <a:pt x="43" y="14"/>
                      <a:pt x="43" y="14"/>
                      <a:pt x="43" y="14"/>
                    </a:cubicBezTo>
                    <a:cubicBezTo>
                      <a:pt x="45" y="14"/>
                      <a:pt x="46" y="13"/>
                      <a:pt x="47" y="12"/>
                    </a:cubicBezTo>
                    <a:cubicBezTo>
                      <a:pt x="48" y="10"/>
                      <a:pt x="49" y="9"/>
                      <a:pt x="49" y="7"/>
                    </a:cubicBezTo>
                    <a:cubicBezTo>
                      <a:pt x="48" y="4"/>
                      <a:pt x="45" y="2"/>
                      <a:pt x="42" y="2"/>
                    </a:cubicBezTo>
                    <a:close/>
                  </a:path>
                </a:pathLst>
              </a:custGeom>
              <a:solidFill>
                <a:schemeClr val="accent5">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98" name="Freeform 31"/>
              <p:cNvSpPr>
                <a:spLocks noEditPoints="1"/>
              </p:cNvSpPr>
              <p:nvPr/>
            </p:nvSpPr>
            <p:spPr bwMode="auto">
              <a:xfrm>
                <a:off x="5676" y="2752"/>
                <a:ext cx="424" cy="371"/>
              </a:xfrm>
              <a:custGeom>
                <a:gdLst>
                  <a:gd name="T0" fmla="*/ 153 w 178"/>
                  <a:gd name="T1" fmla="*/ 137 h 155"/>
                  <a:gd name="T2" fmla="*/ 157 w 178"/>
                  <a:gd name="T3" fmla="*/ 137 h 155"/>
                  <a:gd name="T4" fmla="*/ 165 w 178"/>
                  <a:gd name="T5" fmla="*/ 138 h 155"/>
                  <a:gd name="T6" fmla="*/ 168 w 178"/>
                  <a:gd name="T7" fmla="*/ 139 h 155"/>
                  <a:gd name="T8" fmla="*/ 176 w 178"/>
                  <a:gd name="T9" fmla="*/ 135 h 155"/>
                  <a:gd name="T10" fmla="*/ 172 w 178"/>
                  <a:gd name="T11" fmla="*/ 128 h 155"/>
                  <a:gd name="T12" fmla="*/ 166 w 178"/>
                  <a:gd name="T13" fmla="*/ 105 h 155"/>
                  <a:gd name="T14" fmla="*/ 134 w 178"/>
                  <a:gd name="T15" fmla="*/ 34 h 155"/>
                  <a:gd name="T16" fmla="*/ 95 w 178"/>
                  <a:gd name="T17" fmla="*/ 2 h 155"/>
                  <a:gd name="T18" fmla="*/ 94 w 178"/>
                  <a:gd name="T19" fmla="*/ 0 h 155"/>
                  <a:gd name="T20" fmla="*/ 58 w 178"/>
                  <a:gd name="T21" fmla="*/ 4 h 155"/>
                  <a:gd name="T22" fmla="*/ 35 w 178"/>
                  <a:gd name="T23" fmla="*/ 37 h 155"/>
                  <a:gd name="T24" fmla="*/ 21 w 178"/>
                  <a:gd name="T25" fmla="*/ 133 h 155"/>
                  <a:gd name="T26" fmla="*/ 15 w 178"/>
                  <a:gd name="T27" fmla="*/ 148 h 155"/>
                  <a:gd name="T28" fmla="*/ 15 w 178"/>
                  <a:gd name="T29" fmla="*/ 153 h 155"/>
                  <a:gd name="T30" fmla="*/ 24 w 178"/>
                  <a:gd name="T31" fmla="*/ 153 h 155"/>
                  <a:gd name="T32" fmla="*/ 36 w 178"/>
                  <a:gd name="T33" fmla="*/ 150 h 155"/>
                  <a:gd name="T34" fmla="*/ 36 w 178"/>
                  <a:gd name="T35" fmla="*/ 150 h 155"/>
                  <a:gd name="T36" fmla="*/ 36 w 178"/>
                  <a:gd name="T37" fmla="*/ 150 h 155"/>
                  <a:gd name="T38" fmla="*/ 68 w 178"/>
                  <a:gd name="T39" fmla="*/ 153 h 155"/>
                  <a:gd name="T40" fmla="*/ 153 w 178"/>
                  <a:gd name="T41" fmla="*/ 137 h 155"/>
                  <a:gd name="T42" fmla="*/ 67 w 178"/>
                  <a:gd name="T43" fmla="*/ 57 h 155"/>
                  <a:gd name="T44" fmla="*/ 81 w 178"/>
                  <a:gd name="T45" fmla="*/ 50 h 155"/>
                  <a:gd name="T46" fmla="*/ 80 w 178"/>
                  <a:gd name="T47" fmla="*/ 42 h 155"/>
                  <a:gd name="T48" fmla="*/ 86 w 178"/>
                  <a:gd name="T49" fmla="*/ 41 h 155"/>
                  <a:gd name="T50" fmla="*/ 88 w 178"/>
                  <a:gd name="T51" fmla="*/ 49 h 155"/>
                  <a:gd name="T52" fmla="*/ 102 w 178"/>
                  <a:gd name="T53" fmla="*/ 50 h 155"/>
                  <a:gd name="T54" fmla="*/ 100 w 178"/>
                  <a:gd name="T55" fmla="*/ 55 h 155"/>
                  <a:gd name="T56" fmla="*/ 75 w 178"/>
                  <a:gd name="T57" fmla="*/ 62 h 155"/>
                  <a:gd name="T58" fmla="*/ 92 w 178"/>
                  <a:gd name="T59" fmla="*/ 70 h 155"/>
                  <a:gd name="T60" fmla="*/ 106 w 178"/>
                  <a:gd name="T61" fmla="*/ 92 h 155"/>
                  <a:gd name="T62" fmla="*/ 93 w 178"/>
                  <a:gd name="T63" fmla="*/ 98 h 155"/>
                  <a:gd name="T64" fmla="*/ 94 w 178"/>
                  <a:gd name="T65" fmla="*/ 106 h 155"/>
                  <a:gd name="T66" fmla="*/ 87 w 178"/>
                  <a:gd name="T67" fmla="*/ 107 h 155"/>
                  <a:gd name="T68" fmla="*/ 86 w 178"/>
                  <a:gd name="T69" fmla="*/ 99 h 155"/>
                  <a:gd name="T70" fmla="*/ 69 w 178"/>
                  <a:gd name="T71" fmla="*/ 97 h 155"/>
                  <a:gd name="T72" fmla="*/ 70 w 178"/>
                  <a:gd name="T73" fmla="*/ 92 h 155"/>
                  <a:gd name="T74" fmla="*/ 97 w 178"/>
                  <a:gd name="T75" fmla="*/ 90 h 155"/>
                  <a:gd name="T76" fmla="*/ 93 w 178"/>
                  <a:gd name="T77" fmla="*/ 78 h 155"/>
                  <a:gd name="T78" fmla="*/ 78 w 178"/>
                  <a:gd name="T79" fmla="*/ 74 h 155"/>
                  <a:gd name="T80" fmla="*/ 67 w 178"/>
                  <a:gd name="T81" fmla="*/ 57 h 1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78" h="155">
                    <a:moveTo>
                      <a:pt x="153" y="137"/>
                    </a:moveTo>
                    <a:cubicBezTo>
                      <a:pt x="153" y="137"/>
                      <a:pt x="154" y="137"/>
                      <a:pt x="157" y="137"/>
                    </a:cubicBezTo>
                    <a:cubicBezTo>
                      <a:pt x="160" y="137"/>
                      <a:pt x="162" y="137"/>
                      <a:pt x="165" y="138"/>
                    </a:cubicBezTo>
                    <a:cubicBezTo>
                      <a:pt x="165" y="138"/>
                      <a:pt x="166" y="139"/>
                      <a:pt x="168" y="139"/>
                    </a:cubicBezTo>
                    <a:cubicBezTo>
                      <a:pt x="172" y="139"/>
                      <a:pt x="174" y="137"/>
                      <a:pt x="176" y="135"/>
                    </a:cubicBezTo>
                    <a:cubicBezTo>
                      <a:pt x="176" y="135"/>
                      <a:pt x="178" y="132"/>
                      <a:pt x="172" y="128"/>
                    </a:cubicBezTo>
                    <a:cubicBezTo>
                      <a:pt x="172" y="128"/>
                      <a:pt x="162" y="123"/>
                      <a:pt x="166" y="105"/>
                    </a:cubicBezTo>
                    <a:cubicBezTo>
                      <a:pt x="166" y="105"/>
                      <a:pt x="171" y="57"/>
                      <a:pt x="134" y="34"/>
                    </a:cubicBezTo>
                    <a:cubicBezTo>
                      <a:pt x="133" y="33"/>
                      <a:pt x="96" y="10"/>
                      <a:pt x="95" y="2"/>
                    </a:cubicBezTo>
                    <a:cubicBezTo>
                      <a:pt x="95" y="2"/>
                      <a:pt x="95" y="1"/>
                      <a:pt x="94" y="0"/>
                    </a:cubicBezTo>
                    <a:cubicBezTo>
                      <a:pt x="58" y="4"/>
                      <a:pt x="58" y="4"/>
                      <a:pt x="58" y="4"/>
                    </a:cubicBezTo>
                    <a:cubicBezTo>
                      <a:pt x="54" y="12"/>
                      <a:pt x="46" y="24"/>
                      <a:pt x="35" y="37"/>
                    </a:cubicBezTo>
                    <a:cubicBezTo>
                      <a:pt x="35" y="37"/>
                      <a:pt x="0" y="78"/>
                      <a:pt x="21" y="133"/>
                    </a:cubicBezTo>
                    <a:cubicBezTo>
                      <a:pt x="21" y="134"/>
                      <a:pt x="22" y="137"/>
                      <a:pt x="15" y="148"/>
                    </a:cubicBezTo>
                    <a:cubicBezTo>
                      <a:pt x="15" y="148"/>
                      <a:pt x="14" y="151"/>
                      <a:pt x="15" y="153"/>
                    </a:cubicBezTo>
                    <a:cubicBezTo>
                      <a:pt x="16" y="155"/>
                      <a:pt x="19" y="155"/>
                      <a:pt x="24" y="153"/>
                    </a:cubicBezTo>
                    <a:cubicBezTo>
                      <a:pt x="24" y="153"/>
                      <a:pt x="28" y="151"/>
                      <a:pt x="36" y="150"/>
                    </a:cubicBezTo>
                    <a:cubicBezTo>
                      <a:pt x="36" y="150"/>
                      <a:pt x="36" y="150"/>
                      <a:pt x="36" y="150"/>
                    </a:cubicBezTo>
                    <a:cubicBezTo>
                      <a:pt x="36" y="150"/>
                      <a:pt x="36" y="150"/>
                      <a:pt x="36" y="150"/>
                    </a:cubicBezTo>
                    <a:cubicBezTo>
                      <a:pt x="36" y="150"/>
                      <a:pt x="49" y="153"/>
                      <a:pt x="68" y="153"/>
                    </a:cubicBezTo>
                    <a:cubicBezTo>
                      <a:pt x="88" y="153"/>
                      <a:pt x="119" y="150"/>
                      <a:pt x="153" y="137"/>
                    </a:cubicBezTo>
                    <a:close/>
                    <a:moveTo>
                      <a:pt x="67" y="57"/>
                    </a:moveTo>
                    <a:cubicBezTo>
                      <a:pt x="67" y="57"/>
                      <a:pt x="69" y="52"/>
                      <a:pt x="81" y="50"/>
                    </a:cubicBezTo>
                    <a:cubicBezTo>
                      <a:pt x="80" y="42"/>
                      <a:pt x="80" y="42"/>
                      <a:pt x="80" y="42"/>
                    </a:cubicBezTo>
                    <a:cubicBezTo>
                      <a:pt x="86" y="41"/>
                      <a:pt x="86" y="41"/>
                      <a:pt x="86" y="41"/>
                    </a:cubicBezTo>
                    <a:cubicBezTo>
                      <a:pt x="88" y="49"/>
                      <a:pt x="88" y="49"/>
                      <a:pt x="88" y="49"/>
                    </a:cubicBezTo>
                    <a:cubicBezTo>
                      <a:pt x="88" y="49"/>
                      <a:pt x="96" y="48"/>
                      <a:pt x="102" y="50"/>
                    </a:cubicBezTo>
                    <a:cubicBezTo>
                      <a:pt x="100" y="55"/>
                      <a:pt x="100" y="55"/>
                      <a:pt x="100" y="55"/>
                    </a:cubicBezTo>
                    <a:cubicBezTo>
                      <a:pt x="100" y="55"/>
                      <a:pt x="78" y="52"/>
                      <a:pt x="75" y="62"/>
                    </a:cubicBezTo>
                    <a:cubicBezTo>
                      <a:pt x="75" y="62"/>
                      <a:pt x="73" y="69"/>
                      <a:pt x="92" y="70"/>
                    </a:cubicBezTo>
                    <a:cubicBezTo>
                      <a:pt x="92" y="70"/>
                      <a:pt x="119" y="73"/>
                      <a:pt x="106" y="92"/>
                    </a:cubicBezTo>
                    <a:cubicBezTo>
                      <a:pt x="106" y="92"/>
                      <a:pt x="102" y="97"/>
                      <a:pt x="93" y="98"/>
                    </a:cubicBezTo>
                    <a:cubicBezTo>
                      <a:pt x="94" y="106"/>
                      <a:pt x="94" y="106"/>
                      <a:pt x="94" y="106"/>
                    </a:cubicBezTo>
                    <a:cubicBezTo>
                      <a:pt x="87" y="107"/>
                      <a:pt x="87" y="107"/>
                      <a:pt x="87" y="107"/>
                    </a:cubicBezTo>
                    <a:cubicBezTo>
                      <a:pt x="86" y="99"/>
                      <a:pt x="86" y="99"/>
                      <a:pt x="86" y="99"/>
                    </a:cubicBezTo>
                    <a:cubicBezTo>
                      <a:pt x="86" y="99"/>
                      <a:pt x="75" y="100"/>
                      <a:pt x="69" y="97"/>
                    </a:cubicBezTo>
                    <a:cubicBezTo>
                      <a:pt x="70" y="92"/>
                      <a:pt x="70" y="92"/>
                      <a:pt x="70" y="92"/>
                    </a:cubicBezTo>
                    <a:cubicBezTo>
                      <a:pt x="70" y="92"/>
                      <a:pt x="84" y="98"/>
                      <a:pt x="97" y="90"/>
                    </a:cubicBezTo>
                    <a:cubicBezTo>
                      <a:pt x="97" y="90"/>
                      <a:pt x="108" y="82"/>
                      <a:pt x="93" y="78"/>
                    </a:cubicBezTo>
                    <a:cubicBezTo>
                      <a:pt x="93" y="78"/>
                      <a:pt x="85" y="76"/>
                      <a:pt x="78" y="74"/>
                    </a:cubicBezTo>
                    <a:cubicBezTo>
                      <a:pt x="78" y="74"/>
                      <a:pt x="60" y="70"/>
                      <a:pt x="67" y="57"/>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99" name="Freeform 32"/>
              <p:cNvSpPr/>
              <p:nvPr/>
            </p:nvSpPr>
            <p:spPr bwMode="auto">
              <a:xfrm>
                <a:off x="6433" y="2606"/>
                <a:ext cx="176" cy="108"/>
              </a:xfrm>
              <a:custGeom>
                <a:gdLst>
                  <a:gd name="T0" fmla="*/ 21 w 74"/>
                  <a:gd name="T1" fmla="*/ 45 h 45"/>
                  <a:gd name="T2" fmla="*/ 60 w 74"/>
                  <a:gd name="T3" fmla="*/ 44 h 45"/>
                  <a:gd name="T4" fmla="*/ 74 w 74"/>
                  <a:gd name="T5" fmla="*/ 15 h 45"/>
                  <a:gd name="T6" fmla="*/ 38 w 74"/>
                  <a:gd name="T7" fmla="*/ 14 h 45"/>
                  <a:gd name="T8" fmla="*/ 23 w 74"/>
                  <a:gd name="T9" fmla="*/ 8 h 45"/>
                  <a:gd name="T10" fmla="*/ 6 w 74"/>
                  <a:gd name="T11" fmla="*/ 17 h 45"/>
                  <a:gd name="T12" fmla="*/ 21 w 74"/>
                  <a:gd name="T13" fmla="*/ 45 h 45"/>
                </a:gdLst>
                <a:cxnLst>
                  <a:cxn ang="0">
                    <a:pos x="T0" y="T1"/>
                  </a:cxn>
                  <a:cxn ang="0">
                    <a:pos x="T2" y="T3"/>
                  </a:cxn>
                  <a:cxn ang="0">
                    <a:pos x="T4" y="T5"/>
                  </a:cxn>
                  <a:cxn ang="0">
                    <a:pos x="T6" y="T7"/>
                  </a:cxn>
                  <a:cxn ang="0">
                    <a:pos x="T8" y="T9"/>
                  </a:cxn>
                  <a:cxn ang="0">
                    <a:pos x="T10" y="T11"/>
                  </a:cxn>
                  <a:cxn ang="0">
                    <a:pos x="T12" y="T13"/>
                  </a:cxn>
                </a:cxnLst>
                <a:rect l="0" t="0" r="r" b="b"/>
                <a:pathLst>
                  <a:path w="74" h="45">
                    <a:moveTo>
                      <a:pt x="21" y="45"/>
                    </a:moveTo>
                    <a:cubicBezTo>
                      <a:pt x="60" y="44"/>
                      <a:pt x="60" y="44"/>
                      <a:pt x="60" y="44"/>
                    </a:cubicBezTo>
                    <a:cubicBezTo>
                      <a:pt x="62" y="37"/>
                      <a:pt x="66" y="27"/>
                      <a:pt x="74" y="15"/>
                    </a:cubicBezTo>
                    <a:cubicBezTo>
                      <a:pt x="74" y="15"/>
                      <a:pt x="69" y="2"/>
                      <a:pt x="38" y="14"/>
                    </a:cubicBezTo>
                    <a:cubicBezTo>
                      <a:pt x="38" y="14"/>
                      <a:pt x="31" y="13"/>
                      <a:pt x="23" y="8"/>
                    </a:cubicBezTo>
                    <a:cubicBezTo>
                      <a:pt x="23" y="8"/>
                      <a:pt x="0" y="0"/>
                      <a:pt x="6" y="17"/>
                    </a:cubicBezTo>
                    <a:lnTo>
                      <a:pt x="21" y="45"/>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0" name="Freeform 33"/>
              <p:cNvSpPr>
                <a:spLocks noEditPoints="1"/>
              </p:cNvSpPr>
              <p:nvPr/>
            </p:nvSpPr>
            <p:spPr bwMode="auto">
              <a:xfrm>
                <a:off x="6442" y="2621"/>
                <a:ext cx="167" cy="95"/>
              </a:xfrm>
              <a:custGeom>
                <a:gdLst>
                  <a:gd name="T0" fmla="*/ 17 w 70"/>
                  <a:gd name="T1" fmla="*/ 40 h 40"/>
                  <a:gd name="T2" fmla="*/ 2 w 70"/>
                  <a:gd name="T3" fmla="*/ 11 h 40"/>
                  <a:gd name="T4" fmla="*/ 2 w 70"/>
                  <a:gd name="T5" fmla="*/ 2 h 40"/>
                  <a:gd name="T6" fmla="*/ 9 w 70"/>
                  <a:gd name="T7" fmla="*/ 0 h 40"/>
                  <a:gd name="T8" fmla="*/ 19 w 70"/>
                  <a:gd name="T9" fmla="*/ 1 h 40"/>
                  <a:gd name="T10" fmla="*/ 19 w 70"/>
                  <a:gd name="T11" fmla="*/ 1 h 40"/>
                  <a:gd name="T12" fmla="*/ 34 w 70"/>
                  <a:gd name="T13" fmla="*/ 8 h 40"/>
                  <a:gd name="T14" fmla="*/ 56 w 70"/>
                  <a:gd name="T15" fmla="*/ 2 h 40"/>
                  <a:gd name="T16" fmla="*/ 70 w 70"/>
                  <a:gd name="T17" fmla="*/ 9 h 40"/>
                  <a:gd name="T18" fmla="*/ 70 w 70"/>
                  <a:gd name="T19" fmla="*/ 9 h 40"/>
                  <a:gd name="T20" fmla="*/ 70 w 70"/>
                  <a:gd name="T21" fmla="*/ 10 h 40"/>
                  <a:gd name="T22" fmla="*/ 56 w 70"/>
                  <a:gd name="T23" fmla="*/ 39 h 40"/>
                  <a:gd name="T24" fmla="*/ 56 w 70"/>
                  <a:gd name="T25" fmla="*/ 39 h 40"/>
                  <a:gd name="T26" fmla="*/ 17 w 70"/>
                  <a:gd name="T27" fmla="*/ 40 h 40"/>
                  <a:gd name="T28" fmla="*/ 9 w 70"/>
                  <a:gd name="T29" fmla="*/ 1 h 40"/>
                  <a:gd name="T30" fmla="*/ 3 w 70"/>
                  <a:gd name="T31" fmla="*/ 3 h 40"/>
                  <a:gd name="T32" fmla="*/ 3 w 70"/>
                  <a:gd name="T33" fmla="*/ 11 h 40"/>
                  <a:gd name="T34" fmla="*/ 17 w 70"/>
                  <a:gd name="T35" fmla="*/ 39 h 40"/>
                  <a:gd name="T36" fmla="*/ 55 w 70"/>
                  <a:gd name="T37" fmla="*/ 38 h 40"/>
                  <a:gd name="T38" fmla="*/ 69 w 70"/>
                  <a:gd name="T39" fmla="*/ 9 h 40"/>
                  <a:gd name="T40" fmla="*/ 56 w 70"/>
                  <a:gd name="T41" fmla="*/ 4 h 40"/>
                  <a:gd name="T42" fmla="*/ 34 w 70"/>
                  <a:gd name="T43" fmla="*/ 9 h 40"/>
                  <a:gd name="T44" fmla="*/ 34 w 70"/>
                  <a:gd name="T45" fmla="*/ 9 h 40"/>
                  <a:gd name="T46" fmla="*/ 34 w 70"/>
                  <a:gd name="T47" fmla="*/ 9 h 40"/>
                  <a:gd name="T48" fmla="*/ 18 w 70"/>
                  <a:gd name="T49" fmla="*/ 2 h 40"/>
                  <a:gd name="T50" fmla="*/ 9 w 70"/>
                  <a:gd name="T51" fmla="*/ 1 h 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70" h="40">
                    <a:moveTo>
                      <a:pt x="17" y="40"/>
                    </a:moveTo>
                    <a:cubicBezTo>
                      <a:pt x="2" y="11"/>
                      <a:pt x="2" y="11"/>
                      <a:pt x="2" y="11"/>
                    </a:cubicBezTo>
                    <a:cubicBezTo>
                      <a:pt x="0" y="7"/>
                      <a:pt x="0" y="4"/>
                      <a:pt x="2" y="2"/>
                    </a:cubicBezTo>
                    <a:cubicBezTo>
                      <a:pt x="3" y="0"/>
                      <a:pt x="5" y="0"/>
                      <a:pt x="9" y="0"/>
                    </a:cubicBezTo>
                    <a:cubicBezTo>
                      <a:pt x="14" y="0"/>
                      <a:pt x="19" y="1"/>
                      <a:pt x="19" y="1"/>
                    </a:cubicBezTo>
                    <a:cubicBezTo>
                      <a:pt x="19" y="1"/>
                      <a:pt x="19" y="1"/>
                      <a:pt x="19" y="1"/>
                    </a:cubicBezTo>
                    <a:cubicBezTo>
                      <a:pt x="26" y="6"/>
                      <a:pt x="33" y="8"/>
                      <a:pt x="34" y="8"/>
                    </a:cubicBezTo>
                    <a:cubicBezTo>
                      <a:pt x="43" y="4"/>
                      <a:pt x="50" y="2"/>
                      <a:pt x="56" y="2"/>
                    </a:cubicBezTo>
                    <a:cubicBezTo>
                      <a:pt x="68" y="2"/>
                      <a:pt x="70" y="9"/>
                      <a:pt x="70" y="9"/>
                    </a:cubicBezTo>
                    <a:cubicBezTo>
                      <a:pt x="70" y="9"/>
                      <a:pt x="70" y="9"/>
                      <a:pt x="70" y="9"/>
                    </a:cubicBezTo>
                    <a:cubicBezTo>
                      <a:pt x="70" y="10"/>
                      <a:pt x="70" y="10"/>
                      <a:pt x="70" y="10"/>
                    </a:cubicBezTo>
                    <a:cubicBezTo>
                      <a:pt x="64" y="20"/>
                      <a:pt x="59" y="30"/>
                      <a:pt x="56" y="39"/>
                    </a:cubicBezTo>
                    <a:cubicBezTo>
                      <a:pt x="56" y="39"/>
                      <a:pt x="56" y="39"/>
                      <a:pt x="56" y="39"/>
                    </a:cubicBezTo>
                    <a:lnTo>
                      <a:pt x="17" y="40"/>
                    </a:lnTo>
                    <a:close/>
                    <a:moveTo>
                      <a:pt x="9" y="1"/>
                    </a:moveTo>
                    <a:cubicBezTo>
                      <a:pt x="6" y="1"/>
                      <a:pt x="4" y="1"/>
                      <a:pt x="3" y="3"/>
                    </a:cubicBezTo>
                    <a:cubicBezTo>
                      <a:pt x="1" y="4"/>
                      <a:pt x="1" y="7"/>
                      <a:pt x="3" y="11"/>
                    </a:cubicBezTo>
                    <a:cubicBezTo>
                      <a:pt x="17" y="39"/>
                      <a:pt x="17" y="39"/>
                      <a:pt x="17" y="39"/>
                    </a:cubicBezTo>
                    <a:cubicBezTo>
                      <a:pt x="55" y="38"/>
                      <a:pt x="55" y="38"/>
                      <a:pt x="55" y="38"/>
                    </a:cubicBezTo>
                    <a:cubicBezTo>
                      <a:pt x="58" y="29"/>
                      <a:pt x="63" y="19"/>
                      <a:pt x="69" y="9"/>
                    </a:cubicBezTo>
                    <a:cubicBezTo>
                      <a:pt x="69" y="8"/>
                      <a:pt x="66" y="4"/>
                      <a:pt x="56" y="4"/>
                    </a:cubicBezTo>
                    <a:cubicBezTo>
                      <a:pt x="50" y="4"/>
                      <a:pt x="43" y="5"/>
                      <a:pt x="34" y="9"/>
                    </a:cubicBezTo>
                    <a:cubicBezTo>
                      <a:pt x="34" y="9"/>
                      <a:pt x="34" y="9"/>
                      <a:pt x="34" y="9"/>
                    </a:cubicBezTo>
                    <a:cubicBezTo>
                      <a:pt x="34" y="9"/>
                      <a:pt x="34" y="9"/>
                      <a:pt x="34" y="9"/>
                    </a:cubicBezTo>
                    <a:cubicBezTo>
                      <a:pt x="33" y="9"/>
                      <a:pt x="27" y="8"/>
                      <a:pt x="18" y="2"/>
                    </a:cubicBezTo>
                    <a:cubicBezTo>
                      <a:pt x="18" y="2"/>
                      <a:pt x="13" y="1"/>
                      <a:pt x="9"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1" name="Freeform 34"/>
              <p:cNvSpPr/>
              <p:nvPr/>
            </p:nvSpPr>
            <p:spPr bwMode="auto">
              <a:xfrm>
                <a:off x="6471" y="2721"/>
                <a:ext cx="114" cy="34"/>
              </a:xfrm>
              <a:custGeom>
                <a:gdLst>
                  <a:gd name="T0" fmla="*/ 40 w 48"/>
                  <a:gd name="T1" fmla="*/ 0 h 14"/>
                  <a:gd name="T2" fmla="*/ 6 w 48"/>
                  <a:gd name="T3" fmla="*/ 1 h 14"/>
                  <a:gd name="T4" fmla="*/ 0 w 48"/>
                  <a:gd name="T5" fmla="*/ 7 h 14"/>
                  <a:gd name="T6" fmla="*/ 7 w 48"/>
                  <a:gd name="T7" fmla="*/ 14 h 14"/>
                  <a:gd name="T8" fmla="*/ 41 w 48"/>
                  <a:gd name="T9" fmla="*/ 13 h 14"/>
                  <a:gd name="T10" fmla="*/ 48 w 48"/>
                  <a:gd name="T11" fmla="*/ 6 h 14"/>
                  <a:gd name="T12" fmla="*/ 40 w 48"/>
                  <a:gd name="T13" fmla="*/ 0 h 14"/>
                </a:gdLst>
                <a:cxnLst>
                  <a:cxn ang="0">
                    <a:pos x="T0" y="T1"/>
                  </a:cxn>
                  <a:cxn ang="0">
                    <a:pos x="T2" y="T3"/>
                  </a:cxn>
                  <a:cxn ang="0">
                    <a:pos x="T4" y="T5"/>
                  </a:cxn>
                  <a:cxn ang="0">
                    <a:pos x="T6" y="T7"/>
                  </a:cxn>
                  <a:cxn ang="0">
                    <a:pos x="T8" y="T9"/>
                  </a:cxn>
                  <a:cxn ang="0">
                    <a:pos x="T10" y="T11"/>
                  </a:cxn>
                  <a:cxn ang="0">
                    <a:pos x="T12" y="T13"/>
                  </a:cxn>
                </a:cxnLst>
                <a:rect l="0" t="0" r="r" b="b"/>
                <a:pathLst>
                  <a:path w="48" h="14">
                    <a:moveTo>
                      <a:pt x="40" y="0"/>
                    </a:moveTo>
                    <a:cubicBezTo>
                      <a:pt x="6" y="1"/>
                      <a:pt x="6" y="1"/>
                      <a:pt x="6" y="1"/>
                    </a:cubicBezTo>
                    <a:cubicBezTo>
                      <a:pt x="3" y="1"/>
                      <a:pt x="0" y="4"/>
                      <a:pt x="0" y="7"/>
                    </a:cubicBezTo>
                    <a:cubicBezTo>
                      <a:pt x="0" y="11"/>
                      <a:pt x="3" y="14"/>
                      <a:pt x="7" y="14"/>
                    </a:cubicBezTo>
                    <a:cubicBezTo>
                      <a:pt x="41" y="13"/>
                      <a:pt x="41" y="13"/>
                      <a:pt x="41" y="13"/>
                    </a:cubicBezTo>
                    <a:cubicBezTo>
                      <a:pt x="45" y="12"/>
                      <a:pt x="48" y="10"/>
                      <a:pt x="48" y="6"/>
                    </a:cubicBezTo>
                    <a:cubicBezTo>
                      <a:pt x="47" y="2"/>
                      <a:pt x="44" y="0"/>
                      <a:pt x="4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2" name="Freeform 35"/>
              <p:cNvSpPr>
                <a:spLocks noEditPoints="1"/>
              </p:cNvSpPr>
              <p:nvPr/>
            </p:nvSpPr>
            <p:spPr bwMode="auto">
              <a:xfrm>
                <a:off x="6468" y="2719"/>
                <a:ext cx="117" cy="36"/>
              </a:xfrm>
              <a:custGeom>
                <a:gdLst>
                  <a:gd name="T0" fmla="*/ 8 w 49"/>
                  <a:gd name="T1" fmla="*/ 15 h 15"/>
                  <a:gd name="T2" fmla="*/ 0 w 49"/>
                  <a:gd name="T3" fmla="*/ 8 h 15"/>
                  <a:gd name="T4" fmla="*/ 2 w 49"/>
                  <a:gd name="T5" fmla="*/ 3 h 15"/>
                  <a:gd name="T6" fmla="*/ 7 w 49"/>
                  <a:gd name="T7" fmla="*/ 1 h 15"/>
                  <a:gd name="T8" fmla="*/ 42 w 49"/>
                  <a:gd name="T9" fmla="*/ 0 h 15"/>
                  <a:gd name="T10" fmla="*/ 49 w 49"/>
                  <a:gd name="T11" fmla="*/ 7 h 15"/>
                  <a:gd name="T12" fmla="*/ 42 w 49"/>
                  <a:gd name="T13" fmla="*/ 14 h 15"/>
                  <a:gd name="T14" fmla="*/ 8 w 49"/>
                  <a:gd name="T15" fmla="*/ 15 h 15"/>
                  <a:gd name="T16" fmla="*/ 42 w 49"/>
                  <a:gd name="T17" fmla="*/ 1 h 15"/>
                  <a:gd name="T18" fmla="*/ 41 w 49"/>
                  <a:gd name="T19" fmla="*/ 1 h 15"/>
                  <a:gd name="T20" fmla="*/ 7 w 49"/>
                  <a:gd name="T21" fmla="*/ 2 h 15"/>
                  <a:gd name="T22" fmla="*/ 3 w 49"/>
                  <a:gd name="T23" fmla="*/ 4 h 15"/>
                  <a:gd name="T24" fmla="*/ 1 w 49"/>
                  <a:gd name="T25" fmla="*/ 8 h 15"/>
                  <a:gd name="T26" fmla="*/ 8 w 49"/>
                  <a:gd name="T27" fmla="*/ 14 h 15"/>
                  <a:gd name="T28" fmla="*/ 8 w 49"/>
                  <a:gd name="T29" fmla="*/ 14 h 15"/>
                  <a:gd name="T30" fmla="*/ 42 w 49"/>
                  <a:gd name="T31" fmla="*/ 13 h 15"/>
                  <a:gd name="T32" fmla="*/ 48 w 49"/>
                  <a:gd name="T33" fmla="*/ 7 h 15"/>
                  <a:gd name="T34" fmla="*/ 42 w 49"/>
                  <a:gd name="T35" fmla="*/ 1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9" h="15">
                    <a:moveTo>
                      <a:pt x="8" y="15"/>
                    </a:moveTo>
                    <a:cubicBezTo>
                      <a:pt x="4" y="15"/>
                      <a:pt x="0" y="12"/>
                      <a:pt x="0" y="8"/>
                    </a:cubicBezTo>
                    <a:cubicBezTo>
                      <a:pt x="0" y="6"/>
                      <a:pt x="1" y="5"/>
                      <a:pt x="2" y="3"/>
                    </a:cubicBezTo>
                    <a:cubicBezTo>
                      <a:pt x="4" y="2"/>
                      <a:pt x="5" y="1"/>
                      <a:pt x="7" y="1"/>
                    </a:cubicBezTo>
                    <a:cubicBezTo>
                      <a:pt x="42" y="0"/>
                      <a:pt x="42" y="0"/>
                      <a:pt x="42" y="0"/>
                    </a:cubicBezTo>
                    <a:cubicBezTo>
                      <a:pt x="46" y="0"/>
                      <a:pt x="49" y="3"/>
                      <a:pt x="49" y="7"/>
                    </a:cubicBezTo>
                    <a:cubicBezTo>
                      <a:pt x="49" y="11"/>
                      <a:pt x="46" y="14"/>
                      <a:pt x="42" y="14"/>
                    </a:cubicBezTo>
                    <a:lnTo>
                      <a:pt x="8" y="15"/>
                    </a:lnTo>
                    <a:close/>
                    <a:moveTo>
                      <a:pt x="42" y="1"/>
                    </a:moveTo>
                    <a:cubicBezTo>
                      <a:pt x="41" y="1"/>
                      <a:pt x="41" y="1"/>
                      <a:pt x="41" y="1"/>
                    </a:cubicBezTo>
                    <a:cubicBezTo>
                      <a:pt x="7" y="2"/>
                      <a:pt x="7" y="2"/>
                      <a:pt x="7" y="2"/>
                    </a:cubicBezTo>
                    <a:cubicBezTo>
                      <a:pt x="6" y="2"/>
                      <a:pt x="4" y="3"/>
                      <a:pt x="3" y="4"/>
                    </a:cubicBezTo>
                    <a:cubicBezTo>
                      <a:pt x="2" y="5"/>
                      <a:pt x="1" y="7"/>
                      <a:pt x="1" y="8"/>
                    </a:cubicBezTo>
                    <a:cubicBezTo>
                      <a:pt x="1" y="12"/>
                      <a:pt x="4" y="14"/>
                      <a:pt x="8" y="14"/>
                    </a:cubicBezTo>
                    <a:cubicBezTo>
                      <a:pt x="8" y="14"/>
                      <a:pt x="8" y="14"/>
                      <a:pt x="8" y="14"/>
                    </a:cubicBezTo>
                    <a:cubicBezTo>
                      <a:pt x="42" y="13"/>
                      <a:pt x="42" y="13"/>
                      <a:pt x="42" y="13"/>
                    </a:cubicBezTo>
                    <a:cubicBezTo>
                      <a:pt x="45" y="13"/>
                      <a:pt x="48" y="10"/>
                      <a:pt x="48" y="7"/>
                    </a:cubicBezTo>
                    <a:cubicBezTo>
                      <a:pt x="48" y="4"/>
                      <a:pt x="45" y="1"/>
                      <a:pt x="4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3" name="Freeform 36"/>
              <p:cNvSpPr>
                <a:spLocks noEditPoints="1"/>
              </p:cNvSpPr>
              <p:nvPr/>
            </p:nvSpPr>
            <p:spPr bwMode="auto">
              <a:xfrm>
                <a:off x="6335" y="2762"/>
                <a:ext cx="402" cy="354"/>
              </a:xfrm>
              <a:custGeom>
                <a:gdLst>
                  <a:gd name="T0" fmla="*/ 163 w 169"/>
                  <a:gd name="T1" fmla="*/ 131 h 148"/>
                  <a:gd name="T2" fmla="*/ 159 w 169"/>
                  <a:gd name="T3" fmla="*/ 108 h 148"/>
                  <a:gd name="T4" fmla="*/ 135 w 169"/>
                  <a:gd name="T5" fmla="*/ 36 h 148"/>
                  <a:gd name="T6" fmla="*/ 99 w 169"/>
                  <a:gd name="T7" fmla="*/ 2 h 148"/>
                  <a:gd name="T8" fmla="*/ 99 w 169"/>
                  <a:gd name="T9" fmla="*/ 0 h 148"/>
                  <a:gd name="T10" fmla="*/ 63 w 169"/>
                  <a:gd name="T11" fmla="*/ 1 h 148"/>
                  <a:gd name="T12" fmla="*/ 38 w 169"/>
                  <a:gd name="T13" fmla="*/ 31 h 148"/>
                  <a:gd name="T14" fmla="*/ 15 w 169"/>
                  <a:gd name="T15" fmla="*/ 124 h 148"/>
                  <a:gd name="T16" fmla="*/ 8 w 169"/>
                  <a:gd name="T17" fmla="*/ 139 h 148"/>
                  <a:gd name="T18" fmla="*/ 8 w 169"/>
                  <a:gd name="T19" fmla="*/ 139 h 148"/>
                  <a:gd name="T20" fmla="*/ 7 w 169"/>
                  <a:gd name="T21" fmla="*/ 143 h 148"/>
                  <a:gd name="T22" fmla="*/ 16 w 169"/>
                  <a:gd name="T23" fmla="*/ 144 h 148"/>
                  <a:gd name="T24" fmla="*/ 28 w 169"/>
                  <a:gd name="T25" fmla="*/ 142 h 148"/>
                  <a:gd name="T26" fmla="*/ 28 w 169"/>
                  <a:gd name="T27" fmla="*/ 142 h 148"/>
                  <a:gd name="T28" fmla="*/ 29 w 169"/>
                  <a:gd name="T29" fmla="*/ 142 h 148"/>
                  <a:gd name="T30" fmla="*/ 78 w 169"/>
                  <a:gd name="T31" fmla="*/ 148 h 148"/>
                  <a:gd name="T32" fmla="*/ 143 w 169"/>
                  <a:gd name="T33" fmla="*/ 139 h 148"/>
                  <a:gd name="T34" fmla="*/ 155 w 169"/>
                  <a:gd name="T35" fmla="*/ 141 h 148"/>
                  <a:gd name="T36" fmla="*/ 159 w 169"/>
                  <a:gd name="T37" fmla="*/ 142 h 148"/>
                  <a:gd name="T38" fmla="*/ 167 w 169"/>
                  <a:gd name="T39" fmla="*/ 138 h 148"/>
                  <a:gd name="T40" fmla="*/ 163 w 169"/>
                  <a:gd name="T41" fmla="*/ 131 h 148"/>
                  <a:gd name="T42" fmla="*/ 107 w 169"/>
                  <a:gd name="T43" fmla="*/ 101 h 148"/>
                  <a:gd name="T44" fmla="*/ 56 w 169"/>
                  <a:gd name="T45" fmla="*/ 100 h 148"/>
                  <a:gd name="T46" fmla="*/ 56 w 169"/>
                  <a:gd name="T47" fmla="*/ 96 h 148"/>
                  <a:gd name="T48" fmla="*/ 70 w 169"/>
                  <a:gd name="T49" fmla="*/ 79 h 148"/>
                  <a:gd name="T50" fmla="*/ 70 w 169"/>
                  <a:gd name="T51" fmla="*/ 73 h 148"/>
                  <a:gd name="T52" fmla="*/ 57 w 169"/>
                  <a:gd name="T53" fmla="*/ 73 h 148"/>
                  <a:gd name="T54" fmla="*/ 57 w 169"/>
                  <a:gd name="T55" fmla="*/ 67 h 148"/>
                  <a:gd name="T56" fmla="*/ 68 w 169"/>
                  <a:gd name="T57" fmla="*/ 67 h 148"/>
                  <a:gd name="T58" fmla="*/ 67 w 169"/>
                  <a:gd name="T59" fmla="*/ 57 h 148"/>
                  <a:gd name="T60" fmla="*/ 91 w 169"/>
                  <a:gd name="T61" fmla="*/ 39 h 148"/>
                  <a:gd name="T62" fmla="*/ 104 w 169"/>
                  <a:gd name="T63" fmla="*/ 41 h 148"/>
                  <a:gd name="T64" fmla="*/ 102 w 169"/>
                  <a:gd name="T65" fmla="*/ 47 h 148"/>
                  <a:gd name="T66" fmla="*/ 91 w 169"/>
                  <a:gd name="T67" fmla="*/ 45 h 148"/>
                  <a:gd name="T68" fmla="*/ 77 w 169"/>
                  <a:gd name="T69" fmla="*/ 57 h 148"/>
                  <a:gd name="T70" fmla="*/ 79 w 169"/>
                  <a:gd name="T71" fmla="*/ 67 h 148"/>
                  <a:gd name="T72" fmla="*/ 97 w 169"/>
                  <a:gd name="T73" fmla="*/ 67 h 148"/>
                  <a:gd name="T74" fmla="*/ 96 w 169"/>
                  <a:gd name="T75" fmla="*/ 73 h 148"/>
                  <a:gd name="T76" fmla="*/ 80 w 169"/>
                  <a:gd name="T77" fmla="*/ 73 h 148"/>
                  <a:gd name="T78" fmla="*/ 79 w 169"/>
                  <a:gd name="T79" fmla="*/ 83 h 148"/>
                  <a:gd name="T80" fmla="*/ 71 w 169"/>
                  <a:gd name="T81" fmla="*/ 93 h 148"/>
                  <a:gd name="T82" fmla="*/ 71 w 169"/>
                  <a:gd name="T83" fmla="*/ 94 h 148"/>
                  <a:gd name="T84" fmla="*/ 107 w 169"/>
                  <a:gd name="T85" fmla="*/ 94 h 148"/>
                  <a:gd name="T86" fmla="*/ 107 w 169"/>
                  <a:gd name="T87" fmla="*/ 101 h 1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69" h="148">
                    <a:moveTo>
                      <a:pt x="163" y="131"/>
                    </a:moveTo>
                    <a:cubicBezTo>
                      <a:pt x="163" y="131"/>
                      <a:pt x="154" y="125"/>
                      <a:pt x="159" y="108"/>
                    </a:cubicBezTo>
                    <a:cubicBezTo>
                      <a:pt x="159" y="108"/>
                      <a:pt x="168" y="62"/>
                      <a:pt x="135" y="36"/>
                    </a:cubicBezTo>
                    <a:cubicBezTo>
                      <a:pt x="133" y="35"/>
                      <a:pt x="100" y="10"/>
                      <a:pt x="99" y="2"/>
                    </a:cubicBezTo>
                    <a:cubicBezTo>
                      <a:pt x="99" y="2"/>
                      <a:pt x="99" y="1"/>
                      <a:pt x="99" y="0"/>
                    </a:cubicBezTo>
                    <a:cubicBezTo>
                      <a:pt x="63" y="1"/>
                      <a:pt x="63" y="1"/>
                      <a:pt x="63" y="1"/>
                    </a:cubicBezTo>
                    <a:cubicBezTo>
                      <a:pt x="58" y="9"/>
                      <a:pt x="50" y="19"/>
                      <a:pt x="38" y="31"/>
                    </a:cubicBezTo>
                    <a:cubicBezTo>
                      <a:pt x="37" y="32"/>
                      <a:pt x="0" y="69"/>
                      <a:pt x="15" y="124"/>
                    </a:cubicBezTo>
                    <a:cubicBezTo>
                      <a:pt x="15" y="125"/>
                      <a:pt x="16" y="128"/>
                      <a:pt x="8" y="139"/>
                    </a:cubicBezTo>
                    <a:cubicBezTo>
                      <a:pt x="8" y="139"/>
                      <a:pt x="8" y="139"/>
                      <a:pt x="8" y="139"/>
                    </a:cubicBezTo>
                    <a:cubicBezTo>
                      <a:pt x="8" y="139"/>
                      <a:pt x="6" y="142"/>
                      <a:pt x="7" y="143"/>
                    </a:cubicBezTo>
                    <a:cubicBezTo>
                      <a:pt x="9" y="145"/>
                      <a:pt x="12" y="145"/>
                      <a:pt x="16" y="144"/>
                    </a:cubicBezTo>
                    <a:cubicBezTo>
                      <a:pt x="16" y="144"/>
                      <a:pt x="21" y="143"/>
                      <a:pt x="28" y="142"/>
                    </a:cubicBezTo>
                    <a:cubicBezTo>
                      <a:pt x="28" y="142"/>
                      <a:pt x="28" y="142"/>
                      <a:pt x="28" y="142"/>
                    </a:cubicBezTo>
                    <a:cubicBezTo>
                      <a:pt x="29" y="142"/>
                      <a:pt x="29" y="142"/>
                      <a:pt x="29" y="142"/>
                    </a:cubicBezTo>
                    <a:cubicBezTo>
                      <a:pt x="29" y="142"/>
                      <a:pt x="48" y="148"/>
                      <a:pt x="78" y="148"/>
                    </a:cubicBezTo>
                    <a:cubicBezTo>
                      <a:pt x="100" y="148"/>
                      <a:pt x="122" y="145"/>
                      <a:pt x="143" y="139"/>
                    </a:cubicBezTo>
                    <a:cubicBezTo>
                      <a:pt x="143" y="139"/>
                      <a:pt x="149" y="138"/>
                      <a:pt x="155" y="141"/>
                    </a:cubicBezTo>
                    <a:cubicBezTo>
                      <a:pt x="155" y="141"/>
                      <a:pt x="157" y="142"/>
                      <a:pt x="159" y="142"/>
                    </a:cubicBezTo>
                    <a:cubicBezTo>
                      <a:pt x="162" y="142"/>
                      <a:pt x="165" y="140"/>
                      <a:pt x="167" y="138"/>
                    </a:cubicBezTo>
                    <a:cubicBezTo>
                      <a:pt x="167" y="138"/>
                      <a:pt x="169" y="135"/>
                      <a:pt x="163" y="131"/>
                    </a:cubicBezTo>
                    <a:close/>
                    <a:moveTo>
                      <a:pt x="107" y="101"/>
                    </a:moveTo>
                    <a:cubicBezTo>
                      <a:pt x="56" y="100"/>
                      <a:pt x="56" y="100"/>
                      <a:pt x="56" y="100"/>
                    </a:cubicBezTo>
                    <a:cubicBezTo>
                      <a:pt x="56" y="96"/>
                      <a:pt x="56" y="96"/>
                      <a:pt x="56" y="96"/>
                    </a:cubicBezTo>
                    <a:cubicBezTo>
                      <a:pt x="64" y="93"/>
                      <a:pt x="70" y="86"/>
                      <a:pt x="70" y="79"/>
                    </a:cubicBezTo>
                    <a:cubicBezTo>
                      <a:pt x="70" y="77"/>
                      <a:pt x="70" y="75"/>
                      <a:pt x="70" y="73"/>
                    </a:cubicBezTo>
                    <a:cubicBezTo>
                      <a:pt x="57" y="73"/>
                      <a:pt x="57" y="73"/>
                      <a:pt x="57" y="73"/>
                    </a:cubicBezTo>
                    <a:cubicBezTo>
                      <a:pt x="57" y="67"/>
                      <a:pt x="57" y="67"/>
                      <a:pt x="57" y="67"/>
                    </a:cubicBezTo>
                    <a:cubicBezTo>
                      <a:pt x="68" y="67"/>
                      <a:pt x="68" y="67"/>
                      <a:pt x="68" y="67"/>
                    </a:cubicBezTo>
                    <a:cubicBezTo>
                      <a:pt x="68" y="64"/>
                      <a:pt x="67" y="61"/>
                      <a:pt x="67" y="57"/>
                    </a:cubicBezTo>
                    <a:cubicBezTo>
                      <a:pt x="67" y="46"/>
                      <a:pt x="77" y="39"/>
                      <a:pt x="91" y="39"/>
                    </a:cubicBezTo>
                    <a:cubicBezTo>
                      <a:pt x="97" y="39"/>
                      <a:pt x="102" y="40"/>
                      <a:pt x="104" y="41"/>
                    </a:cubicBezTo>
                    <a:cubicBezTo>
                      <a:pt x="102" y="47"/>
                      <a:pt x="102" y="47"/>
                      <a:pt x="102" y="47"/>
                    </a:cubicBezTo>
                    <a:cubicBezTo>
                      <a:pt x="100" y="46"/>
                      <a:pt x="96" y="45"/>
                      <a:pt x="91" y="45"/>
                    </a:cubicBezTo>
                    <a:cubicBezTo>
                      <a:pt x="81" y="45"/>
                      <a:pt x="77" y="50"/>
                      <a:pt x="77" y="57"/>
                    </a:cubicBezTo>
                    <a:cubicBezTo>
                      <a:pt x="77" y="61"/>
                      <a:pt x="78" y="64"/>
                      <a:pt x="79" y="67"/>
                    </a:cubicBezTo>
                    <a:cubicBezTo>
                      <a:pt x="97" y="67"/>
                      <a:pt x="97" y="67"/>
                      <a:pt x="97" y="67"/>
                    </a:cubicBezTo>
                    <a:cubicBezTo>
                      <a:pt x="96" y="73"/>
                      <a:pt x="96" y="73"/>
                      <a:pt x="96" y="73"/>
                    </a:cubicBezTo>
                    <a:cubicBezTo>
                      <a:pt x="80" y="73"/>
                      <a:pt x="80" y="73"/>
                      <a:pt x="80" y="73"/>
                    </a:cubicBezTo>
                    <a:cubicBezTo>
                      <a:pt x="80" y="76"/>
                      <a:pt x="80" y="80"/>
                      <a:pt x="79" y="83"/>
                    </a:cubicBezTo>
                    <a:cubicBezTo>
                      <a:pt x="78" y="87"/>
                      <a:pt x="75" y="91"/>
                      <a:pt x="71" y="93"/>
                    </a:cubicBezTo>
                    <a:cubicBezTo>
                      <a:pt x="71" y="94"/>
                      <a:pt x="71" y="94"/>
                      <a:pt x="71" y="94"/>
                    </a:cubicBezTo>
                    <a:cubicBezTo>
                      <a:pt x="107" y="94"/>
                      <a:pt x="107" y="94"/>
                      <a:pt x="107" y="94"/>
                    </a:cubicBezTo>
                    <a:lnTo>
                      <a:pt x="107" y="101"/>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4" name="Freeform 37"/>
              <p:cNvSpPr/>
              <p:nvPr/>
            </p:nvSpPr>
            <p:spPr bwMode="auto">
              <a:xfrm>
                <a:off x="6147" y="2633"/>
                <a:ext cx="129" cy="81"/>
              </a:xfrm>
              <a:custGeom>
                <a:gdLst>
                  <a:gd name="T0" fmla="*/ 14 w 54"/>
                  <a:gd name="T1" fmla="*/ 34 h 34"/>
                  <a:gd name="T2" fmla="*/ 43 w 54"/>
                  <a:gd name="T3" fmla="*/ 34 h 34"/>
                  <a:gd name="T4" fmla="*/ 54 w 54"/>
                  <a:gd name="T5" fmla="*/ 13 h 34"/>
                  <a:gd name="T6" fmla="*/ 28 w 54"/>
                  <a:gd name="T7" fmla="*/ 12 h 34"/>
                  <a:gd name="T8" fmla="*/ 16 w 54"/>
                  <a:gd name="T9" fmla="*/ 6 h 34"/>
                  <a:gd name="T10" fmla="*/ 4 w 54"/>
                  <a:gd name="T11" fmla="*/ 13 h 34"/>
                  <a:gd name="T12" fmla="*/ 14 w 54"/>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54" h="34">
                    <a:moveTo>
                      <a:pt x="14" y="34"/>
                    </a:moveTo>
                    <a:cubicBezTo>
                      <a:pt x="43" y="34"/>
                      <a:pt x="43" y="34"/>
                      <a:pt x="43" y="34"/>
                    </a:cubicBezTo>
                    <a:cubicBezTo>
                      <a:pt x="45" y="29"/>
                      <a:pt x="48" y="22"/>
                      <a:pt x="54" y="13"/>
                    </a:cubicBezTo>
                    <a:cubicBezTo>
                      <a:pt x="54" y="13"/>
                      <a:pt x="51" y="3"/>
                      <a:pt x="28" y="12"/>
                    </a:cubicBezTo>
                    <a:cubicBezTo>
                      <a:pt x="28" y="12"/>
                      <a:pt x="22" y="11"/>
                      <a:pt x="16" y="6"/>
                    </a:cubicBezTo>
                    <a:cubicBezTo>
                      <a:pt x="16" y="6"/>
                      <a:pt x="0" y="0"/>
                      <a:pt x="4" y="13"/>
                    </a:cubicBezTo>
                    <a:lnTo>
                      <a:pt x="14" y="34"/>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5" name="Freeform 38"/>
              <p:cNvSpPr>
                <a:spLocks noEditPoints="1"/>
              </p:cNvSpPr>
              <p:nvPr/>
            </p:nvSpPr>
            <p:spPr bwMode="auto">
              <a:xfrm>
                <a:off x="6152" y="2642"/>
                <a:ext cx="126" cy="74"/>
              </a:xfrm>
              <a:custGeom>
                <a:gdLst>
                  <a:gd name="T0" fmla="*/ 12 w 53"/>
                  <a:gd name="T1" fmla="*/ 31 h 31"/>
                  <a:gd name="T2" fmla="*/ 1 w 53"/>
                  <a:gd name="T3" fmla="*/ 9 h 31"/>
                  <a:gd name="T4" fmla="*/ 2 w 53"/>
                  <a:gd name="T5" fmla="*/ 2 h 31"/>
                  <a:gd name="T6" fmla="*/ 7 w 53"/>
                  <a:gd name="T7" fmla="*/ 0 h 31"/>
                  <a:gd name="T8" fmla="*/ 15 w 53"/>
                  <a:gd name="T9" fmla="*/ 2 h 31"/>
                  <a:gd name="T10" fmla="*/ 15 w 53"/>
                  <a:gd name="T11" fmla="*/ 2 h 31"/>
                  <a:gd name="T12" fmla="*/ 25 w 53"/>
                  <a:gd name="T13" fmla="*/ 7 h 31"/>
                  <a:gd name="T14" fmla="*/ 42 w 53"/>
                  <a:gd name="T15" fmla="*/ 3 h 31"/>
                  <a:gd name="T16" fmla="*/ 53 w 53"/>
                  <a:gd name="T17" fmla="*/ 9 h 31"/>
                  <a:gd name="T18" fmla="*/ 53 w 53"/>
                  <a:gd name="T19" fmla="*/ 9 h 31"/>
                  <a:gd name="T20" fmla="*/ 53 w 53"/>
                  <a:gd name="T21" fmla="*/ 9 h 31"/>
                  <a:gd name="T22" fmla="*/ 42 w 53"/>
                  <a:gd name="T23" fmla="*/ 31 h 31"/>
                  <a:gd name="T24" fmla="*/ 42 w 53"/>
                  <a:gd name="T25" fmla="*/ 31 h 31"/>
                  <a:gd name="T26" fmla="*/ 12 w 53"/>
                  <a:gd name="T27" fmla="*/ 31 h 31"/>
                  <a:gd name="T28" fmla="*/ 7 w 53"/>
                  <a:gd name="T29" fmla="*/ 1 h 31"/>
                  <a:gd name="T30" fmla="*/ 2 w 53"/>
                  <a:gd name="T31" fmla="*/ 3 h 31"/>
                  <a:gd name="T32" fmla="*/ 2 w 53"/>
                  <a:gd name="T33" fmla="*/ 9 h 31"/>
                  <a:gd name="T34" fmla="*/ 13 w 53"/>
                  <a:gd name="T35" fmla="*/ 30 h 31"/>
                  <a:gd name="T36" fmla="*/ 41 w 53"/>
                  <a:gd name="T37" fmla="*/ 30 h 31"/>
                  <a:gd name="T38" fmla="*/ 52 w 53"/>
                  <a:gd name="T39" fmla="*/ 9 h 31"/>
                  <a:gd name="T40" fmla="*/ 42 w 53"/>
                  <a:gd name="T41" fmla="*/ 4 h 31"/>
                  <a:gd name="T42" fmla="*/ 26 w 53"/>
                  <a:gd name="T43" fmla="*/ 8 h 31"/>
                  <a:gd name="T44" fmla="*/ 26 w 53"/>
                  <a:gd name="T45" fmla="*/ 8 h 31"/>
                  <a:gd name="T46" fmla="*/ 25 w 53"/>
                  <a:gd name="T47" fmla="*/ 8 h 31"/>
                  <a:gd name="T48" fmla="*/ 14 w 53"/>
                  <a:gd name="T49" fmla="*/ 3 h 31"/>
                  <a:gd name="T50" fmla="*/ 7 w 53"/>
                  <a:gd name="T51" fmla="*/ 1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2" h="31">
                    <a:moveTo>
                      <a:pt x="12" y="31"/>
                    </a:moveTo>
                    <a:cubicBezTo>
                      <a:pt x="1" y="9"/>
                      <a:pt x="1" y="9"/>
                      <a:pt x="1" y="9"/>
                    </a:cubicBezTo>
                    <a:cubicBezTo>
                      <a:pt x="0" y="6"/>
                      <a:pt x="0" y="4"/>
                      <a:pt x="2" y="2"/>
                    </a:cubicBezTo>
                    <a:cubicBezTo>
                      <a:pt x="3" y="1"/>
                      <a:pt x="4" y="0"/>
                      <a:pt x="7" y="0"/>
                    </a:cubicBezTo>
                    <a:cubicBezTo>
                      <a:pt x="10" y="0"/>
                      <a:pt x="14" y="2"/>
                      <a:pt x="15" y="2"/>
                    </a:cubicBezTo>
                    <a:cubicBezTo>
                      <a:pt x="15" y="2"/>
                      <a:pt x="15" y="2"/>
                      <a:pt x="15" y="2"/>
                    </a:cubicBezTo>
                    <a:cubicBezTo>
                      <a:pt x="20" y="6"/>
                      <a:pt x="25" y="7"/>
                      <a:pt x="25" y="7"/>
                    </a:cubicBezTo>
                    <a:cubicBezTo>
                      <a:pt x="32" y="5"/>
                      <a:pt x="37" y="3"/>
                      <a:pt x="42" y="3"/>
                    </a:cubicBezTo>
                    <a:cubicBezTo>
                      <a:pt x="51" y="3"/>
                      <a:pt x="53" y="9"/>
                      <a:pt x="53" y="9"/>
                    </a:cubicBezTo>
                    <a:cubicBezTo>
                      <a:pt x="53" y="9"/>
                      <a:pt x="53" y="9"/>
                      <a:pt x="53" y="9"/>
                    </a:cubicBezTo>
                    <a:cubicBezTo>
                      <a:pt x="53" y="9"/>
                      <a:pt x="53" y="9"/>
                      <a:pt x="53" y="9"/>
                    </a:cubicBezTo>
                    <a:cubicBezTo>
                      <a:pt x="48" y="17"/>
                      <a:pt x="44" y="24"/>
                      <a:pt x="42" y="31"/>
                    </a:cubicBezTo>
                    <a:cubicBezTo>
                      <a:pt x="42" y="31"/>
                      <a:pt x="42" y="31"/>
                      <a:pt x="42" y="31"/>
                    </a:cubicBezTo>
                    <a:lnTo>
                      <a:pt x="12" y="31"/>
                    </a:lnTo>
                    <a:close/>
                    <a:moveTo>
                      <a:pt x="7" y="1"/>
                    </a:moveTo>
                    <a:cubicBezTo>
                      <a:pt x="5" y="1"/>
                      <a:pt x="3" y="2"/>
                      <a:pt x="2" y="3"/>
                    </a:cubicBezTo>
                    <a:cubicBezTo>
                      <a:pt x="1" y="4"/>
                      <a:pt x="1" y="6"/>
                      <a:pt x="2" y="9"/>
                    </a:cubicBezTo>
                    <a:cubicBezTo>
                      <a:pt x="13" y="30"/>
                      <a:pt x="13" y="30"/>
                      <a:pt x="13" y="30"/>
                    </a:cubicBezTo>
                    <a:cubicBezTo>
                      <a:pt x="41" y="30"/>
                      <a:pt x="41" y="30"/>
                      <a:pt x="41" y="30"/>
                    </a:cubicBezTo>
                    <a:cubicBezTo>
                      <a:pt x="43" y="23"/>
                      <a:pt x="47" y="16"/>
                      <a:pt x="52" y="9"/>
                    </a:cubicBezTo>
                    <a:cubicBezTo>
                      <a:pt x="51" y="8"/>
                      <a:pt x="49" y="4"/>
                      <a:pt x="42" y="4"/>
                    </a:cubicBezTo>
                    <a:cubicBezTo>
                      <a:pt x="37" y="4"/>
                      <a:pt x="32" y="6"/>
                      <a:pt x="26" y="8"/>
                    </a:cubicBezTo>
                    <a:cubicBezTo>
                      <a:pt x="26" y="8"/>
                      <a:pt x="26" y="8"/>
                      <a:pt x="26" y="8"/>
                    </a:cubicBezTo>
                    <a:cubicBezTo>
                      <a:pt x="25" y="8"/>
                      <a:pt x="25" y="8"/>
                      <a:pt x="25" y="8"/>
                    </a:cubicBezTo>
                    <a:cubicBezTo>
                      <a:pt x="25" y="8"/>
                      <a:pt x="20" y="7"/>
                      <a:pt x="14" y="3"/>
                    </a:cubicBezTo>
                    <a:cubicBezTo>
                      <a:pt x="14" y="3"/>
                      <a:pt x="10" y="1"/>
                      <a:pt x="7" y="1"/>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6" name="Freeform 39"/>
              <p:cNvSpPr/>
              <p:nvPr/>
            </p:nvSpPr>
            <p:spPr bwMode="auto">
              <a:xfrm>
                <a:off x="6171" y="2721"/>
                <a:ext cx="86" cy="24"/>
              </a:xfrm>
              <a:custGeom>
                <a:gdLst>
                  <a:gd name="T0" fmla="*/ 31 w 36"/>
                  <a:gd name="T1" fmla="*/ 0 h 10"/>
                  <a:gd name="T2" fmla="*/ 5 w 36"/>
                  <a:gd name="T3" fmla="*/ 0 h 10"/>
                  <a:gd name="T4" fmla="*/ 0 w 36"/>
                  <a:gd name="T5" fmla="*/ 5 h 10"/>
                  <a:gd name="T6" fmla="*/ 5 w 36"/>
                  <a:gd name="T7" fmla="*/ 10 h 10"/>
                  <a:gd name="T8" fmla="*/ 31 w 36"/>
                  <a:gd name="T9" fmla="*/ 10 h 10"/>
                  <a:gd name="T10" fmla="*/ 36 w 36"/>
                  <a:gd name="T11" fmla="*/ 5 h 10"/>
                  <a:gd name="T12" fmla="*/ 31 w 36"/>
                  <a:gd name="T13" fmla="*/ 0 h 10"/>
                </a:gdLst>
                <a:cxnLst>
                  <a:cxn ang="0">
                    <a:pos x="T0" y="T1"/>
                  </a:cxn>
                  <a:cxn ang="0">
                    <a:pos x="T2" y="T3"/>
                  </a:cxn>
                  <a:cxn ang="0">
                    <a:pos x="T4" y="T5"/>
                  </a:cxn>
                  <a:cxn ang="0">
                    <a:pos x="T6" y="T7"/>
                  </a:cxn>
                  <a:cxn ang="0">
                    <a:pos x="T8" y="T9"/>
                  </a:cxn>
                  <a:cxn ang="0">
                    <a:pos x="T10" y="T11"/>
                  </a:cxn>
                  <a:cxn ang="0">
                    <a:pos x="T12" y="T13"/>
                  </a:cxn>
                </a:cxnLst>
                <a:rect l="0" t="0" r="r" b="b"/>
                <a:pathLst>
                  <a:path w="36" h="10">
                    <a:moveTo>
                      <a:pt x="31" y="0"/>
                    </a:moveTo>
                    <a:cubicBezTo>
                      <a:pt x="5" y="0"/>
                      <a:pt x="5" y="0"/>
                      <a:pt x="5" y="0"/>
                    </a:cubicBezTo>
                    <a:cubicBezTo>
                      <a:pt x="2" y="0"/>
                      <a:pt x="0" y="2"/>
                      <a:pt x="0" y="5"/>
                    </a:cubicBezTo>
                    <a:cubicBezTo>
                      <a:pt x="0" y="7"/>
                      <a:pt x="2" y="10"/>
                      <a:pt x="5" y="10"/>
                    </a:cubicBezTo>
                    <a:cubicBezTo>
                      <a:pt x="31" y="10"/>
                      <a:pt x="31" y="10"/>
                      <a:pt x="31" y="10"/>
                    </a:cubicBezTo>
                    <a:cubicBezTo>
                      <a:pt x="34" y="10"/>
                      <a:pt x="36" y="7"/>
                      <a:pt x="36" y="5"/>
                    </a:cubicBezTo>
                    <a:cubicBezTo>
                      <a:pt x="36" y="2"/>
                      <a:pt x="34" y="0"/>
                      <a:pt x="31" y="0"/>
                    </a:cubicBezTo>
                    <a:close/>
                  </a:path>
                </a:pathLst>
              </a:custGeom>
              <a:solidFill>
                <a:schemeClr val="accent5">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7" name="Freeform 40"/>
              <p:cNvSpPr>
                <a:spLocks noEditPoints="1"/>
              </p:cNvSpPr>
              <p:nvPr/>
            </p:nvSpPr>
            <p:spPr bwMode="auto">
              <a:xfrm>
                <a:off x="6171" y="2719"/>
                <a:ext cx="86" cy="26"/>
              </a:xfrm>
              <a:custGeom>
                <a:gdLst>
                  <a:gd name="T0" fmla="*/ 5 w 36"/>
                  <a:gd name="T1" fmla="*/ 11 h 11"/>
                  <a:gd name="T2" fmla="*/ 0 w 36"/>
                  <a:gd name="T3" fmla="*/ 6 h 11"/>
                  <a:gd name="T4" fmla="*/ 1 w 36"/>
                  <a:gd name="T5" fmla="*/ 2 h 11"/>
                  <a:gd name="T6" fmla="*/ 5 w 36"/>
                  <a:gd name="T7" fmla="*/ 0 h 11"/>
                  <a:gd name="T8" fmla="*/ 31 w 36"/>
                  <a:gd name="T9" fmla="*/ 0 h 11"/>
                  <a:gd name="T10" fmla="*/ 36 w 36"/>
                  <a:gd name="T11" fmla="*/ 6 h 11"/>
                  <a:gd name="T12" fmla="*/ 31 w 36"/>
                  <a:gd name="T13" fmla="*/ 11 h 11"/>
                  <a:gd name="T14" fmla="*/ 5 w 36"/>
                  <a:gd name="T15" fmla="*/ 11 h 11"/>
                  <a:gd name="T16" fmla="*/ 31 w 36"/>
                  <a:gd name="T17" fmla="*/ 1 h 11"/>
                  <a:gd name="T18" fmla="*/ 5 w 36"/>
                  <a:gd name="T19" fmla="*/ 1 h 11"/>
                  <a:gd name="T20" fmla="*/ 2 w 36"/>
                  <a:gd name="T21" fmla="*/ 3 h 11"/>
                  <a:gd name="T22" fmla="*/ 1 w 36"/>
                  <a:gd name="T23" fmla="*/ 6 h 11"/>
                  <a:gd name="T24" fmla="*/ 5 w 36"/>
                  <a:gd name="T25" fmla="*/ 10 h 11"/>
                  <a:gd name="T26" fmla="*/ 5 w 36"/>
                  <a:gd name="T27" fmla="*/ 11 h 11"/>
                  <a:gd name="T28" fmla="*/ 5 w 36"/>
                  <a:gd name="T29" fmla="*/ 10 h 11"/>
                  <a:gd name="T30" fmla="*/ 31 w 36"/>
                  <a:gd name="T31" fmla="*/ 10 h 11"/>
                  <a:gd name="T32" fmla="*/ 35 w 36"/>
                  <a:gd name="T33" fmla="*/ 6 h 11"/>
                  <a:gd name="T34" fmla="*/ 31 w 36"/>
                  <a:gd name="T35" fmla="*/ 1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 h="11">
                    <a:moveTo>
                      <a:pt x="5" y="11"/>
                    </a:moveTo>
                    <a:cubicBezTo>
                      <a:pt x="2" y="11"/>
                      <a:pt x="0" y="9"/>
                      <a:pt x="0" y="6"/>
                    </a:cubicBezTo>
                    <a:cubicBezTo>
                      <a:pt x="0" y="4"/>
                      <a:pt x="0" y="3"/>
                      <a:pt x="1" y="2"/>
                    </a:cubicBezTo>
                    <a:cubicBezTo>
                      <a:pt x="2" y="1"/>
                      <a:pt x="4" y="0"/>
                      <a:pt x="5" y="0"/>
                    </a:cubicBezTo>
                    <a:cubicBezTo>
                      <a:pt x="31" y="0"/>
                      <a:pt x="31" y="0"/>
                      <a:pt x="31" y="0"/>
                    </a:cubicBezTo>
                    <a:cubicBezTo>
                      <a:pt x="34" y="0"/>
                      <a:pt x="36" y="3"/>
                      <a:pt x="36" y="6"/>
                    </a:cubicBezTo>
                    <a:cubicBezTo>
                      <a:pt x="36" y="9"/>
                      <a:pt x="34" y="11"/>
                      <a:pt x="31" y="11"/>
                    </a:cubicBezTo>
                    <a:lnTo>
                      <a:pt x="5" y="11"/>
                    </a:lnTo>
                    <a:close/>
                    <a:moveTo>
                      <a:pt x="31" y="1"/>
                    </a:moveTo>
                    <a:cubicBezTo>
                      <a:pt x="5" y="1"/>
                      <a:pt x="5" y="1"/>
                      <a:pt x="5" y="1"/>
                    </a:cubicBezTo>
                    <a:cubicBezTo>
                      <a:pt x="4" y="1"/>
                      <a:pt x="3" y="2"/>
                      <a:pt x="2" y="3"/>
                    </a:cubicBezTo>
                    <a:cubicBezTo>
                      <a:pt x="1" y="3"/>
                      <a:pt x="1" y="5"/>
                      <a:pt x="1" y="6"/>
                    </a:cubicBezTo>
                    <a:cubicBezTo>
                      <a:pt x="1" y="8"/>
                      <a:pt x="3" y="10"/>
                      <a:pt x="5" y="10"/>
                    </a:cubicBezTo>
                    <a:cubicBezTo>
                      <a:pt x="5" y="11"/>
                      <a:pt x="5" y="11"/>
                      <a:pt x="5" y="11"/>
                    </a:cubicBezTo>
                    <a:cubicBezTo>
                      <a:pt x="5" y="10"/>
                      <a:pt x="5" y="10"/>
                      <a:pt x="5" y="10"/>
                    </a:cubicBezTo>
                    <a:cubicBezTo>
                      <a:pt x="31" y="10"/>
                      <a:pt x="31" y="10"/>
                      <a:pt x="31" y="10"/>
                    </a:cubicBezTo>
                    <a:cubicBezTo>
                      <a:pt x="33" y="10"/>
                      <a:pt x="35" y="8"/>
                      <a:pt x="35" y="6"/>
                    </a:cubicBezTo>
                    <a:cubicBezTo>
                      <a:pt x="35" y="3"/>
                      <a:pt x="33" y="1"/>
                      <a:pt x="3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sp>
            <p:nvSpPr>
              <p:cNvPr id="108" name="Freeform 41"/>
              <p:cNvSpPr>
                <a:spLocks noEditPoints="1"/>
              </p:cNvSpPr>
              <p:nvPr/>
            </p:nvSpPr>
            <p:spPr bwMode="auto">
              <a:xfrm>
                <a:off x="6066" y="2752"/>
                <a:ext cx="300" cy="264"/>
              </a:xfrm>
              <a:custGeom>
                <a:gdLst>
                  <a:gd name="T0" fmla="*/ 120 w 126"/>
                  <a:gd name="T1" fmla="*/ 99 h 110"/>
                  <a:gd name="T2" fmla="*/ 118 w 126"/>
                  <a:gd name="T3" fmla="*/ 82 h 110"/>
                  <a:gd name="T4" fmla="*/ 101 w 126"/>
                  <a:gd name="T5" fmla="*/ 28 h 110"/>
                  <a:gd name="T6" fmla="*/ 76 w 126"/>
                  <a:gd name="T7" fmla="*/ 2 h 110"/>
                  <a:gd name="T8" fmla="*/ 75 w 126"/>
                  <a:gd name="T9" fmla="*/ 0 h 110"/>
                  <a:gd name="T10" fmla="*/ 48 w 126"/>
                  <a:gd name="T11" fmla="*/ 0 h 110"/>
                  <a:gd name="T12" fmla="*/ 29 w 126"/>
                  <a:gd name="T13" fmla="*/ 22 h 110"/>
                  <a:gd name="T14" fmla="*/ 10 w 126"/>
                  <a:gd name="T15" fmla="*/ 91 h 110"/>
                  <a:gd name="T16" fmla="*/ 4 w 126"/>
                  <a:gd name="T17" fmla="*/ 102 h 110"/>
                  <a:gd name="T18" fmla="*/ 4 w 126"/>
                  <a:gd name="T19" fmla="*/ 105 h 110"/>
                  <a:gd name="T20" fmla="*/ 10 w 126"/>
                  <a:gd name="T21" fmla="*/ 106 h 110"/>
                  <a:gd name="T22" fmla="*/ 19 w 126"/>
                  <a:gd name="T23" fmla="*/ 105 h 110"/>
                  <a:gd name="T24" fmla="*/ 19 w 126"/>
                  <a:gd name="T25" fmla="*/ 105 h 110"/>
                  <a:gd name="T26" fmla="*/ 20 w 126"/>
                  <a:gd name="T27" fmla="*/ 105 h 110"/>
                  <a:gd name="T28" fmla="*/ 61 w 126"/>
                  <a:gd name="T29" fmla="*/ 110 h 110"/>
                  <a:gd name="T30" fmla="*/ 105 w 126"/>
                  <a:gd name="T31" fmla="*/ 104 h 110"/>
                  <a:gd name="T32" fmla="*/ 107 w 126"/>
                  <a:gd name="T33" fmla="*/ 104 h 110"/>
                  <a:gd name="T34" fmla="*/ 114 w 126"/>
                  <a:gd name="T35" fmla="*/ 106 h 110"/>
                  <a:gd name="T36" fmla="*/ 118 w 126"/>
                  <a:gd name="T37" fmla="*/ 107 h 110"/>
                  <a:gd name="T38" fmla="*/ 123 w 126"/>
                  <a:gd name="T39" fmla="*/ 104 h 110"/>
                  <a:gd name="T40" fmla="*/ 120 w 126"/>
                  <a:gd name="T41" fmla="*/ 99 h 110"/>
                  <a:gd name="T42" fmla="*/ 81 w 126"/>
                  <a:gd name="T43" fmla="*/ 55 h 110"/>
                  <a:gd name="T44" fmla="*/ 81 w 126"/>
                  <a:gd name="T45" fmla="*/ 58 h 110"/>
                  <a:gd name="T46" fmla="*/ 53 w 126"/>
                  <a:gd name="T47" fmla="*/ 57 h 110"/>
                  <a:gd name="T48" fmla="*/ 53 w 126"/>
                  <a:gd name="T49" fmla="*/ 62 h 110"/>
                  <a:gd name="T50" fmla="*/ 81 w 126"/>
                  <a:gd name="T51" fmla="*/ 62 h 110"/>
                  <a:gd name="T52" fmla="*/ 81 w 126"/>
                  <a:gd name="T53" fmla="*/ 66 h 110"/>
                  <a:gd name="T54" fmla="*/ 53 w 126"/>
                  <a:gd name="T55" fmla="*/ 65 h 110"/>
                  <a:gd name="T56" fmla="*/ 67 w 126"/>
                  <a:gd name="T57" fmla="*/ 80 h 110"/>
                  <a:gd name="T58" fmla="*/ 83 w 126"/>
                  <a:gd name="T59" fmla="*/ 78 h 110"/>
                  <a:gd name="T60" fmla="*/ 85 w 126"/>
                  <a:gd name="T61" fmla="*/ 83 h 110"/>
                  <a:gd name="T62" fmla="*/ 54 w 126"/>
                  <a:gd name="T63" fmla="*/ 81 h 110"/>
                  <a:gd name="T64" fmla="*/ 45 w 126"/>
                  <a:gd name="T65" fmla="*/ 65 h 110"/>
                  <a:gd name="T66" fmla="*/ 38 w 126"/>
                  <a:gd name="T67" fmla="*/ 65 h 110"/>
                  <a:gd name="T68" fmla="*/ 39 w 126"/>
                  <a:gd name="T69" fmla="*/ 61 h 110"/>
                  <a:gd name="T70" fmla="*/ 44 w 126"/>
                  <a:gd name="T71" fmla="*/ 61 h 110"/>
                  <a:gd name="T72" fmla="*/ 45 w 126"/>
                  <a:gd name="T73" fmla="*/ 58 h 110"/>
                  <a:gd name="T74" fmla="*/ 39 w 126"/>
                  <a:gd name="T75" fmla="*/ 57 h 110"/>
                  <a:gd name="T76" fmla="*/ 39 w 126"/>
                  <a:gd name="T77" fmla="*/ 53 h 110"/>
                  <a:gd name="T78" fmla="*/ 45 w 126"/>
                  <a:gd name="T79" fmla="*/ 53 h 110"/>
                  <a:gd name="T80" fmla="*/ 67 w 126"/>
                  <a:gd name="T81" fmla="*/ 35 h 110"/>
                  <a:gd name="T82" fmla="*/ 86 w 126"/>
                  <a:gd name="T83" fmla="*/ 38 h 110"/>
                  <a:gd name="T84" fmla="*/ 83 w 126"/>
                  <a:gd name="T85" fmla="*/ 43 h 110"/>
                  <a:gd name="T86" fmla="*/ 54 w 126"/>
                  <a:gd name="T87" fmla="*/ 54 h 110"/>
                  <a:gd name="T88" fmla="*/ 81 w 126"/>
                  <a:gd name="T89" fmla="*/ 55 h 1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25" h="110">
                    <a:moveTo>
                      <a:pt x="120" y="99"/>
                    </a:moveTo>
                    <a:cubicBezTo>
                      <a:pt x="120" y="99"/>
                      <a:pt x="114" y="94"/>
                      <a:pt x="118" y="82"/>
                    </a:cubicBezTo>
                    <a:cubicBezTo>
                      <a:pt x="118" y="82"/>
                      <a:pt x="126" y="48"/>
                      <a:pt x="101" y="28"/>
                    </a:cubicBezTo>
                    <a:cubicBezTo>
                      <a:pt x="99" y="26"/>
                      <a:pt x="76" y="7"/>
                      <a:pt x="76" y="2"/>
                    </a:cubicBezTo>
                    <a:cubicBezTo>
                      <a:pt x="76" y="1"/>
                      <a:pt x="75" y="1"/>
                      <a:pt x="75" y="0"/>
                    </a:cubicBezTo>
                    <a:cubicBezTo>
                      <a:pt x="48" y="0"/>
                      <a:pt x="48" y="0"/>
                      <a:pt x="48" y="0"/>
                    </a:cubicBezTo>
                    <a:cubicBezTo>
                      <a:pt x="45" y="6"/>
                      <a:pt x="38" y="13"/>
                      <a:pt x="29" y="22"/>
                    </a:cubicBezTo>
                    <a:cubicBezTo>
                      <a:pt x="29" y="22"/>
                      <a:pt x="0" y="49"/>
                      <a:pt x="10" y="91"/>
                    </a:cubicBezTo>
                    <a:cubicBezTo>
                      <a:pt x="10" y="92"/>
                      <a:pt x="10" y="94"/>
                      <a:pt x="4" y="102"/>
                    </a:cubicBezTo>
                    <a:cubicBezTo>
                      <a:pt x="4" y="102"/>
                      <a:pt x="3" y="104"/>
                      <a:pt x="4" y="105"/>
                    </a:cubicBezTo>
                    <a:cubicBezTo>
                      <a:pt x="5" y="106"/>
                      <a:pt x="7" y="107"/>
                      <a:pt x="10" y="106"/>
                    </a:cubicBezTo>
                    <a:cubicBezTo>
                      <a:pt x="10" y="106"/>
                      <a:pt x="14" y="105"/>
                      <a:pt x="19" y="105"/>
                    </a:cubicBezTo>
                    <a:cubicBezTo>
                      <a:pt x="19" y="105"/>
                      <a:pt x="19" y="105"/>
                      <a:pt x="19" y="105"/>
                    </a:cubicBezTo>
                    <a:cubicBezTo>
                      <a:pt x="20" y="105"/>
                      <a:pt x="20" y="105"/>
                      <a:pt x="20" y="105"/>
                    </a:cubicBezTo>
                    <a:cubicBezTo>
                      <a:pt x="20" y="105"/>
                      <a:pt x="36" y="110"/>
                      <a:pt x="61" y="110"/>
                    </a:cubicBezTo>
                    <a:cubicBezTo>
                      <a:pt x="76" y="110"/>
                      <a:pt x="91" y="108"/>
                      <a:pt x="105" y="104"/>
                    </a:cubicBezTo>
                    <a:cubicBezTo>
                      <a:pt x="105" y="104"/>
                      <a:pt x="106" y="104"/>
                      <a:pt x="107" y="104"/>
                    </a:cubicBezTo>
                    <a:cubicBezTo>
                      <a:pt x="109" y="104"/>
                      <a:pt x="112" y="105"/>
                      <a:pt x="114" y="106"/>
                    </a:cubicBezTo>
                    <a:cubicBezTo>
                      <a:pt x="114" y="106"/>
                      <a:pt x="116" y="107"/>
                      <a:pt x="118" y="107"/>
                    </a:cubicBezTo>
                    <a:cubicBezTo>
                      <a:pt x="119" y="107"/>
                      <a:pt x="121" y="106"/>
                      <a:pt x="123" y="104"/>
                    </a:cubicBezTo>
                    <a:cubicBezTo>
                      <a:pt x="123" y="104"/>
                      <a:pt x="125" y="102"/>
                      <a:pt x="120" y="99"/>
                    </a:cubicBezTo>
                    <a:close/>
                    <a:moveTo>
                      <a:pt x="81" y="55"/>
                    </a:moveTo>
                    <a:cubicBezTo>
                      <a:pt x="81" y="58"/>
                      <a:pt x="81" y="58"/>
                      <a:pt x="81" y="58"/>
                    </a:cubicBezTo>
                    <a:cubicBezTo>
                      <a:pt x="53" y="57"/>
                      <a:pt x="53" y="57"/>
                      <a:pt x="53" y="57"/>
                    </a:cubicBezTo>
                    <a:cubicBezTo>
                      <a:pt x="53" y="57"/>
                      <a:pt x="52" y="61"/>
                      <a:pt x="53" y="62"/>
                    </a:cubicBezTo>
                    <a:cubicBezTo>
                      <a:pt x="81" y="62"/>
                      <a:pt x="81" y="62"/>
                      <a:pt x="81" y="62"/>
                    </a:cubicBezTo>
                    <a:cubicBezTo>
                      <a:pt x="81" y="66"/>
                      <a:pt x="81" y="66"/>
                      <a:pt x="81" y="66"/>
                    </a:cubicBezTo>
                    <a:cubicBezTo>
                      <a:pt x="53" y="65"/>
                      <a:pt x="53" y="65"/>
                      <a:pt x="53" y="65"/>
                    </a:cubicBezTo>
                    <a:cubicBezTo>
                      <a:pt x="53" y="65"/>
                      <a:pt x="54" y="78"/>
                      <a:pt x="67" y="80"/>
                    </a:cubicBezTo>
                    <a:cubicBezTo>
                      <a:pt x="67" y="80"/>
                      <a:pt x="76" y="82"/>
                      <a:pt x="83" y="78"/>
                    </a:cubicBezTo>
                    <a:cubicBezTo>
                      <a:pt x="85" y="83"/>
                      <a:pt x="85" y="83"/>
                      <a:pt x="85" y="83"/>
                    </a:cubicBezTo>
                    <a:cubicBezTo>
                      <a:pt x="85" y="83"/>
                      <a:pt x="71" y="91"/>
                      <a:pt x="54" y="81"/>
                    </a:cubicBezTo>
                    <a:cubicBezTo>
                      <a:pt x="54" y="81"/>
                      <a:pt x="46" y="76"/>
                      <a:pt x="45" y="65"/>
                    </a:cubicBezTo>
                    <a:cubicBezTo>
                      <a:pt x="38" y="65"/>
                      <a:pt x="38" y="65"/>
                      <a:pt x="38" y="65"/>
                    </a:cubicBezTo>
                    <a:cubicBezTo>
                      <a:pt x="39" y="61"/>
                      <a:pt x="39" y="61"/>
                      <a:pt x="39" y="61"/>
                    </a:cubicBezTo>
                    <a:cubicBezTo>
                      <a:pt x="44" y="61"/>
                      <a:pt x="44" y="61"/>
                      <a:pt x="44" y="61"/>
                    </a:cubicBezTo>
                    <a:cubicBezTo>
                      <a:pt x="44" y="61"/>
                      <a:pt x="44" y="60"/>
                      <a:pt x="45" y="58"/>
                    </a:cubicBezTo>
                    <a:cubicBezTo>
                      <a:pt x="39" y="57"/>
                      <a:pt x="39" y="57"/>
                      <a:pt x="39" y="57"/>
                    </a:cubicBezTo>
                    <a:cubicBezTo>
                      <a:pt x="39" y="53"/>
                      <a:pt x="39" y="53"/>
                      <a:pt x="39" y="53"/>
                    </a:cubicBezTo>
                    <a:cubicBezTo>
                      <a:pt x="45" y="53"/>
                      <a:pt x="45" y="53"/>
                      <a:pt x="45" y="53"/>
                    </a:cubicBezTo>
                    <a:cubicBezTo>
                      <a:pt x="45" y="53"/>
                      <a:pt x="48" y="37"/>
                      <a:pt x="67" y="35"/>
                    </a:cubicBezTo>
                    <a:cubicBezTo>
                      <a:pt x="67" y="35"/>
                      <a:pt x="81" y="33"/>
                      <a:pt x="86" y="38"/>
                    </a:cubicBezTo>
                    <a:cubicBezTo>
                      <a:pt x="83" y="43"/>
                      <a:pt x="83" y="43"/>
                      <a:pt x="83" y="43"/>
                    </a:cubicBezTo>
                    <a:cubicBezTo>
                      <a:pt x="83" y="43"/>
                      <a:pt x="61" y="33"/>
                      <a:pt x="54" y="54"/>
                    </a:cubicBezTo>
                    <a:lnTo>
                      <a:pt x="81" y="55"/>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grpSp>
      </p:grpSp>
      <p:grpSp>
        <p:nvGrpSpPr>
          <p:cNvPr id="109" name="组合 108"/>
          <p:cNvGrpSpPr/>
          <p:nvPr/>
        </p:nvGrpSpPr>
        <p:grpSpPr>
          <a:xfrm>
            <a:off x="6158188" y="5226748"/>
            <a:ext cx="819955" cy="726710"/>
            <a:chOff x="7163786" y="5060800"/>
            <a:chExt cx="819955" cy="726710"/>
          </a:xfrm>
        </p:grpSpPr>
        <p:sp>
          <p:nvSpPr>
            <p:cNvPr id="110" name="Freeform 5"/>
            <p:cNvSpPr/>
            <p:nvPr/>
          </p:nvSpPr>
          <p:spPr bwMode="auto">
            <a:xfrm rot="10800000">
              <a:off x="7163786" y="5060800"/>
              <a:ext cx="819955" cy="726710"/>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gradFill flip="none" rotWithShape="1">
              <a:gsLst>
                <a:gs pos="0">
                  <a:schemeClr val="bg1"/>
                </a:gs>
                <a:gs pos="73000">
                  <a:srgbClr val="ECECEC"/>
                </a:gs>
                <a:gs pos="100000">
                  <a:srgbClr val="D9D9D9"/>
                </a:gs>
              </a:gsLst>
              <a:lin ang="2700000" scaled="1"/>
            </a:gradFill>
            <a:ln w="19050">
              <a:gradFill flip="none" rotWithShape="1">
                <a:gsLst>
                  <a:gs pos="29000">
                    <a:srgbClr val="E0E0E0"/>
                  </a:gs>
                  <a:gs pos="0">
                    <a:srgbClr val="999999"/>
                  </a:gs>
                  <a:gs pos="83000">
                    <a:schemeClr val="bg1"/>
                  </a:gs>
                </a:gsLst>
                <a:lin ang="2700000" scaled="1"/>
              </a:gradFill>
            </a:ln>
            <a:effectLst>
              <a:outerShdw blurRad="127000" dist="50800" dir="2700000" algn="tl" rotWithShape="0">
                <a:prstClr val="black">
                  <a:alpha val="32000"/>
                </a:prstClr>
              </a:outerShdw>
            </a:effec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solidFill>
                  <a:prstClr val="black"/>
                </a:solidFill>
              </a:endParaRPr>
            </a:p>
          </p:txBody>
        </p:sp>
        <p:sp>
          <p:nvSpPr>
            <p:cNvPr id="111" name="Freeform 108"/>
            <p:cNvSpPr>
              <a:spLocks noEditPoints="1"/>
            </p:cNvSpPr>
            <p:nvPr/>
          </p:nvSpPr>
          <p:spPr bwMode="auto">
            <a:xfrm>
              <a:off x="7385212" y="5225550"/>
              <a:ext cx="367976" cy="369300"/>
            </a:xfrm>
            <a:custGeom>
              <a:gdLst>
                <a:gd name="T0" fmla="*/ 97 w 115"/>
                <a:gd name="T1" fmla="*/ 48 h 115"/>
                <a:gd name="T2" fmla="*/ 91 w 115"/>
                <a:gd name="T3" fmla="*/ 41 h 115"/>
                <a:gd name="T4" fmla="*/ 102 w 115"/>
                <a:gd name="T5" fmla="*/ 26 h 115"/>
                <a:gd name="T6" fmla="*/ 94 w 115"/>
                <a:gd name="T7" fmla="*/ 13 h 115"/>
                <a:gd name="T8" fmla="*/ 79 w 115"/>
                <a:gd name="T9" fmla="*/ 23 h 115"/>
                <a:gd name="T10" fmla="*/ 70 w 115"/>
                <a:gd name="T11" fmla="*/ 22 h 115"/>
                <a:gd name="T12" fmla="*/ 67 w 115"/>
                <a:gd name="T13" fmla="*/ 3 h 115"/>
                <a:gd name="T14" fmla="*/ 52 w 115"/>
                <a:gd name="T15" fmla="*/ 0 h 115"/>
                <a:gd name="T16" fmla="*/ 48 w 115"/>
                <a:gd name="T17" fmla="*/ 18 h 115"/>
                <a:gd name="T18" fmla="*/ 41 w 115"/>
                <a:gd name="T19" fmla="*/ 24 h 115"/>
                <a:gd name="T20" fmla="*/ 26 w 115"/>
                <a:gd name="T21" fmla="*/ 13 h 115"/>
                <a:gd name="T22" fmla="*/ 13 w 115"/>
                <a:gd name="T23" fmla="*/ 21 h 115"/>
                <a:gd name="T24" fmla="*/ 23 w 115"/>
                <a:gd name="T25" fmla="*/ 36 h 115"/>
                <a:gd name="T26" fmla="*/ 22 w 115"/>
                <a:gd name="T27" fmla="*/ 45 h 115"/>
                <a:gd name="T28" fmla="*/ 4 w 115"/>
                <a:gd name="T29" fmla="*/ 48 h 115"/>
                <a:gd name="T30" fmla="*/ 0 w 115"/>
                <a:gd name="T31" fmla="*/ 63 h 115"/>
                <a:gd name="T32" fmla="*/ 18 w 115"/>
                <a:gd name="T33" fmla="*/ 66 h 115"/>
                <a:gd name="T34" fmla="*/ 24 w 115"/>
                <a:gd name="T35" fmla="*/ 73 h 115"/>
                <a:gd name="T36" fmla="*/ 13 w 115"/>
                <a:gd name="T37" fmla="*/ 89 h 115"/>
                <a:gd name="T38" fmla="*/ 21 w 115"/>
                <a:gd name="T39" fmla="*/ 102 h 115"/>
                <a:gd name="T40" fmla="*/ 36 w 115"/>
                <a:gd name="T41" fmla="*/ 92 h 115"/>
                <a:gd name="T42" fmla="*/ 45 w 115"/>
                <a:gd name="T43" fmla="*/ 92 h 115"/>
                <a:gd name="T44" fmla="*/ 48 w 115"/>
                <a:gd name="T45" fmla="*/ 111 h 115"/>
                <a:gd name="T46" fmla="*/ 63 w 115"/>
                <a:gd name="T47" fmla="*/ 115 h 115"/>
                <a:gd name="T48" fmla="*/ 67 w 115"/>
                <a:gd name="T49" fmla="*/ 97 h 115"/>
                <a:gd name="T50" fmla="*/ 74 w 115"/>
                <a:gd name="T51" fmla="*/ 91 h 115"/>
                <a:gd name="T52" fmla="*/ 89 w 115"/>
                <a:gd name="T53" fmla="*/ 102 h 115"/>
                <a:gd name="T54" fmla="*/ 102 w 115"/>
                <a:gd name="T55" fmla="*/ 94 h 115"/>
                <a:gd name="T56" fmla="*/ 92 w 115"/>
                <a:gd name="T57" fmla="*/ 79 h 115"/>
                <a:gd name="T58" fmla="*/ 93 w 115"/>
                <a:gd name="T59" fmla="*/ 70 h 115"/>
                <a:gd name="T60" fmla="*/ 112 w 115"/>
                <a:gd name="T61" fmla="*/ 66 h 115"/>
                <a:gd name="T62" fmla="*/ 115 w 115"/>
                <a:gd name="T63" fmla="*/ 52 h 115"/>
                <a:gd name="T64" fmla="*/ 58 w 115"/>
                <a:gd name="T65" fmla="*/ 79 h 115"/>
                <a:gd name="T66" fmla="*/ 58 w 115"/>
                <a:gd name="T67" fmla="*/ 36 h 115"/>
                <a:gd name="T68" fmla="*/ 58 w 115"/>
                <a:gd name="T69" fmla="*/ 79 h 115"/>
                <a:gd name="T70" fmla="*/ 49 w 115"/>
                <a:gd name="T71" fmla="*/ 57 h 115"/>
                <a:gd name="T72" fmla="*/ 67 w 115"/>
                <a:gd name="T73" fmla="*/ 57 h 1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15" h="115">
                  <a:moveTo>
                    <a:pt x="112" y="48"/>
                  </a:moveTo>
                  <a:cubicBezTo>
                    <a:pt x="97" y="48"/>
                    <a:pt x="97" y="48"/>
                    <a:pt x="97" y="48"/>
                  </a:cubicBezTo>
                  <a:cubicBezTo>
                    <a:pt x="95" y="48"/>
                    <a:pt x="93" y="47"/>
                    <a:pt x="93" y="45"/>
                  </a:cubicBezTo>
                  <a:cubicBezTo>
                    <a:pt x="91" y="41"/>
                    <a:pt x="91" y="41"/>
                    <a:pt x="91" y="41"/>
                  </a:cubicBezTo>
                  <a:cubicBezTo>
                    <a:pt x="90" y="40"/>
                    <a:pt x="91" y="37"/>
                    <a:pt x="92" y="36"/>
                  </a:cubicBezTo>
                  <a:cubicBezTo>
                    <a:pt x="102" y="26"/>
                    <a:pt x="102" y="26"/>
                    <a:pt x="102" y="26"/>
                  </a:cubicBezTo>
                  <a:cubicBezTo>
                    <a:pt x="104" y="24"/>
                    <a:pt x="104" y="22"/>
                    <a:pt x="102" y="21"/>
                  </a:cubicBezTo>
                  <a:cubicBezTo>
                    <a:pt x="94" y="13"/>
                    <a:pt x="94" y="13"/>
                    <a:pt x="94" y="13"/>
                  </a:cubicBezTo>
                  <a:cubicBezTo>
                    <a:pt x="93" y="11"/>
                    <a:pt x="91" y="11"/>
                    <a:pt x="89" y="13"/>
                  </a:cubicBezTo>
                  <a:cubicBezTo>
                    <a:pt x="79" y="23"/>
                    <a:pt x="79" y="23"/>
                    <a:pt x="79" y="23"/>
                  </a:cubicBezTo>
                  <a:cubicBezTo>
                    <a:pt x="78" y="24"/>
                    <a:pt x="75" y="25"/>
                    <a:pt x="74" y="24"/>
                  </a:cubicBezTo>
                  <a:cubicBezTo>
                    <a:pt x="70" y="22"/>
                    <a:pt x="70" y="22"/>
                    <a:pt x="70" y="22"/>
                  </a:cubicBezTo>
                  <a:cubicBezTo>
                    <a:pt x="68" y="22"/>
                    <a:pt x="67" y="20"/>
                    <a:pt x="67" y="18"/>
                  </a:cubicBezTo>
                  <a:cubicBezTo>
                    <a:pt x="67" y="3"/>
                    <a:pt x="67" y="3"/>
                    <a:pt x="67" y="3"/>
                  </a:cubicBezTo>
                  <a:cubicBezTo>
                    <a:pt x="67" y="1"/>
                    <a:pt x="65" y="0"/>
                    <a:pt x="63" y="0"/>
                  </a:cubicBezTo>
                  <a:cubicBezTo>
                    <a:pt x="52" y="0"/>
                    <a:pt x="52" y="0"/>
                    <a:pt x="52" y="0"/>
                  </a:cubicBezTo>
                  <a:cubicBezTo>
                    <a:pt x="50" y="0"/>
                    <a:pt x="48" y="1"/>
                    <a:pt x="48" y="3"/>
                  </a:cubicBezTo>
                  <a:cubicBezTo>
                    <a:pt x="48" y="18"/>
                    <a:pt x="48" y="18"/>
                    <a:pt x="48" y="18"/>
                  </a:cubicBezTo>
                  <a:cubicBezTo>
                    <a:pt x="48" y="20"/>
                    <a:pt x="47" y="22"/>
                    <a:pt x="45" y="22"/>
                  </a:cubicBezTo>
                  <a:cubicBezTo>
                    <a:pt x="41" y="24"/>
                    <a:pt x="41" y="24"/>
                    <a:pt x="41" y="24"/>
                  </a:cubicBezTo>
                  <a:cubicBezTo>
                    <a:pt x="40" y="25"/>
                    <a:pt x="37" y="24"/>
                    <a:pt x="36" y="23"/>
                  </a:cubicBezTo>
                  <a:cubicBezTo>
                    <a:pt x="26" y="13"/>
                    <a:pt x="26" y="13"/>
                    <a:pt x="26" y="13"/>
                  </a:cubicBezTo>
                  <a:cubicBezTo>
                    <a:pt x="25" y="11"/>
                    <a:pt x="22" y="11"/>
                    <a:pt x="21" y="13"/>
                  </a:cubicBezTo>
                  <a:cubicBezTo>
                    <a:pt x="13" y="21"/>
                    <a:pt x="13" y="21"/>
                    <a:pt x="13" y="21"/>
                  </a:cubicBezTo>
                  <a:cubicBezTo>
                    <a:pt x="12" y="22"/>
                    <a:pt x="12" y="24"/>
                    <a:pt x="13" y="26"/>
                  </a:cubicBezTo>
                  <a:cubicBezTo>
                    <a:pt x="23" y="36"/>
                    <a:pt x="23" y="36"/>
                    <a:pt x="23" y="36"/>
                  </a:cubicBezTo>
                  <a:cubicBezTo>
                    <a:pt x="24" y="37"/>
                    <a:pt x="25" y="40"/>
                    <a:pt x="24" y="41"/>
                  </a:cubicBezTo>
                  <a:cubicBezTo>
                    <a:pt x="22" y="45"/>
                    <a:pt x="22" y="45"/>
                    <a:pt x="22" y="45"/>
                  </a:cubicBezTo>
                  <a:cubicBezTo>
                    <a:pt x="22" y="47"/>
                    <a:pt x="20" y="48"/>
                    <a:pt x="18" y="48"/>
                  </a:cubicBezTo>
                  <a:cubicBezTo>
                    <a:pt x="4" y="48"/>
                    <a:pt x="4" y="48"/>
                    <a:pt x="4" y="48"/>
                  </a:cubicBezTo>
                  <a:cubicBezTo>
                    <a:pt x="2" y="48"/>
                    <a:pt x="0" y="50"/>
                    <a:pt x="0" y="52"/>
                  </a:cubicBezTo>
                  <a:cubicBezTo>
                    <a:pt x="0" y="63"/>
                    <a:pt x="0" y="63"/>
                    <a:pt x="0" y="63"/>
                  </a:cubicBezTo>
                  <a:cubicBezTo>
                    <a:pt x="0" y="65"/>
                    <a:pt x="2" y="66"/>
                    <a:pt x="4" y="66"/>
                  </a:cubicBezTo>
                  <a:cubicBezTo>
                    <a:pt x="18" y="66"/>
                    <a:pt x="18" y="66"/>
                    <a:pt x="18" y="66"/>
                  </a:cubicBezTo>
                  <a:cubicBezTo>
                    <a:pt x="20" y="66"/>
                    <a:pt x="22" y="68"/>
                    <a:pt x="22" y="70"/>
                  </a:cubicBezTo>
                  <a:cubicBezTo>
                    <a:pt x="24" y="73"/>
                    <a:pt x="24" y="73"/>
                    <a:pt x="24" y="73"/>
                  </a:cubicBezTo>
                  <a:cubicBezTo>
                    <a:pt x="25" y="75"/>
                    <a:pt x="24" y="78"/>
                    <a:pt x="23" y="79"/>
                  </a:cubicBezTo>
                  <a:cubicBezTo>
                    <a:pt x="13" y="89"/>
                    <a:pt x="13" y="89"/>
                    <a:pt x="13" y="89"/>
                  </a:cubicBezTo>
                  <a:cubicBezTo>
                    <a:pt x="12" y="90"/>
                    <a:pt x="12" y="93"/>
                    <a:pt x="13" y="94"/>
                  </a:cubicBezTo>
                  <a:cubicBezTo>
                    <a:pt x="21" y="102"/>
                    <a:pt x="21" y="102"/>
                    <a:pt x="21" y="102"/>
                  </a:cubicBezTo>
                  <a:cubicBezTo>
                    <a:pt x="22" y="103"/>
                    <a:pt x="25" y="103"/>
                    <a:pt x="26" y="102"/>
                  </a:cubicBezTo>
                  <a:cubicBezTo>
                    <a:pt x="36" y="92"/>
                    <a:pt x="36" y="92"/>
                    <a:pt x="36" y="92"/>
                  </a:cubicBezTo>
                  <a:cubicBezTo>
                    <a:pt x="37" y="90"/>
                    <a:pt x="40" y="90"/>
                    <a:pt x="41" y="91"/>
                  </a:cubicBezTo>
                  <a:cubicBezTo>
                    <a:pt x="45" y="92"/>
                    <a:pt x="45" y="92"/>
                    <a:pt x="45" y="92"/>
                  </a:cubicBezTo>
                  <a:cubicBezTo>
                    <a:pt x="47" y="93"/>
                    <a:pt x="48" y="95"/>
                    <a:pt x="48" y="97"/>
                  </a:cubicBezTo>
                  <a:cubicBezTo>
                    <a:pt x="48" y="111"/>
                    <a:pt x="48" y="111"/>
                    <a:pt x="48" y="111"/>
                  </a:cubicBezTo>
                  <a:cubicBezTo>
                    <a:pt x="48" y="113"/>
                    <a:pt x="50" y="115"/>
                    <a:pt x="52" y="115"/>
                  </a:cubicBezTo>
                  <a:cubicBezTo>
                    <a:pt x="63" y="115"/>
                    <a:pt x="63" y="115"/>
                    <a:pt x="63" y="115"/>
                  </a:cubicBezTo>
                  <a:cubicBezTo>
                    <a:pt x="65" y="115"/>
                    <a:pt x="67" y="113"/>
                    <a:pt x="67" y="111"/>
                  </a:cubicBezTo>
                  <a:cubicBezTo>
                    <a:pt x="67" y="97"/>
                    <a:pt x="67" y="97"/>
                    <a:pt x="67" y="97"/>
                  </a:cubicBezTo>
                  <a:cubicBezTo>
                    <a:pt x="67" y="95"/>
                    <a:pt x="68" y="93"/>
                    <a:pt x="70" y="92"/>
                  </a:cubicBezTo>
                  <a:cubicBezTo>
                    <a:pt x="74" y="91"/>
                    <a:pt x="74" y="91"/>
                    <a:pt x="74" y="91"/>
                  </a:cubicBezTo>
                  <a:cubicBezTo>
                    <a:pt x="75" y="90"/>
                    <a:pt x="78" y="90"/>
                    <a:pt x="79" y="92"/>
                  </a:cubicBezTo>
                  <a:cubicBezTo>
                    <a:pt x="89" y="102"/>
                    <a:pt x="89" y="102"/>
                    <a:pt x="89" y="102"/>
                  </a:cubicBezTo>
                  <a:cubicBezTo>
                    <a:pt x="91" y="103"/>
                    <a:pt x="93" y="103"/>
                    <a:pt x="94" y="102"/>
                  </a:cubicBezTo>
                  <a:cubicBezTo>
                    <a:pt x="102" y="94"/>
                    <a:pt x="102" y="94"/>
                    <a:pt x="102" y="94"/>
                  </a:cubicBezTo>
                  <a:cubicBezTo>
                    <a:pt x="104" y="93"/>
                    <a:pt x="104" y="90"/>
                    <a:pt x="102" y="89"/>
                  </a:cubicBezTo>
                  <a:cubicBezTo>
                    <a:pt x="92" y="79"/>
                    <a:pt x="92" y="79"/>
                    <a:pt x="92" y="79"/>
                  </a:cubicBezTo>
                  <a:cubicBezTo>
                    <a:pt x="91" y="78"/>
                    <a:pt x="90" y="75"/>
                    <a:pt x="91" y="73"/>
                  </a:cubicBezTo>
                  <a:cubicBezTo>
                    <a:pt x="93" y="70"/>
                    <a:pt x="93" y="70"/>
                    <a:pt x="93" y="70"/>
                  </a:cubicBezTo>
                  <a:cubicBezTo>
                    <a:pt x="93" y="68"/>
                    <a:pt x="95" y="66"/>
                    <a:pt x="97" y="66"/>
                  </a:cubicBezTo>
                  <a:cubicBezTo>
                    <a:pt x="112" y="66"/>
                    <a:pt x="112" y="66"/>
                    <a:pt x="112" y="66"/>
                  </a:cubicBezTo>
                  <a:cubicBezTo>
                    <a:pt x="113" y="66"/>
                    <a:pt x="115" y="65"/>
                    <a:pt x="115" y="63"/>
                  </a:cubicBezTo>
                  <a:cubicBezTo>
                    <a:pt x="115" y="52"/>
                    <a:pt x="115" y="52"/>
                    <a:pt x="115" y="52"/>
                  </a:cubicBezTo>
                  <a:cubicBezTo>
                    <a:pt x="115" y="50"/>
                    <a:pt x="113" y="48"/>
                    <a:pt x="112" y="48"/>
                  </a:cubicBezTo>
                  <a:close/>
                  <a:moveTo>
                    <a:pt x="58" y="79"/>
                  </a:moveTo>
                  <a:cubicBezTo>
                    <a:pt x="46" y="79"/>
                    <a:pt x="36" y="69"/>
                    <a:pt x="36" y="57"/>
                  </a:cubicBezTo>
                  <a:cubicBezTo>
                    <a:pt x="36" y="46"/>
                    <a:pt x="46" y="36"/>
                    <a:pt x="58" y="36"/>
                  </a:cubicBezTo>
                  <a:cubicBezTo>
                    <a:pt x="69" y="36"/>
                    <a:pt x="79" y="46"/>
                    <a:pt x="79" y="57"/>
                  </a:cubicBezTo>
                  <a:cubicBezTo>
                    <a:pt x="79" y="69"/>
                    <a:pt x="69" y="79"/>
                    <a:pt x="58" y="79"/>
                  </a:cubicBezTo>
                  <a:close/>
                  <a:moveTo>
                    <a:pt x="58" y="48"/>
                  </a:moveTo>
                  <a:cubicBezTo>
                    <a:pt x="53" y="48"/>
                    <a:pt x="49" y="52"/>
                    <a:pt x="49" y="57"/>
                  </a:cubicBezTo>
                  <a:cubicBezTo>
                    <a:pt x="49" y="62"/>
                    <a:pt x="53" y="66"/>
                    <a:pt x="58" y="66"/>
                  </a:cubicBezTo>
                  <a:cubicBezTo>
                    <a:pt x="63" y="66"/>
                    <a:pt x="67" y="62"/>
                    <a:pt x="67" y="57"/>
                  </a:cubicBezTo>
                  <a:cubicBezTo>
                    <a:pt x="67" y="52"/>
                    <a:pt x="63" y="48"/>
                    <a:pt x="58" y="48"/>
                  </a:cubicBezTo>
                  <a:close/>
                </a:path>
              </a:pathLst>
            </a:custGeom>
            <a:solidFill>
              <a:schemeClr val="tx1">
                <a:lumMod val="65000"/>
                <a:lumOff val="35000"/>
              </a:schemeClr>
            </a:solidFill>
            <a:ln>
              <a:noFill/>
            </a:ln>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endParaRPr lang="zh-CN" alt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2" presetClass="entr" presetSubtype="8" dur="25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wipe(left)">
                                      <p:cBhvr>
                                        <p:cTn id="11" dur="250"/>
                                        <p:tgtEl>
                                          <p:spTgt spid="18"/>
                                        </p:tgtEl>
                                      </p:cBhvr>
                                    </p:animEffect>
                                  </p:childTnLst>
                                </p:cTn>
                              </p:par>
                            </p:childTnLst>
                          </p:cTn>
                        </p:par>
                        <p:par>
                          <p:cTn id="12" fill="hold" nodeType="afterGroup">
                            <p:stCondLst>
                              <p:cond delay="750"/>
                            </p:stCondLst>
                            <p:childTnLst>
                              <p:par>
                                <p:cTn id="13" presetID="42" presetClass="entr" presetSubtype="0" dur="250" fill="hold"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250"/>
                                        <p:tgtEl>
                                          <p:spTgt spid="19"/>
                                        </p:tgtEl>
                                      </p:cBhvr>
                                    </p:animEffect>
                                    <p:anim calcmode="lin" valueType="num">
                                      <p:cBhvr>
                                        <p:cTn id="16" dur="250" fill="hold"/>
                                        <p:tgtEl>
                                          <p:spTgt spid="19"/>
                                        </p:tgtEl>
                                        <p:attrNameLst>
                                          <p:attrName>ppt_x</p:attrName>
                                        </p:attrNameLst>
                                      </p:cBhvr>
                                      <p:tavLst>
                                        <p:tav tm="0">
                                          <p:val>
                                            <p:strVal val="#ppt_x"/>
                                          </p:val>
                                        </p:tav>
                                        <p:tav tm="100000">
                                          <p:val>
                                            <p:strVal val="#ppt_x"/>
                                          </p:val>
                                        </p:tav>
                                      </p:tavLst>
                                    </p:anim>
                                    <p:anim calcmode="lin" valueType="num">
                                      <p:cBhvr>
                                        <p:cTn id="17" dur="250" fill="hold"/>
                                        <p:tgtEl>
                                          <p:spTgt spid="19"/>
                                        </p:tgtEl>
                                        <p:attrNameLst>
                                          <p:attrName>ppt_y</p:attrName>
                                        </p:attrNameLst>
                                      </p:cBhvr>
                                      <p:tavLst>
                                        <p:tav tm="0">
                                          <p:val>
                                            <p:strVal val="#ppt_y+.1"/>
                                          </p:val>
                                        </p:tav>
                                        <p:tav tm="100000">
                                          <p:val>
                                            <p:strVal val="#ppt_y"/>
                                          </p:val>
                                        </p:tav>
                                      </p:tavLst>
                                    </p:anim>
                                  </p:childTnLst>
                                </p:cTn>
                              </p:par>
                            </p:childTnLst>
                          </p:cTn>
                        </p:par>
                        <p:par>
                          <p:cTn id="18" fill="hold" nodeType="afterGroup">
                            <p:stCondLst>
                              <p:cond delay="1000"/>
                            </p:stCondLst>
                            <p:childTnLst>
                              <p:par>
                                <p:cTn id="19" presetID="22" presetClass="entr" presetSubtype="8" dur="250" fill="hold" nodeType="after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left)">
                                      <p:cBhvr>
                                        <p:cTn id="21" dur="250"/>
                                        <p:tgtEl>
                                          <p:spTgt spid="15"/>
                                        </p:tgtEl>
                                      </p:cBhvr>
                                    </p:animEffect>
                                  </p:childTnLst>
                                </p:cTn>
                              </p:par>
                            </p:childTnLst>
                          </p:cTn>
                        </p:par>
                        <p:par>
                          <p:cTn id="22" fill="hold" nodeType="afterGroup">
                            <p:stCondLst>
                              <p:cond delay="1250"/>
                            </p:stCondLst>
                            <p:childTnLst>
                              <p:par>
                                <p:cTn id="23" presetID="22" presetClass="entr" presetSubtype="8" dur="250" fill="hold" nodeType="afterEffect">
                                  <p:stCondLst>
                                    <p:cond delay="0"/>
                                  </p:stCondLst>
                                  <p:childTnLst>
                                    <p:set>
                                      <p:cBhvr>
                                        <p:cTn id="24" dur="1" fill="hold">
                                          <p:stCondLst>
                                            <p:cond delay="0"/>
                                          </p:stCondLst>
                                        </p:cTn>
                                        <p:tgtEl>
                                          <p:spTgt spid="73"/>
                                        </p:tgtEl>
                                        <p:attrNameLst>
                                          <p:attrName>style.visibility</p:attrName>
                                        </p:attrNameLst>
                                      </p:cBhvr>
                                      <p:to>
                                        <p:strVal val="visible"/>
                                      </p:to>
                                    </p:set>
                                    <p:animEffect transition="in" filter="wipe(left)">
                                      <p:cBhvr>
                                        <p:cTn id="25" dur="250"/>
                                        <p:tgtEl>
                                          <p:spTgt spid="73"/>
                                        </p:tgtEl>
                                      </p:cBhvr>
                                    </p:animEffect>
                                  </p:childTnLst>
                                </p:cTn>
                              </p:par>
                            </p:childTnLst>
                          </p:cTn>
                        </p:par>
                        <p:par>
                          <p:cTn id="26" fill="hold" nodeType="afterGroup">
                            <p:stCondLst>
                              <p:cond delay="1500"/>
                            </p:stCondLst>
                            <p:childTnLst>
                              <p:par>
                                <p:cTn id="27" presetID="22" presetClass="entr" presetSubtype="8" dur="250" fill="hold" nodeType="afterEffect">
                                  <p:stCondLst>
                                    <p:cond delay="0"/>
                                  </p:stCondLst>
                                  <p:childTnLst>
                                    <p:set>
                                      <p:cBhvr>
                                        <p:cTn id="28" dur="1" fill="hold">
                                          <p:stCondLst>
                                            <p:cond delay="0"/>
                                          </p:stCondLst>
                                        </p:cTn>
                                        <p:tgtEl>
                                          <p:spTgt spid="58"/>
                                        </p:tgtEl>
                                        <p:attrNameLst>
                                          <p:attrName>style.visibility</p:attrName>
                                        </p:attrNameLst>
                                      </p:cBhvr>
                                      <p:to>
                                        <p:strVal val="visible"/>
                                      </p:to>
                                    </p:set>
                                    <p:animEffect transition="in" filter="wipe(left)">
                                      <p:cBhvr>
                                        <p:cTn id="29" dur="250"/>
                                        <p:tgtEl>
                                          <p:spTgt spid="58"/>
                                        </p:tgtEl>
                                      </p:cBhvr>
                                    </p:animEffect>
                                  </p:childTnLst>
                                </p:cTn>
                              </p:par>
                            </p:childTnLst>
                          </p:cTn>
                        </p:par>
                        <p:par>
                          <p:cTn id="30" fill="hold" nodeType="afterGroup">
                            <p:stCondLst>
                              <p:cond delay="1750"/>
                            </p:stCondLst>
                            <p:childTnLst>
                              <p:par>
                                <p:cTn id="31" presetID="42" presetClass="entr" presetSubtype="0" dur="250" fill="hold" nodeType="afterEffect">
                                  <p:stCondLst>
                                    <p:cond delay="0"/>
                                  </p:stCondLst>
                                  <p:childTnLst>
                                    <p:set>
                                      <p:cBhvr>
                                        <p:cTn id="32" dur="1" fill="hold">
                                          <p:stCondLst>
                                            <p:cond delay="0"/>
                                          </p:stCondLst>
                                        </p:cTn>
                                        <p:tgtEl>
                                          <p:spTgt spid="40"/>
                                        </p:tgtEl>
                                        <p:attrNameLst>
                                          <p:attrName>style.visibility</p:attrName>
                                        </p:attrNameLst>
                                      </p:cBhvr>
                                      <p:to>
                                        <p:strVal val="visible"/>
                                      </p:to>
                                    </p:set>
                                    <p:animEffect transition="in" filter="fade">
                                      <p:cBhvr>
                                        <p:cTn id="33" dur="250"/>
                                        <p:tgtEl>
                                          <p:spTgt spid="40"/>
                                        </p:tgtEl>
                                      </p:cBhvr>
                                    </p:animEffect>
                                    <p:anim calcmode="lin" valueType="num">
                                      <p:cBhvr>
                                        <p:cTn id="34" dur="250" fill="hold"/>
                                        <p:tgtEl>
                                          <p:spTgt spid="40"/>
                                        </p:tgtEl>
                                        <p:attrNameLst>
                                          <p:attrName>ppt_x</p:attrName>
                                        </p:attrNameLst>
                                      </p:cBhvr>
                                      <p:tavLst>
                                        <p:tav tm="0">
                                          <p:val>
                                            <p:strVal val="#ppt_x"/>
                                          </p:val>
                                        </p:tav>
                                        <p:tav tm="100000">
                                          <p:val>
                                            <p:strVal val="#ppt_x"/>
                                          </p:val>
                                        </p:tav>
                                      </p:tavLst>
                                    </p:anim>
                                    <p:anim calcmode="lin" valueType="num">
                                      <p:cBhvr>
                                        <p:cTn id="35" dur="250" fill="hold"/>
                                        <p:tgtEl>
                                          <p:spTgt spid="40"/>
                                        </p:tgtEl>
                                        <p:attrNameLst>
                                          <p:attrName>ppt_y</p:attrName>
                                        </p:attrNameLst>
                                      </p:cBhvr>
                                      <p:tavLst>
                                        <p:tav tm="0">
                                          <p:val>
                                            <p:strVal val="#ppt_y+.1"/>
                                          </p:val>
                                        </p:tav>
                                        <p:tav tm="100000">
                                          <p:val>
                                            <p:strVal val="#ppt_y"/>
                                          </p:val>
                                        </p:tav>
                                      </p:tavLst>
                                    </p:anim>
                                  </p:childTnLst>
                                </p:cTn>
                              </p:par>
                            </p:childTnLst>
                          </p:cTn>
                        </p:par>
                        <p:par>
                          <p:cTn id="36" fill="hold" nodeType="afterGroup">
                            <p:stCondLst>
                              <p:cond delay="2000"/>
                            </p:stCondLst>
                            <p:childTnLst>
                              <p:par>
                                <p:cTn id="37" presetID="22" presetClass="entr" presetSubtype="8" dur="250" fill="hold"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wipe(left)">
                                      <p:cBhvr>
                                        <p:cTn id="39" dur="250"/>
                                        <p:tgtEl>
                                          <p:spTgt spid="12"/>
                                        </p:tgtEl>
                                      </p:cBhvr>
                                    </p:animEffect>
                                  </p:childTnLst>
                                </p:cTn>
                              </p:par>
                            </p:childTnLst>
                          </p:cTn>
                        </p:par>
                        <p:par>
                          <p:cTn id="40" fill="hold" nodeType="afterGroup">
                            <p:stCondLst>
                              <p:cond delay="2250"/>
                            </p:stCondLst>
                            <p:childTnLst>
                              <p:par>
                                <p:cTn id="41" presetID="22" presetClass="entr" presetSubtype="8" dur="250" fill="hold" nodeType="afterEffect">
                                  <p:stCondLst>
                                    <p:cond delay="0"/>
                                  </p:stCondLst>
                                  <p:childTnLst>
                                    <p:set>
                                      <p:cBhvr>
                                        <p:cTn id="42" dur="1" fill="hold">
                                          <p:stCondLst>
                                            <p:cond delay="0"/>
                                          </p:stCondLst>
                                        </p:cTn>
                                        <p:tgtEl>
                                          <p:spTgt spid="78"/>
                                        </p:tgtEl>
                                        <p:attrNameLst>
                                          <p:attrName>style.visibility</p:attrName>
                                        </p:attrNameLst>
                                      </p:cBhvr>
                                      <p:to>
                                        <p:strVal val="visible"/>
                                      </p:to>
                                    </p:set>
                                    <p:animEffect transition="in" filter="wipe(left)">
                                      <p:cBhvr>
                                        <p:cTn id="43" dur="250"/>
                                        <p:tgtEl>
                                          <p:spTgt spid="78"/>
                                        </p:tgtEl>
                                      </p:cBhvr>
                                    </p:animEffect>
                                  </p:childTnLst>
                                </p:cTn>
                              </p:par>
                            </p:childTnLst>
                          </p:cTn>
                        </p:par>
                        <p:par>
                          <p:cTn id="44" fill="hold" nodeType="afterGroup">
                            <p:stCondLst>
                              <p:cond delay="2500"/>
                            </p:stCondLst>
                            <p:childTnLst>
                              <p:par>
                                <p:cTn id="45" presetID="22" presetClass="entr" presetSubtype="8" dur="250" fill="hold" nodeType="afterEffect">
                                  <p:stCondLst>
                                    <p:cond delay="0"/>
                                  </p:stCondLst>
                                  <p:childTnLst>
                                    <p:set>
                                      <p:cBhvr>
                                        <p:cTn id="46" dur="1" fill="hold">
                                          <p:stCondLst>
                                            <p:cond delay="0"/>
                                          </p:stCondLst>
                                        </p:cTn>
                                        <p:tgtEl>
                                          <p:spTgt spid="61"/>
                                        </p:tgtEl>
                                        <p:attrNameLst>
                                          <p:attrName>style.visibility</p:attrName>
                                        </p:attrNameLst>
                                      </p:cBhvr>
                                      <p:to>
                                        <p:strVal val="visible"/>
                                      </p:to>
                                    </p:set>
                                    <p:animEffect transition="in" filter="wipe(left)">
                                      <p:cBhvr>
                                        <p:cTn id="47" dur="250"/>
                                        <p:tgtEl>
                                          <p:spTgt spid="61"/>
                                        </p:tgtEl>
                                      </p:cBhvr>
                                    </p:animEffect>
                                  </p:childTnLst>
                                </p:cTn>
                              </p:par>
                            </p:childTnLst>
                          </p:cTn>
                        </p:par>
                        <p:par>
                          <p:cTn id="48" fill="hold" nodeType="afterGroup">
                            <p:stCondLst>
                              <p:cond delay="2750"/>
                            </p:stCondLst>
                            <p:childTnLst>
                              <p:par>
                                <p:cTn id="49" presetID="42" presetClass="entr" presetSubtype="0" dur="250" fill="hold" nodeType="afterEffect">
                                  <p:stCondLst>
                                    <p:cond delay="0"/>
                                  </p:stCondLst>
                                  <p:childTnLst>
                                    <p:set>
                                      <p:cBhvr>
                                        <p:cTn id="50" dur="1" fill="hold">
                                          <p:stCondLst>
                                            <p:cond delay="0"/>
                                          </p:stCondLst>
                                        </p:cTn>
                                        <p:tgtEl>
                                          <p:spTgt spid="47"/>
                                        </p:tgtEl>
                                        <p:attrNameLst>
                                          <p:attrName>style.visibility</p:attrName>
                                        </p:attrNameLst>
                                      </p:cBhvr>
                                      <p:to>
                                        <p:strVal val="visible"/>
                                      </p:to>
                                    </p:set>
                                    <p:animEffect transition="in" filter="fade">
                                      <p:cBhvr>
                                        <p:cTn id="51" dur="250"/>
                                        <p:tgtEl>
                                          <p:spTgt spid="47"/>
                                        </p:tgtEl>
                                      </p:cBhvr>
                                    </p:animEffect>
                                    <p:anim calcmode="lin" valueType="num">
                                      <p:cBhvr>
                                        <p:cTn id="52" dur="250" fill="hold"/>
                                        <p:tgtEl>
                                          <p:spTgt spid="47"/>
                                        </p:tgtEl>
                                        <p:attrNameLst>
                                          <p:attrName>ppt_x</p:attrName>
                                        </p:attrNameLst>
                                      </p:cBhvr>
                                      <p:tavLst>
                                        <p:tav tm="0">
                                          <p:val>
                                            <p:strVal val="#ppt_x"/>
                                          </p:val>
                                        </p:tav>
                                        <p:tav tm="100000">
                                          <p:val>
                                            <p:strVal val="#ppt_x"/>
                                          </p:val>
                                        </p:tav>
                                      </p:tavLst>
                                    </p:anim>
                                    <p:anim calcmode="lin" valueType="num">
                                      <p:cBhvr>
                                        <p:cTn id="53" dur="250" fill="hold"/>
                                        <p:tgtEl>
                                          <p:spTgt spid="47"/>
                                        </p:tgtEl>
                                        <p:attrNameLst>
                                          <p:attrName>ppt_y</p:attrName>
                                        </p:attrNameLst>
                                      </p:cBhvr>
                                      <p:tavLst>
                                        <p:tav tm="0">
                                          <p:val>
                                            <p:strVal val="#ppt_y+.1"/>
                                          </p:val>
                                        </p:tav>
                                        <p:tav tm="100000">
                                          <p:val>
                                            <p:strVal val="#ppt_y"/>
                                          </p:val>
                                        </p:tav>
                                      </p:tavLst>
                                    </p:anim>
                                  </p:childTnLst>
                                </p:cTn>
                              </p:par>
                            </p:childTnLst>
                          </p:cTn>
                        </p:par>
                        <p:par>
                          <p:cTn id="54" fill="hold" nodeType="afterGroup">
                            <p:stCondLst>
                              <p:cond delay="3000"/>
                            </p:stCondLst>
                            <p:childTnLst>
                              <p:par>
                                <p:cTn id="55" presetID="22" presetClass="entr" presetSubtype="8" dur="250" fill="hold" nodeType="afterEffect">
                                  <p:stCondLst>
                                    <p:cond delay="0"/>
                                  </p:stCondLst>
                                  <p:childTnLst>
                                    <p:set>
                                      <p:cBhvr>
                                        <p:cTn id="56" dur="1" fill="hold">
                                          <p:stCondLst>
                                            <p:cond delay="0"/>
                                          </p:stCondLst>
                                        </p:cTn>
                                        <p:tgtEl>
                                          <p:spTgt spid="9"/>
                                        </p:tgtEl>
                                        <p:attrNameLst>
                                          <p:attrName>style.visibility</p:attrName>
                                        </p:attrNameLst>
                                      </p:cBhvr>
                                      <p:to>
                                        <p:strVal val="visible"/>
                                      </p:to>
                                    </p:set>
                                    <p:animEffect transition="in" filter="wipe(left)">
                                      <p:cBhvr>
                                        <p:cTn id="57" dur="250"/>
                                        <p:tgtEl>
                                          <p:spTgt spid="9"/>
                                        </p:tgtEl>
                                      </p:cBhvr>
                                    </p:animEffect>
                                  </p:childTnLst>
                                </p:cTn>
                              </p:par>
                            </p:childTnLst>
                          </p:cTn>
                        </p:par>
                        <p:par>
                          <p:cTn id="58" fill="hold" nodeType="afterGroup">
                            <p:stCondLst>
                              <p:cond delay="3250"/>
                            </p:stCondLst>
                            <p:childTnLst>
                              <p:par>
                                <p:cTn id="59" presetID="22" presetClass="entr" presetSubtype="8" dur="250" fill="hold" nodeType="afterEffect">
                                  <p:stCondLst>
                                    <p:cond delay="0"/>
                                  </p:stCondLst>
                                  <p:childTnLst>
                                    <p:set>
                                      <p:cBhvr>
                                        <p:cTn id="60" dur="1" fill="hold">
                                          <p:stCondLst>
                                            <p:cond delay="0"/>
                                          </p:stCondLst>
                                        </p:cTn>
                                        <p:tgtEl>
                                          <p:spTgt spid="83"/>
                                        </p:tgtEl>
                                        <p:attrNameLst>
                                          <p:attrName>style.visibility</p:attrName>
                                        </p:attrNameLst>
                                      </p:cBhvr>
                                      <p:to>
                                        <p:strVal val="visible"/>
                                      </p:to>
                                    </p:set>
                                    <p:animEffect transition="in" filter="wipe(left)">
                                      <p:cBhvr>
                                        <p:cTn id="61" dur="250"/>
                                        <p:tgtEl>
                                          <p:spTgt spid="83"/>
                                        </p:tgtEl>
                                      </p:cBhvr>
                                    </p:animEffect>
                                  </p:childTnLst>
                                </p:cTn>
                              </p:par>
                            </p:childTnLst>
                          </p:cTn>
                        </p:par>
                        <p:par>
                          <p:cTn id="62" fill="hold" nodeType="afterGroup">
                            <p:stCondLst>
                              <p:cond delay="3500"/>
                            </p:stCondLst>
                            <p:childTnLst>
                              <p:par>
                                <p:cTn id="63" presetID="22" presetClass="entr" presetSubtype="8" dur="250" fill="hold" nodeType="afterEffect">
                                  <p:stCondLst>
                                    <p:cond delay="0"/>
                                  </p:stCondLst>
                                  <p:childTnLst>
                                    <p:set>
                                      <p:cBhvr>
                                        <p:cTn id="64" dur="1" fill="hold">
                                          <p:stCondLst>
                                            <p:cond delay="0"/>
                                          </p:stCondLst>
                                        </p:cTn>
                                        <p:tgtEl>
                                          <p:spTgt spid="64"/>
                                        </p:tgtEl>
                                        <p:attrNameLst>
                                          <p:attrName>style.visibility</p:attrName>
                                        </p:attrNameLst>
                                      </p:cBhvr>
                                      <p:to>
                                        <p:strVal val="visible"/>
                                      </p:to>
                                    </p:set>
                                    <p:animEffect transition="in" filter="wipe(left)">
                                      <p:cBhvr>
                                        <p:cTn id="65" dur="250"/>
                                        <p:tgtEl>
                                          <p:spTgt spid="64"/>
                                        </p:tgtEl>
                                      </p:cBhvr>
                                    </p:animEffect>
                                  </p:childTnLst>
                                </p:cTn>
                              </p:par>
                            </p:childTnLst>
                          </p:cTn>
                        </p:par>
                        <p:par>
                          <p:cTn id="66" fill="hold" nodeType="afterGroup">
                            <p:stCondLst>
                              <p:cond delay="3750"/>
                            </p:stCondLst>
                            <p:childTnLst>
                              <p:par>
                                <p:cTn id="67" presetID="42" presetClass="entr" presetSubtype="0" dur="250" fill="hold" nodeType="afterEffect">
                                  <p:stCondLst>
                                    <p:cond delay="0"/>
                                  </p:stCondLst>
                                  <p:childTnLst>
                                    <p:set>
                                      <p:cBhvr>
                                        <p:cTn id="68" dur="1" fill="hold">
                                          <p:stCondLst>
                                            <p:cond delay="0"/>
                                          </p:stCondLst>
                                        </p:cTn>
                                        <p:tgtEl>
                                          <p:spTgt spid="33"/>
                                        </p:tgtEl>
                                        <p:attrNameLst>
                                          <p:attrName>style.visibility</p:attrName>
                                        </p:attrNameLst>
                                      </p:cBhvr>
                                      <p:to>
                                        <p:strVal val="visible"/>
                                      </p:to>
                                    </p:set>
                                    <p:animEffect transition="in" filter="fade">
                                      <p:cBhvr>
                                        <p:cTn id="69" dur="250"/>
                                        <p:tgtEl>
                                          <p:spTgt spid="33"/>
                                        </p:tgtEl>
                                      </p:cBhvr>
                                    </p:animEffect>
                                    <p:anim calcmode="lin" valueType="num">
                                      <p:cBhvr>
                                        <p:cTn id="70" dur="250" fill="hold"/>
                                        <p:tgtEl>
                                          <p:spTgt spid="33"/>
                                        </p:tgtEl>
                                        <p:attrNameLst>
                                          <p:attrName>ppt_x</p:attrName>
                                        </p:attrNameLst>
                                      </p:cBhvr>
                                      <p:tavLst>
                                        <p:tav tm="0">
                                          <p:val>
                                            <p:strVal val="#ppt_x"/>
                                          </p:val>
                                        </p:tav>
                                        <p:tav tm="100000">
                                          <p:val>
                                            <p:strVal val="#ppt_x"/>
                                          </p:val>
                                        </p:tav>
                                      </p:tavLst>
                                    </p:anim>
                                    <p:anim calcmode="lin" valueType="num">
                                      <p:cBhvr>
                                        <p:cTn id="71" dur="250" fill="hold"/>
                                        <p:tgtEl>
                                          <p:spTgt spid="33"/>
                                        </p:tgtEl>
                                        <p:attrNameLst>
                                          <p:attrName>ppt_y</p:attrName>
                                        </p:attrNameLst>
                                      </p:cBhvr>
                                      <p:tavLst>
                                        <p:tav tm="0">
                                          <p:val>
                                            <p:strVal val="#ppt_y+.1"/>
                                          </p:val>
                                        </p:tav>
                                        <p:tav tm="100000">
                                          <p:val>
                                            <p:strVal val="#ppt_y"/>
                                          </p:val>
                                        </p:tav>
                                      </p:tavLst>
                                    </p:anim>
                                  </p:childTnLst>
                                </p:cTn>
                              </p:par>
                            </p:childTnLst>
                          </p:cTn>
                        </p:par>
                        <p:par>
                          <p:cTn id="72" fill="hold" nodeType="afterGroup">
                            <p:stCondLst>
                              <p:cond delay="4000"/>
                            </p:stCondLst>
                            <p:childTnLst>
                              <p:par>
                                <p:cTn id="73" presetID="22" presetClass="entr" presetSubtype="8" dur="250" fill="hold" nodeType="afterEffect">
                                  <p:stCondLst>
                                    <p:cond delay="0"/>
                                  </p:stCondLst>
                                  <p:childTnLst>
                                    <p:set>
                                      <p:cBhvr>
                                        <p:cTn id="74" dur="1" fill="hold">
                                          <p:stCondLst>
                                            <p:cond delay="0"/>
                                          </p:stCondLst>
                                        </p:cTn>
                                        <p:tgtEl>
                                          <p:spTgt spid="6"/>
                                        </p:tgtEl>
                                        <p:attrNameLst>
                                          <p:attrName>style.visibility</p:attrName>
                                        </p:attrNameLst>
                                      </p:cBhvr>
                                      <p:to>
                                        <p:strVal val="visible"/>
                                      </p:to>
                                    </p:set>
                                    <p:animEffect transition="in" filter="wipe(left)">
                                      <p:cBhvr>
                                        <p:cTn id="75" dur="250"/>
                                        <p:tgtEl>
                                          <p:spTgt spid="6"/>
                                        </p:tgtEl>
                                      </p:cBhvr>
                                    </p:animEffect>
                                  </p:childTnLst>
                                </p:cTn>
                              </p:par>
                            </p:childTnLst>
                          </p:cTn>
                        </p:par>
                        <p:par>
                          <p:cTn id="76" fill="hold" nodeType="afterGroup">
                            <p:stCondLst>
                              <p:cond delay="4250"/>
                            </p:stCondLst>
                            <p:childTnLst>
                              <p:par>
                                <p:cTn id="77" presetID="22" presetClass="entr" presetSubtype="8" dur="250" fill="hold" nodeType="afterEffect">
                                  <p:stCondLst>
                                    <p:cond delay="0"/>
                                  </p:stCondLst>
                                  <p:childTnLst>
                                    <p:set>
                                      <p:cBhvr>
                                        <p:cTn id="78" dur="1" fill="hold">
                                          <p:stCondLst>
                                            <p:cond delay="0"/>
                                          </p:stCondLst>
                                        </p:cTn>
                                        <p:tgtEl>
                                          <p:spTgt spid="91"/>
                                        </p:tgtEl>
                                        <p:attrNameLst>
                                          <p:attrName>style.visibility</p:attrName>
                                        </p:attrNameLst>
                                      </p:cBhvr>
                                      <p:to>
                                        <p:strVal val="visible"/>
                                      </p:to>
                                    </p:set>
                                    <p:animEffect transition="in" filter="wipe(left)">
                                      <p:cBhvr>
                                        <p:cTn id="79" dur="250"/>
                                        <p:tgtEl>
                                          <p:spTgt spid="91"/>
                                        </p:tgtEl>
                                      </p:cBhvr>
                                    </p:animEffect>
                                  </p:childTnLst>
                                </p:cTn>
                              </p:par>
                            </p:childTnLst>
                          </p:cTn>
                        </p:par>
                        <p:par>
                          <p:cTn id="80" fill="hold" nodeType="afterGroup">
                            <p:stCondLst>
                              <p:cond delay="4500"/>
                            </p:stCondLst>
                            <p:childTnLst>
                              <p:par>
                                <p:cTn id="81" presetID="22" presetClass="entr" presetSubtype="8" dur="250" fill="hold" nodeType="afterEffect">
                                  <p:stCondLst>
                                    <p:cond delay="0"/>
                                  </p:stCondLst>
                                  <p:childTnLst>
                                    <p:set>
                                      <p:cBhvr>
                                        <p:cTn id="82" dur="1" fill="hold">
                                          <p:stCondLst>
                                            <p:cond delay="0"/>
                                          </p:stCondLst>
                                        </p:cTn>
                                        <p:tgtEl>
                                          <p:spTgt spid="67"/>
                                        </p:tgtEl>
                                        <p:attrNameLst>
                                          <p:attrName>style.visibility</p:attrName>
                                        </p:attrNameLst>
                                      </p:cBhvr>
                                      <p:to>
                                        <p:strVal val="visible"/>
                                      </p:to>
                                    </p:set>
                                    <p:animEffect transition="in" filter="wipe(left)">
                                      <p:cBhvr>
                                        <p:cTn id="83" dur="250"/>
                                        <p:tgtEl>
                                          <p:spTgt spid="67"/>
                                        </p:tgtEl>
                                      </p:cBhvr>
                                    </p:animEffect>
                                  </p:childTnLst>
                                </p:cTn>
                              </p:par>
                            </p:childTnLst>
                          </p:cTn>
                        </p:par>
                        <p:par>
                          <p:cTn id="84" fill="hold" nodeType="afterGroup">
                            <p:stCondLst>
                              <p:cond delay="4750"/>
                            </p:stCondLst>
                            <p:childTnLst>
                              <p:par>
                                <p:cTn id="85" presetID="42" presetClass="entr" presetSubtype="0" dur="250" fill="hold" nodeType="afterEffect">
                                  <p:stCondLst>
                                    <p:cond delay="0"/>
                                  </p:stCondLst>
                                  <p:childTnLst>
                                    <p:set>
                                      <p:cBhvr>
                                        <p:cTn id="86" dur="1" fill="hold">
                                          <p:stCondLst>
                                            <p:cond delay="0"/>
                                          </p:stCondLst>
                                        </p:cTn>
                                        <p:tgtEl>
                                          <p:spTgt spid="26"/>
                                        </p:tgtEl>
                                        <p:attrNameLst>
                                          <p:attrName>style.visibility</p:attrName>
                                        </p:attrNameLst>
                                      </p:cBhvr>
                                      <p:to>
                                        <p:strVal val="visible"/>
                                      </p:to>
                                    </p:set>
                                    <p:animEffect transition="in" filter="fade">
                                      <p:cBhvr>
                                        <p:cTn id="87" dur="250"/>
                                        <p:tgtEl>
                                          <p:spTgt spid="26"/>
                                        </p:tgtEl>
                                      </p:cBhvr>
                                    </p:animEffect>
                                    <p:anim calcmode="lin" valueType="num">
                                      <p:cBhvr>
                                        <p:cTn id="88" dur="250" fill="hold"/>
                                        <p:tgtEl>
                                          <p:spTgt spid="26"/>
                                        </p:tgtEl>
                                        <p:attrNameLst>
                                          <p:attrName>ppt_x</p:attrName>
                                        </p:attrNameLst>
                                      </p:cBhvr>
                                      <p:tavLst>
                                        <p:tav tm="0">
                                          <p:val>
                                            <p:strVal val="#ppt_x"/>
                                          </p:val>
                                        </p:tav>
                                        <p:tav tm="100000">
                                          <p:val>
                                            <p:strVal val="#ppt_x"/>
                                          </p:val>
                                        </p:tav>
                                      </p:tavLst>
                                    </p:anim>
                                    <p:anim calcmode="lin" valueType="num">
                                      <p:cBhvr>
                                        <p:cTn id="89" dur="250" fill="hold"/>
                                        <p:tgtEl>
                                          <p:spTgt spid="26"/>
                                        </p:tgtEl>
                                        <p:attrNameLst>
                                          <p:attrName>ppt_y</p:attrName>
                                        </p:attrNameLst>
                                      </p:cBhvr>
                                      <p:tavLst>
                                        <p:tav tm="0">
                                          <p:val>
                                            <p:strVal val="#ppt_y+.1"/>
                                          </p:val>
                                        </p:tav>
                                        <p:tav tm="100000">
                                          <p:val>
                                            <p:strVal val="#ppt_y"/>
                                          </p:val>
                                        </p:tav>
                                      </p:tavLst>
                                    </p:anim>
                                  </p:childTnLst>
                                </p:cTn>
                              </p:par>
                            </p:childTnLst>
                          </p:cTn>
                        </p:par>
                        <p:par>
                          <p:cTn id="90" fill="hold" nodeType="afterGroup">
                            <p:stCondLst>
                              <p:cond delay="5000"/>
                            </p:stCondLst>
                            <p:childTnLst>
                              <p:par>
                                <p:cTn id="91" presetID="22" presetClass="entr" presetSubtype="8" dur="250" fill="hold" nodeType="afterEffect">
                                  <p:stCondLst>
                                    <p:cond delay="0"/>
                                  </p:stCondLst>
                                  <p:childTnLst>
                                    <p:set>
                                      <p:cBhvr>
                                        <p:cTn id="92" dur="1" fill="hold">
                                          <p:stCondLst>
                                            <p:cond delay="0"/>
                                          </p:stCondLst>
                                        </p:cTn>
                                        <p:tgtEl>
                                          <p:spTgt spid="3"/>
                                        </p:tgtEl>
                                        <p:attrNameLst>
                                          <p:attrName>style.visibility</p:attrName>
                                        </p:attrNameLst>
                                      </p:cBhvr>
                                      <p:to>
                                        <p:strVal val="visible"/>
                                      </p:to>
                                    </p:set>
                                    <p:animEffect transition="in" filter="wipe(left)">
                                      <p:cBhvr>
                                        <p:cTn id="93" dur="250"/>
                                        <p:tgtEl>
                                          <p:spTgt spid="3"/>
                                        </p:tgtEl>
                                      </p:cBhvr>
                                    </p:animEffect>
                                  </p:childTnLst>
                                </p:cTn>
                              </p:par>
                            </p:childTnLst>
                          </p:cTn>
                        </p:par>
                        <p:par>
                          <p:cTn id="94" fill="hold" nodeType="afterGroup">
                            <p:stCondLst>
                              <p:cond delay="5250"/>
                            </p:stCondLst>
                            <p:childTnLst>
                              <p:par>
                                <p:cTn id="95" presetID="22" presetClass="entr" presetSubtype="8" dur="250" fill="hold" nodeType="afterEffect">
                                  <p:stCondLst>
                                    <p:cond delay="0"/>
                                  </p:stCondLst>
                                  <p:childTnLst>
                                    <p:set>
                                      <p:cBhvr>
                                        <p:cTn id="96" dur="1" fill="hold">
                                          <p:stCondLst>
                                            <p:cond delay="0"/>
                                          </p:stCondLst>
                                        </p:cTn>
                                        <p:tgtEl>
                                          <p:spTgt spid="109"/>
                                        </p:tgtEl>
                                        <p:attrNameLst>
                                          <p:attrName>style.visibility</p:attrName>
                                        </p:attrNameLst>
                                      </p:cBhvr>
                                      <p:to>
                                        <p:strVal val="visible"/>
                                      </p:to>
                                    </p:set>
                                    <p:animEffect transition="in" filter="wipe(left)">
                                      <p:cBhvr>
                                        <p:cTn id="97" dur="250"/>
                                        <p:tgtEl>
                                          <p:spTgt spid="109"/>
                                        </p:tgtEl>
                                      </p:cBhvr>
                                    </p:animEffect>
                                  </p:childTnLst>
                                </p:cTn>
                              </p:par>
                            </p:childTnLst>
                          </p:cTn>
                        </p:par>
                        <p:par>
                          <p:cTn id="98" fill="hold" nodeType="afterGroup">
                            <p:stCondLst>
                              <p:cond delay="5500"/>
                            </p:stCondLst>
                            <p:childTnLst>
                              <p:par>
                                <p:cTn id="99" presetID="22" presetClass="entr" presetSubtype="8" dur="250" fill="hold" nodeType="afterEffect">
                                  <p:stCondLst>
                                    <p:cond delay="0"/>
                                  </p:stCondLst>
                                  <p:childTnLst>
                                    <p:set>
                                      <p:cBhvr>
                                        <p:cTn id="100" dur="1" fill="hold">
                                          <p:stCondLst>
                                            <p:cond delay="0"/>
                                          </p:stCondLst>
                                        </p:cTn>
                                        <p:tgtEl>
                                          <p:spTgt spid="70"/>
                                        </p:tgtEl>
                                        <p:attrNameLst>
                                          <p:attrName>style.visibility</p:attrName>
                                        </p:attrNameLst>
                                      </p:cBhvr>
                                      <p:to>
                                        <p:strVal val="visible"/>
                                      </p:to>
                                    </p:set>
                                    <p:animEffect transition="in" filter="wipe(left)">
                                      <p:cBhvr>
                                        <p:cTn id="101" dur="25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663158"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二、商务谈判者的心理禁忌</a:t>
            </a:r>
            <a:endParaRPr lang="zh-CN" altLang="en-US" sz="3200">
              <a:latin typeface="微软雅黑" panose="020b0503020204020204" pitchFamily="34" charset="-122"/>
              <a:ea typeface="微软雅黑" panose="020b0503020204020204" pitchFamily="34" charset="-122"/>
            </a:endParaRPr>
          </a:p>
        </p:txBody>
      </p:sp>
      <p:sp>
        <p:nvSpPr>
          <p:cNvPr id="138" name="椭圆 7"/>
          <p:cNvSpPr>
            <a:spLocks noChangeArrowheads="1"/>
          </p:cNvSpPr>
          <p:nvPr/>
        </p:nvSpPr>
        <p:spPr bwMode="auto">
          <a:xfrm>
            <a:off x="5440674" y="1330657"/>
            <a:ext cx="1377771" cy="1376184"/>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36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endParaRPr>
          </a:p>
        </p:txBody>
      </p:sp>
      <p:sp>
        <p:nvSpPr>
          <p:cNvPr id="139" name="TextBox 147"/>
          <p:cNvSpPr txBox="1">
            <a:spLocks noChangeArrowheads="1"/>
          </p:cNvSpPr>
          <p:nvPr/>
        </p:nvSpPr>
        <p:spPr bwMode="auto">
          <a:xfrm>
            <a:off x="5540675" y="1700808"/>
            <a:ext cx="11777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3130"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913130"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algn="ctr" defTabSz="912495" fontAlgn="ctr">
              <a:spcBef>
                <a:spcPct val="0"/>
              </a:spcBef>
              <a:spcAft>
                <a:spcPct val="0"/>
              </a:spcAft>
              <a:buClr>
                <a:srgbClr val="FF0000"/>
              </a:buClr>
              <a:buSzPct val="70000"/>
            </a:pPr>
            <a:r>
              <a:rPr lang="en-US" altLang="zh-CN" sz="3600" b="1">
                <a:solidFill>
                  <a:srgbClr val="F8F8F8"/>
                </a:solidFill>
                <a:latin typeface="微软雅黑" panose="020b0503020204020204" pitchFamily="34" charset="-122"/>
                <a:ea typeface="微软雅黑" panose="020b0503020204020204" pitchFamily="34" charset="-122"/>
              </a:rPr>
              <a:t>1</a:t>
            </a:r>
            <a:endParaRPr lang="zh-CN" altLang="en-US" sz="3600" b="1">
              <a:solidFill>
                <a:srgbClr val="F8F8F8"/>
              </a:solidFill>
              <a:latin typeface="微软雅黑" panose="020b0503020204020204" pitchFamily="34" charset="-122"/>
              <a:ea typeface="微软雅黑" panose="020b0503020204020204" pitchFamily="34" charset="-122"/>
            </a:endParaRPr>
          </a:p>
        </p:txBody>
      </p:sp>
      <p:sp>
        <p:nvSpPr>
          <p:cNvPr id="140" name="矩形 87"/>
          <p:cNvSpPr>
            <a:spLocks noChangeArrowheads="1"/>
          </p:cNvSpPr>
          <p:nvPr/>
        </p:nvSpPr>
        <p:spPr bwMode="auto">
          <a:xfrm>
            <a:off x="7361300" y="1628800"/>
            <a:ext cx="320078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eaLnBrk="0" fontAlgn="ctr" hangingPunct="0">
              <a:spcBef>
                <a:spcPct val="0"/>
              </a:spcBef>
              <a:spcAft>
                <a:spcPct val="0"/>
              </a:spcAft>
              <a:buClr>
                <a:srgbClr val="FF0000"/>
              </a:buClr>
              <a:buSzPct val="70000"/>
            </a:pPr>
            <a:r>
              <a:rPr lang="zh-CN" altLang="en-US" sz="44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信心不足</a:t>
            </a:r>
            <a:endParaRPr lang="en-US" sz="4400">
              <a:solidFill>
                <a:srgbClr val="000000"/>
              </a:solidFill>
              <a:latin typeface="微软雅黑" panose="020b0503020204020204" pitchFamily="34" charset="-122"/>
              <a:ea typeface="微软雅黑" panose="020b0503020204020204" pitchFamily="34" charset="-122"/>
            </a:endParaRPr>
          </a:p>
        </p:txBody>
      </p:sp>
      <p:sp>
        <p:nvSpPr>
          <p:cNvPr id="141" name="AutoShape 60"/>
          <p:cNvSpPr>
            <a:spLocks noChangeArrowheads="1"/>
          </p:cNvSpPr>
          <p:nvPr/>
        </p:nvSpPr>
        <p:spPr bwMode="auto">
          <a:xfrm>
            <a:off x="408955" y="2132856"/>
            <a:ext cx="4603151" cy="2960303"/>
          </a:xfrm>
          <a:prstGeom prst="rightArrow">
            <a:avLst>
              <a:gd name="adj1" fmla="val 68037"/>
              <a:gd name="adj2" fmla="val 41127"/>
            </a:avLst>
          </a:prstGeom>
          <a:solidFill>
            <a:schemeClr val="bg1"/>
          </a:solidFill>
          <a:ln>
            <a:solidFill>
              <a:srgbClr val="C0000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2" indent="0" algn="ctr" defTabSz="914400" eaLnBrk="0" fontAlgn="ctr" latinLnBrk="0" hangingPunct="0">
              <a:lnSpc>
                <a:spcPct val="100000"/>
              </a:lnSpc>
              <a:spcBef>
                <a:spcPct val="0"/>
              </a:spcBef>
              <a:spcAft>
                <a:spcPct val="0"/>
              </a:spcAft>
              <a:buClr>
                <a:srgbClr val="FF0000"/>
              </a:buClr>
              <a:buSzPct val="70000"/>
              <a:buFont typeface="Wingdings" panose="05000000000000000000" pitchFamily="2" charset="2"/>
              <a:buChar char="u"/>
              <a:tabLst>
                <a:tab pos="135890"/>
              </a:tabLst>
              <a:defRPr/>
            </a:pPr>
            <a:endParaRPr kumimoji="0" lang="zh-CN" altLang="en-US" sz="1400" b="0" i="0" u="none" strike="noStrike" kern="0" cap="none" spc="0" normalizeH="0" baseline="0" noProof="0">
              <a:ln>
                <a:noFill/>
              </a:ln>
              <a:solidFill>
                <a:srgbClr val="21A3D0"/>
              </a:solidFill>
              <a:effectLst/>
              <a:uLnTx/>
              <a:uFillTx/>
              <a:latin typeface="微软雅黑" panose="020b0503020204020204" pitchFamily="34" charset="-122"/>
              <a:ea typeface="微软雅黑" panose="020b0503020204020204" pitchFamily="34" charset="-122"/>
              <a:cs typeface="+mn-cs"/>
            </a:endParaRPr>
          </a:p>
        </p:txBody>
      </p:sp>
      <p:grpSp>
        <p:nvGrpSpPr>
          <p:cNvPr id="142" name="Group 9"/>
          <p:cNvGrpSpPr/>
          <p:nvPr/>
        </p:nvGrpSpPr>
        <p:grpSpPr>
          <a:xfrm>
            <a:off x="696987" y="3115391"/>
            <a:ext cx="3525983" cy="995232"/>
            <a:chOff x="11787" y="-290209"/>
            <a:chExt cx="415318" cy="2705673"/>
          </a:xfrm>
          <a:solidFill>
            <a:srgbClr val="C00000"/>
          </a:solidFill>
        </p:grpSpPr>
        <p:sp>
          <p:nvSpPr>
            <p:cNvPr id="143" name="圆角矩形 18"/>
            <p:cNvSpPr>
              <a:spLocks noChangeArrowheads="1"/>
            </p:cNvSpPr>
            <p:nvPr/>
          </p:nvSpPr>
          <p:spPr bwMode="auto">
            <a:xfrm>
              <a:off x="11787" y="-290209"/>
              <a:ext cx="415318" cy="2705673"/>
            </a:xfrm>
            <a:prstGeom prst="roundRect">
              <a:avLst>
                <a:gd name="adj" fmla="val 10569"/>
              </a:avLst>
            </a:prstGeom>
            <a:gr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endParaRPr>
            </a:p>
          </p:txBody>
        </p:sp>
        <p:sp>
          <p:nvSpPr>
            <p:cNvPr id="144" name="矩形 14"/>
            <p:cNvSpPr>
              <a:spLocks noChangeArrowheads="1"/>
            </p:cNvSpPr>
            <p:nvPr/>
          </p:nvSpPr>
          <p:spPr bwMode="auto">
            <a:xfrm>
              <a:off x="19502" y="180460"/>
              <a:ext cx="399887" cy="1764332"/>
            </a:xfrm>
            <a:prstGeom prst="rect">
              <a:avLst/>
            </a:prstGeom>
            <a:grp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商务谈判者容易出现的心理状态</a:t>
              </a: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145" name="椭圆 20"/>
          <p:cNvSpPr>
            <a:spLocks noChangeArrowheads="1"/>
          </p:cNvSpPr>
          <p:nvPr/>
        </p:nvSpPr>
        <p:spPr bwMode="auto">
          <a:xfrm>
            <a:off x="5440674" y="2852936"/>
            <a:ext cx="1377771" cy="1376183"/>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146" name="TextBox 147"/>
          <p:cNvSpPr txBox="1">
            <a:spLocks noChangeArrowheads="1"/>
          </p:cNvSpPr>
          <p:nvPr/>
        </p:nvSpPr>
        <p:spPr bwMode="auto">
          <a:xfrm>
            <a:off x="5540675" y="3216912"/>
            <a:ext cx="11777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3130"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913130"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algn="ctr" defTabSz="912495" fontAlgn="ctr">
              <a:spcBef>
                <a:spcPct val="0"/>
              </a:spcBef>
              <a:spcAft>
                <a:spcPct val="0"/>
              </a:spcAft>
              <a:buClr>
                <a:srgbClr val="FF0000"/>
              </a:buClr>
              <a:buSzPct val="70000"/>
            </a:pPr>
            <a:r>
              <a:rPr lang="en-US" altLang="zh-CN" sz="3600" b="1">
                <a:solidFill>
                  <a:srgbClr val="F8F8F8"/>
                </a:solidFill>
                <a:latin typeface="微软雅黑" panose="020b0503020204020204" pitchFamily="34" charset="-122"/>
                <a:ea typeface="微软雅黑" panose="020b0503020204020204" pitchFamily="34" charset="-122"/>
              </a:rPr>
              <a:t>2</a:t>
            </a:r>
            <a:endParaRPr lang="zh-CN" altLang="en-US" sz="3600" b="1">
              <a:solidFill>
                <a:srgbClr val="F8F8F8"/>
              </a:solidFill>
              <a:latin typeface="微软雅黑" panose="020b0503020204020204" pitchFamily="34" charset="-122"/>
              <a:ea typeface="微软雅黑" panose="020b0503020204020204" pitchFamily="34" charset="-122"/>
            </a:endParaRPr>
          </a:p>
        </p:txBody>
      </p:sp>
      <p:sp>
        <p:nvSpPr>
          <p:cNvPr id="147" name="矩形 87"/>
          <p:cNvSpPr>
            <a:spLocks noChangeArrowheads="1"/>
          </p:cNvSpPr>
          <p:nvPr/>
        </p:nvSpPr>
        <p:spPr bwMode="auto">
          <a:xfrm>
            <a:off x="7361300" y="3140968"/>
            <a:ext cx="320078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eaLnBrk="0" fontAlgn="ctr" hangingPunct="0">
              <a:spcBef>
                <a:spcPct val="0"/>
              </a:spcBef>
              <a:spcAft>
                <a:spcPct val="0"/>
              </a:spcAft>
              <a:buClr>
                <a:srgbClr val="FF0000"/>
              </a:buClr>
              <a:buSzPct val="70000"/>
            </a:pPr>
            <a:r>
              <a:rPr lang="zh-CN" altLang="en-US" sz="44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热情过度</a:t>
            </a:r>
            <a:endParaRPr lang="en-US" sz="4400">
              <a:solidFill>
                <a:srgbClr val="000000"/>
              </a:solidFill>
              <a:latin typeface="微软雅黑" panose="020b0503020204020204" pitchFamily="34" charset="-122"/>
              <a:ea typeface="微软雅黑" panose="020b0503020204020204" pitchFamily="34" charset="-122"/>
            </a:endParaRPr>
          </a:p>
        </p:txBody>
      </p:sp>
      <p:sp>
        <p:nvSpPr>
          <p:cNvPr id="148" name="椭圆 25"/>
          <p:cNvSpPr>
            <a:spLocks noChangeArrowheads="1"/>
          </p:cNvSpPr>
          <p:nvPr/>
        </p:nvSpPr>
        <p:spPr bwMode="auto">
          <a:xfrm>
            <a:off x="5440674" y="4482051"/>
            <a:ext cx="1377771" cy="1376184"/>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149" name="TextBox 147"/>
          <p:cNvSpPr txBox="1">
            <a:spLocks noChangeArrowheads="1"/>
          </p:cNvSpPr>
          <p:nvPr/>
        </p:nvSpPr>
        <p:spPr bwMode="auto">
          <a:xfrm>
            <a:off x="5540675" y="4798893"/>
            <a:ext cx="11777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3130"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913130"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algn="ctr" defTabSz="912495" fontAlgn="ctr">
              <a:spcBef>
                <a:spcPct val="0"/>
              </a:spcBef>
              <a:spcAft>
                <a:spcPct val="0"/>
              </a:spcAft>
              <a:buClr>
                <a:srgbClr val="FF0000"/>
              </a:buClr>
              <a:buSzPct val="70000"/>
            </a:pPr>
            <a:r>
              <a:rPr lang="en-US" altLang="zh-CN" sz="3600" b="1">
                <a:solidFill>
                  <a:srgbClr val="F8F8F8"/>
                </a:solidFill>
                <a:latin typeface="微软雅黑" panose="020b0503020204020204" pitchFamily="34" charset="-122"/>
                <a:ea typeface="微软雅黑" panose="020b0503020204020204" pitchFamily="34" charset="-122"/>
              </a:rPr>
              <a:t>3</a:t>
            </a:r>
            <a:endParaRPr lang="zh-CN" altLang="en-US" sz="3600" b="1">
              <a:solidFill>
                <a:srgbClr val="F8F8F8"/>
              </a:solidFill>
              <a:latin typeface="微软雅黑" panose="020b0503020204020204" pitchFamily="34" charset="-122"/>
              <a:ea typeface="微软雅黑" panose="020b0503020204020204" pitchFamily="34" charset="-122"/>
            </a:endParaRPr>
          </a:p>
        </p:txBody>
      </p:sp>
      <p:sp>
        <p:nvSpPr>
          <p:cNvPr id="150" name="矩形 87"/>
          <p:cNvSpPr>
            <a:spLocks noChangeArrowheads="1"/>
          </p:cNvSpPr>
          <p:nvPr/>
        </p:nvSpPr>
        <p:spPr bwMode="auto">
          <a:xfrm>
            <a:off x="7361300" y="4675396"/>
            <a:ext cx="320078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eaLnBrk="0" fontAlgn="ctr" hangingPunct="0">
              <a:spcBef>
                <a:spcPct val="0"/>
              </a:spcBef>
              <a:spcAft>
                <a:spcPct val="0"/>
              </a:spcAft>
              <a:buClr>
                <a:srgbClr val="FF0000"/>
              </a:buClr>
              <a:buSzPct val="70000"/>
            </a:pPr>
            <a:r>
              <a:rPr lang="zh-CN" altLang="en-US" sz="44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不知所措</a:t>
            </a:r>
            <a:endParaRPr lang="en-US" sz="440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 presetClass="entr" presetSubtype="8" dur="500" fill="hold" nodeType="afterEffect">
                                  <p:stCondLst>
                                    <p:cond delay="0"/>
                                  </p:stCondLst>
                                  <p:childTnLst>
                                    <p:set>
                                      <p:cBhvr>
                                        <p:cTn id="10" dur="1" fill="hold">
                                          <p:stCondLst>
                                            <p:cond delay="0"/>
                                          </p:stCondLst>
                                        </p:cTn>
                                        <p:tgtEl>
                                          <p:spTgt spid="142"/>
                                        </p:tgtEl>
                                        <p:attrNameLst>
                                          <p:attrName>style.visibility</p:attrName>
                                        </p:attrNameLst>
                                      </p:cBhvr>
                                      <p:to>
                                        <p:strVal val="visible"/>
                                      </p:to>
                                    </p:set>
                                    <p:anim calcmode="lin" valueType="num">
                                      <p:cBhvr additive="base">
                                        <p:cTn id="11" dur="500" fill="hold"/>
                                        <p:tgtEl>
                                          <p:spTgt spid="142"/>
                                        </p:tgtEl>
                                        <p:attrNameLst>
                                          <p:attrName>ppt_x</p:attrName>
                                        </p:attrNameLst>
                                      </p:cBhvr>
                                      <p:tavLst>
                                        <p:tav tm="0">
                                          <p:val>
                                            <p:strVal val="0-#ppt_w/2"/>
                                          </p:val>
                                        </p:tav>
                                        <p:tav tm="100000">
                                          <p:val>
                                            <p:strVal val="#ppt_x"/>
                                          </p:val>
                                        </p:tav>
                                      </p:tavLst>
                                    </p:anim>
                                    <p:anim calcmode="lin" valueType="num">
                                      <p:cBhvr additive="base">
                                        <p:cTn id="12" dur="500" fill="hold"/>
                                        <p:tgtEl>
                                          <p:spTgt spid="142"/>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2" presetClass="entr" presetSubtype="8" dur="500" fill="hold" grpId="0" nodeType="afterEffect">
                                  <p:stCondLst>
                                    <p:cond delay="0"/>
                                  </p:stCondLst>
                                  <p:childTnLst>
                                    <p:set>
                                      <p:cBhvr>
                                        <p:cTn id="15" dur="1" fill="hold">
                                          <p:stCondLst>
                                            <p:cond delay="0"/>
                                          </p:stCondLst>
                                        </p:cTn>
                                        <p:tgtEl>
                                          <p:spTgt spid="141"/>
                                        </p:tgtEl>
                                        <p:attrNameLst>
                                          <p:attrName>style.visibility</p:attrName>
                                        </p:attrNameLst>
                                      </p:cBhvr>
                                      <p:to>
                                        <p:strVal val="visible"/>
                                      </p:to>
                                    </p:set>
                                    <p:anim calcmode="lin" valueType="num">
                                      <p:cBhvr additive="base">
                                        <p:cTn id="16" dur="500" fill="hold"/>
                                        <p:tgtEl>
                                          <p:spTgt spid="141"/>
                                        </p:tgtEl>
                                        <p:attrNameLst>
                                          <p:attrName>ppt_x</p:attrName>
                                        </p:attrNameLst>
                                      </p:cBhvr>
                                      <p:tavLst>
                                        <p:tav tm="0">
                                          <p:val>
                                            <p:strVal val="0-#ppt_w/2"/>
                                          </p:val>
                                        </p:tav>
                                        <p:tav tm="100000">
                                          <p:val>
                                            <p:strVal val="#ppt_x"/>
                                          </p:val>
                                        </p:tav>
                                      </p:tavLst>
                                    </p:anim>
                                    <p:anim calcmode="lin" valueType="num">
                                      <p:cBhvr additive="base">
                                        <p:cTn id="17" dur="500" fill="hold"/>
                                        <p:tgtEl>
                                          <p:spTgt spid="141"/>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1500"/>
                            </p:stCondLst>
                            <p:childTnLst>
                              <p:par>
                                <p:cTn id="19" presetID="49" presetClass="entr" presetSubtype="0" dur="500" decel="100000" fill="hold" grpId="0" nodeType="afterEffect">
                                  <p:stCondLst>
                                    <p:cond delay="0"/>
                                  </p:stCondLst>
                                  <p:childTnLst>
                                    <p:set>
                                      <p:cBhvr>
                                        <p:cTn id="20" dur="1" fill="hold">
                                          <p:stCondLst>
                                            <p:cond delay="0"/>
                                          </p:stCondLst>
                                        </p:cTn>
                                        <p:tgtEl>
                                          <p:spTgt spid="139"/>
                                        </p:tgtEl>
                                        <p:attrNameLst>
                                          <p:attrName>style.visibility</p:attrName>
                                        </p:attrNameLst>
                                      </p:cBhvr>
                                      <p:to>
                                        <p:strVal val="visible"/>
                                      </p:to>
                                    </p:set>
                                    <p:anim calcmode="lin" valueType="num">
                                      <p:cBhvr>
                                        <p:cTn id="21" dur="500" fill="hold"/>
                                        <p:tgtEl>
                                          <p:spTgt spid="139"/>
                                        </p:tgtEl>
                                        <p:attrNameLst>
                                          <p:attrName>ppt_w</p:attrName>
                                        </p:attrNameLst>
                                      </p:cBhvr>
                                      <p:tavLst>
                                        <p:tav tm="0">
                                          <p:val>
                                            <p:fltVal val="0"/>
                                          </p:val>
                                        </p:tav>
                                        <p:tav tm="100000">
                                          <p:val>
                                            <p:strVal val="#ppt_w"/>
                                          </p:val>
                                        </p:tav>
                                      </p:tavLst>
                                    </p:anim>
                                    <p:anim calcmode="lin" valueType="num">
                                      <p:cBhvr>
                                        <p:cTn id="22" dur="500" fill="hold"/>
                                        <p:tgtEl>
                                          <p:spTgt spid="139"/>
                                        </p:tgtEl>
                                        <p:attrNameLst>
                                          <p:attrName>ppt_h</p:attrName>
                                        </p:attrNameLst>
                                      </p:cBhvr>
                                      <p:tavLst>
                                        <p:tav tm="0">
                                          <p:val>
                                            <p:fltVal val="0"/>
                                          </p:val>
                                        </p:tav>
                                        <p:tav tm="100000">
                                          <p:val>
                                            <p:strVal val="#ppt_h"/>
                                          </p:val>
                                        </p:tav>
                                      </p:tavLst>
                                    </p:anim>
                                    <p:anim calcmode="lin" valueType="num">
                                      <p:cBhvr>
                                        <p:cTn id="23" dur="500" fill="hold"/>
                                        <p:tgtEl>
                                          <p:spTgt spid="139"/>
                                        </p:tgtEl>
                                        <p:attrNameLst>
                                          <p:attrName>style.rotation</p:attrName>
                                        </p:attrNameLst>
                                      </p:cBhvr>
                                      <p:tavLst>
                                        <p:tav tm="0">
                                          <p:val>
                                            <p:fltVal val="360"/>
                                          </p:val>
                                        </p:tav>
                                        <p:tav tm="100000">
                                          <p:val>
                                            <p:fltVal val="0"/>
                                          </p:val>
                                        </p:tav>
                                      </p:tavLst>
                                    </p:anim>
                                    <p:animEffect transition="in" filter="fade">
                                      <p:cBhvr>
                                        <p:cTn id="24" dur="500"/>
                                        <p:tgtEl>
                                          <p:spTgt spid="139"/>
                                        </p:tgtEl>
                                      </p:cBhvr>
                                    </p:animEffect>
                                  </p:childTnLst>
                                </p:cTn>
                              </p:par>
                            </p:childTnLst>
                          </p:cTn>
                        </p:par>
                        <p:par>
                          <p:cTn id="25" fill="hold" nodeType="afterGroup">
                            <p:stCondLst>
                              <p:cond delay="2000"/>
                            </p:stCondLst>
                            <p:childTnLst>
                              <p:par>
                                <p:cTn id="26" presetID="2" presetClass="entr" presetSubtype="2" dur="500" fill="hold" grpId="0" nodeType="afterEffect">
                                  <p:stCondLst>
                                    <p:cond delay="0"/>
                                  </p:stCondLst>
                                  <p:childTnLst>
                                    <p:set>
                                      <p:cBhvr>
                                        <p:cTn id="27" dur="1" fill="hold">
                                          <p:stCondLst>
                                            <p:cond delay="0"/>
                                          </p:stCondLst>
                                        </p:cTn>
                                        <p:tgtEl>
                                          <p:spTgt spid="140"/>
                                        </p:tgtEl>
                                        <p:attrNameLst>
                                          <p:attrName>style.visibility</p:attrName>
                                        </p:attrNameLst>
                                      </p:cBhvr>
                                      <p:to>
                                        <p:strVal val="visible"/>
                                      </p:to>
                                    </p:set>
                                    <p:anim calcmode="lin" valueType="num">
                                      <p:cBhvr additive="base">
                                        <p:cTn id="28" dur="500" fill="hold"/>
                                        <p:tgtEl>
                                          <p:spTgt spid="140"/>
                                        </p:tgtEl>
                                        <p:attrNameLst>
                                          <p:attrName>ppt_x</p:attrName>
                                        </p:attrNameLst>
                                      </p:cBhvr>
                                      <p:tavLst>
                                        <p:tav tm="0">
                                          <p:val>
                                            <p:strVal val="1+#ppt_w/2"/>
                                          </p:val>
                                        </p:tav>
                                        <p:tav tm="100000">
                                          <p:val>
                                            <p:strVal val="#ppt_x"/>
                                          </p:val>
                                        </p:tav>
                                      </p:tavLst>
                                    </p:anim>
                                    <p:anim calcmode="lin" valueType="num">
                                      <p:cBhvr additive="base">
                                        <p:cTn id="29" dur="500" fill="hold"/>
                                        <p:tgtEl>
                                          <p:spTgt spid="140"/>
                                        </p:tgtEl>
                                        <p:attrNameLst>
                                          <p:attrName>ppt_y</p:attrName>
                                        </p:attrNameLst>
                                      </p:cBhvr>
                                      <p:tavLst>
                                        <p:tav tm="0">
                                          <p:val>
                                            <p:strVal val="#ppt_y"/>
                                          </p:val>
                                        </p:tav>
                                        <p:tav tm="100000">
                                          <p:val>
                                            <p:strVal val="#ppt_y"/>
                                          </p:val>
                                        </p:tav>
                                      </p:tavLst>
                                    </p:anim>
                                  </p:childTnLst>
                                </p:cTn>
                              </p:par>
                            </p:childTnLst>
                          </p:cTn>
                        </p:par>
                        <p:par>
                          <p:cTn id="30" fill="hold" nodeType="afterGroup">
                            <p:stCondLst>
                              <p:cond delay="2500"/>
                            </p:stCondLst>
                            <p:childTnLst>
                              <p:par>
                                <p:cTn id="31" presetID="49" presetClass="entr" presetSubtype="0" dur="500" decel="100000" fill="hold" grpId="0" nodeType="afterEffect">
                                  <p:stCondLst>
                                    <p:cond delay="0"/>
                                  </p:stCondLst>
                                  <p:childTnLst>
                                    <p:set>
                                      <p:cBhvr>
                                        <p:cTn id="32" dur="1" fill="hold">
                                          <p:stCondLst>
                                            <p:cond delay="0"/>
                                          </p:stCondLst>
                                        </p:cTn>
                                        <p:tgtEl>
                                          <p:spTgt spid="146"/>
                                        </p:tgtEl>
                                        <p:attrNameLst>
                                          <p:attrName>style.visibility</p:attrName>
                                        </p:attrNameLst>
                                      </p:cBhvr>
                                      <p:to>
                                        <p:strVal val="visible"/>
                                      </p:to>
                                    </p:set>
                                    <p:anim calcmode="lin" valueType="num">
                                      <p:cBhvr>
                                        <p:cTn id="33" dur="500" fill="hold"/>
                                        <p:tgtEl>
                                          <p:spTgt spid="146"/>
                                        </p:tgtEl>
                                        <p:attrNameLst>
                                          <p:attrName>ppt_w</p:attrName>
                                        </p:attrNameLst>
                                      </p:cBhvr>
                                      <p:tavLst>
                                        <p:tav tm="0">
                                          <p:val>
                                            <p:fltVal val="0"/>
                                          </p:val>
                                        </p:tav>
                                        <p:tav tm="100000">
                                          <p:val>
                                            <p:strVal val="#ppt_w"/>
                                          </p:val>
                                        </p:tav>
                                      </p:tavLst>
                                    </p:anim>
                                    <p:anim calcmode="lin" valueType="num">
                                      <p:cBhvr>
                                        <p:cTn id="34" dur="500" fill="hold"/>
                                        <p:tgtEl>
                                          <p:spTgt spid="146"/>
                                        </p:tgtEl>
                                        <p:attrNameLst>
                                          <p:attrName>ppt_h</p:attrName>
                                        </p:attrNameLst>
                                      </p:cBhvr>
                                      <p:tavLst>
                                        <p:tav tm="0">
                                          <p:val>
                                            <p:fltVal val="0"/>
                                          </p:val>
                                        </p:tav>
                                        <p:tav tm="100000">
                                          <p:val>
                                            <p:strVal val="#ppt_h"/>
                                          </p:val>
                                        </p:tav>
                                      </p:tavLst>
                                    </p:anim>
                                    <p:anim calcmode="lin" valueType="num">
                                      <p:cBhvr>
                                        <p:cTn id="35" dur="500" fill="hold"/>
                                        <p:tgtEl>
                                          <p:spTgt spid="146"/>
                                        </p:tgtEl>
                                        <p:attrNameLst>
                                          <p:attrName>style.rotation</p:attrName>
                                        </p:attrNameLst>
                                      </p:cBhvr>
                                      <p:tavLst>
                                        <p:tav tm="0">
                                          <p:val>
                                            <p:fltVal val="360"/>
                                          </p:val>
                                        </p:tav>
                                        <p:tav tm="100000">
                                          <p:val>
                                            <p:fltVal val="0"/>
                                          </p:val>
                                        </p:tav>
                                      </p:tavLst>
                                    </p:anim>
                                    <p:animEffect transition="in" filter="fade">
                                      <p:cBhvr>
                                        <p:cTn id="36" dur="500"/>
                                        <p:tgtEl>
                                          <p:spTgt spid="146"/>
                                        </p:tgtEl>
                                      </p:cBhvr>
                                    </p:animEffect>
                                  </p:childTnLst>
                                </p:cTn>
                              </p:par>
                            </p:childTnLst>
                          </p:cTn>
                        </p:par>
                        <p:par>
                          <p:cTn id="37" fill="hold" nodeType="afterGroup">
                            <p:stCondLst>
                              <p:cond delay="3000"/>
                            </p:stCondLst>
                            <p:childTnLst>
                              <p:par>
                                <p:cTn id="38" presetID="2" presetClass="entr" presetSubtype="2" dur="500" fill="hold" grpId="0" nodeType="afterEffect">
                                  <p:stCondLst>
                                    <p:cond delay="0"/>
                                  </p:stCondLst>
                                  <p:childTnLst>
                                    <p:set>
                                      <p:cBhvr>
                                        <p:cTn id="39" dur="1" fill="hold">
                                          <p:stCondLst>
                                            <p:cond delay="0"/>
                                          </p:stCondLst>
                                        </p:cTn>
                                        <p:tgtEl>
                                          <p:spTgt spid="147"/>
                                        </p:tgtEl>
                                        <p:attrNameLst>
                                          <p:attrName>style.visibility</p:attrName>
                                        </p:attrNameLst>
                                      </p:cBhvr>
                                      <p:to>
                                        <p:strVal val="visible"/>
                                      </p:to>
                                    </p:set>
                                    <p:anim calcmode="lin" valueType="num">
                                      <p:cBhvr additive="base">
                                        <p:cTn id="40" dur="500" fill="hold"/>
                                        <p:tgtEl>
                                          <p:spTgt spid="147"/>
                                        </p:tgtEl>
                                        <p:attrNameLst>
                                          <p:attrName>ppt_x</p:attrName>
                                        </p:attrNameLst>
                                      </p:cBhvr>
                                      <p:tavLst>
                                        <p:tav tm="0">
                                          <p:val>
                                            <p:strVal val="1+#ppt_w/2"/>
                                          </p:val>
                                        </p:tav>
                                        <p:tav tm="100000">
                                          <p:val>
                                            <p:strVal val="#ppt_x"/>
                                          </p:val>
                                        </p:tav>
                                      </p:tavLst>
                                    </p:anim>
                                    <p:anim calcmode="lin" valueType="num">
                                      <p:cBhvr additive="base">
                                        <p:cTn id="41" dur="500" fill="hold"/>
                                        <p:tgtEl>
                                          <p:spTgt spid="147"/>
                                        </p:tgtEl>
                                        <p:attrNameLst>
                                          <p:attrName>ppt_y</p:attrName>
                                        </p:attrNameLst>
                                      </p:cBhvr>
                                      <p:tavLst>
                                        <p:tav tm="0">
                                          <p:val>
                                            <p:strVal val="#ppt_y"/>
                                          </p:val>
                                        </p:tav>
                                        <p:tav tm="100000">
                                          <p:val>
                                            <p:strVal val="#ppt_y"/>
                                          </p:val>
                                        </p:tav>
                                      </p:tavLst>
                                    </p:anim>
                                  </p:childTnLst>
                                </p:cTn>
                              </p:par>
                            </p:childTnLst>
                          </p:cTn>
                        </p:par>
                        <p:par>
                          <p:cTn id="42" fill="hold" nodeType="afterGroup">
                            <p:stCondLst>
                              <p:cond delay="3500"/>
                            </p:stCondLst>
                            <p:childTnLst>
                              <p:par>
                                <p:cTn id="43" presetID="49" presetClass="entr" presetSubtype="0" dur="500" decel="100000" fill="hold" grpId="0" nodeType="afterEffect">
                                  <p:stCondLst>
                                    <p:cond delay="0"/>
                                  </p:stCondLst>
                                  <p:childTnLst>
                                    <p:set>
                                      <p:cBhvr>
                                        <p:cTn id="44" dur="1" fill="hold">
                                          <p:stCondLst>
                                            <p:cond delay="0"/>
                                          </p:stCondLst>
                                        </p:cTn>
                                        <p:tgtEl>
                                          <p:spTgt spid="149"/>
                                        </p:tgtEl>
                                        <p:attrNameLst>
                                          <p:attrName>style.visibility</p:attrName>
                                        </p:attrNameLst>
                                      </p:cBhvr>
                                      <p:to>
                                        <p:strVal val="visible"/>
                                      </p:to>
                                    </p:set>
                                    <p:anim calcmode="lin" valueType="num">
                                      <p:cBhvr>
                                        <p:cTn id="45" dur="500" fill="hold"/>
                                        <p:tgtEl>
                                          <p:spTgt spid="149"/>
                                        </p:tgtEl>
                                        <p:attrNameLst>
                                          <p:attrName>ppt_w</p:attrName>
                                        </p:attrNameLst>
                                      </p:cBhvr>
                                      <p:tavLst>
                                        <p:tav tm="0">
                                          <p:val>
                                            <p:fltVal val="0"/>
                                          </p:val>
                                        </p:tav>
                                        <p:tav tm="100000">
                                          <p:val>
                                            <p:strVal val="#ppt_w"/>
                                          </p:val>
                                        </p:tav>
                                      </p:tavLst>
                                    </p:anim>
                                    <p:anim calcmode="lin" valueType="num">
                                      <p:cBhvr>
                                        <p:cTn id="46" dur="500" fill="hold"/>
                                        <p:tgtEl>
                                          <p:spTgt spid="149"/>
                                        </p:tgtEl>
                                        <p:attrNameLst>
                                          <p:attrName>ppt_h</p:attrName>
                                        </p:attrNameLst>
                                      </p:cBhvr>
                                      <p:tavLst>
                                        <p:tav tm="0">
                                          <p:val>
                                            <p:fltVal val="0"/>
                                          </p:val>
                                        </p:tav>
                                        <p:tav tm="100000">
                                          <p:val>
                                            <p:strVal val="#ppt_h"/>
                                          </p:val>
                                        </p:tav>
                                      </p:tavLst>
                                    </p:anim>
                                    <p:anim calcmode="lin" valueType="num">
                                      <p:cBhvr>
                                        <p:cTn id="47" dur="500" fill="hold"/>
                                        <p:tgtEl>
                                          <p:spTgt spid="149"/>
                                        </p:tgtEl>
                                        <p:attrNameLst>
                                          <p:attrName>style.rotation</p:attrName>
                                        </p:attrNameLst>
                                      </p:cBhvr>
                                      <p:tavLst>
                                        <p:tav tm="0">
                                          <p:val>
                                            <p:fltVal val="360"/>
                                          </p:val>
                                        </p:tav>
                                        <p:tav tm="100000">
                                          <p:val>
                                            <p:fltVal val="0"/>
                                          </p:val>
                                        </p:tav>
                                      </p:tavLst>
                                    </p:anim>
                                    <p:animEffect transition="in" filter="fade">
                                      <p:cBhvr>
                                        <p:cTn id="48" dur="500"/>
                                        <p:tgtEl>
                                          <p:spTgt spid="149"/>
                                        </p:tgtEl>
                                      </p:cBhvr>
                                    </p:animEffect>
                                  </p:childTnLst>
                                </p:cTn>
                              </p:par>
                            </p:childTnLst>
                          </p:cTn>
                        </p:par>
                        <p:par>
                          <p:cTn id="49" fill="hold" nodeType="afterGroup">
                            <p:stCondLst>
                              <p:cond delay="4000"/>
                            </p:stCondLst>
                            <p:childTnLst>
                              <p:par>
                                <p:cTn id="50" presetID="2" presetClass="entr" presetSubtype="2" dur="500" fill="hold" grpId="0" nodeType="afterEffect">
                                  <p:stCondLst>
                                    <p:cond delay="0"/>
                                  </p:stCondLst>
                                  <p:childTnLst>
                                    <p:set>
                                      <p:cBhvr>
                                        <p:cTn id="51" dur="1" fill="hold">
                                          <p:stCondLst>
                                            <p:cond delay="0"/>
                                          </p:stCondLst>
                                        </p:cTn>
                                        <p:tgtEl>
                                          <p:spTgt spid="150"/>
                                        </p:tgtEl>
                                        <p:attrNameLst>
                                          <p:attrName>style.visibility</p:attrName>
                                        </p:attrNameLst>
                                      </p:cBhvr>
                                      <p:to>
                                        <p:strVal val="visible"/>
                                      </p:to>
                                    </p:set>
                                    <p:anim calcmode="lin" valueType="num">
                                      <p:cBhvr additive="base">
                                        <p:cTn id="52" dur="500" fill="hold"/>
                                        <p:tgtEl>
                                          <p:spTgt spid="150"/>
                                        </p:tgtEl>
                                        <p:attrNameLst>
                                          <p:attrName>ppt_x</p:attrName>
                                        </p:attrNameLst>
                                      </p:cBhvr>
                                      <p:tavLst>
                                        <p:tav tm="0">
                                          <p:val>
                                            <p:strVal val="1+#ppt_w/2"/>
                                          </p:val>
                                        </p:tav>
                                        <p:tav tm="100000">
                                          <p:val>
                                            <p:strVal val="#ppt_x"/>
                                          </p:val>
                                        </p:tav>
                                      </p:tavLst>
                                    </p:anim>
                                    <p:anim calcmode="lin" valueType="num">
                                      <p:cBhvr additive="base">
                                        <p:cTn id="53" dur="500" fill="hold"/>
                                        <p:tgtEl>
                                          <p:spTgt spid="15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9" grpId="0"/>
      <p:bldP spid="140" grpId="0"/>
      <p:bldP spid="141" grpId="0"/>
      <p:bldP spid="146" grpId="0"/>
      <p:bldP spid="147" grpId="0"/>
      <p:bldP spid="149" grpId="0"/>
      <p:bldP spid="150"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663158"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二、商务谈判者的心理禁忌</a:t>
            </a:r>
            <a:endParaRPr lang="zh-CN" altLang="en-US" sz="3200">
              <a:latin typeface="微软雅黑" panose="020b0503020204020204" pitchFamily="34" charset="-122"/>
              <a:ea typeface="微软雅黑" panose="020b0503020204020204" pitchFamily="34" charset="-122"/>
            </a:endParaRPr>
          </a:p>
        </p:txBody>
      </p:sp>
      <p:sp>
        <p:nvSpPr>
          <p:cNvPr id="38" name="椭圆 7"/>
          <p:cNvSpPr>
            <a:spLocks noChangeArrowheads="1"/>
          </p:cNvSpPr>
          <p:nvPr/>
        </p:nvSpPr>
        <p:spPr bwMode="auto">
          <a:xfrm>
            <a:off x="5440674" y="1330657"/>
            <a:ext cx="1377771" cy="1376184"/>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3600" b="1"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endParaRPr>
          </a:p>
        </p:txBody>
      </p:sp>
      <p:sp>
        <p:nvSpPr>
          <p:cNvPr id="39" name="TextBox 147"/>
          <p:cNvSpPr txBox="1">
            <a:spLocks noChangeArrowheads="1"/>
          </p:cNvSpPr>
          <p:nvPr/>
        </p:nvSpPr>
        <p:spPr bwMode="auto">
          <a:xfrm>
            <a:off x="5540675" y="1700808"/>
            <a:ext cx="11777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3130"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913130"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algn="ctr" defTabSz="912495" fontAlgn="ctr">
              <a:spcBef>
                <a:spcPct val="0"/>
              </a:spcBef>
              <a:spcAft>
                <a:spcPct val="0"/>
              </a:spcAft>
              <a:buClr>
                <a:srgbClr val="FF0000"/>
              </a:buClr>
              <a:buSzPct val="70000"/>
            </a:pPr>
            <a:r>
              <a:rPr lang="en-US" altLang="zh-CN" sz="3600" b="1">
                <a:solidFill>
                  <a:srgbClr val="F8F8F8"/>
                </a:solidFill>
                <a:latin typeface="微软雅黑" panose="020b0503020204020204" pitchFamily="34" charset="-122"/>
                <a:ea typeface="微软雅黑" panose="020b0503020204020204" pitchFamily="34" charset="-122"/>
              </a:rPr>
              <a:t>1</a:t>
            </a:r>
            <a:endParaRPr lang="zh-CN" altLang="en-US" sz="3600" b="1">
              <a:solidFill>
                <a:srgbClr val="F8F8F8"/>
              </a:solidFill>
              <a:latin typeface="微软雅黑" panose="020b0503020204020204" pitchFamily="34" charset="-122"/>
              <a:ea typeface="微软雅黑" panose="020b0503020204020204" pitchFamily="34" charset="-122"/>
            </a:endParaRPr>
          </a:p>
        </p:txBody>
      </p:sp>
      <p:sp>
        <p:nvSpPr>
          <p:cNvPr id="40" name="矩形 87"/>
          <p:cNvSpPr>
            <a:spLocks noChangeArrowheads="1"/>
          </p:cNvSpPr>
          <p:nvPr/>
        </p:nvSpPr>
        <p:spPr bwMode="auto">
          <a:xfrm>
            <a:off x="7177707" y="1628800"/>
            <a:ext cx="48338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eaLnBrk="0" fontAlgn="ctr" hangingPunct="0">
              <a:spcBef>
                <a:spcPct val="0"/>
              </a:spcBef>
              <a:spcAft>
                <a:spcPct val="0"/>
              </a:spcAft>
              <a:buClr>
                <a:srgbClr val="FF0000"/>
              </a:buClr>
              <a:buSzPct val="70000"/>
            </a:pPr>
            <a:r>
              <a:rPr lang="zh-CN" altLang="en-US" sz="32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与权力型对手谈判的禁忌</a:t>
            </a:r>
            <a:endParaRPr lang="en-US" sz="3200">
              <a:solidFill>
                <a:srgbClr val="000000"/>
              </a:solidFill>
              <a:latin typeface="微软雅黑" panose="020b0503020204020204" pitchFamily="34" charset="-122"/>
              <a:ea typeface="微软雅黑" panose="020b0503020204020204" pitchFamily="34" charset="-122"/>
            </a:endParaRPr>
          </a:p>
        </p:txBody>
      </p:sp>
      <p:sp>
        <p:nvSpPr>
          <p:cNvPr id="41" name="AutoShape 60"/>
          <p:cNvSpPr>
            <a:spLocks noChangeArrowheads="1"/>
          </p:cNvSpPr>
          <p:nvPr/>
        </p:nvSpPr>
        <p:spPr bwMode="auto">
          <a:xfrm>
            <a:off x="408955" y="2132856"/>
            <a:ext cx="4603151" cy="2960303"/>
          </a:xfrm>
          <a:prstGeom prst="rightArrow">
            <a:avLst>
              <a:gd name="adj1" fmla="val 68037"/>
              <a:gd name="adj2" fmla="val 41127"/>
            </a:avLst>
          </a:prstGeom>
          <a:ln>
            <a:solidFill>
              <a:srgbClr val="C00000"/>
            </a:solidFill>
          </a:ln>
        </p:spPr>
        <p:style>
          <a:lnRef idx="2">
            <a:schemeClr val="accent2"/>
          </a:lnRef>
          <a:fillRef idx="1">
            <a:schemeClr val="lt1"/>
          </a:fillRef>
          <a:effectRef idx="0">
            <a:schemeClr val="accent2"/>
          </a:effectRef>
          <a:fontRef idx="minor">
            <a:schemeClr val="dk1"/>
          </a:fontRef>
        </p:style>
        <p:txBody>
          <a:bodyPr anchor="ctr"/>
          <a:lstStyle>
            <a:defPPr>
              <a:defRPr lang="zh-CN"/>
            </a:defPPr>
            <a:lvl1pPr marL="0" algn="l" defTabSz="1219835" rtl="0" eaLnBrk="1" latinLnBrk="0" hangingPunct="1">
              <a:defRPr sz="2400" kern="1200">
                <a:solidFill>
                  <a:srgbClr val="000000"/>
                </a:solidFill>
                <a:latin typeface="Calibri"/>
                <a:ea typeface="+mn-ea"/>
                <a:cs typeface="+mn-cs"/>
              </a:defRPr>
            </a:lvl1pPr>
            <a:lvl2pPr marL="609600" algn="l" defTabSz="1219835" rtl="0" eaLnBrk="1" latinLnBrk="0" hangingPunct="1">
              <a:defRPr sz="2400" kern="1200">
                <a:solidFill>
                  <a:srgbClr val="000000"/>
                </a:solidFill>
                <a:latin typeface="Calibri"/>
                <a:ea typeface="+mn-ea"/>
                <a:cs typeface="+mn-cs"/>
              </a:defRPr>
            </a:lvl2pPr>
            <a:lvl3pPr marL="1219835" algn="l" defTabSz="1219835" rtl="0" eaLnBrk="1" latinLnBrk="0" hangingPunct="1">
              <a:defRPr sz="2400" kern="1200">
                <a:solidFill>
                  <a:srgbClr val="000000"/>
                </a:solidFill>
                <a:latin typeface="Calibri"/>
                <a:ea typeface="+mn-ea"/>
                <a:cs typeface="+mn-cs"/>
              </a:defRPr>
            </a:lvl3pPr>
            <a:lvl4pPr marL="1829435" algn="l" defTabSz="1219835" rtl="0" eaLnBrk="1" latinLnBrk="0" hangingPunct="1">
              <a:defRPr sz="2400" kern="1200">
                <a:solidFill>
                  <a:srgbClr val="000000"/>
                </a:solidFill>
                <a:latin typeface="Calibri"/>
                <a:ea typeface="+mn-ea"/>
                <a:cs typeface="+mn-cs"/>
              </a:defRPr>
            </a:lvl4pPr>
            <a:lvl5pPr marL="2439035" algn="l" defTabSz="1219835" rtl="0" eaLnBrk="1" latinLnBrk="0" hangingPunct="1">
              <a:defRPr sz="2400" kern="1200">
                <a:solidFill>
                  <a:srgbClr val="000000"/>
                </a:solidFill>
                <a:latin typeface="Calibri"/>
                <a:ea typeface="+mn-ea"/>
                <a:cs typeface="+mn-cs"/>
              </a:defRPr>
            </a:lvl5pPr>
            <a:lvl6pPr marL="3049270" algn="l" defTabSz="1219835" rtl="0" eaLnBrk="1" latinLnBrk="0" hangingPunct="1">
              <a:defRPr sz="2400" kern="1200">
                <a:solidFill>
                  <a:srgbClr val="000000"/>
                </a:solidFill>
                <a:latin typeface="Calibri"/>
                <a:ea typeface="+mn-ea"/>
                <a:cs typeface="+mn-cs"/>
              </a:defRPr>
            </a:lvl6pPr>
            <a:lvl7pPr marL="3658870" algn="l" defTabSz="1219835" rtl="0" eaLnBrk="1" latinLnBrk="0" hangingPunct="1">
              <a:defRPr sz="2400" kern="1200">
                <a:solidFill>
                  <a:srgbClr val="000000"/>
                </a:solidFill>
                <a:latin typeface="Calibri"/>
                <a:ea typeface="+mn-ea"/>
                <a:cs typeface="+mn-cs"/>
              </a:defRPr>
            </a:lvl7pPr>
            <a:lvl8pPr marL="4268470" algn="l" defTabSz="1219835" rtl="0" eaLnBrk="1" latinLnBrk="0" hangingPunct="1">
              <a:defRPr sz="2400" kern="1200">
                <a:solidFill>
                  <a:srgbClr val="000000"/>
                </a:solidFill>
                <a:latin typeface="Calibri"/>
                <a:ea typeface="+mn-ea"/>
                <a:cs typeface="+mn-cs"/>
              </a:defRPr>
            </a:lvl8pPr>
            <a:lvl9pPr marL="4878705" algn="l" defTabSz="1219835" rtl="0" eaLnBrk="1" latinLnBrk="0" hangingPunct="1">
              <a:defRPr sz="2400" kern="1200">
                <a:solidFill>
                  <a:srgbClr val="000000"/>
                </a:solidFill>
                <a:latin typeface="Calibri"/>
                <a:ea typeface="+mn-ea"/>
                <a:cs typeface="+mn-cs"/>
              </a:defRPr>
            </a:lvl9pPr>
          </a:lstStyle>
          <a:p>
            <a:pPr marL="0" marR="0" lvl="2" indent="0" algn="ctr" defTabSz="914400" eaLnBrk="0" fontAlgn="ctr" latinLnBrk="0" hangingPunct="0">
              <a:lnSpc>
                <a:spcPct val="100000"/>
              </a:lnSpc>
              <a:spcBef>
                <a:spcPct val="0"/>
              </a:spcBef>
              <a:spcAft>
                <a:spcPct val="0"/>
              </a:spcAft>
              <a:buClr>
                <a:srgbClr val="FF0000"/>
              </a:buClr>
              <a:buSzPct val="70000"/>
              <a:buFont typeface="Wingdings" panose="05000000000000000000" pitchFamily="2" charset="2"/>
              <a:buChar char="u"/>
              <a:tabLst>
                <a:tab pos="135890"/>
              </a:tabLst>
              <a:defRPr/>
            </a:pPr>
            <a:endParaRPr kumimoji="0" lang="zh-CN" altLang="en-US" sz="1400" b="0" i="0" u="none" strike="noStrike" kern="0" cap="none" spc="0" normalizeH="0" baseline="0" noProof="0">
              <a:ln>
                <a:noFill/>
              </a:ln>
              <a:solidFill>
                <a:srgbClr val="21A3D0"/>
              </a:solidFill>
              <a:effectLst/>
              <a:uLnTx/>
              <a:uFillTx/>
              <a:latin typeface="微软雅黑" panose="020b0503020204020204" pitchFamily="34" charset="-122"/>
              <a:ea typeface="微软雅黑" panose="020b0503020204020204" pitchFamily="34" charset="-122"/>
              <a:cs typeface="+mn-cs"/>
            </a:endParaRPr>
          </a:p>
        </p:txBody>
      </p:sp>
      <p:grpSp>
        <p:nvGrpSpPr>
          <p:cNvPr id="42" name="Group 9"/>
          <p:cNvGrpSpPr/>
          <p:nvPr/>
        </p:nvGrpSpPr>
        <p:grpSpPr>
          <a:xfrm>
            <a:off x="696987" y="3115391"/>
            <a:ext cx="3525983" cy="995232"/>
            <a:chOff x="11787" y="-290209"/>
            <a:chExt cx="415318" cy="2705673"/>
          </a:xfrm>
          <a:solidFill>
            <a:srgbClr val="C00000"/>
          </a:solidFill>
        </p:grpSpPr>
        <p:sp>
          <p:nvSpPr>
            <p:cNvPr id="43" name="圆角矩形 18"/>
            <p:cNvSpPr>
              <a:spLocks noChangeArrowheads="1"/>
            </p:cNvSpPr>
            <p:nvPr/>
          </p:nvSpPr>
          <p:spPr bwMode="auto">
            <a:xfrm>
              <a:off x="11787" y="-290209"/>
              <a:ext cx="415318" cy="2705673"/>
            </a:xfrm>
            <a:prstGeom prst="roundRect">
              <a:avLst>
                <a:gd name="adj" fmla="val 10569"/>
              </a:avLst>
            </a:prstGeom>
            <a:gr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endParaRPr>
            </a:p>
          </p:txBody>
        </p:sp>
        <p:sp>
          <p:nvSpPr>
            <p:cNvPr id="44" name="矩形 14"/>
            <p:cNvSpPr>
              <a:spLocks noChangeArrowheads="1"/>
            </p:cNvSpPr>
            <p:nvPr/>
          </p:nvSpPr>
          <p:spPr bwMode="auto">
            <a:xfrm>
              <a:off x="19502" y="180460"/>
              <a:ext cx="399887" cy="1764332"/>
            </a:xfrm>
            <a:prstGeom prst="rect">
              <a:avLst/>
            </a:prstGeom>
            <a:grp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不同类型的谈判对手要区别对待</a:t>
              </a: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sp>
        <p:nvSpPr>
          <p:cNvPr id="45" name="椭圆 20"/>
          <p:cNvSpPr>
            <a:spLocks noChangeArrowheads="1"/>
          </p:cNvSpPr>
          <p:nvPr/>
        </p:nvSpPr>
        <p:spPr bwMode="auto">
          <a:xfrm>
            <a:off x="5440674" y="2852936"/>
            <a:ext cx="1377771" cy="1376183"/>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46" name="TextBox 147"/>
          <p:cNvSpPr txBox="1">
            <a:spLocks noChangeArrowheads="1"/>
          </p:cNvSpPr>
          <p:nvPr/>
        </p:nvSpPr>
        <p:spPr bwMode="auto">
          <a:xfrm>
            <a:off x="5540675" y="3216912"/>
            <a:ext cx="11777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3130"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913130"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algn="ctr" defTabSz="912495" fontAlgn="ctr">
              <a:spcBef>
                <a:spcPct val="0"/>
              </a:spcBef>
              <a:spcAft>
                <a:spcPct val="0"/>
              </a:spcAft>
              <a:buClr>
                <a:srgbClr val="FF0000"/>
              </a:buClr>
              <a:buSzPct val="70000"/>
            </a:pPr>
            <a:r>
              <a:rPr lang="en-US" altLang="zh-CN" sz="3600" b="1">
                <a:solidFill>
                  <a:srgbClr val="F8F8F8"/>
                </a:solidFill>
                <a:latin typeface="微软雅黑" panose="020b0503020204020204" pitchFamily="34" charset="-122"/>
                <a:ea typeface="微软雅黑" panose="020b0503020204020204" pitchFamily="34" charset="-122"/>
              </a:rPr>
              <a:t>2</a:t>
            </a:r>
            <a:endParaRPr lang="zh-CN" altLang="en-US" sz="3600" b="1">
              <a:solidFill>
                <a:srgbClr val="F8F8F8"/>
              </a:solidFill>
              <a:latin typeface="微软雅黑" panose="020b0503020204020204" pitchFamily="34" charset="-122"/>
              <a:ea typeface="微软雅黑" panose="020b0503020204020204" pitchFamily="34" charset="-122"/>
            </a:endParaRPr>
          </a:p>
        </p:txBody>
      </p:sp>
      <p:sp>
        <p:nvSpPr>
          <p:cNvPr id="47" name="矩形 87"/>
          <p:cNvSpPr>
            <a:spLocks noChangeArrowheads="1"/>
          </p:cNvSpPr>
          <p:nvPr/>
        </p:nvSpPr>
        <p:spPr bwMode="auto">
          <a:xfrm>
            <a:off x="7177707" y="3140968"/>
            <a:ext cx="48338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eaLnBrk="0" fontAlgn="ctr" hangingPunct="0">
              <a:spcBef>
                <a:spcPct val="0"/>
              </a:spcBef>
              <a:spcAft>
                <a:spcPct val="0"/>
              </a:spcAft>
              <a:buClr>
                <a:srgbClr val="FF0000"/>
              </a:buClr>
              <a:buSzPct val="70000"/>
            </a:pPr>
            <a:r>
              <a:rPr lang="zh-CN" altLang="en-US" sz="32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与进取型对手谈判的禁忌</a:t>
            </a:r>
            <a:endParaRPr lang="en-US" sz="3200">
              <a:solidFill>
                <a:srgbClr val="000000"/>
              </a:solidFill>
              <a:latin typeface="微软雅黑" panose="020b0503020204020204" pitchFamily="34" charset="-122"/>
              <a:ea typeface="微软雅黑" panose="020b0503020204020204" pitchFamily="34" charset="-122"/>
            </a:endParaRPr>
          </a:p>
        </p:txBody>
      </p:sp>
      <p:sp>
        <p:nvSpPr>
          <p:cNvPr id="48" name="椭圆 25"/>
          <p:cNvSpPr>
            <a:spLocks noChangeArrowheads="1"/>
          </p:cNvSpPr>
          <p:nvPr/>
        </p:nvSpPr>
        <p:spPr bwMode="auto">
          <a:xfrm>
            <a:off x="5440674" y="4482051"/>
            <a:ext cx="1377771" cy="1376184"/>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49" name="TextBox 147"/>
          <p:cNvSpPr txBox="1">
            <a:spLocks noChangeArrowheads="1"/>
          </p:cNvSpPr>
          <p:nvPr/>
        </p:nvSpPr>
        <p:spPr bwMode="auto">
          <a:xfrm>
            <a:off x="5540675" y="4798893"/>
            <a:ext cx="117777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3130"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913130"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913130"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6pPr>
            <a:lvl7pPr marL="29718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7pPr>
            <a:lvl8pPr marL="34290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8pPr>
            <a:lvl9pPr marL="3886200" indent="-228600" algn="l" defTabSz="913130" rtl="0" eaLnBrk="0" fontAlgn="base" latinLnBrk="0" hangingPunct="0">
              <a:spcBef>
                <a:spcPct val="0"/>
              </a:spcBef>
              <a:spcAft>
                <a:spcPct val="0"/>
              </a:spcAft>
              <a:buFont typeface="Arial" pitchFamily="34" charset="0"/>
              <a:defRPr sz="2400" kern="1200">
                <a:solidFill>
                  <a:schemeClr val="tx1"/>
                </a:solidFill>
                <a:latin typeface="Arial" pitchFamily="34" charset="0"/>
                <a:ea typeface="宋体" panose="02010600030101010101" pitchFamily="2" charset="-122"/>
                <a:cs typeface="+mn-cs"/>
              </a:defRPr>
            </a:lvl9pPr>
          </a:lstStyle>
          <a:p>
            <a:pPr algn="ctr" defTabSz="912495" fontAlgn="ctr">
              <a:spcBef>
                <a:spcPct val="0"/>
              </a:spcBef>
              <a:spcAft>
                <a:spcPct val="0"/>
              </a:spcAft>
              <a:buClr>
                <a:srgbClr val="FF0000"/>
              </a:buClr>
              <a:buSzPct val="70000"/>
            </a:pPr>
            <a:r>
              <a:rPr lang="en-US" altLang="zh-CN" sz="3600" b="1">
                <a:solidFill>
                  <a:srgbClr val="F8F8F8"/>
                </a:solidFill>
                <a:latin typeface="微软雅黑" panose="020b0503020204020204" pitchFamily="34" charset="-122"/>
                <a:ea typeface="微软雅黑" panose="020b0503020204020204" pitchFamily="34" charset="-122"/>
              </a:rPr>
              <a:t>3</a:t>
            </a:r>
            <a:endParaRPr lang="zh-CN" altLang="en-US" sz="3600" b="1">
              <a:solidFill>
                <a:srgbClr val="F8F8F8"/>
              </a:solidFill>
              <a:latin typeface="微软雅黑" panose="020b0503020204020204" pitchFamily="34" charset="-122"/>
              <a:ea typeface="微软雅黑" panose="020b0503020204020204" pitchFamily="34" charset="-122"/>
            </a:endParaRPr>
          </a:p>
        </p:txBody>
      </p:sp>
      <p:sp>
        <p:nvSpPr>
          <p:cNvPr id="50" name="矩形 87"/>
          <p:cNvSpPr>
            <a:spLocks noChangeArrowheads="1"/>
          </p:cNvSpPr>
          <p:nvPr/>
        </p:nvSpPr>
        <p:spPr bwMode="auto">
          <a:xfrm>
            <a:off x="7177707" y="4675396"/>
            <a:ext cx="48338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eaLnBrk="0" fontAlgn="ctr" hangingPunct="0">
              <a:spcBef>
                <a:spcPct val="0"/>
              </a:spcBef>
              <a:spcAft>
                <a:spcPct val="0"/>
              </a:spcAft>
              <a:buClr>
                <a:srgbClr val="FF0000"/>
              </a:buClr>
              <a:buSzPct val="70000"/>
            </a:pPr>
            <a:r>
              <a:rPr lang="zh-CN" altLang="en-US" sz="32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与关系型对手谈判的禁忌</a:t>
            </a:r>
            <a:endParaRPr lang="en-US" sz="320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 presetClass="entr" presetSubtype="8" dur="500" fill="hold" nodeType="afterEffect">
                                  <p:stCondLst>
                                    <p:cond delay="0"/>
                                  </p:stCondLst>
                                  <p:childTnLst>
                                    <p:set>
                                      <p:cBhvr>
                                        <p:cTn id="10" dur="1" fill="hold">
                                          <p:stCondLst>
                                            <p:cond delay="0"/>
                                          </p:stCondLst>
                                        </p:cTn>
                                        <p:tgtEl>
                                          <p:spTgt spid="42"/>
                                        </p:tgtEl>
                                        <p:attrNameLst>
                                          <p:attrName>style.visibility</p:attrName>
                                        </p:attrNameLst>
                                      </p:cBhvr>
                                      <p:to>
                                        <p:strVal val="visible"/>
                                      </p:to>
                                    </p:set>
                                    <p:anim calcmode="lin" valueType="num">
                                      <p:cBhvr additive="base">
                                        <p:cTn id="11" dur="500" fill="hold"/>
                                        <p:tgtEl>
                                          <p:spTgt spid="42"/>
                                        </p:tgtEl>
                                        <p:attrNameLst>
                                          <p:attrName>ppt_x</p:attrName>
                                        </p:attrNameLst>
                                      </p:cBhvr>
                                      <p:tavLst>
                                        <p:tav tm="0">
                                          <p:val>
                                            <p:strVal val="0-#ppt_w/2"/>
                                          </p:val>
                                        </p:tav>
                                        <p:tav tm="100000">
                                          <p:val>
                                            <p:strVal val="#ppt_x"/>
                                          </p:val>
                                        </p:tav>
                                      </p:tavLst>
                                    </p:anim>
                                    <p:anim calcmode="lin" valueType="num">
                                      <p:cBhvr additive="base">
                                        <p:cTn id="12" dur="500" fill="hold"/>
                                        <p:tgtEl>
                                          <p:spTgt spid="42"/>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2" presetClass="entr" presetSubtype="8" dur="500" fill="hold" grpId="0" nodeType="afterEffect">
                                  <p:stCondLst>
                                    <p:cond delay="0"/>
                                  </p:stCondLst>
                                  <p:childTnLst>
                                    <p:set>
                                      <p:cBhvr>
                                        <p:cTn id="15" dur="1" fill="hold">
                                          <p:stCondLst>
                                            <p:cond delay="0"/>
                                          </p:stCondLst>
                                        </p:cTn>
                                        <p:tgtEl>
                                          <p:spTgt spid="41"/>
                                        </p:tgtEl>
                                        <p:attrNameLst>
                                          <p:attrName>style.visibility</p:attrName>
                                        </p:attrNameLst>
                                      </p:cBhvr>
                                      <p:to>
                                        <p:strVal val="visible"/>
                                      </p:to>
                                    </p:set>
                                    <p:anim calcmode="lin" valueType="num">
                                      <p:cBhvr additive="base">
                                        <p:cTn id="16" dur="500" fill="hold"/>
                                        <p:tgtEl>
                                          <p:spTgt spid="41"/>
                                        </p:tgtEl>
                                        <p:attrNameLst>
                                          <p:attrName>ppt_x</p:attrName>
                                        </p:attrNameLst>
                                      </p:cBhvr>
                                      <p:tavLst>
                                        <p:tav tm="0">
                                          <p:val>
                                            <p:strVal val="0-#ppt_w/2"/>
                                          </p:val>
                                        </p:tav>
                                        <p:tav tm="100000">
                                          <p:val>
                                            <p:strVal val="#ppt_x"/>
                                          </p:val>
                                        </p:tav>
                                      </p:tavLst>
                                    </p:anim>
                                    <p:anim calcmode="lin" valueType="num">
                                      <p:cBhvr additive="base">
                                        <p:cTn id="17" dur="500" fill="hold"/>
                                        <p:tgtEl>
                                          <p:spTgt spid="41"/>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1500"/>
                            </p:stCondLst>
                            <p:childTnLst>
                              <p:par>
                                <p:cTn id="19" presetID="49" presetClass="entr" presetSubtype="0" dur="500" decel="100000" fill="hold" grpId="0" nodeType="afterEffect">
                                  <p:stCondLst>
                                    <p:cond delay="0"/>
                                  </p:stCondLst>
                                  <p:childTnLst>
                                    <p:set>
                                      <p:cBhvr>
                                        <p:cTn id="20" dur="1" fill="hold">
                                          <p:stCondLst>
                                            <p:cond delay="0"/>
                                          </p:stCondLst>
                                        </p:cTn>
                                        <p:tgtEl>
                                          <p:spTgt spid="39"/>
                                        </p:tgtEl>
                                        <p:attrNameLst>
                                          <p:attrName>style.visibility</p:attrName>
                                        </p:attrNameLst>
                                      </p:cBhvr>
                                      <p:to>
                                        <p:strVal val="visible"/>
                                      </p:to>
                                    </p:set>
                                    <p:anim calcmode="lin" valueType="num">
                                      <p:cBhvr>
                                        <p:cTn id="21" dur="500" fill="hold"/>
                                        <p:tgtEl>
                                          <p:spTgt spid="39"/>
                                        </p:tgtEl>
                                        <p:attrNameLst>
                                          <p:attrName>ppt_w</p:attrName>
                                        </p:attrNameLst>
                                      </p:cBhvr>
                                      <p:tavLst>
                                        <p:tav tm="0">
                                          <p:val>
                                            <p:fltVal val="0"/>
                                          </p:val>
                                        </p:tav>
                                        <p:tav tm="100000">
                                          <p:val>
                                            <p:strVal val="#ppt_w"/>
                                          </p:val>
                                        </p:tav>
                                      </p:tavLst>
                                    </p:anim>
                                    <p:anim calcmode="lin" valueType="num">
                                      <p:cBhvr>
                                        <p:cTn id="22" dur="500" fill="hold"/>
                                        <p:tgtEl>
                                          <p:spTgt spid="39"/>
                                        </p:tgtEl>
                                        <p:attrNameLst>
                                          <p:attrName>ppt_h</p:attrName>
                                        </p:attrNameLst>
                                      </p:cBhvr>
                                      <p:tavLst>
                                        <p:tav tm="0">
                                          <p:val>
                                            <p:fltVal val="0"/>
                                          </p:val>
                                        </p:tav>
                                        <p:tav tm="100000">
                                          <p:val>
                                            <p:strVal val="#ppt_h"/>
                                          </p:val>
                                        </p:tav>
                                      </p:tavLst>
                                    </p:anim>
                                    <p:anim calcmode="lin" valueType="num">
                                      <p:cBhvr>
                                        <p:cTn id="23" dur="500" fill="hold"/>
                                        <p:tgtEl>
                                          <p:spTgt spid="39"/>
                                        </p:tgtEl>
                                        <p:attrNameLst>
                                          <p:attrName>style.rotation</p:attrName>
                                        </p:attrNameLst>
                                      </p:cBhvr>
                                      <p:tavLst>
                                        <p:tav tm="0">
                                          <p:val>
                                            <p:fltVal val="360"/>
                                          </p:val>
                                        </p:tav>
                                        <p:tav tm="100000">
                                          <p:val>
                                            <p:fltVal val="0"/>
                                          </p:val>
                                        </p:tav>
                                      </p:tavLst>
                                    </p:anim>
                                    <p:animEffect transition="in" filter="fade">
                                      <p:cBhvr>
                                        <p:cTn id="24" dur="500"/>
                                        <p:tgtEl>
                                          <p:spTgt spid="39"/>
                                        </p:tgtEl>
                                      </p:cBhvr>
                                    </p:animEffect>
                                  </p:childTnLst>
                                </p:cTn>
                              </p:par>
                            </p:childTnLst>
                          </p:cTn>
                        </p:par>
                        <p:par>
                          <p:cTn id="25" fill="hold" nodeType="afterGroup">
                            <p:stCondLst>
                              <p:cond delay="2000"/>
                            </p:stCondLst>
                            <p:childTnLst>
                              <p:par>
                                <p:cTn id="26" presetID="2" presetClass="entr" presetSubtype="2" dur="500" fill="hold" grpId="0" nodeType="afterEffect">
                                  <p:stCondLst>
                                    <p:cond delay="0"/>
                                  </p:stCondLst>
                                  <p:childTnLst>
                                    <p:set>
                                      <p:cBhvr>
                                        <p:cTn id="27" dur="1" fill="hold">
                                          <p:stCondLst>
                                            <p:cond delay="0"/>
                                          </p:stCondLst>
                                        </p:cTn>
                                        <p:tgtEl>
                                          <p:spTgt spid="40"/>
                                        </p:tgtEl>
                                        <p:attrNameLst>
                                          <p:attrName>style.visibility</p:attrName>
                                        </p:attrNameLst>
                                      </p:cBhvr>
                                      <p:to>
                                        <p:strVal val="visible"/>
                                      </p:to>
                                    </p:set>
                                    <p:anim calcmode="lin" valueType="num">
                                      <p:cBhvr additive="base">
                                        <p:cTn id="28" dur="500" fill="hold"/>
                                        <p:tgtEl>
                                          <p:spTgt spid="40"/>
                                        </p:tgtEl>
                                        <p:attrNameLst>
                                          <p:attrName>ppt_x</p:attrName>
                                        </p:attrNameLst>
                                      </p:cBhvr>
                                      <p:tavLst>
                                        <p:tav tm="0">
                                          <p:val>
                                            <p:strVal val="1+#ppt_w/2"/>
                                          </p:val>
                                        </p:tav>
                                        <p:tav tm="100000">
                                          <p:val>
                                            <p:strVal val="#ppt_x"/>
                                          </p:val>
                                        </p:tav>
                                      </p:tavLst>
                                    </p:anim>
                                    <p:anim calcmode="lin" valueType="num">
                                      <p:cBhvr additive="base">
                                        <p:cTn id="29" dur="500" fill="hold"/>
                                        <p:tgtEl>
                                          <p:spTgt spid="40"/>
                                        </p:tgtEl>
                                        <p:attrNameLst>
                                          <p:attrName>ppt_y</p:attrName>
                                        </p:attrNameLst>
                                      </p:cBhvr>
                                      <p:tavLst>
                                        <p:tav tm="0">
                                          <p:val>
                                            <p:strVal val="#ppt_y"/>
                                          </p:val>
                                        </p:tav>
                                        <p:tav tm="100000">
                                          <p:val>
                                            <p:strVal val="#ppt_y"/>
                                          </p:val>
                                        </p:tav>
                                      </p:tavLst>
                                    </p:anim>
                                  </p:childTnLst>
                                </p:cTn>
                              </p:par>
                            </p:childTnLst>
                          </p:cTn>
                        </p:par>
                        <p:par>
                          <p:cTn id="30" fill="hold" nodeType="afterGroup">
                            <p:stCondLst>
                              <p:cond delay="2500"/>
                            </p:stCondLst>
                            <p:childTnLst>
                              <p:par>
                                <p:cTn id="31" presetID="49" presetClass="entr" presetSubtype="0" dur="500" decel="100000" fill="hold" grpId="0" nodeType="afterEffect">
                                  <p:stCondLst>
                                    <p:cond delay="0"/>
                                  </p:stCondLst>
                                  <p:childTnLst>
                                    <p:set>
                                      <p:cBhvr>
                                        <p:cTn id="32" dur="1" fill="hold">
                                          <p:stCondLst>
                                            <p:cond delay="0"/>
                                          </p:stCondLst>
                                        </p:cTn>
                                        <p:tgtEl>
                                          <p:spTgt spid="46"/>
                                        </p:tgtEl>
                                        <p:attrNameLst>
                                          <p:attrName>style.visibility</p:attrName>
                                        </p:attrNameLst>
                                      </p:cBhvr>
                                      <p:to>
                                        <p:strVal val="visible"/>
                                      </p:to>
                                    </p:set>
                                    <p:anim calcmode="lin" valueType="num">
                                      <p:cBhvr>
                                        <p:cTn id="33" dur="500" fill="hold"/>
                                        <p:tgtEl>
                                          <p:spTgt spid="46"/>
                                        </p:tgtEl>
                                        <p:attrNameLst>
                                          <p:attrName>ppt_w</p:attrName>
                                        </p:attrNameLst>
                                      </p:cBhvr>
                                      <p:tavLst>
                                        <p:tav tm="0">
                                          <p:val>
                                            <p:fltVal val="0"/>
                                          </p:val>
                                        </p:tav>
                                        <p:tav tm="100000">
                                          <p:val>
                                            <p:strVal val="#ppt_w"/>
                                          </p:val>
                                        </p:tav>
                                      </p:tavLst>
                                    </p:anim>
                                    <p:anim calcmode="lin" valueType="num">
                                      <p:cBhvr>
                                        <p:cTn id="34" dur="500" fill="hold"/>
                                        <p:tgtEl>
                                          <p:spTgt spid="46"/>
                                        </p:tgtEl>
                                        <p:attrNameLst>
                                          <p:attrName>ppt_h</p:attrName>
                                        </p:attrNameLst>
                                      </p:cBhvr>
                                      <p:tavLst>
                                        <p:tav tm="0">
                                          <p:val>
                                            <p:fltVal val="0"/>
                                          </p:val>
                                        </p:tav>
                                        <p:tav tm="100000">
                                          <p:val>
                                            <p:strVal val="#ppt_h"/>
                                          </p:val>
                                        </p:tav>
                                      </p:tavLst>
                                    </p:anim>
                                    <p:anim calcmode="lin" valueType="num">
                                      <p:cBhvr>
                                        <p:cTn id="35" dur="500" fill="hold"/>
                                        <p:tgtEl>
                                          <p:spTgt spid="46"/>
                                        </p:tgtEl>
                                        <p:attrNameLst>
                                          <p:attrName>style.rotation</p:attrName>
                                        </p:attrNameLst>
                                      </p:cBhvr>
                                      <p:tavLst>
                                        <p:tav tm="0">
                                          <p:val>
                                            <p:fltVal val="360"/>
                                          </p:val>
                                        </p:tav>
                                        <p:tav tm="100000">
                                          <p:val>
                                            <p:fltVal val="0"/>
                                          </p:val>
                                        </p:tav>
                                      </p:tavLst>
                                    </p:anim>
                                    <p:animEffect transition="in" filter="fade">
                                      <p:cBhvr>
                                        <p:cTn id="36" dur="500"/>
                                        <p:tgtEl>
                                          <p:spTgt spid="46"/>
                                        </p:tgtEl>
                                      </p:cBhvr>
                                    </p:animEffect>
                                  </p:childTnLst>
                                </p:cTn>
                              </p:par>
                            </p:childTnLst>
                          </p:cTn>
                        </p:par>
                        <p:par>
                          <p:cTn id="37" fill="hold" nodeType="afterGroup">
                            <p:stCondLst>
                              <p:cond delay="3000"/>
                            </p:stCondLst>
                            <p:childTnLst>
                              <p:par>
                                <p:cTn id="38" presetID="2" presetClass="entr" presetSubtype="2" dur="500" fill="hold" grpId="0" nodeType="afterEffect">
                                  <p:stCondLst>
                                    <p:cond delay="0"/>
                                  </p:stCondLst>
                                  <p:childTnLst>
                                    <p:set>
                                      <p:cBhvr>
                                        <p:cTn id="39" dur="1" fill="hold">
                                          <p:stCondLst>
                                            <p:cond delay="0"/>
                                          </p:stCondLst>
                                        </p:cTn>
                                        <p:tgtEl>
                                          <p:spTgt spid="47"/>
                                        </p:tgtEl>
                                        <p:attrNameLst>
                                          <p:attrName>style.visibility</p:attrName>
                                        </p:attrNameLst>
                                      </p:cBhvr>
                                      <p:to>
                                        <p:strVal val="visible"/>
                                      </p:to>
                                    </p:set>
                                    <p:anim calcmode="lin" valueType="num">
                                      <p:cBhvr additive="base">
                                        <p:cTn id="40" dur="500" fill="hold"/>
                                        <p:tgtEl>
                                          <p:spTgt spid="47"/>
                                        </p:tgtEl>
                                        <p:attrNameLst>
                                          <p:attrName>ppt_x</p:attrName>
                                        </p:attrNameLst>
                                      </p:cBhvr>
                                      <p:tavLst>
                                        <p:tav tm="0">
                                          <p:val>
                                            <p:strVal val="1+#ppt_w/2"/>
                                          </p:val>
                                        </p:tav>
                                        <p:tav tm="100000">
                                          <p:val>
                                            <p:strVal val="#ppt_x"/>
                                          </p:val>
                                        </p:tav>
                                      </p:tavLst>
                                    </p:anim>
                                    <p:anim calcmode="lin" valueType="num">
                                      <p:cBhvr additive="base">
                                        <p:cTn id="41" dur="500" fill="hold"/>
                                        <p:tgtEl>
                                          <p:spTgt spid="47"/>
                                        </p:tgtEl>
                                        <p:attrNameLst>
                                          <p:attrName>ppt_y</p:attrName>
                                        </p:attrNameLst>
                                      </p:cBhvr>
                                      <p:tavLst>
                                        <p:tav tm="0">
                                          <p:val>
                                            <p:strVal val="#ppt_y"/>
                                          </p:val>
                                        </p:tav>
                                        <p:tav tm="100000">
                                          <p:val>
                                            <p:strVal val="#ppt_y"/>
                                          </p:val>
                                        </p:tav>
                                      </p:tavLst>
                                    </p:anim>
                                  </p:childTnLst>
                                </p:cTn>
                              </p:par>
                            </p:childTnLst>
                          </p:cTn>
                        </p:par>
                        <p:par>
                          <p:cTn id="42" fill="hold" nodeType="afterGroup">
                            <p:stCondLst>
                              <p:cond delay="3500"/>
                            </p:stCondLst>
                            <p:childTnLst>
                              <p:par>
                                <p:cTn id="43" presetID="49" presetClass="entr" presetSubtype="0" dur="500" decel="100000" fill="hold" grpId="0" nodeType="afterEffect">
                                  <p:stCondLst>
                                    <p:cond delay="0"/>
                                  </p:stCondLst>
                                  <p:childTnLst>
                                    <p:set>
                                      <p:cBhvr>
                                        <p:cTn id="44" dur="1" fill="hold">
                                          <p:stCondLst>
                                            <p:cond delay="0"/>
                                          </p:stCondLst>
                                        </p:cTn>
                                        <p:tgtEl>
                                          <p:spTgt spid="49"/>
                                        </p:tgtEl>
                                        <p:attrNameLst>
                                          <p:attrName>style.visibility</p:attrName>
                                        </p:attrNameLst>
                                      </p:cBhvr>
                                      <p:to>
                                        <p:strVal val="visible"/>
                                      </p:to>
                                    </p:set>
                                    <p:anim calcmode="lin" valueType="num">
                                      <p:cBhvr>
                                        <p:cTn id="45" dur="500" fill="hold"/>
                                        <p:tgtEl>
                                          <p:spTgt spid="49"/>
                                        </p:tgtEl>
                                        <p:attrNameLst>
                                          <p:attrName>ppt_w</p:attrName>
                                        </p:attrNameLst>
                                      </p:cBhvr>
                                      <p:tavLst>
                                        <p:tav tm="0">
                                          <p:val>
                                            <p:fltVal val="0"/>
                                          </p:val>
                                        </p:tav>
                                        <p:tav tm="100000">
                                          <p:val>
                                            <p:strVal val="#ppt_w"/>
                                          </p:val>
                                        </p:tav>
                                      </p:tavLst>
                                    </p:anim>
                                    <p:anim calcmode="lin" valueType="num">
                                      <p:cBhvr>
                                        <p:cTn id="46" dur="500" fill="hold"/>
                                        <p:tgtEl>
                                          <p:spTgt spid="49"/>
                                        </p:tgtEl>
                                        <p:attrNameLst>
                                          <p:attrName>ppt_h</p:attrName>
                                        </p:attrNameLst>
                                      </p:cBhvr>
                                      <p:tavLst>
                                        <p:tav tm="0">
                                          <p:val>
                                            <p:fltVal val="0"/>
                                          </p:val>
                                        </p:tav>
                                        <p:tav tm="100000">
                                          <p:val>
                                            <p:strVal val="#ppt_h"/>
                                          </p:val>
                                        </p:tav>
                                      </p:tavLst>
                                    </p:anim>
                                    <p:anim calcmode="lin" valueType="num">
                                      <p:cBhvr>
                                        <p:cTn id="47" dur="500" fill="hold"/>
                                        <p:tgtEl>
                                          <p:spTgt spid="49"/>
                                        </p:tgtEl>
                                        <p:attrNameLst>
                                          <p:attrName>style.rotation</p:attrName>
                                        </p:attrNameLst>
                                      </p:cBhvr>
                                      <p:tavLst>
                                        <p:tav tm="0">
                                          <p:val>
                                            <p:fltVal val="360"/>
                                          </p:val>
                                        </p:tav>
                                        <p:tav tm="100000">
                                          <p:val>
                                            <p:fltVal val="0"/>
                                          </p:val>
                                        </p:tav>
                                      </p:tavLst>
                                    </p:anim>
                                    <p:animEffect transition="in" filter="fade">
                                      <p:cBhvr>
                                        <p:cTn id="48" dur="500"/>
                                        <p:tgtEl>
                                          <p:spTgt spid="49"/>
                                        </p:tgtEl>
                                      </p:cBhvr>
                                    </p:animEffect>
                                  </p:childTnLst>
                                </p:cTn>
                              </p:par>
                            </p:childTnLst>
                          </p:cTn>
                        </p:par>
                        <p:par>
                          <p:cTn id="49" fill="hold" nodeType="afterGroup">
                            <p:stCondLst>
                              <p:cond delay="4000"/>
                            </p:stCondLst>
                            <p:childTnLst>
                              <p:par>
                                <p:cTn id="50" presetID="2" presetClass="entr" presetSubtype="2" dur="500" fill="hold" grpId="0" nodeType="afterEffect">
                                  <p:stCondLst>
                                    <p:cond delay="0"/>
                                  </p:stCondLst>
                                  <p:childTnLst>
                                    <p:set>
                                      <p:cBhvr>
                                        <p:cTn id="51" dur="1" fill="hold">
                                          <p:stCondLst>
                                            <p:cond delay="0"/>
                                          </p:stCondLst>
                                        </p:cTn>
                                        <p:tgtEl>
                                          <p:spTgt spid="50"/>
                                        </p:tgtEl>
                                        <p:attrNameLst>
                                          <p:attrName>style.visibility</p:attrName>
                                        </p:attrNameLst>
                                      </p:cBhvr>
                                      <p:to>
                                        <p:strVal val="visible"/>
                                      </p:to>
                                    </p:set>
                                    <p:anim calcmode="lin" valueType="num">
                                      <p:cBhvr additive="base">
                                        <p:cTn id="52" dur="500" fill="hold"/>
                                        <p:tgtEl>
                                          <p:spTgt spid="50"/>
                                        </p:tgtEl>
                                        <p:attrNameLst>
                                          <p:attrName>ppt_x</p:attrName>
                                        </p:attrNameLst>
                                      </p:cBhvr>
                                      <p:tavLst>
                                        <p:tav tm="0">
                                          <p:val>
                                            <p:strVal val="1+#ppt_w/2"/>
                                          </p:val>
                                        </p:tav>
                                        <p:tav tm="100000">
                                          <p:val>
                                            <p:strVal val="#ppt_x"/>
                                          </p:val>
                                        </p:tav>
                                      </p:tavLst>
                                    </p:anim>
                                    <p:anim calcmode="lin" valueType="num">
                                      <p:cBhvr additive="base">
                                        <p:cTn id="53" dur="500" fill="hold"/>
                                        <p:tgtEl>
                                          <p:spTgt spid="5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9" grpId="0"/>
      <p:bldP spid="40" grpId="0"/>
      <p:bldP spid="41" grpId="0"/>
      <p:bldP spid="46" grpId="0"/>
      <p:bldP spid="47" grpId="0"/>
      <p:bldP spid="49" grpId="0"/>
      <p:bldP spid="50"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663158"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二、商务谈判者的心理禁忌</a:t>
            </a:r>
            <a:endParaRPr lang="zh-CN" altLang="en-US" sz="3200">
              <a:latin typeface="微软雅黑" panose="020b0503020204020204" pitchFamily="34" charset="-122"/>
              <a:ea typeface="微软雅黑" panose="020b0503020204020204" pitchFamily="34" charset="-122"/>
            </a:endParaRPr>
          </a:p>
        </p:txBody>
      </p:sp>
      <p:grpSp>
        <p:nvGrpSpPr>
          <p:cNvPr id="16" name="Group 2"/>
          <p:cNvGrpSpPr/>
          <p:nvPr/>
        </p:nvGrpSpPr>
        <p:grpSpPr>
          <a:xfrm flipH="1">
            <a:off x="7926940" y="938927"/>
            <a:ext cx="2347110" cy="3858225"/>
            <a:chExt cx="1718" cy="3327"/>
          </a:xfrm>
        </p:grpSpPr>
        <p:sp>
          <p:nvSpPr>
            <p:cNvPr id="17" name="Freeform 29"/>
            <p:cNvSpPr/>
            <p:nvPr/>
          </p:nvSpPr>
          <p:spPr bwMode="auto">
            <a:xfrm flipH="1">
              <a:off x="0" y="0"/>
              <a:ext cx="1718" cy="3327"/>
            </a:xfrm>
            <a:custGeom>
              <a:gdLst>
                <a:gd name="T0" fmla="*/ 479 w 859"/>
                <a:gd name="T1" fmla="*/ 232 h 1663"/>
                <a:gd name="T2" fmla="*/ 338 w 859"/>
                <a:gd name="T3" fmla="*/ 284 h 1663"/>
                <a:gd name="T4" fmla="*/ 328 w 859"/>
                <a:gd name="T5" fmla="*/ 342 h 1663"/>
                <a:gd name="T6" fmla="*/ 247 w 859"/>
                <a:gd name="T7" fmla="*/ 487 h 1663"/>
                <a:gd name="T8" fmla="*/ 151 w 859"/>
                <a:gd name="T9" fmla="*/ 673 h 1663"/>
                <a:gd name="T10" fmla="*/ 54 w 859"/>
                <a:gd name="T11" fmla="*/ 741 h 1663"/>
                <a:gd name="T12" fmla="*/ 0 w 859"/>
                <a:gd name="T13" fmla="*/ 767 h 1663"/>
                <a:gd name="T14" fmla="*/ 171 w 859"/>
                <a:gd name="T15" fmla="*/ 771 h 1663"/>
                <a:gd name="T16" fmla="*/ 357 w 859"/>
                <a:gd name="T17" fmla="*/ 521 h 1663"/>
                <a:gd name="T18" fmla="*/ 348 w 859"/>
                <a:gd name="T19" fmla="*/ 787 h 1663"/>
                <a:gd name="T20" fmla="*/ 352 w 859"/>
                <a:gd name="T21" fmla="*/ 939 h 1663"/>
                <a:gd name="T22" fmla="*/ 469 w 859"/>
                <a:gd name="T23" fmla="*/ 901 h 1663"/>
                <a:gd name="T24" fmla="*/ 568 w 859"/>
                <a:gd name="T25" fmla="*/ 1176 h 1663"/>
                <a:gd name="T26" fmla="*/ 631 w 859"/>
                <a:gd name="T27" fmla="*/ 1401 h 1663"/>
                <a:gd name="T28" fmla="*/ 598 w 859"/>
                <a:gd name="T29" fmla="*/ 1466 h 1663"/>
                <a:gd name="T30" fmla="*/ 621 w 859"/>
                <a:gd name="T31" fmla="*/ 1560 h 1663"/>
                <a:gd name="T32" fmla="*/ 667 w 859"/>
                <a:gd name="T33" fmla="*/ 1640 h 1663"/>
                <a:gd name="T34" fmla="*/ 694 w 859"/>
                <a:gd name="T35" fmla="*/ 1564 h 1663"/>
                <a:gd name="T36" fmla="*/ 748 w 859"/>
                <a:gd name="T37" fmla="*/ 1610 h 1663"/>
                <a:gd name="T38" fmla="*/ 831 w 859"/>
                <a:gd name="T39" fmla="*/ 1598 h 1663"/>
                <a:gd name="T40" fmla="*/ 820 w 859"/>
                <a:gd name="T41" fmla="*/ 1528 h 1663"/>
                <a:gd name="T42" fmla="*/ 764 w 859"/>
                <a:gd name="T43" fmla="*/ 1351 h 1663"/>
                <a:gd name="T44" fmla="*/ 796 w 859"/>
                <a:gd name="T45" fmla="*/ 996 h 1663"/>
                <a:gd name="T46" fmla="*/ 845 w 859"/>
                <a:gd name="T47" fmla="*/ 940 h 1663"/>
                <a:gd name="T48" fmla="*/ 845 w 859"/>
                <a:gd name="T49" fmla="*/ 869 h 1663"/>
                <a:gd name="T50" fmla="*/ 792 w 859"/>
                <a:gd name="T51" fmla="*/ 314 h 1663"/>
                <a:gd name="T52" fmla="*/ 635 w 859"/>
                <a:gd name="T53" fmla="*/ 247 h 1663"/>
                <a:gd name="T54" fmla="*/ 616 w 859"/>
                <a:gd name="T55" fmla="*/ 199 h 1663"/>
                <a:gd name="T56" fmla="*/ 636 w 859"/>
                <a:gd name="T57" fmla="*/ 140 h 1663"/>
                <a:gd name="T58" fmla="*/ 535 w 859"/>
                <a:gd name="T59" fmla="*/ 23 h 1663"/>
                <a:gd name="T60" fmla="*/ 484 w 859"/>
                <a:gd name="T61" fmla="*/ 127 h 1663"/>
                <a:gd name="T62" fmla="*/ 490 w 859"/>
                <a:gd name="T63" fmla="*/ 182 h 1663"/>
                <a:gd name="T64" fmla="*/ 0 w 859"/>
                <a:gd name="T65" fmla="*/ 0 h 1663"/>
                <a:gd name="T66" fmla="*/ 859 w 859"/>
                <a:gd name="T67" fmla="*/ 1663 h 1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T64" t="T65" r="T66" b="T67"/>
              <a:pathLst>
                <a:path w="859" h="1663">
                  <a:moveTo>
                    <a:pt x="498" y="221"/>
                  </a:moveTo>
                  <a:cubicBezTo>
                    <a:pt x="498" y="221"/>
                    <a:pt x="495" y="230"/>
                    <a:pt x="479" y="232"/>
                  </a:cubicBezTo>
                  <a:cubicBezTo>
                    <a:pt x="358" y="267"/>
                    <a:pt x="358" y="267"/>
                    <a:pt x="358" y="267"/>
                  </a:cubicBezTo>
                  <a:cubicBezTo>
                    <a:pt x="358" y="267"/>
                    <a:pt x="343" y="268"/>
                    <a:pt x="338" y="284"/>
                  </a:cubicBezTo>
                  <a:cubicBezTo>
                    <a:pt x="338" y="284"/>
                    <a:pt x="330" y="327"/>
                    <a:pt x="330" y="333"/>
                  </a:cubicBezTo>
                  <a:cubicBezTo>
                    <a:pt x="328" y="342"/>
                    <a:pt x="328" y="342"/>
                    <a:pt x="328" y="342"/>
                  </a:cubicBezTo>
                  <a:cubicBezTo>
                    <a:pt x="328" y="342"/>
                    <a:pt x="273" y="438"/>
                    <a:pt x="262" y="449"/>
                  </a:cubicBezTo>
                  <a:cubicBezTo>
                    <a:pt x="262" y="449"/>
                    <a:pt x="249" y="469"/>
                    <a:pt x="247" y="487"/>
                  </a:cubicBezTo>
                  <a:cubicBezTo>
                    <a:pt x="247" y="487"/>
                    <a:pt x="180" y="585"/>
                    <a:pt x="177" y="619"/>
                  </a:cubicBezTo>
                  <a:cubicBezTo>
                    <a:pt x="177" y="619"/>
                    <a:pt x="154" y="635"/>
                    <a:pt x="151" y="673"/>
                  </a:cubicBezTo>
                  <a:cubicBezTo>
                    <a:pt x="151" y="673"/>
                    <a:pt x="117" y="702"/>
                    <a:pt x="102" y="731"/>
                  </a:cubicBezTo>
                  <a:cubicBezTo>
                    <a:pt x="102" y="731"/>
                    <a:pt x="66" y="736"/>
                    <a:pt x="54" y="741"/>
                  </a:cubicBezTo>
                  <a:cubicBezTo>
                    <a:pt x="54" y="741"/>
                    <a:pt x="20" y="746"/>
                    <a:pt x="13" y="759"/>
                  </a:cubicBezTo>
                  <a:cubicBezTo>
                    <a:pt x="0" y="767"/>
                    <a:pt x="0" y="767"/>
                    <a:pt x="0" y="767"/>
                  </a:cubicBezTo>
                  <a:cubicBezTo>
                    <a:pt x="0" y="770"/>
                    <a:pt x="0" y="770"/>
                    <a:pt x="0" y="770"/>
                  </a:cubicBezTo>
                  <a:cubicBezTo>
                    <a:pt x="171" y="771"/>
                    <a:pt x="171" y="771"/>
                    <a:pt x="171" y="771"/>
                  </a:cubicBezTo>
                  <a:cubicBezTo>
                    <a:pt x="171" y="771"/>
                    <a:pt x="233" y="715"/>
                    <a:pt x="230" y="703"/>
                  </a:cubicBezTo>
                  <a:cubicBezTo>
                    <a:pt x="230" y="703"/>
                    <a:pt x="291" y="636"/>
                    <a:pt x="357" y="521"/>
                  </a:cubicBezTo>
                  <a:cubicBezTo>
                    <a:pt x="366" y="519"/>
                    <a:pt x="366" y="519"/>
                    <a:pt x="366" y="519"/>
                  </a:cubicBezTo>
                  <a:cubicBezTo>
                    <a:pt x="366" y="519"/>
                    <a:pt x="373" y="663"/>
                    <a:pt x="348" y="787"/>
                  </a:cubicBezTo>
                  <a:cubicBezTo>
                    <a:pt x="351" y="789"/>
                    <a:pt x="351" y="789"/>
                    <a:pt x="351" y="789"/>
                  </a:cubicBezTo>
                  <a:cubicBezTo>
                    <a:pt x="352" y="939"/>
                    <a:pt x="352" y="939"/>
                    <a:pt x="352" y="939"/>
                  </a:cubicBezTo>
                  <a:cubicBezTo>
                    <a:pt x="352" y="939"/>
                    <a:pt x="425" y="981"/>
                    <a:pt x="442" y="955"/>
                  </a:cubicBezTo>
                  <a:cubicBezTo>
                    <a:pt x="469" y="901"/>
                    <a:pt x="469" y="901"/>
                    <a:pt x="469" y="901"/>
                  </a:cubicBezTo>
                  <a:cubicBezTo>
                    <a:pt x="484" y="900"/>
                    <a:pt x="484" y="900"/>
                    <a:pt x="484" y="900"/>
                  </a:cubicBezTo>
                  <a:cubicBezTo>
                    <a:pt x="484" y="900"/>
                    <a:pt x="517" y="1036"/>
                    <a:pt x="568" y="1176"/>
                  </a:cubicBezTo>
                  <a:cubicBezTo>
                    <a:pt x="571" y="1248"/>
                    <a:pt x="571" y="1248"/>
                    <a:pt x="571" y="1248"/>
                  </a:cubicBezTo>
                  <a:cubicBezTo>
                    <a:pt x="571" y="1248"/>
                    <a:pt x="600" y="1359"/>
                    <a:pt x="631" y="1401"/>
                  </a:cubicBezTo>
                  <a:cubicBezTo>
                    <a:pt x="631" y="1401"/>
                    <a:pt x="632" y="1416"/>
                    <a:pt x="616" y="1424"/>
                  </a:cubicBezTo>
                  <a:cubicBezTo>
                    <a:pt x="616" y="1424"/>
                    <a:pt x="600" y="1439"/>
                    <a:pt x="598" y="1466"/>
                  </a:cubicBezTo>
                  <a:cubicBezTo>
                    <a:pt x="598" y="1466"/>
                    <a:pt x="593" y="1535"/>
                    <a:pt x="621" y="1554"/>
                  </a:cubicBezTo>
                  <a:cubicBezTo>
                    <a:pt x="621" y="1554"/>
                    <a:pt x="624" y="1557"/>
                    <a:pt x="621" y="1560"/>
                  </a:cubicBezTo>
                  <a:cubicBezTo>
                    <a:pt x="621" y="1560"/>
                    <a:pt x="610" y="1585"/>
                    <a:pt x="618" y="1596"/>
                  </a:cubicBezTo>
                  <a:cubicBezTo>
                    <a:pt x="618" y="1596"/>
                    <a:pt x="616" y="1643"/>
                    <a:pt x="667" y="1640"/>
                  </a:cubicBezTo>
                  <a:cubicBezTo>
                    <a:pt x="667" y="1640"/>
                    <a:pt x="713" y="1639"/>
                    <a:pt x="707" y="1598"/>
                  </a:cubicBezTo>
                  <a:cubicBezTo>
                    <a:pt x="694" y="1564"/>
                    <a:pt x="694" y="1564"/>
                    <a:pt x="694" y="1564"/>
                  </a:cubicBezTo>
                  <a:cubicBezTo>
                    <a:pt x="694" y="1564"/>
                    <a:pt x="686" y="1530"/>
                    <a:pt x="726" y="1569"/>
                  </a:cubicBezTo>
                  <a:cubicBezTo>
                    <a:pt x="726" y="1569"/>
                    <a:pt x="746" y="1580"/>
                    <a:pt x="748" y="1610"/>
                  </a:cubicBezTo>
                  <a:cubicBezTo>
                    <a:pt x="748" y="1610"/>
                    <a:pt x="742" y="1663"/>
                    <a:pt x="765" y="1653"/>
                  </a:cubicBezTo>
                  <a:cubicBezTo>
                    <a:pt x="831" y="1598"/>
                    <a:pt x="831" y="1598"/>
                    <a:pt x="831" y="1598"/>
                  </a:cubicBezTo>
                  <a:cubicBezTo>
                    <a:pt x="831" y="1598"/>
                    <a:pt x="859" y="1577"/>
                    <a:pt x="850" y="1562"/>
                  </a:cubicBezTo>
                  <a:cubicBezTo>
                    <a:pt x="820" y="1528"/>
                    <a:pt x="820" y="1528"/>
                    <a:pt x="820" y="1528"/>
                  </a:cubicBezTo>
                  <a:cubicBezTo>
                    <a:pt x="820" y="1528"/>
                    <a:pt x="813" y="1527"/>
                    <a:pt x="810" y="1485"/>
                  </a:cubicBezTo>
                  <a:cubicBezTo>
                    <a:pt x="810" y="1485"/>
                    <a:pt x="789" y="1383"/>
                    <a:pt x="764" y="1351"/>
                  </a:cubicBezTo>
                  <a:cubicBezTo>
                    <a:pt x="764" y="1351"/>
                    <a:pt x="755" y="1335"/>
                    <a:pt x="766" y="1301"/>
                  </a:cubicBezTo>
                  <a:cubicBezTo>
                    <a:pt x="796" y="996"/>
                    <a:pt x="796" y="996"/>
                    <a:pt x="796" y="996"/>
                  </a:cubicBezTo>
                  <a:cubicBezTo>
                    <a:pt x="796" y="996"/>
                    <a:pt x="811" y="987"/>
                    <a:pt x="820" y="973"/>
                  </a:cubicBezTo>
                  <a:cubicBezTo>
                    <a:pt x="820" y="973"/>
                    <a:pt x="844" y="972"/>
                    <a:pt x="845" y="940"/>
                  </a:cubicBezTo>
                  <a:cubicBezTo>
                    <a:pt x="845" y="940"/>
                    <a:pt x="848" y="914"/>
                    <a:pt x="842" y="875"/>
                  </a:cubicBezTo>
                  <a:cubicBezTo>
                    <a:pt x="845" y="869"/>
                    <a:pt x="845" y="869"/>
                    <a:pt x="845" y="869"/>
                  </a:cubicBezTo>
                  <a:cubicBezTo>
                    <a:pt x="845" y="869"/>
                    <a:pt x="857" y="704"/>
                    <a:pt x="853" y="667"/>
                  </a:cubicBezTo>
                  <a:cubicBezTo>
                    <a:pt x="853" y="667"/>
                    <a:pt x="852" y="554"/>
                    <a:pt x="792" y="314"/>
                  </a:cubicBezTo>
                  <a:cubicBezTo>
                    <a:pt x="792" y="314"/>
                    <a:pt x="790" y="299"/>
                    <a:pt x="765" y="295"/>
                  </a:cubicBezTo>
                  <a:cubicBezTo>
                    <a:pt x="765" y="295"/>
                    <a:pt x="648" y="258"/>
                    <a:pt x="635" y="247"/>
                  </a:cubicBezTo>
                  <a:cubicBezTo>
                    <a:pt x="635" y="247"/>
                    <a:pt x="622" y="229"/>
                    <a:pt x="616" y="217"/>
                  </a:cubicBezTo>
                  <a:cubicBezTo>
                    <a:pt x="616" y="199"/>
                    <a:pt x="616" y="199"/>
                    <a:pt x="616" y="199"/>
                  </a:cubicBezTo>
                  <a:cubicBezTo>
                    <a:pt x="616" y="199"/>
                    <a:pt x="628" y="206"/>
                    <a:pt x="642" y="170"/>
                  </a:cubicBezTo>
                  <a:cubicBezTo>
                    <a:pt x="642" y="170"/>
                    <a:pt x="664" y="142"/>
                    <a:pt x="636" y="140"/>
                  </a:cubicBezTo>
                  <a:cubicBezTo>
                    <a:pt x="636" y="140"/>
                    <a:pt x="652" y="61"/>
                    <a:pt x="617" y="54"/>
                  </a:cubicBezTo>
                  <a:cubicBezTo>
                    <a:pt x="617" y="54"/>
                    <a:pt x="610" y="0"/>
                    <a:pt x="535" y="23"/>
                  </a:cubicBezTo>
                  <a:cubicBezTo>
                    <a:pt x="535" y="23"/>
                    <a:pt x="496" y="31"/>
                    <a:pt x="484" y="92"/>
                  </a:cubicBezTo>
                  <a:cubicBezTo>
                    <a:pt x="484" y="127"/>
                    <a:pt x="484" y="127"/>
                    <a:pt x="484" y="127"/>
                  </a:cubicBezTo>
                  <a:cubicBezTo>
                    <a:pt x="484" y="127"/>
                    <a:pt x="474" y="121"/>
                    <a:pt x="477" y="142"/>
                  </a:cubicBezTo>
                  <a:cubicBezTo>
                    <a:pt x="477" y="142"/>
                    <a:pt x="484" y="183"/>
                    <a:pt x="490" y="182"/>
                  </a:cubicBezTo>
                  <a:lnTo>
                    <a:pt x="498" y="221"/>
                  </a:lnTo>
                  <a:close/>
                </a:path>
              </a:pathLst>
            </a:custGeom>
            <a:solidFill>
              <a:srgbClr val="2B2E30"/>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defRPr/>
              </a:pPr>
              <a:endParaRPr lang="zh-CN" altLang="en-US" sz="1800" kern="0">
                <a:solidFill>
                  <a:srgbClr val="000000"/>
                </a:solidFill>
                <a:latin typeface="Arial" pitchFamily="34" charset="0"/>
              </a:endParaRPr>
            </a:p>
          </p:txBody>
        </p:sp>
        <p:sp>
          <p:nvSpPr>
            <p:cNvPr id="18" name="Freeform 30"/>
            <p:cNvSpPr/>
            <p:nvPr/>
          </p:nvSpPr>
          <p:spPr bwMode="auto">
            <a:xfrm flipH="1">
              <a:off x="476" y="440"/>
              <a:ext cx="248" cy="932"/>
            </a:xfrm>
            <a:custGeom>
              <a:gdLst>
                <a:gd name="T0" fmla="*/ 2 w 124"/>
                <a:gd name="T1" fmla="*/ 1 h 466"/>
                <a:gd name="T2" fmla="*/ 46 w 124"/>
                <a:gd name="T3" fmla="*/ 55 h 466"/>
                <a:gd name="T4" fmla="*/ 61 w 124"/>
                <a:gd name="T5" fmla="*/ 56 h 466"/>
                <a:gd name="T6" fmla="*/ 78 w 124"/>
                <a:gd name="T7" fmla="*/ 51 h 466"/>
                <a:gd name="T8" fmla="*/ 119 w 124"/>
                <a:gd name="T9" fmla="*/ 4 h 466"/>
                <a:gd name="T10" fmla="*/ 120 w 124"/>
                <a:gd name="T11" fmla="*/ 0 h 466"/>
                <a:gd name="T12" fmla="*/ 124 w 124"/>
                <a:gd name="T13" fmla="*/ 7 h 466"/>
                <a:gd name="T14" fmla="*/ 107 w 124"/>
                <a:gd name="T15" fmla="*/ 327 h 466"/>
                <a:gd name="T16" fmla="*/ 117 w 124"/>
                <a:gd name="T17" fmla="*/ 430 h 466"/>
                <a:gd name="T18" fmla="*/ 20 w 124"/>
                <a:gd name="T19" fmla="*/ 456 h 466"/>
                <a:gd name="T20" fmla="*/ 0 w 124"/>
                <a:gd name="T21" fmla="*/ 5 h 466"/>
                <a:gd name="T22" fmla="*/ 2 w 124"/>
                <a:gd name="T23" fmla="*/ 1 h 466"/>
                <a:gd name="T24" fmla="*/ 0 w 124"/>
                <a:gd name="T25" fmla="*/ 0 h 466"/>
                <a:gd name="T26" fmla="*/ 124 w 124"/>
                <a:gd name="T27" fmla="*/ 466 h 4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T24" t="T25" r="T26" b="T27"/>
              <a:pathLst>
                <a:path w="124" h="466">
                  <a:moveTo>
                    <a:pt x="2" y="1"/>
                  </a:moveTo>
                  <a:cubicBezTo>
                    <a:pt x="2" y="1"/>
                    <a:pt x="27" y="32"/>
                    <a:pt x="46" y="55"/>
                  </a:cubicBezTo>
                  <a:cubicBezTo>
                    <a:pt x="54" y="57"/>
                    <a:pt x="52" y="57"/>
                    <a:pt x="61" y="56"/>
                  </a:cubicBezTo>
                  <a:cubicBezTo>
                    <a:pt x="61" y="56"/>
                    <a:pt x="67" y="58"/>
                    <a:pt x="78" y="51"/>
                  </a:cubicBezTo>
                  <a:cubicBezTo>
                    <a:pt x="90" y="39"/>
                    <a:pt x="105" y="34"/>
                    <a:pt x="119" y="4"/>
                  </a:cubicBezTo>
                  <a:cubicBezTo>
                    <a:pt x="120" y="0"/>
                    <a:pt x="120" y="0"/>
                    <a:pt x="120" y="0"/>
                  </a:cubicBezTo>
                  <a:cubicBezTo>
                    <a:pt x="124" y="7"/>
                    <a:pt x="124" y="7"/>
                    <a:pt x="124" y="7"/>
                  </a:cubicBezTo>
                  <a:cubicBezTo>
                    <a:pt x="124" y="7"/>
                    <a:pt x="102" y="232"/>
                    <a:pt x="107" y="327"/>
                  </a:cubicBezTo>
                  <a:cubicBezTo>
                    <a:pt x="107" y="327"/>
                    <a:pt x="112" y="421"/>
                    <a:pt x="117" y="430"/>
                  </a:cubicBezTo>
                  <a:cubicBezTo>
                    <a:pt x="117" y="430"/>
                    <a:pt x="42" y="466"/>
                    <a:pt x="20" y="456"/>
                  </a:cubicBezTo>
                  <a:cubicBezTo>
                    <a:pt x="20" y="456"/>
                    <a:pt x="33" y="118"/>
                    <a:pt x="0" y="5"/>
                  </a:cubicBezTo>
                  <a:lnTo>
                    <a:pt x="2" y="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defRPr/>
              </a:pPr>
              <a:endParaRPr lang="zh-CN" altLang="en-US" sz="1800" kern="0">
                <a:solidFill>
                  <a:srgbClr val="000000"/>
                </a:solidFill>
                <a:latin typeface="Arial" pitchFamily="34" charset="0"/>
              </a:endParaRPr>
            </a:p>
          </p:txBody>
        </p:sp>
        <p:sp>
          <p:nvSpPr>
            <p:cNvPr id="19" name="Freeform 31"/>
            <p:cNvSpPr/>
            <p:nvPr/>
          </p:nvSpPr>
          <p:spPr bwMode="auto">
            <a:xfrm flipH="1">
              <a:off x="524" y="550"/>
              <a:ext cx="126" cy="776"/>
            </a:xfrm>
            <a:custGeom>
              <a:gdLst>
                <a:gd name="T0" fmla="*/ 9 w 63"/>
                <a:gd name="T1" fmla="*/ 0 h 388"/>
                <a:gd name="T2" fmla="*/ 36 w 63"/>
                <a:gd name="T3" fmla="*/ 0 h 388"/>
                <a:gd name="T4" fmla="*/ 47 w 63"/>
                <a:gd name="T5" fmla="*/ 16 h 388"/>
                <a:gd name="T6" fmla="*/ 40 w 63"/>
                <a:gd name="T7" fmla="*/ 34 h 388"/>
                <a:gd name="T8" fmla="*/ 58 w 63"/>
                <a:gd name="T9" fmla="*/ 362 h 388"/>
                <a:gd name="T10" fmla="*/ 33 w 63"/>
                <a:gd name="T11" fmla="*/ 388 h 388"/>
                <a:gd name="T12" fmla="*/ 0 w 63"/>
                <a:gd name="T13" fmla="*/ 370 h 388"/>
                <a:gd name="T14" fmla="*/ 17 w 63"/>
                <a:gd name="T15" fmla="*/ 38 h 388"/>
                <a:gd name="T16" fmla="*/ 3 w 63"/>
                <a:gd name="T17" fmla="*/ 19 h 388"/>
                <a:gd name="T18" fmla="*/ 9 w 63"/>
                <a:gd name="T19" fmla="*/ 0 h 388"/>
                <a:gd name="T20" fmla="*/ 0 w 63"/>
                <a:gd name="T21" fmla="*/ 0 h 388"/>
                <a:gd name="T22" fmla="*/ 63 w 63"/>
                <a:gd name="T23" fmla="*/ 388 h 3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T20" t="T21" r="T22" b="T23"/>
              <a:pathLst>
                <a:path w="62" h="388">
                  <a:moveTo>
                    <a:pt x="9" y="0"/>
                  </a:moveTo>
                  <a:cubicBezTo>
                    <a:pt x="36" y="0"/>
                    <a:pt x="36" y="0"/>
                    <a:pt x="36" y="0"/>
                  </a:cubicBezTo>
                  <a:cubicBezTo>
                    <a:pt x="36" y="0"/>
                    <a:pt x="46" y="12"/>
                    <a:pt x="47" y="16"/>
                  </a:cubicBezTo>
                  <a:cubicBezTo>
                    <a:pt x="47" y="19"/>
                    <a:pt x="43" y="29"/>
                    <a:pt x="40" y="34"/>
                  </a:cubicBezTo>
                  <a:cubicBezTo>
                    <a:pt x="40" y="34"/>
                    <a:pt x="63" y="138"/>
                    <a:pt x="58" y="362"/>
                  </a:cubicBezTo>
                  <a:cubicBezTo>
                    <a:pt x="33" y="388"/>
                    <a:pt x="33" y="388"/>
                    <a:pt x="33" y="388"/>
                  </a:cubicBezTo>
                  <a:cubicBezTo>
                    <a:pt x="0" y="370"/>
                    <a:pt x="0" y="370"/>
                    <a:pt x="0" y="370"/>
                  </a:cubicBezTo>
                  <a:cubicBezTo>
                    <a:pt x="0" y="370"/>
                    <a:pt x="4" y="98"/>
                    <a:pt x="17" y="38"/>
                  </a:cubicBezTo>
                  <a:cubicBezTo>
                    <a:pt x="17" y="38"/>
                    <a:pt x="2" y="22"/>
                    <a:pt x="3" y="19"/>
                  </a:cubicBezTo>
                  <a:lnTo>
                    <a:pt x="9" y="0"/>
                  </a:lnTo>
                  <a:close/>
                </a:path>
              </a:pathLst>
            </a:custGeom>
            <a:solidFill>
              <a:srgbClr val="99141B"/>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defRPr/>
              </a:pPr>
              <a:endParaRPr lang="zh-CN" altLang="en-US" sz="1800" kern="0">
                <a:solidFill>
                  <a:srgbClr val="000000"/>
                </a:solidFill>
                <a:latin typeface="Arial" pitchFamily="34" charset="0"/>
              </a:endParaRPr>
            </a:p>
          </p:txBody>
        </p:sp>
        <p:sp>
          <p:nvSpPr>
            <p:cNvPr id="20" name="Line 32"/>
            <p:cNvSpPr>
              <a:spLocks noChangeShapeType="1"/>
            </p:cNvSpPr>
            <p:nvPr/>
          </p:nvSpPr>
          <p:spPr bwMode="auto">
            <a:xfrm flipH="1">
              <a:off x="1432" y="554"/>
              <a:ext cx="1" cy="1"/>
            </a:xfrm>
            <a:prstGeom prst="line">
              <a:avLst/>
            </a:prstGeom>
            <a:noFill/>
            <a:ln w="9525" cmpd="sng">
              <a:solidFill>
                <a:srgbClr val="21A3D0"/>
              </a:solidFill>
              <a:round/>
            </a:ln>
            <a:extLst>
              <a:ext uri="{909E8E84-426E-40DD-AFC4-6F175D3DCCD1}">
                <a14:hiddenFill xmlns:a14="http://schemas.microsoft.com/office/drawing/2010/main">
                  <a:noFill/>
                </a14:hiddenFill>
              </a:ext>
            </a:extLst>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defRPr/>
              </a:pPr>
              <a:endParaRPr lang="zh-CN" altLang="en-US" sz="1800" kern="0">
                <a:solidFill>
                  <a:srgbClr val="000000"/>
                </a:solidFill>
                <a:latin typeface="Arial" pitchFamily="34" charset="0"/>
              </a:endParaRPr>
            </a:p>
          </p:txBody>
        </p:sp>
        <p:sp>
          <p:nvSpPr>
            <p:cNvPr id="21" name="Line 33"/>
            <p:cNvSpPr>
              <a:spLocks noChangeShapeType="1"/>
            </p:cNvSpPr>
            <p:nvPr/>
          </p:nvSpPr>
          <p:spPr bwMode="auto">
            <a:xfrm flipH="1">
              <a:off x="1432" y="554"/>
              <a:ext cx="1" cy="1"/>
            </a:xfrm>
            <a:prstGeom prst="line">
              <a:avLst/>
            </a:prstGeom>
            <a:noFill/>
            <a:ln w="9525" cmpd="sng">
              <a:solidFill>
                <a:srgbClr val="21A3D0"/>
              </a:solidFill>
              <a:round/>
            </a:ln>
            <a:extLst>
              <a:ext uri="{909E8E84-426E-40DD-AFC4-6F175D3DCCD1}">
                <a14:hiddenFill xmlns:a14="http://schemas.microsoft.com/office/drawing/2010/main">
                  <a:noFill/>
                </a14:hiddenFill>
              </a:ext>
            </a:extLst>
          </p:spPr>
          <p:txBody>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defRPr/>
              </a:pPr>
              <a:endParaRPr lang="zh-CN" altLang="en-US" sz="1800" kern="0">
                <a:solidFill>
                  <a:srgbClr val="000000"/>
                </a:solidFill>
                <a:latin typeface="Arial" pitchFamily="34" charset="0"/>
              </a:endParaRPr>
            </a:p>
          </p:txBody>
        </p:sp>
      </p:grpSp>
      <p:grpSp>
        <p:nvGrpSpPr>
          <p:cNvPr id="22" name="Group 8"/>
          <p:cNvGrpSpPr/>
          <p:nvPr/>
        </p:nvGrpSpPr>
        <p:grpSpPr>
          <a:xfrm>
            <a:off x="410497" y="2712839"/>
            <a:ext cx="9230723" cy="3812505"/>
            <a:chExt cx="8111028" cy="2724686"/>
          </a:xfrm>
        </p:grpSpPr>
        <p:pic>
          <p:nvPicPr>
            <p:cNvPr id="23" name="Picture 74"/>
            <p:cNvPicPr>
              <a:picLocks noChangeAspect="1" noChangeArrowheads="1"/>
            </p:cNvPicPr>
            <p:nvPr/>
          </p:nvPicPr>
          <p:blipFill>
            <a:blip r:embed="rId2">
              <a:lum bright="24000"/>
              <a:extLst>
                <a:ext uri="{28A0092B-C50C-407E-A947-70E740481C1C}">
                  <a14:useLocalDpi xmlns:a14="http://schemas.microsoft.com/office/drawing/2010/main" val="0"/>
                </a:ext>
              </a:extLst>
            </a:blip>
            <a:stretch>
              <a:fillRect/>
            </a:stretch>
          </p:blipFill>
          <p:spPr bwMode="auto">
            <a:xfrm>
              <a:off x="6930366" y="1152524"/>
              <a:ext cx="1180662" cy="156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AutoShape 35" descr="Bild20"/>
            <p:cNvSpPr>
              <a:spLocks noChangeArrowheads="1"/>
            </p:cNvSpPr>
            <p:nvPr/>
          </p:nvSpPr>
          <p:spPr bwMode="auto">
            <a:xfrm>
              <a:off x="0" y="0"/>
              <a:ext cx="6953719" cy="2724686"/>
            </a:xfrm>
            <a:prstGeom prst="roundRect">
              <a:avLst>
                <a:gd name="adj" fmla="val 5556"/>
              </a:avLst>
            </a:prstGeom>
            <a:solidFill>
              <a:srgbClr val="FFFFFF"/>
            </a:solidFill>
            <a:ln w="25400" cmpd="sng">
              <a:solidFill>
                <a:srgbClr val="2B2E30"/>
              </a:solidFill>
              <a:round/>
            </a:ln>
          </p:spPr>
          <p:txBody>
            <a:bodyPr lIns="107986" tIns="107986" rIns="35995" bIns="35995"/>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spcBef>
                  <a:spcPct val="0"/>
                </a:spcBef>
                <a:spcAft>
                  <a:spcPct val="0"/>
                </a:spcAft>
                <a:defRPr/>
              </a:pPr>
              <a:endParaRPr lang="zh-CN" altLang="en-US" sz="1800" kern="0">
                <a:solidFill>
                  <a:srgbClr val="000000"/>
                </a:solidFill>
                <a:latin typeface="Arial" pitchFamily="34" charset="0"/>
              </a:endParaRPr>
            </a:p>
          </p:txBody>
        </p:sp>
      </p:grpSp>
      <p:sp>
        <p:nvSpPr>
          <p:cNvPr id="25" name="Rectangle 18"/>
          <p:cNvSpPr>
            <a:spLocks noChangeArrowheads="1"/>
          </p:cNvSpPr>
          <p:nvPr/>
        </p:nvSpPr>
        <p:spPr bwMode="auto">
          <a:xfrm>
            <a:off x="696987" y="2853151"/>
            <a:ext cx="587299" cy="603171"/>
          </a:xfrm>
          <a:prstGeom prst="rect">
            <a:avLst/>
          </a:prstGeom>
          <a:solidFill>
            <a:srgbClr val="2B2E3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fontAlgn="base">
              <a:spcBef>
                <a:spcPct val="0"/>
              </a:spcBef>
              <a:spcAft>
                <a:spcPct val="0"/>
              </a:spcAft>
              <a:defRPr/>
            </a:pPr>
            <a:r>
              <a:rPr lang="zh-CN" altLang="en-US" sz="2000" b="1" kern="0">
                <a:solidFill>
                  <a:srgbClr val="F8F8F8"/>
                </a:solidFill>
                <a:latin typeface="Arial" pitchFamily="34" charset="0"/>
                <a:sym typeface="宋体" panose="02010600030101010101" pitchFamily="2" charset="-122"/>
              </a:rPr>
              <a:t>1</a:t>
            </a:r>
            <a:endParaRPr lang="zh-CN" altLang="en-US" sz="1800" kern="0">
              <a:solidFill>
                <a:srgbClr val="F8F8F8"/>
              </a:solidFill>
              <a:latin typeface="Arial" pitchFamily="34" charset="0"/>
            </a:endParaRPr>
          </a:p>
        </p:txBody>
      </p:sp>
      <p:sp>
        <p:nvSpPr>
          <p:cNvPr id="26" name="Rectangle 19"/>
          <p:cNvSpPr>
            <a:spLocks noChangeArrowheads="1"/>
          </p:cNvSpPr>
          <p:nvPr/>
        </p:nvSpPr>
        <p:spPr bwMode="auto">
          <a:xfrm>
            <a:off x="696987" y="3589655"/>
            <a:ext cx="587299" cy="603171"/>
          </a:xfrm>
          <a:prstGeom prst="rect">
            <a:avLst/>
          </a:prstGeom>
          <a:solidFill>
            <a:srgbClr val="2B2E3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fontAlgn="base">
              <a:spcBef>
                <a:spcPct val="0"/>
              </a:spcBef>
              <a:spcAft>
                <a:spcPct val="0"/>
              </a:spcAft>
              <a:defRPr/>
            </a:pPr>
            <a:r>
              <a:rPr lang="zh-CN" altLang="en-US" sz="2000" b="1" kern="0">
                <a:solidFill>
                  <a:srgbClr val="F8F8F8"/>
                </a:solidFill>
                <a:latin typeface="Arial" pitchFamily="34" charset="0"/>
                <a:sym typeface="宋体" panose="02010600030101010101" pitchFamily="2" charset="-122"/>
              </a:rPr>
              <a:t>2</a:t>
            </a:r>
            <a:endParaRPr lang="zh-CN" altLang="en-US" sz="1800" kern="0">
              <a:solidFill>
                <a:srgbClr val="F8F8F8"/>
              </a:solidFill>
              <a:latin typeface="Arial" pitchFamily="34" charset="0"/>
            </a:endParaRPr>
          </a:p>
        </p:txBody>
      </p:sp>
      <p:sp>
        <p:nvSpPr>
          <p:cNvPr id="27" name="Rectangle 20"/>
          <p:cNvSpPr>
            <a:spLocks noChangeArrowheads="1"/>
          </p:cNvSpPr>
          <p:nvPr/>
        </p:nvSpPr>
        <p:spPr bwMode="auto">
          <a:xfrm>
            <a:off x="696987" y="4321397"/>
            <a:ext cx="587299" cy="603171"/>
          </a:xfrm>
          <a:prstGeom prst="rect">
            <a:avLst/>
          </a:prstGeom>
          <a:solidFill>
            <a:srgbClr val="2B2E3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fontAlgn="base">
              <a:spcBef>
                <a:spcPct val="0"/>
              </a:spcBef>
              <a:spcAft>
                <a:spcPct val="0"/>
              </a:spcAft>
              <a:defRPr/>
            </a:pPr>
            <a:r>
              <a:rPr lang="zh-CN" altLang="en-US" sz="2000" b="1" kern="0">
                <a:solidFill>
                  <a:srgbClr val="F8F8F8"/>
                </a:solidFill>
                <a:latin typeface="Arial" pitchFamily="34" charset="0"/>
                <a:sym typeface="宋体" panose="02010600030101010101" pitchFamily="2" charset="-122"/>
              </a:rPr>
              <a:t>3</a:t>
            </a:r>
            <a:endParaRPr lang="zh-CN" altLang="en-US" sz="1800" kern="0">
              <a:solidFill>
                <a:srgbClr val="F8F8F8"/>
              </a:solidFill>
              <a:latin typeface="Arial" pitchFamily="34" charset="0"/>
            </a:endParaRPr>
          </a:p>
        </p:txBody>
      </p:sp>
      <p:sp>
        <p:nvSpPr>
          <p:cNvPr id="28" name="Rectangle 27"/>
          <p:cNvSpPr>
            <a:spLocks noChangeArrowheads="1"/>
          </p:cNvSpPr>
          <p:nvPr/>
        </p:nvSpPr>
        <p:spPr bwMode="auto">
          <a:xfrm>
            <a:off x="1344602" y="2853151"/>
            <a:ext cx="6697201" cy="603171"/>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与迟疑的人进行谈判的禁忌</a:t>
            </a:r>
            <a:endPar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29" name="Rectangle 28"/>
          <p:cNvSpPr>
            <a:spLocks noChangeArrowheads="1"/>
          </p:cNvSpPr>
          <p:nvPr/>
        </p:nvSpPr>
        <p:spPr bwMode="auto">
          <a:xfrm>
            <a:off x="1344602" y="3589655"/>
            <a:ext cx="6697201" cy="603171"/>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与唠叨的人进行谈判的禁忌</a:t>
            </a:r>
            <a:endPar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30" name="Rectangle 29"/>
          <p:cNvSpPr>
            <a:spLocks noChangeArrowheads="1"/>
          </p:cNvSpPr>
          <p:nvPr/>
        </p:nvSpPr>
        <p:spPr bwMode="auto">
          <a:xfrm>
            <a:off x="1344602" y="4321397"/>
            <a:ext cx="6697201" cy="603171"/>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与沉默的人进行谈判的禁忌</a:t>
            </a:r>
            <a:endPar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31" name="Rectangle 37"/>
          <p:cNvSpPr>
            <a:spLocks noChangeArrowheads="1"/>
          </p:cNvSpPr>
          <p:nvPr/>
        </p:nvSpPr>
        <p:spPr bwMode="auto">
          <a:xfrm>
            <a:off x="696880" y="1726938"/>
            <a:ext cx="6340197" cy="67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fontAlgn="base">
              <a:lnSpc>
                <a:spcPct val="130000"/>
              </a:lnSpc>
              <a:spcBef>
                <a:spcPct val="0"/>
              </a:spcBef>
              <a:spcAft>
                <a:spcPct val="0"/>
              </a:spcAft>
            </a:pPr>
            <a:r>
              <a:rPr lang="zh-CN" altLang="en-US" sz="3200">
                <a:solidFill>
                  <a:prstClr val="black">
                    <a:lumMod val="75000"/>
                    <a:lumOff val="25000"/>
                  </a:prstClr>
                </a:solidFill>
                <a:latin typeface="微软雅黑" panose="020b0503020204020204" pitchFamily="34" charset="-122"/>
                <a:ea typeface="微软雅黑" panose="020b0503020204020204" pitchFamily="34" charset="-122"/>
                <a:cs typeface="+mn-ea"/>
                <a:sym typeface="+mn-lt"/>
              </a:rPr>
              <a:t>了解不同性格谈判对手的心理特征</a:t>
            </a:r>
            <a:endParaRPr lang="zh-CN" altLang="en-US" sz="3200">
              <a:solidFill>
                <a:srgbClr val="21A3D0"/>
              </a:solidFill>
              <a:latin typeface="微软雅黑" panose="020b0503020204020204" pitchFamily="34" charset="-122"/>
              <a:ea typeface="微软雅黑" panose="020b0503020204020204" pitchFamily="34" charset="-122"/>
            </a:endParaRPr>
          </a:p>
        </p:txBody>
      </p:sp>
      <p:sp>
        <p:nvSpPr>
          <p:cNvPr id="32" name="Rectangle 20"/>
          <p:cNvSpPr>
            <a:spLocks noChangeArrowheads="1"/>
          </p:cNvSpPr>
          <p:nvPr/>
        </p:nvSpPr>
        <p:spPr bwMode="auto">
          <a:xfrm>
            <a:off x="696987" y="5068339"/>
            <a:ext cx="587299" cy="603171"/>
          </a:xfrm>
          <a:prstGeom prst="rect">
            <a:avLst/>
          </a:prstGeom>
          <a:solidFill>
            <a:srgbClr val="2B2E3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fontAlgn="base">
              <a:spcBef>
                <a:spcPct val="0"/>
              </a:spcBef>
              <a:spcAft>
                <a:spcPct val="0"/>
              </a:spcAft>
              <a:defRPr/>
            </a:pPr>
            <a:r>
              <a:rPr lang="en-US" altLang="zh-CN" sz="2000" b="1" kern="0">
                <a:solidFill>
                  <a:srgbClr val="F8F8F8"/>
                </a:solidFill>
                <a:latin typeface="Arial" pitchFamily="34" charset="0"/>
                <a:sym typeface="宋体" panose="02010600030101010101" pitchFamily="2" charset="-122"/>
              </a:rPr>
              <a:t>4</a:t>
            </a:r>
            <a:endParaRPr lang="zh-CN" altLang="en-US" sz="1800" kern="0">
              <a:solidFill>
                <a:srgbClr val="F8F8F8"/>
              </a:solidFill>
              <a:latin typeface="Arial" pitchFamily="34" charset="0"/>
            </a:endParaRPr>
          </a:p>
        </p:txBody>
      </p:sp>
      <p:sp>
        <p:nvSpPr>
          <p:cNvPr id="33" name="Rectangle 29"/>
          <p:cNvSpPr>
            <a:spLocks noChangeArrowheads="1"/>
          </p:cNvSpPr>
          <p:nvPr/>
        </p:nvSpPr>
        <p:spPr bwMode="auto">
          <a:xfrm>
            <a:off x="1344602" y="5068339"/>
            <a:ext cx="6697201" cy="603171"/>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与顽固的人进行谈判的禁忌</a:t>
            </a:r>
            <a:endPar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34" name="Rectangle 20"/>
          <p:cNvSpPr>
            <a:spLocks noChangeArrowheads="1"/>
          </p:cNvSpPr>
          <p:nvPr/>
        </p:nvSpPr>
        <p:spPr bwMode="auto">
          <a:xfrm>
            <a:off x="696987" y="5815282"/>
            <a:ext cx="587299" cy="603171"/>
          </a:xfrm>
          <a:prstGeom prst="rect">
            <a:avLst/>
          </a:prstGeom>
          <a:solidFill>
            <a:srgbClr val="2B2E3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fontAlgn="base">
              <a:spcBef>
                <a:spcPct val="0"/>
              </a:spcBef>
              <a:spcAft>
                <a:spcPct val="0"/>
              </a:spcAft>
              <a:defRPr/>
            </a:pPr>
            <a:r>
              <a:rPr lang="en-US" altLang="zh-CN" sz="2000" b="1" kern="0">
                <a:solidFill>
                  <a:srgbClr val="F8F8F8"/>
                </a:solidFill>
                <a:latin typeface="Arial" pitchFamily="34" charset="0"/>
                <a:sym typeface="宋体" panose="02010600030101010101" pitchFamily="2" charset="-122"/>
              </a:rPr>
              <a:t>5</a:t>
            </a:r>
            <a:endParaRPr lang="zh-CN" altLang="en-US" sz="1800" kern="0">
              <a:solidFill>
                <a:srgbClr val="F8F8F8"/>
              </a:solidFill>
              <a:latin typeface="Arial" pitchFamily="34" charset="0"/>
            </a:endParaRPr>
          </a:p>
        </p:txBody>
      </p:sp>
      <p:sp>
        <p:nvSpPr>
          <p:cNvPr id="35" name="Rectangle 29"/>
          <p:cNvSpPr>
            <a:spLocks noChangeArrowheads="1"/>
          </p:cNvSpPr>
          <p:nvPr/>
        </p:nvSpPr>
        <p:spPr bwMode="auto">
          <a:xfrm>
            <a:off x="1344602" y="5815282"/>
            <a:ext cx="6697201" cy="603171"/>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与情绪型的人进行谈判的禁忌</a:t>
            </a:r>
            <a:endPar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 presetClass="entr" presetSubtype="8" dur="500" fill="hold" grpId="0" nodeType="afterEffect">
                                  <p:stCondLst>
                                    <p:cond delay="0"/>
                                  </p:stCondLst>
                                  <p:childTnLst>
                                    <p:set>
                                      <p:cBhvr>
                                        <p:cTn id="10" dur="1" fill="hold">
                                          <p:stCondLst>
                                            <p:cond delay="0"/>
                                          </p:stCondLst>
                                        </p:cTn>
                                        <p:tgtEl>
                                          <p:spTgt spid="31"/>
                                        </p:tgtEl>
                                        <p:attrNameLst>
                                          <p:attrName>style.visibility</p:attrName>
                                        </p:attrNameLst>
                                      </p:cBhvr>
                                      <p:to>
                                        <p:strVal val="visible"/>
                                      </p:to>
                                    </p:set>
                                    <p:anim calcmode="lin" valueType="num">
                                      <p:cBhvr additive="base">
                                        <p:cTn id="11" dur="500" fill="hold"/>
                                        <p:tgtEl>
                                          <p:spTgt spid="31"/>
                                        </p:tgtEl>
                                        <p:attrNameLst>
                                          <p:attrName>ppt_x</p:attrName>
                                        </p:attrNameLst>
                                      </p:cBhvr>
                                      <p:tavLst>
                                        <p:tav tm="0">
                                          <p:val>
                                            <p:strVal val="0-#ppt_w/2"/>
                                          </p:val>
                                        </p:tav>
                                        <p:tav tm="100000">
                                          <p:val>
                                            <p:strVal val="#ppt_x"/>
                                          </p:val>
                                        </p:tav>
                                      </p:tavLst>
                                    </p:anim>
                                    <p:anim calcmode="lin" valueType="num">
                                      <p:cBhvr additive="base">
                                        <p:cTn id="12" dur="500" fill="hold"/>
                                        <p:tgtEl>
                                          <p:spTgt spid="31"/>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1000"/>
                            </p:stCondLst>
                            <p:childTnLst>
                              <p:par>
                                <p:cTn id="14" presetID="10" presetClass="entr" presetSubtype="0" dur="500" fill="hold" nodeType="afterEffect">
                                  <p:stCondLst>
                                    <p:cond delay="0"/>
                                  </p:stCondLst>
                                  <p:childTnLst>
                                    <p:set>
                                      <p:cBhvr>
                                        <p:cTn id="15" dur="1" fill="hold">
                                          <p:stCondLst>
                                            <p:cond delay="0"/>
                                          </p:stCondLst>
                                        </p:cTn>
                                        <p:tgtEl>
                                          <p:spTgt spid="16"/>
                                        </p:tgtEl>
                                        <p:attrNameLst>
                                          <p:attrName>style.visibility</p:attrName>
                                        </p:attrNameLst>
                                      </p:cBhvr>
                                      <p:to>
                                        <p:strVal val="visible"/>
                                      </p:to>
                                    </p:set>
                                    <p:anim calcmode="lin" valueType="num">
                                      <p:cBhvr>
                                        <p:cTn id="16" dur="500" fill="hold"/>
                                        <p:tgtEl>
                                          <p:spTgt spid="16"/>
                                        </p:tgtEl>
                                        <p:attrNameLst>
                                          <p:attrName>ppt_w</p:attrName>
                                        </p:attrNameLst>
                                      </p:cBhvr>
                                      <p:tavLst>
                                        <p:tav tm="0">
                                          <p:val>
                                            <p:fltVal val="0"/>
                                          </p:val>
                                        </p:tav>
                                        <p:tav tm="100000">
                                          <p:val>
                                            <p:strVal val="#ppt_w"/>
                                          </p:val>
                                        </p:tav>
                                      </p:tavLst>
                                    </p:anim>
                                    <p:anim calcmode="lin" valueType="num">
                                      <p:cBhvr>
                                        <p:cTn id="17" dur="500" fill="hold"/>
                                        <p:tgtEl>
                                          <p:spTgt spid="16"/>
                                        </p:tgtEl>
                                        <p:attrNameLst>
                                          <p:attrName>ppt_h</p:attrName>
                                        </p:attrNameLst>
                                      </p:cBhvr>
                                      <p:tavLst>
                                        <p:tav tm="0">
                                          <p:val>
                                            <p:fltVal val="0"/>
                                          </p:val>
                                        </p:tav>
                                        <p:tav tm="100000">
                                          <p:val>
                                            <p:strVal val="#ppt_h"/>
                                          </p:val>
                                        </p:tav>
                                      </p:tavLst>
                                    </p:anim>
                                    <p:animEffect transition="in" filter="fade">
                                      <p:cBhvr>
                                        <p:cTn id="18" dur="500"/>
                                        <p:tgtEl>
                                          <p:spTgt spid="16"/>
                                        </p:tgtEl>
                                      </p:cBhvr>
                                    </p:animEffect>
                                  </p:childTnLst>
                                </p:cTn>
                              </p:par>
                            </p:childTnLst>
                          </p:cTn>
                        </p:par>
                        <p:par>
                          <p:cTn id="19" fill="hold" nodeType="afterGroup">
                            <p:stCondLst>
                              <p:cond delay="1500"/>
                            </p:stCondLst>
                            <p:childTnLst>
                              <p:par>
                                <p:cTn id="20" presetID="22" presetClass="entr" presetSubtype="8" dur="500" fill="hold" nodeType="after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left)">
                                      <p:cBhvr>
                                        <p:cTn id="22" dur="500"/>
                                        <p:tgtEl>
                                          <p:spTgt spid="22"/>
                                        </p:tgtEl>
                                      </p:cBhvr>
                                    </p:animEffect>
                                  </p:childTnLst>
                                </p:cTn>
                              </p:par>
                            </p:childTnLst>
                          </p:cTn>
                        </p:par>
                        <p:par>
                          <p:cTn id="23" fill="hold" nodeType="afterGroup">
                            <p:stCondLst>
                              <p:cond delay="2000"/>
                            </p:stCondLst>
                            <p:childTnLst>
                              <p:par>
                                <p:cTn id="24" presetID="10" presetClass="entr" presetSubtype="0" dur="500" fill="hold" grpId="0" nodeType="afterEffect">
                                  <p:stCondLst>
                                    <p:cond delay="0"/>
                                  </p:stCondLst>
                                  <p:childTnLst>
                                    <p:set>
                                      <p:cBhvr>
                                        <p:cTn id="25" dur="1" fill="hold">
                                          <p:stCondLst>
                                            <p:cond delay="0"/>
                                          </p:stCondLst>
                                        </p:cTn>
                                        <p:tgtEl>
                                          <p:spTgt spid="25"/>
                                        </p:tgtEl>
                                        <p:attrNameLst>
                                          <p:attrName>style.visibility</p:attrName>
                                        </p:attrNameLst>
                                      </p:cBhvr>
                                      <p:to>
                                        <p:strVal val="visible"/>
                                      </p:to>
                                    </p:set>
                                    <p:animEffect transition="in" filter="fade">
                                      <p:cBhvr>
                                        <p:cTn id="26" dur="500"/>
                                        <p:tgtEl>
                                          <p:spTgt spid="25"/>
                                        </p:tgtEl>
                                      </p:cBhvr>
                                    </p:animEffect>
                                  </p:childTnLst>
                                </p:cTn>
                              </p:par>
                            </p:childTnLst>
                          </p:cTn>
                        </p:par>
                        <p:par>
                          <p:cTn id="27" fill="hold" nodeType="afterGroup">
                            <p:stCondLst>
                              <p:cond delay="2500"/>
                            </p:stCondLst>
                            <p:childTnLst>
                              <p:par>
                                <p:cTn id="28" presetID="22" presetClass="entr" presetSubtype="8" dur="500" fill="hold" grpId="0" nodeType="afterEffect">
                                  <p:stCondLst>
                                    <p:cond delay="0"/>
                                  </p:stCondLst>
                                  <p:childTnLst>
                                    <p:set>
                                      <p:cBhvr>
                                        <p:cTn id="29" dur="1" fill="hold">
                                          <p:stCondLst>
                                            <p:cond delay="0"/>
                                          </p:stCondLst>
                                        </p:cTn>
                                        <p:tgtEl>
                                          <p:spTgt spid="28"/>
                                        </p:tgtEl>
                                        <p:attrNameLst>
                                          <p:attrName>style.visibility</p:attrName>
                                        </p:attrNameLst>
                                      </p:cBhvr>
                                      <p:to>
                                        <p:strVal val="visible"/>
                                      </p:to>
                                    </p:set>
                                    <p:animEffect transition="in" filter="wipe(left)">
                                      <p:cBhvr>
                                        <p:cTn id="30" dur="500"/>
                                        <p:tgtEl>
                                          <p:spTgt spid="28"/>
                                        </p:tgtEl>
                                      </p:cBhvr>
                                    </p:animEffect>
                                  </p:childTnLst>
                                </p:cTn>
                              </p:par>
                            </p:childTnLst>
                          </p:cTn>
                        </p:par>
                        <p:par>
                          <p:cTn id="31" fill="hold" nodeType="afterGroup">
                            <p:stCondLst>
                              <p:cond delay="3000"/>
                            </p:stCondLst>
                            <p:childTnLst>
                              <p:par>
                                <p:cTn id="32" presetID="41" presetClass="entr" presetSubtype="0" dur="500" fill="hold" nodeType="afterEffect">
                                  <p:stCondLst>
                                    <p:cond delay="0"/>
                                  </p:stCondLst>
                                  <p:iterate type="lt">
                                    <p:tmPct val="10000"/>
                                  </p:iterate>
                                  <p:childTnLst>
                                    <p:set>
                                      <p:cBhvr>
                                        <p:cTn id="33" dur="1" fill="hold">
                                          <p:stCondLst>
                                            <p:cond delay="0"/>
                                          </p:stCondLst>
                                        </p:cTn>
                                        <p:tgtEl>
                                          <p:spTgt spid="28">
                                            <p:txEl>
                                              <p:pRg st="0" end="0"/>
                                            </p:txEl>
                                          </p:spTgt>
                                        </p:tgtEl>
                                        <p:attrNameLst>
                                          <p:attrName>style.visibility</p:attrName>
                                        </p:attrNameLst>
                                      </p:cBhvr>
                                      <p:to>
                                        <p:strVal val="visible"/>
                                      </p:to>
                                    </p:set>
                                    <p:anim calcmode="lin" valueType="num">
                                      <p:cBhvr>
                                        <p:cTn id="34" dur="500" fill="hold"/>
                                        <p:tgtEl>
                                          <p:spTgt spid="28">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35" dur="500" fill="hold"/>
                                        <p:tgtEl>
                                          <p:spTgt spid="28">
                                            <p:txEl>
                                              <p:pRg st="0" end="0"/>
                                            </p:txEl>
                                          </p:spTgt>
                                        </p:tgtEl>
                                        <p:attrNameLst>
                                          <p:attrName>ppt_y</p:attrName>
                                        </p:attrNameLst>
                                      </p:cBhvr>
                                      <p:tavLst>
                                        <p:tav tm="0">
                                          <p:val>
                                            <p:strVal val="#ppt_y"/>
                                          </p:val>
                                        </p:tav>
                                        <p:tav tm="100000">
                                          <p:val>
                                            <p:strVal val="#ppt_y"/>
                                          </p:val>
                                        </p:tav>
                                      </p:tavLst>
                                    </p:anim>
                                    <p:anim calcmode="lin" valueType="num">
                                      <p:cBhvr>
                                        <p:cTn id="36" dur="500" fill="hold"/>
                                        <p:tgtEl>
                                          <p:spTgt spid="28">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37" dur="500" fill="hold"/>
                                        <p:tgtEl>
                                          <p:spTgt spid="28">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38" dur="500" tmFilter="0,0; .5, 1; 1, 1"/>
                                        <p:tgtEl>
                                          <p:spTgt spid="28">
                                            <p:txEl>
                                              <p:pRg st="0" end="0"/>
                                            </p:txEl>
                                          </p:spTgt>
                                        </p:tgtEl>
                                      </p:cBhvr>
                                    </p:animEffect>
                                  </p:childTnLst>
                                </p:cTn>
                              </p:par>
                            </p:childTnLst>
                          </p:cTn>
                        </p:par>
                        <p:par>
                          <p:cTn id="39" fill="hold" nodeType="afterGroup">
                            <p:stCondLst>
                              <p:cond delay="3500"/>
                            </p:stCondLst>
                            <p:childTnLst>
                              <p:par>
                                <p:cTn id="40" presetID="10" presetClass="entr" presetSubtype="0" dur="500" fill="hold" grpId="0" nodeType="after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fade">
                                      <p:cBhvr>
                                        <p:cTn id="42" dur="500"/>
                                        <p:tgtEl>
                                          <p:spTgt spid="26"/>
                                        </p:tgtEl>
                                      </p:cBhvr>
                                    </p:animEffect>
                                  </p:childTnLst>
                                </p:cTn>
                              </p:par>
                            </p:childTnLst>
                          </p:cTn>
                        </p:par>
                        <p:par>
                          <p:cTn id="43" fill="hold" nodeType="afterGroup">
                            <p:stCondLst>
                              <p:cond delay="4000"/>
                            </p:stCondLst>
                            <p:childTnLst>
                              <p:par>
                                <p:cTn id="44" presetID="22" presetClass="entr" presetSubtype="8" dur="500" fill="hold" grpId="0" nodeType="afterEffect">
                                  <p:stCondLst>
                                    <p:cond delay="0"/>
                                  </p:stCondLst>
                                  <p:iterate type="lt">
                                    <p:tmPct val="0"/>
                                  </p:iterate>
                                  <p:childTnLst>
                                    <p:set>
                                      <p:cBhvr>
                                        <p:cTn id="45" dur="1" fill="hold">
                                          <p:stCondLst>
                                            <p:cond delay="0"/>
                                          </p:stCondLst>
                                        </p:cTn>
                                        <p:tgtEl>
                                          <p:spTgt spid="29"/>
                                        </p:tgtEl>
                                        <p:attrNameLst>
                                          <p:attrName>style.visibility</p:attrName>
                                        </p:attrNameLst>
                                      </p:cBhvr>
                                      <p:to>
                                        <p:strVal val="visible"/>
                                      </p:to>
                                    </p:set>
                                    <p:animEffect transition="in" filter="wipe(left)">
                                      <p:cBhvr>
                                        <p:cTn id="46" dur="500"/>
                                        <p:tgtEl>
                                          <p:spTgt spid="29"/>
                                        </p:tgtEl>
                                      </p:cBhvr>
                                    </p:animEffect>
                                  </p:childTnLst>
                                </p:cTn>
                              </p:par>
                            </p:childTnLst>
                          </p:cTn>
                        </p:par>
                        <p:par>
                          <p:cTn id="47" fill="hold" nodeType="afterGroup">
                            <p:stCondLst>
                              <p:cond delay="4500"/>
                            </p:stCondLst>
                            <p:childTnLst>
                              <p:par>
                                <p:cTn id="48" presetID="41" presetClass="entr" presetSubtype="0" dur="500" fill="hold" nodeType="afterEffect">
                                  <p:stCondLst>
                                    <p:cond delay="0"/>
                                  </p:stCondLst>
                                  <p:iterate type="lt">
                                    <p:tmPct val="10000"/>
                                  </p:iterate>
                                  <p:childTnLst>
                                    <p:set>
                                      <p:cBhvr>
                                        <p:cTn id="49" dur="1" fill="hold">
                                          <p:stCondLst>
                                            <p:cond delay="0"/>
                                          </p:stCondLst>
                                        </p:cTn>
                                        <p:tgtEl>
                                          <p:spTgt spid="29">
                                            <p:txEl>
                                              <p:pRg st="0" end="0"/>
                                            </p:txEl>
                                          </p:spTgt>
                                        </p:tgtEl>
                                        <p:attrNameLst>
                                          <p:attrName>style.visibility</p:attrName>
                                        </p:attrNameLst>
                                      </p:cBhvr>
                                      <p:to>
                                        <p:strVal val="visible"/>
                                      </p:to>
                                    </p:set>
                                    <p:anim calcmode="lin" valueType="num">
                                      <p:cBhvr>
                                        <p:cTn id="50" dur="500" fill="hold"/>
                                        <p:tgtEl>
                                          <p:spTgt spid="29">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51" dur="500" fill="hold"/>
                                        <p:tgtEl>
                                          <p:spTgt spid="29">
                                            <p:txEl>
                                              <p:pRg st="0" end="0"/>
                                            </p:txEl>
                                          </p:spTgt>
                                        </p:tgtEl>
                                        <p:attrNameLst>
                                          <p:attrName>ppt_y</p:attrName>
                                        </p:attrNameLst>
                                      </p:cBhvr>
                                      <p:tavLst>
                                        <p:tav tm="0">
                                          <p:val>
                                            <p:strVal val="#ppt_y"/>
                                          </p:val>
                                        </p:tav>
                                        <p:tav tm="100000">
                                          <p:val>
                                            <p:strVal val="#ppt_y"/>
                                          </p:val>
                                        </p:tav>
                                      </p:tavLst>
                                    </p:anim>
                                    <p:anim calcmode="lin" valueType="num">
                                      <p:cBhvr>
                                        <p:cTn id="52" dur="500" fill="hold"/>
                                        <p:tgtEl>
                                          <p:spTgt spid="29">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3" dur="500" fill="hold"/>
                                        <p:tgtEl>
                                          <p:spTgt spid="29">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4" dur="500" tmFilter="0,0; .5, 1; 1, 1"/>
                                        <p:tgtEl>
                                          <p:spTgt spid="29">
                                            <p:txEl>
                                              <p:pRg st="0" end="0"/>
                                            </p:txEl>
                                          </p:spTgt>
                                        </p:tgtEl>
                                      </p:cBhvr>
                                    </p:animEffect>
                                  </p:childTnLst>
                                </p:cTn>
                              </p:par>
                            </p:childTnLst>
                          </p:cTn>
                        </p:par>
                        <p:par>
                          <p:cTn id="55" fill="hold" nodeType="afterGroup">
                            <p:stCondLst>
                              <p:cond delay="5000"/>
                            </p:stCondLst>
                            <p:childTnLst>
                              <p:par>
                                <p:cTn id="56" presetID="10" presetClass="entr" presetSubtype="0" dur="500" fill="hold" grpId="0" nodeType="afterEffect">
                                  <p:stCondLst>
                                    <p:cond delay="0"/>
                                  </p:stCondLst>
                                  <p:childTnLst>
                                    <p:set>
                                      <p:cBhvr>
                                        <p:cTn id="57" dur="1" fill="hold">
                                          <p:stCondLst>
                                            <p:cond delay="0"/>
                                          </p:stCondLst>
                                        </p:cTn>
                                        <p:tgtEl>
                                          <p:spTgt spid="27"/>
                                        </p:tgtEl>
                                        <p:attrNameLst>
                                          <p:attrName>style.visibility</p:attrName>
                                        </p:attrNameLst>
                                      </p:cBhvr>
                                      <p:to>
                                        <p:strVal val="visible"/>
                                      </p:to>
                                    </p:set>
                                    <p:animEffect transition="in" filter="fade">
                                      <p:cBhvr>
                                        <p:cTn id="58" dur="500"/>
                                        <p:tgtEl>
                                          <p:spTgt spid="27"/>
                                        </p:tgtEl>
                                      </p:cBhvr>
                                    </p:animEffect>
                                  </p:childTnLst>
                                </p:cTn>
                              </p:par>
                            </p:childTnLst>
                          </p:cTn>
                        </p:par>
                        <p:par>
                          <p:cTn id="59" fill="hold" nodeType="afterGroup">
                            <p:stCondLst>
                              <p:cond delay="5500"/>
                            </p:stCondLst>
                            <p:childTnLst>
                              <p:par>
                                <p:cTn id="60" presetID="22" presetClass="entr" presetSubtype="8" dur="500" fill="hold" grpId="0" nodeType="afterEffect">
                                  <p:stCondLst>
                                    <p:cond delay="0"/>
                                  </p:stCondLst>
                                  <p:iterate type="lt">
                                    <p:tmPct val="0"/>
                                  </p:iterate>
                                  <p:childTnLst>
                                    <p:set>
                                      <p:cBhvr>
                                        <p:cTn id="61" dur="1" fill="hold">
                                          <p:stCondLst>
                                            <p:cond delay="0"/>
                                          </p:stCondLst>
                                        </p:cTn>
                                        <p:tgtEl>
                                          <p:spTgt spid="30"/>
                                        </p:tgtEl>
                                        <p:attrNameLst>
                                          <p:attrName>style.visibility</p:attrName>
                                        </p:attrNameLst>
                                      </p:cBhvr>
                                      <p:to>
                                        <p:strVal val="visible"/>
                                      </p:to>
                                    </p:set>
                                    <p:animEffect transition="in" filter="wipe(left)">
                                      <p:cBhvr>
                                        <p:cTn id="62" dur="500"/>
                                        <p:tgtEl>
                                          <p:spTgt spid="30"/>
                                        </p:tgtEl>
                                      </p:cBhvr>
                                    </p:animEffect>
                                  </p:childTnLst>
                                </p:cTn>
                              </p:par>
                            </p:childTnLst>
                          </p:cTn>
                        </p:par>
                        <p:par>
                          <p:cTn id="63" fill="hold" nodeType="afterGroup">
                            <p:stCondLst>
                              <p:cond delay="6000"/>
                            </p:stCondLst>
                            <p:childTnLst>
                              <p:par>
                                <p:cTn id="64" presetID="41" presetClass="entr" presetSubtype="0" dur="500" fill="hold" nodeType="afterEffect">
                                  <p:stCondLst>
                                    <p:cond delay="0"/>
                                  </p:stCondLst>
                                  <p:iterate type="lt">
                                    <p:tmPct val="10000"/>
                                  </p:iterate>
                                  <p:childTnLst>
                                    <p:set>
                                      <p:cBhvr>
                                        <p:cTn id="65" dur="1" fill="hold">
                                          <p:stCondLst>
                                            <p:cond delay="0"/>
                                          </p:stCondLst>
                                        </p:cTn>
                                        <p:tgtEl>
                                          <p:spTgt spid="30">
                                            <p:txEl>
                                              <p:pRg st="0" end="0"/>
                                            </p:txEl>
                                          </p:spTgt>
                                        </p:tgtEl>
                                        <p:attrNameLst>
                                          <p:attrName>style.visibility</p:attrName>
                                        </p:attrNameLst>
                                      </p:cBhvr>
                                      <p:to>
                                        <p:strVal val="visible"/>
                                      </p:to>
                                    </p:set>
                                    <p:anim calcmode="lin" valueType="num">
                                      <p:cBhvr>
                                        <p:cTn id="66" dur="500" fill="hold"/>
                                        <p:tgtEl>
                                          <p:spTgt spid="30">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67" dur="500" fill="hold"/>
                                        <p:tgtEl>
                                          <p:spTgt spid="30">
                                            <p:txEl>
                                              <p:pRg st="0" end="0"/>
                                            </p:txEl>
                                          </p:spTgt>
                                        </p:tgtEl>
                                        <p:attrNameLst>
                                          <p:attrName>ppt_y</p:attrName>
                                        </p:attrNameLst>
                                      </p:cBhvr>
                                      <p:tavLst>
                                        <p:tav tm="0">
                                          <p:val>
                                            <p:strVal val="#ppt_y"/>
                                          </p:val>
                                        </p:tav>
                                        <p:tav tm="100000">
                                          <p:val>
                                            <p:strVal val="#ppt_y"/>
                                          </p:val>
                                        </p:tav>
                                      </p:tavLst>
                                    </p:anim>
                                    <p:anim calcmode="lin" valueType="num">
                                      <p:cBhvr>
                                        <p:cTn id="68" dur="500" fill="hold"/>
                                        <p:tgtEl>
                                          <p:spTgt spid="30">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69" dur="500" fill="hold"/>
                                        <p:tgtEl>
                                          <p:spTgt spid="30">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70" dur="500" tmFilter="0,0; .5, 1; 1, 1"/>
                                        <p:tgtEl>
                                          <p:spTgt spid="30">
                                            <p:txEl>
                                              <p:pRg st="0" end="0"/>
                                            </p:txEl>
                                          </p:spTgt>
                                        </p:tgtEl>
                                      </p:cBhvr>
                                    </p:animEffect>
                                  </p:childTnLst>
                                </p:cTn>
                              </p:par>
                            </p:childTnLst>
                          </p:cTn>
                        </p:par>
                        <p:par>
                          <p:cTn id="71" fill="hold" nodeType="afterGroup">
                            <p:stCondLst>
                              <p:cond delay="6500"/>
                            </p:stCondLst>
                            <p:childTnLst>
                              <p:par>
                                <p:cTn id="72" presetID="10" presetClass="entr" presetSubtype="0" dur="500" fill="hold" grpId="0"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fade">
                                      <p:cBhvr>
                                        <p:cTn id="74" dur="500"/>
                                        <p:tgtEl>
                                          <p:spTgt spid="32"/>
                                        </p:tgtEl>
                                      </p:cBhvr>
                                    </p:animEffect>
                                  </p:childTnLst>
                                </p:cTn>
                              </p:par>
                            </p:childTnLst>
                          </p:cTn>
                        </p:par>
                        <p:par>
                          <p:cTn id="75" fill="hold" nodeType="afterGroup">
                            <p:stCondLst>
                              <p:cond delay="7000"/>
                            </p:stCondLst>
                            <p:childTnLst>
                              <p:par>
                                <p:cTn id="76" presetID="22" presetClass="entr" presetSubtype="8" dur="500" fill="hold" grpId="0" nodeType="afterEffect">
                                  <p:stCondLst>
                                    <p:cond delay="0"/>
                                  </p:stCondLst>
                                  <p:iterate type="lt">
                                    <p:tmPct val="0"/>
                                  </p:iterate>
                                  <p:childTnLst>
                                    <p:set>
                                      <p:cBhvr>
                                        <p:cTn id="77" dur="1" fill="hold">
                                          <p:stCondLst>
                                            <p:cond delay="0"/>
                                          </p:stCondLst>
                                        </p:cTn>
                                        <p:tgtEl>
                                          <p:spTgt spid="33"/>
                                        </p:tgtEl>
                                        <p:attrNameLst>
                                          <p:attrName>style.visibility</p:attrName>
                                        </p:attrNameLst>
                                      </p:cBhvr>
                                      <p:to>
                                        <p:strVal val="visible"/>
                                      </p:to>
                                    </p:set>
                                    <p:animEffect transition="in" filter="wipe(left)">
                                      <p:cBhvr>
                                        <p:cTn id="78" dur="500"/>
                                        <p:tgtEl>
                                          <p:spTgt spid="33"/>
                                        </p:tgtEl>
                                      </p:cBhvr>
                                    </p:animEffect>
                                  </p:childTnLst>
                                </p:cTn>
                              </p:par>
                            </p:childTnLst>
                          </p:cTn>
                        </p:par>
                        <p:par>
                          <p:cTn id="79" fill="hold" nodeType="afterGroup">
                            <p:stCondLst>
                              <p:cond delay="7500"/>
                            </p:stCondLst>
                            <p:childTnLst>
                              <p:par>
                                <p:cTn id="80" presetID="41" presetClass="entr" presetSubtype="0" dur="500" fill="hold" nodeType="afterEffect">
                                  <p:stCondLst>
                                    <p:cond delay="0"/>
                                  </p:stCondLst>
                                  <p:iterate type="lt">
                                    <p:tmPct val="10000"/>
                                  </p:iterate>
                                  <p:childTnLst>
                                    <p:set>
                                      <p:cBhvr>
                                        <p:cTn id="81" dur="1" fill="hold">
                                          <p:stCondLst>
                                            <p:cond delay="0"/>
                                          </p:stCondLst>
                                        </p:cTn>
                                        <p:tgtEl>
                                          <p:spTgt spid="33">
                                            <p:txEl>
                                              <p:pRg st="0" end="0"/>
                                            </p:txEl>
                                          </p:spTgt>
                                        </p:tgtEl>
                                        <p:attrNameLst>
                                          <p:attrName>style.visibility</p:attrName>
                                        </p:attrNameLst>
                                      </p:cBhvr>
                                      <p:to>
                                        <p:strVal val="visible"/>
                                      </p:to>
                                    </p:set>
                                    <p:anim calcmode="lin" valueType="num">
                                      <p:cBhvr>
                                        <p:cTn id="82" dur="500" fill="hold"/>
                                        <p:tgtEl>
                                          <p:spTgt spid="3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3" dur="500" fill="hold"/>
                                        <p:tgtEl>
                                          <p:spTgt spid="33">
                                            <p:txEl>
                                              <p:pRg st="0" end="0"/>
                                            </p:txEl>
                                          </p:spTgt>
                                        </p:tgtEl>
                                        <p:attrNameLst>
                                          <p:attrName>ppt_y</p:attrName>
                                        </p:attrNameLst>
                                      </p:cBhvr>
                                      <p:tavLst>
                                        <p:tav tm="0">
                                          <p:val>
                                            <p:strVal val="#ppt_y"/>
                                          </p:val>
                                        </p:tav>
                                        <p:tav tm="100000">
                                          <p:val>
                                            <p:strVal val="#ppt_y"/>
                                          </p:val>
                                        </p:tav>
                                      </p:tavLst>
                                    </p:anim>
                                    <p:anim calcmode="lin" valueType="num">
                                      <p:cBhvr>
                                        <p:cTn id="84" dur="500" fill="hold"/>
                                        <p:tgtEl>
                                          <p:spTgt spid="3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85" dur="500" fill="hold"/>
                                        <p:tgtEl>
                                          <p:spTgt spid="3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86" dur="500" tmFilter="0,0; .5, 1; 1, 1"/>
                                        <p:tgtEl>
                                          <p:spTgt spid="33">
                                            <p:txEl>
                                              <p:pRg st="0" end="0"/>
                                            </p:txEl>
                                          </p:spTgt>
                                        </p:tgtEl>
                                      </p:cBhvr>
                                    </p:animEffect>
                                  </p:childTnLst>
                                </p:cTn>
                              </p:par>
                            </p:childTnLst>
                          </p:cTn>
                        </p:par>
                        <p:par>
                          <p:cTn id="87" fill="hold" nodeType="afterGroup">
                            <p:stCondLst>
                              <p:cond delay="8000"/>
                            </p:stCondLst>
                            <p:childTnLst>
                              <p:par>
                                <p:cTn id="88" presetID="10" presetClass="entr" presetSubtype="0" dur="500" fill="hold" grpId="0" nodeType="afterEffect">
                                  <p:stCondLst>
                                    <p:cond delay="0"/>
                                  </p:stCondLst>
                                  <p:childTnLst>
                                    <p:set>
                                      <p:cBhvr>
                                        <p:cTn id="89" dur="1" fill="hold">
                                          <p:stCondLst>
                                            <p:cond delay="0"/>
                                          </p:stCondLst>
                                        </p:cTn>
                                        <p:tgtEl>
                                          <p:spTgt spid="34"/>
                                        </p:tgtEl>
                                        <p:attrNameLst>
                                          <p:attrName>style.visibility</p:attrName>
                                        </p:attrNameLst>
                                      </p:cBhvr>
                                      <p:to>
                                        <p:strVal val="visible"/>
                                      </p:to>
                                    </p:set>
                                    <p:animEffect transition="in" filter="fade">
                                      <p:cBhvr>
                                        <p:cTn id="90" dur="500"/>
                                        <p:tgtEl>
                                          <p:spTgt spid="34"/>
                                        </p:tgtEl>
                                      </p:cBhvr>
                                    </p:animEffect>
                                  </p:childTnLst>
                                </p:cTn>
                              </p:par>
                            </p:childTnLst>
                          </p:cTn>
                        </p:par>
                        <p:par>
                          <p:cTn id="91" fill="hold" nodeType="afterGroup">
                            <p:stCondLst>
                              <p:cond delay="8500"/>
                            </p:stCondLst>
                            <p:childTnLst>
                              <p:par>
                                <p:cTn id="92" presetID="22" presetClass="entr" presetSubtype="8" dur="500" fill="hold" grpId="0" nodeType="afterEffect">
                                  <p:stCondLst>
                                    <p:cond delay="0"/>
                                  </p:stCondLst>
                                  <p:iterate type="lt">
                                    <p:tmPct val="0"/>
                                  </p:iterate>
                                  <p:childTnLst>
                                    <p:set>
                                      <p:cBhvr>
                                        <p:cTn id="93" dur="1" fill="hold">
                                          <p:stCondLst>
                                            <p:cond delay="0"/>
                                          </p:stCondLst>
                                        </p:cTn>
                                        <p:tgtEl>
                                          <p:spTgt spid="35"/>
                                        </p:tgtEl>
                                        <p:attrNameLst>
                                          <p:attrName>style.visibility</p:attrName>
                                        </p:attrNameLst>
                                      </p:cBhvr>
                                      <p:to>
                                        <p:strVal val="visible"/>
                                      </p:to>
                                    </p:set>
                                    <p:animEffect transition="in" filter="wipe(left)">
                                      <p:cBhvr>
                                        <p:cTn id="94" dur="500"/>
                                        <p:tgtEl>
                                          <p:spTgt spid="35"/>
                                        </p:tgtEl>
                                      </p:cBhvr>
                                    </p:animEffect>
                                  </p:childTnLst>
                                </p:cTn>
                              </p:par>
                            </p:childTnLst>
                          </p:cTn>
                        </p:par>
                        <p:par>
                          <p:cTn id="95" fill="hold" nodeType="afterGroup">
                            <p:stCondLst>
                              <p:cond delay="9000"/>
                            </p:stCondLst>
                            <p:childTnLst>
                              <p:par>
                                <p:cTn id="96" presetID="41" presetClass="entr" presetSubtype="0" dur="500" fill="hold" nodeType="afterEffect">
                                  <p:stCondLst>
                                    <p:cond delay="0"/>
                                  </p:stCondLst>
                                  <p:iterate type="lt">
                                    <p:tmPct val="10000"/>
                                  </p:iterate>
                                  <p:childTnLst>
                                    <p:set>
                                      <p:cBhvr>
                                        <p:cTn id="97" dur="1" fill="hold">
                                          <p:stCondLst>
                                            <p:cond delay="0"/>
                                          </p:stCondLst>
                                        </p:cTn>
                                        <p:tgtEl>
                                          <p:spTgt spid="35">
                                            <p:txEl>
                                              <p:pRg st="0" end="0"/>
                                            </p:txEl>
                                          </p:spTgt>
                                        </p:tgtEl>
                                        <p:attrNameLst>
                                          <p:attrName>style.visibility</p:attrName>
                                        </p:attrNameLst>
                                      </p:cBhvr>
                                      <p:to>
                                        <p:strVal val="visible"/>
                                      </p:to>
                                    </p:set>
                                    <p:anim calcmode="lin" valueType="num">
                                      <p:cBhvr>
                                        <p:cTn id="98" dur="500" fill="hold"/>
                                        <p:tgtEl>
                                          <p:spTgt spid="3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99" dur="500" fill="hold"/>
                                        <p:tgtEl>
                                          <p:spTgt spid="35">
                                            <p:txEl>
                                              <p:pRg st="0" end="0"/>
                                            </p:txEl>
                                          </p:spTgt>
                                        </p:tgtEl>
                                        <p:attrNameLst>
                                          <p:attrName>ppt_y</p:attrName>
                                        </p:attrNameLst>
                                      </p:cBhvr>
                                      <p:tavLst>
                                        <p:tav tm="0">
                                          <p:val>
                                            <p:strVal val="#ppt_y"/>
                                          </p:val>
                                        </p:tav>
                                        <p:tav tm="100000">
                                          <p:val>
                                            <p:strVal val="#ppt_y"/>
                                          </p:val>
                                        </p:tav>
                                      </p:tavLst>
                                    </p:anim>
                                    <p:anim calcmode="lin" valueType="num">
                                      <p:cBhvr>
                                        <p:cTn id="100" dur="500" fill="hold"/>
                                        <p:tgtEl>
                                          <p:spTgt spid="3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1" dur="500" fill="hold"/>
                                        <p:tgtEl>
                                          <p:spTgt spid="3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02" dur="500" tmFilter="0,0; .5, 1; 1, 1"/>
                                        <p:tgtEl>
                                          <p:spTgt spid="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5" grpId="0"/>
      <p:bldP spid="26" grpId="0"/>
      <p:bldP spid="27" grpId="0"/>
      <p:bldP spid="28" grpId="0"/>
      <p:bldP spid="29" grpId="0"/>
      <p:bldP spid="30" grpId="0"/>
      <p:bldP spid="31" grpId="0"/>
      <p:bldP spid="32" grpId="0"/>
      <p:bldP spid="33" grpId="0"/>
      <p:bldP spid="34" grpId="0"/>
      <p:bldP spid="35"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4799062"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商务谈判七大忌</a:t>
            </a:r>
            <a:endParaRPr lang="zh-CN" altLang="en-US" sz="3200">
              <a:latin typeface="微软雅黑" panose="020b0503020204020204" pitchFamily="34" charset="-122"/>
              <a:ea typeface="微软雅黑" panose="020b0503020204020204" pitchFamily="34" charset="-122"/>
            </a:endParaRPr>
          </a:p>
        </p:txBody>
      </p:sp>
      <p:graphicFrame>
        <p:nvGraphicFramePr>
          <p:cNvPr id="3" name="图示 2"/>
          <p:cNvGraphicFramePr/>
          <p:nvPr/>
        </p:nvGraphicFramePr>
        <p:xfrm>
          <a:off x="838622" y="1125538"/>
          <a:ext cx="10873207" cy="5301269"/>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22" presetClass="entr" presetSubtype="1" dur="50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up)">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4799062"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商务谈判七大忌</a:t>
            </a:r>
            <a:endParaRPr lang="zh-CN" altLang="en-US" sz="3200">
              <a:latin typeface="微软雅黑" panose="020b0503020204020204" pitchFamily="34" charset="-122"/>
              <a:ea typeface="微软雅黑" panose="020b0503020204020204" pitchFamily="34" charset="-122"/>
            </a:endParaRPr>
          </a:p>
        </p:txBody>
      </p:sp>
      <p:graphicFrame>
        <p:nvGraphicFramePr>
          <p:cNvPr id="3" name="图示 2"/>
          <p:cNvGraphicFramePr/>
          <p:nvPr/>
        </p:nvGraphicFramePr>
        <p:xfrm>
          <a:off x="766614" y="1053530"/>
          <a:ext cx="10873207" cy="5373277"/>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22" presetClass="entr" presetSubtype="1" dur="50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up)">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4799062" y="117426"/>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商务谈判七大忌</a:t>
            </a:r>
            <a:endParaRPr lang="zh-CN" altLang="en-US" sz="3200">
              <a:latin typeface="微软雅黑" panose="020b0503020204020204" pitchFamily="34" charset="-122"/>
              <a:ea typeface="微软雅黑" panose="020b0503020204020204" pitchFamily="34" charset="-122"/>
            </a:endParaRPr>
          </a:p>
        </p:txBody>
      </p:sp>
      <p:graphicFrame>
        <p:nvGraphicFramePr>
          <p:cNvPr id="3" name="图示 2"/>
          <p:cNvGraphicFramePr/>
          <p:nvPr/>
        </p:nvGraphicFramePr>
        <p:xfrm>
          <a:off x="838622" y="1025543"/>
          <a:ext cx="10873207" cy="5068547"/>
        </p:xfrm>
        <a:graphic>
          <a:graphicData uri="http://schemas.openxmlformats.org/drawingml/2006/diagram">
            <dgm:relIds xmlns:dgm="http://schemas.openxmlformats.org/drawingml/2006/diagram" r:dm="rId3" r:lo="rId4" r:qs="rId5" r:cs="rId6"/>
          </a:graphicData>
        </a:graphic>
      </p:graphicFrame>
      <p:sp>
        <p:nvSpPr>
          <p:cNvPr id="9" name="文本框 4"/>
          <p:cNvSpPr txBox="1"/>
          <p:nvPr/>
        </p:nvSpPr>
        <p:spPr>
          <a:xfrm>
            <a:off x="838622" y="6238106"/>
            <a:ext cx="9865095" cy="369332"/>
          </a:xfrm>
          <a:prstGeom prst="rect">
            <a:avLst/>
          </a:prstGeom>
          <a:noFill/>
        </p:spPr>
        <p:txBody>
          <a:bodyPr wrap="square">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lvl="0"/>
            <a:r>
              <a:rPr lang="zh-CN" altLang="en-US" sz="1800">
                <a:latin typeface="微软雅黑" panose="020b0503020204020204" pitchFamily="34" charset="-122"/>
                <a:ea typeface="微软雅黑" panose="020b0503020204020204" pitchFamily="34" charset="-122"/>
              </a:rPr>
              <a:t>资料来源</a:t>
            </a:r>
            <a:r>
              <a:rPr lang="en-US" altLang="zh-CN" sz="1800">
                <a:latin typeface="微软雅黑" panose="020b0503020204020204" pitchFamily="34" charset="-122"/>
                <a:ea typeface="微软雅黑" panose="020b0503020204020204" pitchFamily="34" charset="-122"/>
              </a:rPr>
              <a:t>:</a:t>
            </a:r>
            <a:r>
              <a:rPr lang="zh-CN" altLang="en-US" sz="1800">
                <a:latin typeface="微软雅黑" panose="020b0503020204020204" pitchFamily="34" charset="-122"/>
                <a:ea typeface="微软雅黑" panose="020b0503020204020204" pitchFamily="34" charset="-122"/>
              </a:rPr>
              <a:t>商务谈判七大忌</a:t>
            </a:r>
            <a:r>
              <a:rPr lang="en-US" altLang="zh-CN" sz="1800">
                <a:latin typeface="微软雅黑" panose="020b0503020204020204" pitchFamily="34" charset="-122"/>
                <a:ea typeface="微软雅黑" panose="020b0503020204020204" pitchFamily="34" charset="-122"/>
              </a:rPr>
              <a:t>.http://www.doc88.com/p-997971917171.html.</a:t>
            </a:r>
            <a:endParaRPr lang="en-US" altLang="zh-CN" sz="18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22" presetClass="entr" presetSubtype="1" dur="50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up)">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6" name="组合 85"/>
          <p:cNvGrpSpPr/>
          <p:nvPr/>
        </p:nvGrpSpPr>
        <p:grpSpPr>
          <a:xfrm>
            <a:off x="4956042" y="5505815"/>
            <a:ext cx="6085655" cy="540934"/>
            <a:chOff x="4597712" y="3723530"/>
            <a:chExt cx="5699829" cy="511214"/>
          </a:xfrm>
          <a:solidFill>
            <a:srgbClr val="C00000"/>
          </a:solidFill>
          <a:effectLst>
            <a:outerShdw blurRad="50800" dist="38100" dir="2700000" algn="tl" rotWithShape="0">
              <a:prstClr val="black">
                <a:alpha val="40000"/>
              </a:prstClr>
            </a:outerShdw>
          </a:effectLst>
        </p:grpSpPr>
        <p:sp>
          <p:nvSpPr>
            <p:cNvPr id="87" name="Freeform 5"/>
            <p:cNvSpPr/>
            <p:nvPr/>
          </p:nvSpPr>
          <p:spPr bwMode="auto">
            <a:xfrm>
              <a:off x="4597712" y="3723530"/>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a:ln>
              <a:solidFill>
                <a:schemeClr val="accent1"/>
              </a:solidFill>
            </a:ln>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88" name="TextBox 87"/>
            <p:cNvSpPr txBox="1"/>
            <p:nvPr/>
          </p:nvSpPr>
          <p:spPr>
            <a:xfrm>
              <a:off x="5662988" y="3803836"/>
              <a:ext cx="3270135" cy="348904"/>
            </a:xfrm>
            <a:prstGeom prst="rect">
              <a:avLst/>
            </a:prstGeom>
            <a:noFill/>
            <a:ln>
              <a:noFill/>
            </a:ln>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商务谈判的行为分析</a:t>
              </a:r>
              <a:endParaRPr lang="zh-CN" altLang="en-US" sz="2400"/>
            </a:p>
          </p:txBody>
        </p:sp>
        <p:sp>
          <p:nvSpPr>
            <p:cNvPr id="91" name="KSO_Shape"/>
            <p:cNvSpPr/>
            <p:nvPr/>
          </p:nvSpPr>
          <p:spPr bwMode="auto">
            <a:xfrm>
              <a:off x="9347588" y="3799695"/>
              <a:ext cx="253402" cy="360989"/>
            </a:xfrm>
            <a:custGeom>
              <a:gdLst>
                <a:gd name="T0" fmla="*/ 2147483646 w 3864"/>
                <a:gd name="T1" fmla="*/ 1817606605 h 6111"/>
                <a:gd name="T2" fmla="*/ 2147483646 w 3864"/>
                <a:gd name="T3" fmla="*/ 2147483646 h 6111"/>
                <a:gd name="T4" fmla="*/ 2147483646 w 3864"/>
                <a:gd name="T5" fmla="*/ 2147483646 h 6111"/>
                <a:gd name="T6" fmla="*/ 2147483646 w 3864"/>
                <a:gd name="T7" fmla="*/ 2147483646 h 6111"/>
                <a:gd name="T8" fmla="*/ 2147483646 w 3864"/>
                <a:gd name="T9" fmla="*/ 2147483646 h 6111"/>
                <a:gd name="T10" fmla="*/ 2147483646 w 3864"/>
                <a:gd name="T11" fmla="*/ 2147483646 h 6111"/>
                <a:gd name="T12" fmla="*/ 2147483646 w 3864"/>
                <a:gd name="T13" fmla="*/ 2147483646 h 6111"/>
                <a:gd name="T14" fmla="*/ 2147483646 w 3864"/>
                <a:gd name="T15" fmla="*/ 2147483646 h 6111"/>
                <a:gd name="T16" fmla="*/ 2147483646 w 3864"/>
                <a:gd name="T17" fmla="*/ 2147483646 h 6111"/>
                <a:gd name="T18" fmla="*/ 2147483646 w 3864"/>
                <a:gd name="T19" fmla="*/ 2147483646 h 6111"/>
                <a:gd name="T20" fmla="*/ 2147483646 w 3864"/>
                <a:gd name="T21" fmla="*/ 2147483646 h 6111"/>
                <a:gd name="T22" fmla="*/ 2147483646 w 3864"/>
                <a:gd name="T23" fmla="*/ 2147483646 h 6111"/>
                <a:gd name="T24" fmla="*/ 2147483646 w 3864"/>
                <a:gd name="T25" fmla="*/ 2147483646 h 6111"/>
                <a:gd name="T26" fmla="*/ 2147483646 w 3864"/>
                <a:gd name="T27" fmla="*/ 2147483646 h 6111"/>
                <a:gd name="T28" fmla="*/ 2147483646 w 3864"/>
                <a:gd name="T29" fmla="*/ 2147483646 h 6111"/>
                <a:gd name="T30" fmla="*/ 2147483646 w 3864"/>
                <a:gd name="T31" fmla="*/ 2147483646 h 6111"/>
                <a:gd name="T32" fmla="*/ 2147483646 w 3864"/>
                <a:gd name="T33" fmla="*/ 2147483646 h 6111"/>
                <a:gd name="T34" fmla="*/ 2147483646 w 3864"/>
                <a:gd name="T35" fmla="*/ 2147483646 h 6111"/>
                <a:gd name="T36" fmla="*/ 574134261 w 3864"/>
                <a:gd name="T37" fmla="*/ 2147483646 h 6111"/>
                <a:gd name="T38" fmla="*/ 906491754 w 3864"/>
                <a:gd name="T39" fmla="*/ 2147483646 h 6111"/>
                <a:gd name="T40" fmla="*/ 2147483646 w 3864"/>
                <a:gd name="T41" fmla="*/ 2147483646 h 6111"/>
                <a:gd name="T42" fmla="*/ 2147483646 w 3864"/>
                <a:gd name="T43" fmla="*/ 2147483646 h 6111"/>
                <a:gd name="T44" fmla="*/ 2147483646 w 3864"/>
                <a:gd name="T45" fmla="*/ 2147483646 h 6111"/>
                <a:gd name="T46" fmla="*/ 2147483646 w 3864"/>
                <a:gd name="T47" fmla="*/ 1817606605 h 6111"/>
                <a:gd name="T48" fmla="*/ 2147483646 w 3864"/>
                <a:gd name="T49" fmla="*/ 2147483646 h 6111"/>
                <a:gd name="T50" fmla="*/ 2147483646 w 3864"/>
                <a:gd name="T51" fmla="*/ 2147483646 h 6111"/>
                <a:gd name="T52" fmla="*/ 2147483646 w 3864"/>
                <a:gd name="T53" fmla="*/ 2147483646 h 6111"/>
                <a:gd name="T54" fmla="*/ 2147483646 w 3864"/>
                <a:gd name="T55" fmla="*/ 2147483646 h 6111"/>
                <a:gd name="T56" fmla="*/ 2147483646 w 3864"/>
                <a:gd name="T57" fmla="*/ 2147483646 h 6111"/>
                <a:gd name="T58" fmla="*/ 2147483646 w 3864"/>
                <a:gd name="T59" fmla="*/ 2147483646 h 6111"/>
                <a:gd name="T60" fmla="*/ 2147483646 w 3864"/>
                <a:gd name="T61" fmla="*/ 2147483646 h 6111"/>
                <a:gd name="T62" fmla="*/ 2147483646 w 3864"/>
                <a:gd name="T63" fmla="*/ 2147483646 h 6111"/>
                <a:gd name="T64" fmla="*/ 2147483646 w 3864"/>
                <a:gd name="T65" fmla="*/ 2147483646 h 6111"/>
                <a:gd name="T66" fmla="*/ 2147483646 w 3864"/>
                <a:gd name="T67" fmla="*/ 2147483646 h 6111"/>
                <a:gd name="T68" fmla="*/ 2147483646 w 3864"/>
                <a:gd name="T69" fmla="*/ 2147483646 h 6111"/>
                <a:gd name="T70" fmla="*/ 2147483646 w 3864"/>
                <a:gd name="T71" fmla="*/ 2147483646 h 6111"/>
                <a:gd name="T72" fmla="*/ 2147483646 w 3864"/>
                <a:gd name="T73" fmla="*/ 2147483646 h 6111"/>
                <a:gd name="T74" fmla="*/ 2147483646 w 3864"/>
                <a:gd name="T75" fmla="*/ 2147483646 h 6111"/>
                <a:gd name="T76" fmla="*/ 2147483646 w 3864"/>
                <a:gd name="T77" fmla="*/ 2147483646 h 6111"/>
                <a:gd name="T78" fmla="*/ 2147483646 w 3864"/>
                <a:gd name="T79" fmla="*/ 2147483646 h 6111"/>
                <a:gd name="T80" fmla="*/ 2147483646 w 3864"/>
                <a:gd name="T81" fmla="*/ 2147483646 h 6111"/>
                <a:gd name="T82" fmla="*/ 2147483646 w 3864"/>
                <a:gd name="T83" fmla="*/ 2147483646 h 6111"/>
                <a:gd name="T84" fmla="*/ 2147483646 w 3864"/>
                <a:gd name="T85" fmla="*/ 2147483646 h 6111"/>
                <a:gd name="T86" fmla="*/ 2147483646 w 3864"/>
                <a:gd name="T87" fmla="*/ 2147483646 h 6111"/>
                <a:gd name="T88" fmla="*/ 2147483646 w 3864"/>
                <a:gd name="T89" fmla="*/ 2147483646 h 6111"/>
                <a:gd name="T90" fmla="*/ 2147483646 w 3864"/>
                <a:gd name="T91" fmla="*/ 2147483646 h 6111"/>
                <a:gd name="T92" fmla="*/ 2147483646 w 3864"/>
                <a:gd name="T93" fmla="*/ 2147483646 h 6111"/>
                <a:gd name="T94" fmla="*/ 2147483646 w 3864"/>
                <a:gd name="T95" fmla="*/ 2147483646 h 6111"/>
                <a:gd name="T96" fmla="*/ 2147483646 w 3864"/>
                <a:gd name="T97" fmla="*/ 2147483646 h 6111"/>
                <a:gd name="T98" fmla="*/ 2147483646 w 3864"/>
                <a:gd name="T99" fmla="*/ 2147483646 h 6111"/>
                <a:gd name="T100" fmla="*/ 2147483646 w 3864"/>
                <a:gd name="T101" fmla="*/ 2147483646 h 6111"/>
                <a:gd name="T102" fmla="*/ 2147483646 w 3864"/>
                <a:gd name="T103" fmla="*/ 2147483646 h 6111"/>
                <a:gd name="T104" fmla="*/ 2147483646 w 3864"/>
                <a:gd name="T105" fmla="*/ 2147483646 h 6111"/>
                <a:gd name="T106" fmla="*/ 2147483646 w 3864"/>
                <a:gd name="T107" fmla="*/ 2147483646 h 6111"/>
                <a:gd name="T108" fmla="*/ 2147483646 w 3864"/>
                <a:gd name="T109" fmla="*/ 2147483646 h 6111"/>
                <a:gd name="T110" fmla="*/ 2147483646 w 3864"/>
                <a:gd name="T111" fmla="*/ 2147483646 h 6111"/>
                <a:gd name="T112" fmla="*/ 2147483646 w 3864"/>
                <a:gd name="T113" fmla="*/ 2147483646 h 6111"/>
                <a:gd name="T114" fmla="*/ 2147483646 w 3864"/>
                <a:gd name="T115" fmla="*/ 2147483646 h 6111"/>
                <a:gd name="T116" fmla="*/ 2147483646 w 3864"/>
                <a:gd name="T117" fmla="*/ 2147483646 h 6111"/>
                <a:gd name="T118" fmla="*/ 2147483646 w 3864"/>
                <a:gd name="T119" fmla="*/ 2147483646 h 61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863" h="6111">
                  <a:moveTo>
                    <a:pt x="1932" y="0"/>
                  </a:moveTo>
                  <a:lnTo>
                    <a:pt x="1932" y="0"/>
                  </a:lnTo>
                  <a:lnTo>
                    <a:pt x="1982" y="0"/>
                  </a:lnTo>
                  <a:lnTo>
                    <a:pt x="2031" y="2"/>
                  </a:lnTo>
                  <a:lnTo>
                    <a:pt x="2081" y="5"/>
                  </a:lnTo>
                  <a:lnTo>
                    <a:pt x="2129" y="9"/>
                  </a:lnTo>
                  <a:lnTo>
                    <a:pt x="2178" y="15"/>
                  </a:lnTo>
                  <a:lnTo>
                    <a:pt x="2226" y="22"/>
                  </a:lnTo>
                  <a:lnTo>
                    <a:pt x="2273" y="30"/>
                  </a:lnTo>
                  <a:lnTo>
                    <a:pt x="2321" y="39"/>
                  </a:lnTo>
                  <a:lnTo>
                    <a:pt x="2367" y="48"/>
                  </a:lnTo>
                  <a:lnTo>
                    <a:pt x="2415" y="60"/>
                  </a:lnTo>
                  <a:lnTo>
                    <a:pt x="2460" y="73"/>
                  </a:lnTo>
                  <a:lnTo>
                    <a:pt x="2507" y="87"/>
                  </a:lnTo>
                  <a:lnTo>
                    <a:pt x="2551" y="101"/>
                  </a:lnTo>
                  <a:lnTo>
                    <a:pt x="2596" y="117"/>
                  </a:lnTo>
                  <a:lnTo>
                    <a:pt x="2640" y="133"/>
                  </a:lnTo>
                  <a:lnTo>
                    <a:pt x="2683" y="152"/>
                  </a:lnTo>
                  <a:lnTo>
                    <a:pt x="2727" y="170"/>
                  </a:lnTo>
                  <a:lnTo>
                    <a:pt x="2769" y="190"/>
                  </a:lnTo>
                  <a:lnTo>
                    <a:pt x="2811" y="211"/>
                  </a:lnTo>
                  <a:lnTo>
                    <a:pt x="2853" y="233"/>
                  </a:lnTo>
                  <a:lnTo>
                    <a:pt x="2893" y="255"/>
                  </a:lnTo>
                  <a:lnTo>
                    <a:pt x="2934" y="279"/>
                  </a:lnTo>
                  <a:lnTo>
                    <a:pt x="2973" y="304"/>
                  </a:lnTo>
                  <a:lnTo>
                    <a:pt x="3012" y="329"/>
                  </a:lnTo>
                  <a:lnTo>
                    <a:pt x="3050" y="356"/>
                  </a:lnTo>
                  <a:lnTo>
                    <a:pt x="3087" y="383"/>
                  </a:lnTo>
                  <a:lnTo>
                    <a:pt x="3124" y="412"/>
                  </a:lnTo>
                  <a:lnTo>
                    <a:pt x="3160" y="441"/>
                  </a:lnTo>
                  <a:lnTo>
                    <a:pt x="3196" y="471"/>
                  </a:lnTo>
                  <a:lnTo>
                    <a:pt x="3231" y="501"/>
                  </a:lnTo>
                  <a:lnTo>
                    <a:pt x="3265" y="532"/>
                  </a:lnTo>
                  <a:lnTo>
                    <a:pt x="3297" y="565"/>
                  </a:lnTo>
                  <a:lnTo>
                    <a:pt x="3330" y="599"/>
                  </a:lnTo>
                  <a:lnTo>
                    <a:pt x="3362" y="632"/>
                  </a:lnTo>
                  <a:lnTo>
                    <a:pt x="3393" y="667"/>
                  </a:lnTo>
                  <a:lnTo>
                    <a:pt x="3423" y="702"/>
                  </a:lnTo>
                  <a:lnTo>
                    <a:pt x="3452" y="739"/>
                  </a:lnTo>
                  <a:lnTo>
                    <a:pt x="3480" y="775"/>
                  </a:lnTo>
                  <a:lnTo>
                    <a:pt x="3507" y="813"/>
                  </a:lnTo>
                  <a:lnTo>
                    <a:pt x="3534" y="852"/>
                  </a:lnTo>
                  <a:lnTo>
                    <a:pt x="3560" y="890"/>
                  </a:lnTo>
                  <a:lnTo>
                    <a:pt x="3584" y="930"/>
                  </a:lnTo>
                  <a:lnTo>
                    <a:pt x="3607" y="970"/>
                  </a:lnTo>
                  <a:lnTo>
                    <a:pt x="3631" y="1011"/>
                  </a:lnTo>
                  <a:lnTo>
                    <a:pt x="3653" y="1051"/>
                  </a:lnTo>
                  <a:lnTo>
                    <a:pt x="3674" y="1094"/>
                  </a:lnTo>
                  <a:lnTo>
                    <a:pt x="3693" y="1136"/>
                  </a:lnTo>
                  <a:lnTo>
                    <a:pt x="3712" y="1179"/>
                  </a:lnTo>
                  <a:lnTo>
                    <a:pt x="3729" y="1223"/>
                  </a:lnTo>
                  <a:lnTo>
                    <a:pt x="3747" y="1267"/>
                  </a:lnTo>
                  <a:lnTo>
                    <a:pt x="3762" y="1312"/>
                  </a:lnTo>
                  <a:lnTo>
                    <a:pt x="3777" y="1357"/>
                  </a:lnTo>
                  <a:lnTo>
                    <a:pt x="3791" y="1402"/>
                  </a:lnTo>
                  <a:lnTo>
                    <a:pt x="3802" y="1449"/>
                  </a:lnTo>
                  <a:lnTo>
                    <a:pt x="3814" y="1495"/>
                  </a:lnTo>
                  <a:lnTo>
                    <a:pt x="3824" y="1543"/>
                  </a:lnTo>
                  <a:lnTo>
                    <a:pt x="3834" y="1589"/>
                  </a:lnTo>
                  <a:lnTo>
                    <a:pt x="3842" y="1638"/>
                  </a:lnTo>
                  <a:lnTo>
                    <a:pt x="3848" y="1685"/>
                  </a:lnTo>
                  <a:lnTo>
                    <a:pt x="3853" y="1734"/>
                  </a:lnTo>
                  <a:lnTo>
                    <a:pt x="3858" y="1783"/>
                  </a:lnTo>
                  <a:lnTo>
                    <a:pt x="3862" y="1832"/>
                  </a:lnTo>
                  <a:lnTo>
                    <a:pt x="3863" y="1882"/>
                  </a:lnTo>
                  <a:lnTo>
                    <a:pt x="3864" y="1932"/>
                  </a:lnTo>
                  <a:lnTo>
                    <a:pt x="3863" y="1999"/>
                  </a:lnTo>
                  <a:lnTo>
                    <a:pt x="3859" y="2065"/>
                  </a:lnTo>
                  <a:lnTo>
                    <a:pt x="3853" y="2130"/>
                  </a:lnTo>
                  <a:lnTo>
                    <a:pt x="3845" y="2195"/>
                  </a:lnTo>
                  <a:lnTo>
                    <a:pt x="3836" y="2260"/>
                  </a:lnTo>
                  <a:lnTo>
                    <a:pt x="3823" y="2324"/>
                  </a:lnTo>
                  <a:lnTo>
                    <a:pt x="3809" y="2387"/>
                  </a:lnTo>
                  <a:lnTo>
                    <a:pt x="3793" y="2449"/>
                  </a:lnTo>
                  <a:lnTo>
                    <a:pt x="3776" y="2511"/>
                  </a:lnTo>
                  <a:lnTo>
                    <a:pt x="3755" y="2571"/>
                  </a:lnTo>
                  <a:lnTo>
                    <a:pt x="3733" y="2631"/>
                  </a:lnTo>
                  <a:lnTo>
                    <a:pt x="3709" y="2690"/>
                  </a:lnTo>
                  <a:lnTo>
                    <a:pt x="3683" y="2747"/>
                  </a:lnTo>
                  <a:lnTo>
                    <a:pt x="3656" y="2804"/>
                  </a:lnTo>
                  <a:lnTo>
                    <a:pt x="3626" y="2859"/>
                  </a:lnTo>
                  <a:lnTo>
                    <a:pt x="3596" y="2914"/>
                  </a:lnTo>
                  <a:lnTo>
                    <a:pt x="3566" y="2963"/>
                  </a:lnTo>
                  <a:lnTo>
                    <a:pt x="3534" y="3011"/>
                  </a:lnTo>
                  <a:lnTo>
                    <a:pt x="3502" y="3058"/>
                  </a:lnTo>
                  <a:lnTo>
                    <a:pt x="3467" y="3103"/>
                  </a:lnTo>
                  <a:lnTo>
                    <a:pt x="3432" y="3148"/>
                  </a:lnTo>
                  <a:lnTo>
                    <a:pt x="3395" y="3193"/>
                  </a:lnTo>
                  <a:lnTo>
                    <a:pt x="3358" y="3234"/>
                  </a:lnTo>
                  <a:lnTo>
                    <a:pt x="3318" y="3276"/>
                  </a:lnTo>
                  <a:lnTo>
                    <a:pt x="3278" y="3317"/>
                  </a:lnTo>
                  <a:lnTo>
                    <a:pt x="3237" y="3356"/>
                  </a:lnTo>
                  <a:lnTo>
                    <a:pt x="3194" y="3393"/>
                  </a:lnTo>
                  <a:lnTo>
                    <a:pt x="3150" y="3431"/>
                  </a:lnTo>
                  <a:lnTo>
                    <a:pt x="3106" y="3465"/>
                  </a:lnTo>
                  <a:lnTo>
                    <a:pt x="3059" y="3500"/>
                  </a:lnTo>
                  <a:lnTo>
                    <a:pt x="3013" y="3533"/>
                  </a:lnTo>
                  <a:lnTo>
                    <a:pt x="2965" y="3564"/>
                  </a:lnTo>
                  <a:lnTo>
                    <a:pt x="2965" y="3763"/>
                  </a:lnTo>
                  <a:lnTo>
                    <a:pt x="3040" y="3756"/>
                  </a:lnTo>
                  <a:lnTo>
                    <a:pt x="3184" y="3744"/>
                  </a:lnTo>
                  <a:lnTo>
                    <a:pt x="3240" y="3879"/>
                  </a:lnTo>
                  <a:lnTo>
                    <a:pt x="3257" y="3921"/>
                  </a:lnTo>
                  <a:lnTo>
                    <a:pt x="3272" y="3961"/>
                  </a:lnTo>
                  <a:lnTo>
                    <a:pt x="3283" y="4003"/>
                  </a:lnTo>
                  <a:lnTo>
                    <a:pt x="3293" y="4044"/>
                  </a:lnTo>
                  <a:lnTo>
                    <a:pt x="3301" y="4084"/>
                  </a:lnTo>
                  <a:lnTo>
                    <a:pt x="3305" y="4125"/>
                  </a:lnTo>
                  <a:lnTo>
                    <a:pt x="3309" y="4166"/>
                  </a:lnTo>
                  <a:lnTo>
                    <a:pt x="3310" y="4206"/>
                  </a:lnTo>
                  <a:lnTo>
                    <a:pt x="3309" y="4248"/>
                  </a:lnTo>
                  <a:lnTo>
                    <a:pt x="3305" y="4289"/>
                  </a:lnTo>
                  <a:lnTo>
                    <a:pt x="3300" y="4329"/>
                  </a:lnTo>
                  <a:lnTo>
                    <a:pt x="3292" y="4370"/>
                  </a:lnTo>
                  <a:lnTo>
                    <a:pt x="3282" y="4409"/>
                  </a:lnTo>
                  <a:lnTo>
                    <a:pt x="3269" y="4449"/>
                  </a:lnTo>
                  <a:lnTo>
                    <a:pt x="3256" y="4487"/>
                  </a:lnTo>
                  <a:lnTo>
                    <a:pt x="3239" y="4527"/>
                  </a:lnTo>
                  <a:lnTo>
                    <a:pt x="3224" y="4560"/>
                  </a:lnTo>
                  <a:lnTo>
                    <a:pt x="3240" y="4600"/>
                  </a:lnTo>
                  <a:lnTo>
                    <a:pt x="3257" y="4642"/>
                  </a:lnTo>
                  <a:lnTo>
                    <a:pt x="3272" y="4682"/>
                  </a:lnTo>
                  <a:lnTo>
                    <a:pt x="3283" y="4724"/>
                  </a:lnTo>
                  <a:lnTo>
                    <a:pt x="3293" y="4765"/>
                  </a:lnTo>
                  <a:lnTo>
                    <a:pt x="3301" y="4805"/>
                  </a:lnTo>
                  <a:lnTo>
                    <a:pt x="3305" y="4846"/>
                  </a:lnTo>
                  <a:lnTo>
                    <a:pt x="3309" y="4888"/>
                  </a:lnTo>
                  <a:lnTo>
                    <a:pt x="3310" y="4927"/>
                  </a:lnTo>
                  <a:lnTo>
                    <a:pt x="3309" y="4969"/>
                  </a:lnTo>
                  <a:lnTo>
                    <a:pt x="3305" y="5010"/>
                  </a:lnTo>
                  <a:lnTo>
                    <a:pt x="3300" y="5050"/>
                  </a:lnTo>
                  <a:lnTo>
                    <a:pt x="3292" y="5091"/>
                  </a:lnTo>
                  <a:lnTo>
                    <a:pt x="3282" y="5130"/>
                  </a:lnTo>
                  <a:lnTo>
                    <a:pt x="3269" y="5170"/>
                  </a:lnTo>
                  <a:lnTo>
                    <a:pt x="3256" y="5209"/>
                  </a:lnTo>
                  <a:lnTo>
                    <a:pt x="3239" y="5248"/>
                  </a:lnTo>
                  <a:lnTo>
                    <a:pt x="3191" y="5356"/>
                  </a:lnTo>
                  <a:lnTo>
                    <a:pt x="3073" y="5366"/>
                  </a:lnTo>
                  <a:lnTo>
                    <a:pt x="886" y="5559"/>
                  </a:lnTo>
                  <a:lnTo>
                    <a:pt x="735" y="5573"/>
                  </a:lnTo>
                  <a:lnTo>
                    <a:pt x="681" y="5430"/>
                  </a:lnTo>
                  <a:lnTo>
                    <a:pt x="668" y="5395"/>
                  </a:lnTo>
                  <a:lnTo>
                    <a:pt x="656" y="5359"/>
                  </a:lnTo>
                  <a:lnTo>
                    <a:pt x="646" y="5323"/>
                  </a:lnTo>
                  <a:lnTo>
                    <a:pt x="636" y="5286"/>
                  </a:lnTo>
                  <a:lnTo>
                    <a:pt x="628" y="5249"/>
                  </a:lnTo>
                  <a:lnTo>
                    <a:pt x="623" y="5210"/>
                  </a:lnTo>
                  <a:lnTo>
                    <a:pt x="618" y="5172"/>
                  </a:lnTo>
                  <a:lnTo>
                    <a:pt x="616" y="5133"/>
                  </a:lnTo>
                  <a:lnTo>
                    <a:pt x="614" y="5091"/>
                  </a:lnTo>
                  <a:lnTo>
                    <a:pt x="617" y="5049"/>
                  </a:lnTo>
                  <a:lnTo>
                    <a:pt x="621" y="5006"/>
                  </a:lnTo>
                  <a:lnTo>
                    <a:pt x="628" y="4963"/>
                  </a:lnTo>
                  <a:lnTo>
                    <a:pt x="633" y="4941"/>
                  </a:lnTo>
                  <a:lnTo>
                    <a:pt x="638" y="4919"/>
                  </a:lnTo>
                  <a:lnTo>
                    <a:pt x="645" y="4897"/>
                  </a:lnTo>
                  <a:lnTo>
                    <a:pt x="652" y="4875"/>
                  </a:lnTo>
                  <a:lnTo>
                    <a:pt x="659" y="4853"/>
                  </a:lnTo>
                  <a:lnTo>
                    <a:pt x="668" y="4831"/>
                  </a:lnTo>
                  <a:lnTo>
                    <a:pt x="677" y="4808"/>
                  </a:lnTo>
                  <a:lnTo>
                    <a:pt x="688" y="4786"/>
                  </a:lnTo>
                  <a:lnTo>
                    <a:pt x="700" y="4759"/>
                  </a:lnTo>
                  <a:lnTo>
                    <a:pt x="681" y="4709"/>
                  </a:lnTo>
                  <a:lnTo>
                    <a:pt x="668" y="4674"/>
                  </a:lnTo>
                  <a:lnTo>
                    <a:pt x="656" y="4638"/>
                  </a:lnTo>
                  <a:lnTo>
                    <a:pt x="646" y="4602"/>
                  </a:lnTo>
                  <a:lnTo>
                    <a:pt x="636" y="4565"/>
                  </a:lnTo>
                  <a:lnTo>
                    <a:pt x="628" y="4528"/>
                  </a:lnTo>
                  <a:lnTo>
                    <a:pt x="623" y="4489"/>
                  </a:lnTo>
                  <a:lnTo>
                    <a:pt x="618" y="4451"/>
                  </a:lnTo>
                  <a:lnTo>
                    <a:pt x="616" y="4412"/>
                  </a:lnTo>
                  <a:lnTo>
                    <a:pt x="614" y="4370"/>
                  </a:lnTo>
                  <a:lnTo>
                    <a:pt x="617" y="4327"/>
                  </a:lnTo>
                  <a:lnTo>
                    <a:pt x="621" y="4285"/>
                  </a:lnTo>
                  <a:lnTo>
                    <a:pt x="628" y="4242"/>
                  </a:lnTo>
                  <a:lnTo>
                    <a:pt x="633" y="4220"/>
                  </a:lnTo>
                  <a:lnTo>
                    <a:pt x="638" y="4198"/>
                  </a:lnTo>
                  <a:lnTo>
                    <a:pt x="645" y="4176"/>
                  </a:lnTo>
                  <a:lnTo>
                    <a:pt x="652" y="4154"/>
                  </a:lnTo>
                  <a:lnTo>
                    <a:pt x="659" y="4132"/>
                  </a:lnTo>
                  <a:lnTo>
                    <a:pt x="668" y="4110"/>
                  </a:lnTo>
                  <a:lnTo>
                    <a:pt x="677" y="4087"/>
                  </a:lnTo>
                  <a:lnTo>
                    <a:pt x="688" y="4064"/>
                  </a:lnTo>
                  <a:lnTo>
                    <a:pt x="736" y="3960"/>
                  </a:lnTo>
                  <a:lnTo>
                    <a:pt x="851" y="3950"/>
                  </a:lnTo>
                  <a:lnTo>
                    <a:pt x="934" y="3943"/>
                  </a:lnTo>
                  <a:lnTo>
                    <a:pt x="934" y="3586"/>
                  </a:lnTo>
                  <a:lnTo>
                    <a:pt x="885" y="3555"/>
                  </a:lnTo>
                  <a:lnTo>
                    <a:pt x="836" y="3522"/>
                  </a:lnTo>
                  <a:lnTo>
                    <a:pt x="789" y="3489"/>
                  </a:lnTo>
                  <a:lnTo>
                    <a:pt x="742" y="3454"/>
                  </a:lnTo>
                  <a:lnTo>
                    <a:pt x="697" y="3417"/>
                  </a:lnTo>
                  <a:lnTo>
                    <a:pt x="653" y="3378"/>
                  </a:lnTo>
                  <a:lnTo>
                    <a:pt x="610" y="3340"/>
                  </a:lnTo>
                  <a:lnTo>
                    <a:pt x="568" y="3299"/>
                  </a:lnTo>
                  <a:lnTo>
                    <a:pt x="527" y="3258"/>
                  </a:lnTo>
                  <a:lnTo>
                    <a:pt x="488" y="3215"/>
                  </a:lnTo>
                  <a:lnTo>
                    <a:pt x="450" y="3170"/>
                  </a:lnTo>
                  <a:lnTo>
                    <a:pt x="414" y="3125"/>
                  </a:lnTo>
                  <a:lnTo>
                    <a:pt x="378" y="3079"/>
                  </a:lnTo>
                  <a:lnTo>
                    <a:pt x="344" y="3031"/>
                  </a:lnTo>
                  <a:lnTo>
                    <a:pt x="311" y="2982"/>
                  </a:lnTo>
                  <a:lnTo>
                    <a:pt x="280" y="2934"/>
                  </a:lnTo>
                  <a:lnTo>
                    <a:pt x="248" y="2878"/>
                  </a:lnTo>
                  <a:lnTo>
                    <a:pt x="217" y="2821"/>
                  </a:lnTo>
                  <a:lnTo>
                    <a:pt x="188" y="2763"/>
                  </a:lnTo>
                  <a:lnTo>
                    <a:pt x="162" y="2705"/>
                  </a:lnTo>
                  <a:lnTo>
                    <a:pt x="136" y="2644"/>
                  </a:lnTo>
                  <a:lnTo>
                    <a:pt x="113" y="2584"/>
                  </a:lnTo>
                  <a:lnTo>
                    <a:pt x="92" y="2523"/>
                  </a:lnTo>
                  <a:lnTo>
                    <a:pt x="73" y="2460"/>
                  </a:lnTo>
                  <a:lnTo>
                    <a:pt x="56" y="2396"/>
                  </a:lnTo>
                  <a:lnTo>
                    <a:pt x="42" y="2332"/>
                  </a:lnTo>
                  <a:lnTo>
                    <a:pt x="29" y="2267"/>
                  </a:lnTo>
                  <a:lnTo>
                    <a:pt x="19" y="2201"/>
                  </a:lnTo>
                  <a:lnTo>
                    <a:pt x="11" y="2135"/>
                  </a:lnTo>
                  <a:lnTo>
                    <a:pt x="5" y="2067"/>
                  </a:lnTo>
                  <a:lnTo>
                    <a:pt x="1" y="2000"/>
                  </a:lnTo>
                  <a:lnTo>
                    <a:pt x="0" y="1932"/>
                  </a:lnTo>
                  <a:lnTo>
                    <a:pt x="0" y="1882"/>
                  </a:lnTo>
                  <a:lnTo>
                    <a:pt x="3" y="1832"/>
                  </a:lnTo>
                  <a:lnTo>
                    <a:pt x="5" y="1783"/>
                  </a:lnTo>
                  <a:lnTo>
                    <a:pt x="10" y="1734"/>
                  </a:lnTo>
                  <a:lnTo>
                    <a:pt x="15" y="1685"/>
                  </a:lnTo>
                  <a:lnTo>
                    <a:pt x="22" y="1638"/>
                  </a:lnTo>
                  <a:lnTo>
                    <a:pt x="30" y="1589"/>
                  </a:lnTo>
                  <a:lnTo>
                    <a:pt x="39" y="1543"/>
                  </a:lnTo>
                  <a:lnTo>
                    <a:pt x="49" y="1495"/>
                  </a:lnTo>
                  <a:lnTo>
                    <a:pt x="61" y="1449"/>
                  </a:lnTo>
                  <a:lnTo>
                    <a:pt x="73" y="1402"/>
                  </a:lnTo>
                  <a:lnTo>
                    <a:pt x="86" y="1357"/>
                  </a:lnTo>
                  <a:lnTo>
                    <a:pt x="101" y="1312"/>
                  </a:lnTo>
                  <a:lnTo>
                    <a:pt x="118" y="1267"/>
                  </a:lnTo>
                  <a:lnTo>
                    <a:pt x="134" y="1223"/>
                  </a:lnTo>
                  <a:lnTo>
                    <a:pt x="151" y="1179"/>
                  </a:lnTo>
                  <a:lnTo>
                    <a:pt x="171" y="1136"/>
                  </a:lnTo>
                  <a:lnTo>
                    <a:pt x="191" y="1094"/>
                  </a:lnTo>
                  <a:lnTo>
                    <a:pt x="212" y="1051"/>
                  </a:lnTo>
                  <a:lnTo>
                    <a:pt x="232" y="1011"/>
                  </a:lnTo>
                  <a:lnTo>
                    <a:pt x="256" y="970"/>
                  </a:lnTo>
                  <a:lnTo>
                    <a:pt x="279" y="930"/>
                  </a:lnTo>
                  <a:lnTo>
                    <a:pt x="304" y="890"/>
                  </a:lnTo>
                  <a:lnTo>
                    <a:pt x="330" y="852"/>
                  </a:lnTo>
                  <a:lnTo>
                    <a:pt x="357" y="813"/>
                  </a:lnTo>
                  <a:lnTo>
                    <a:pt x="383" y="775"/>
                  </a:lnTo>
                  <a:lnTo>
                    <a:pt x="411" y="739"/>
                  </a:lnTo>
                  <a:lnTo>
                    <a:pt x="441" y="702"/>
                  </a:lnTo>
                  <a:lnTo>
                    <a:pt x="470" y="667"/>
                  </a:lnTo>
                  <a:lnTo>
                    <a:pt x="502" y="632"/>
                  </a:lnTo>
                  <a:lnTo>
                    <a:pt x="533" y="599"/>
                  </a:lnTo>
                  <a:lnTo>
                    <a:pt x="566" y="565"/>
                  </a:lnTo>
                  <a:lnTo>
                    <a:pt x="599" y="532"/>
                  </a:lnTo>
                  <a:lnTo>
                    <a:pt x="633" y="501"/>
                  </a:lnTo>
                  <a:lnTo>
                    <a:pt x="668" y="471"/>
                  </a:lnTo>
                  <a:lnTo>
                    <a:pt x="703" y="441"/>
                  </a:lnTo>
                  <a:lnTo>
                    <a:pt x="739" y="412"/>
                  </a:lnTo>
                  <a:lnTo>
                    <a:pt x="776" y="383"/>
                  </a:lnTo>
                  <a:lnTo>
                    <a:pt x="813" y="356"/>
                  </a:lnTo>
                  <a:lnTo>
                    <a:pt x="851" y="329"/>
                  </a:lnTo>
                  <a:lnTo>
                    <a:pt x="891" y="304"/>
                  </a:lnTo>
                  <a:lnTo>
                    <a:pt x="930" y="279"/>
                  </a:lnTo>
                  <a:lnTo>
                    <a:pt x="970" y="255"/>
                  </a:lnTo>
                  <a:lnTo>
                    <a:pt x="1010" y="233"/>
                  </a:lnTo>
                  <a:lnTo>
                    <a:pt x="1052" y="211"/>
                  </a:lnTo>
                  <a:lnTo>
                    <a:pt x="1094" y="190"/>
                  </a:lnTo>
                  <a:lnTo>
                    <a:pt x="1137" y="170"/>
                  </a:lnTo>
                  <a:lnTo>
                    <a:pt x="1180" y="152"/>
                  </a:lnTo>
                  <a:lnTo>
                    <a:pt x="1224" y="133"/>
                  </a:lnTo>
                  <a:lnTo>
                    <a:pt x="1268" y="117"/>
                  </a:lnTo>
                  <a:lnTo>
                    <a:pt x="1312" y="101"/>
                  </a:lnTo>
                  <a:lnTo>
                    <a:pt x="1357" y="87"/>
                  </a:lnTo>
                  <a:lnTo>
                    <a:pt x="1403" y="73"/>
                  </a:lnTo>
                  <a:lnTo>
                    <a:pt x="1449" y="60"/>
                  </a:lnTo>
                  <a:lnTo>
                    <a:pt x="1496" y="48"/>
                  </a:lnTo>
                  <a:lnTo>
                    <a:pt x="1542" y="39"/>
                  </a:lnTo>
                  <a:lnTo>
                    <a:pt x="1590" y="30"/>
                  </a:lnTo>
                  <a:lnTo>
                    <a:pt x="1637" y="22"/>
                  </a:lnTo>
                  <a:lnTo>
                    <a:pt x="1686" y="15"/>
                  </a:lnTo>
                  <a:lnTo>
                    <a:pt x="1735" y="9"/>
                  </a:lnTo>
                  <a:lnTo>
                    <a:pt x="1783" y="5"/>
                  </a:lnTo>
                  <a:lnTo>
                    <a:pt x="1832" y="2"/>
                  </a:lnTo>
                  <a:lnTo>
                    <a:pt x="1882" y="0"/>
                  </a:lnTo>
                  <a:lnTo>
                    <a:pt x="1932" y="0"/>
                  </a:lnTo>
                  <a:close/>
                  <a:moveTo>
                    <a:pt x="1507" y="2300"/>
                  </a:moveTo>
                  <a:lnTo>
                    <a:pt x="1507" y="2300"/>
                  </a:lnTo>
                  <a:lnTo>
                    <a:pt x="1533" y="2310"/>
                  </a:lnTo>
                  <a:lnTo>
                    <a:pt x="1557" y="2318"/>
                  </a:lnTo>
                  <a:lnTo>
                    <a:pt x="1569" y="2321"/>
                  </a:lnTo>
                  <a:lnTo>
                    <a:pt x="1580" y="2323"/>
                  </a:lnTo>
                  <a:lnTo>
                    <a:pt x="1592" y="2324"/>
                  </a:lnTo>
                  <a:lnTo>
                    <a:pt x="1604" y="2324"/>
                  </a:lnTo>
                  <a:lnTo>
                    <a:pt x="1619" y="2324"/>
                  </a:lnTo>
                  <a:lnTo>
                    <a:pt x="1633" y="2322"/>
                  </a:lnTo>
                  <a:lnTo>
                    <a:pt x="1648" y="2318"/>
                  </a:lnTo>
                  <a:lnTo>
                    <a:pt x="1663" y="2314"/>
                  </a:lnTo>
                  <a:lnTo>
                    <a:pt x="1677" y="2308"/>
                  </a:lnTo>
                  <a:lnTo>
                    <a:pt x="1691" y="2300"/>
                  </a:lnTo>
                  <a:lnTo>
                    <a:pt x="1705" y="2289"/>
                  </a:lnTo>
                  <a:lnTo>
                    <a:pt x="1718" y="2279"/>
                  </a:lnTo>
                  <a:lnTo>
                    <a:pt x="1750" y="2251"/>
                  </a:lnTo>
                  <a:lnTo>
                    <a:pt x="1782" y="2276"/>
                  </a:lnTo>
                  <a:lnTo>
                    <a:pt x="1801" y="2290"/>
                  </a:lnTo>
                  <a:lnTo>
                    <a:pt x="1819" y="2303"/>
                  </a:lnTo>
                  <a:lnTo>
                    <a:pt x="1838" y="2314"/>
                  </a:lnTo>
                  <a:lnTo>
                    <a:pt x="1855" y="2323"/>
                  </a:lnTo>
                  <a:lnTo>
                    <a:pt x="1873" y="2330"/>
                  </a:lnTo>
                  <a:lnTo>
                    <a:pt x="1890" y="2336"/>
                  </a:lnTo>
                  <a:lnTo>
                    <a:pt x="1908" y="2339"/>
                  </a:lnTo>
                  <a:lnTo>
                    <a:pt x="1924" y="2340"/>
                  </a:lnTo>
                  <a:lnTo>
                    <a:pt x="1939" y="2340"/>
                  </a:lnTo>
                  <a:lnTo>
                    <a:pt x="1954" y="2338"/>
                  </a:lnTo>
                  <a:lnTo>
                    <a:pt x="1969" y="2333"/>
                  </a:lnTo>
                  <a:lnTo>
                    <a:pt x="1984" y="2328"/>
                  </a:lnTo>
                  <a:lnTo>
                    <a:pt x="1999" y="2319"/>
                  </a:lnTo>
                  <a:lnTo>
                    <a:pt x="2013" y="2309"/>
                  </a:lnTo>
                  <a:lnTo>
                    <a:pt x="2028" y="2296"/>
                  </a:lnTo>
                  <a:lnTo>
                    <a:pt x="2044" y="2282"/>
                  </a:lnTo>
                  <a:lnTo>
                    <a:pt x="2077" y="2246"/>
                  </a:lnTo>
                  <a:lnTo>
                    <a:pt x="2113" y="2279"/>
                  </a:lnTo>
                  <a:lnTo>
                    <a:pt x="2134" y="2295"/>
                  </a:lnTo>
                  <a:lnTo>
                    <a:pt x="2154" y="2308"/>
                  </a:lnTo>
                  <a:lnTo>
                    <a:pt x="2175" y="2319"/>
                  </a:lnTo>
                  <a:lnTo>
                    <a:pt x="2194" y="2326"/>
                  </a:lnTo>
                  <a:lnTo>
                    <a:pt x="2215" y="2332"/>
                  </a:lnTo>
                  <a:lnTo>
                    <a:pt x="2235" y="2336"/>
                  </a:lnTo>
                  <a:lnTo>
                    <a:pt x="2255" y="2337"/>
                  </a:lnTo>
                  <a:lnTo>
                    <a:pt x="2275" y="2336"/>
                  </a:lnTo>
                  <a:lnTo>
                    <a:pt x="2291" y="2333"/>
                  </a:lnTo>
                  <a:lnTo>
                    <a:pt x="2308" y="2330"/>
                  </a:lnTo>
                  <a:lnTo>
                    <a:pt x="2324" y="2325"/>
                  </a:lnTo>
                  <a:lnTo>
                    <a:pt x="2342" y="2319"/>
                  </a:lnTo>
                  <a:lnTo>
                    <a:pt x="2359" y="2314"/>
                  </a:lnTo>
                  <a:lnTo>
                    <a:pt x="2377" y="2307"/>
                  </a:lnTo>
                  <a:lnTo>
                    <a:pt x="2412" y="2290"/>
                  </a:lnTo>
                  <a:lnTo>
                    <a:pt x="2484" y="2175"/>
                  </a:lnTo>
                  <a:lnTo>
                    <a:pt x="2653" y="2281"/>
                  </a:lnTo>
                  <a:lnTo>
                    <a:pt x="2239" y="2948"/>
                  </a:lnTo>
                  <a:lnTo>
                    <a:pt x="2239" y="3826"/>
                  </a:lnTo>
                  <a:lnTo>
                    <a:pt x="2564" y="3799"/>
                  </a:lnTo>
                  <a:lnTo>
                    <a:pt x="2564" y="3450"/>
                  </a:lnTo>
                  <a:lnTo>
                    <a:pt x="2564" y="3332"/>
                  </a:lnTo>
                  <a:lnTo>
                    <a:pt x="2668" y="3274"/>
                  </a:lnTo>
                  <a:lnTo>
                    <a:pt x="2712" y="3248"/>
                  </a:lnTo>
                  <a:lnTo>
                    <a:pt x="2756" y="3222"/>
                  </a:lnTo>
                  <a:lnTo>
                    <a:pt x="2799" y="3194"/>
                  </a:lnTo>
                  <a:lnTo>
                    <a:pt x="2841" y="3163"/>
                  </a:lnTo>
                  <a:lnTo>
                    <a:pt x="2882" y="3132"/>
                  </a:lnTo>
                  <a:lnTo>
                    <a:pt x="2921" y="3100"/>
                  </a:lnTo>
                  <a:lnTo>
                    <a:pt x="2960" y="3066"/>
                  </a:lnTo>
                  <a:lnTo>
                    <a:pt x="2997" y="3031"/>
                  </a:lnTo>
                  <a:lnTo>
                    <a:pt x="3033" y="2995"/>
                  </a:lnTo>
                  <a:lnTo>
                    <a:pt x="3067" y="2958"/>
                  </a:lnTo>
                  <a:lnTo>
                    <a:pt x="3101" y="2918"/>
                  </a:lnTo>
                  <a:lnTo>
                    <a:pt x="3134" y="2879"/>
                  </a:lnTo>
                  <a:lnTo>
                    <a:pt x="3165" y="2838"/>
                  </a:lnTo>
                  <a:lnTo>
                    <a:pt x="3195" y="2797"/>
                  </a:lnTo>
                  <a:lnTo>
                    <a:pt x="3223" y="2754"/>
                  </a:lnTo>
                  <a:lnTo>
                    <a:pt x="3250" y="2711"/>
                  </a:lnTo>
                  <a:lnTo>
                    <a:pt x="3275" y="2667"/>
                  </a:lnTo>
                  <a:lnTo>
                    <a:pt x="3299" y="2624"/>
                  </a:lnTo>
                  <a:lnTo>
                    <a:pt x="3319" y="2578"/>
                  </a:lnTo>
                  <a:lnTo>
                    <a:pt x="3340" y="2533"/>
                  </a:lnTo>
                  <a:lnTo>
                    <a:pt x="3359" y="2487"/>
                  </a:lnTo>
                  <a:lnTo>
                    <a:pt x="3376" y="2439"/>
                  </a:lnTo>
                  <a:lnTo>
                    <a:pt x="3393" y="2391"/>
                  </a:lnTo>
                  <a:lnTo>
                    <a:pt x="3406" y="2343"/>
                  </a:lnTo>
                  <a:lnTo>
                    <a:pt x="3419" y="2293"/>
                  </a:lnTo>
                  <a:lnTo>
                    <a:pt x="3431" y="2243"/>
                  </a:lnTo>
                  <a:lnTo>
                    <a:pt x="3440" y="2193"/>
                  </a:lnTo>
                  <a:lnTo>
                    <a:pt x="3448" y="2142"/>
                  </a:lnTo>
                  <a:lnTo>
                    <a:pt x="3454" y="2089"/>
                  </a:lnTo>
                  <a:lnTo>
                    <a:pt x="3459" y="2037"/>
                  </a:lnTo>
                  <a:lnTo>
                    <a:pt x="3461" y="1985"/>
                  </a:lnTo>
                  <a:lnTo>
                    <a:pt x="3462" y="1932"/>
                  </a:lnTo>
                  <a:lnTo>
                    <a:pt x="3462" y="1892"/>
                  </a:lnTo>
                  <a:lnTo>
                    <a:pt x="3460" y="1853"/>
                  </a:lnTo>
                  <a:lnTo>
                    <a:pt x="3458" y="1814"/>
                  </a:lnTo>
                  <a:lnTo>
                    <a:pt x="3454" y="1775"/>
                  </a:lnTo>
                  <a:lnTo>
                    <a:pt x="3449" y="1737"/>
                  </a:lnTo>
                  <a:lnTo>
                    <a:pt x="3445" y="1698"/>
                  </a:lnTo>
                  <a:lnTo>
                    <a:pt x="3438" y="1661"/>
                  </a:lnTo>
                  <a:lnTo>
                    <a:pt x="3431" y="1623"/>
                  </a:lnTo>
                  <a:lnTo>
                    <a:pt x="3423" y="1586"/>
                  </a:lnTo>
                  <a:lnTo>
                    <a:pt x="3415" y="1548"/>
                  </a:lnTo>
                  <a:lnTo>
                    <a:pt x="3404" y="1512"/>
                  </a:lnTo>
                  <a:lnTo>
                    <a:pt x="3394" y="1476"/>
                  </a:lnTo>
                  <a:lnTo>
                    <a:pt x="3382" y="1440"/>
                  </a:lnTo>
                  <a:lnTo>
                    <a:pt x="3369" y="1406"/>
                  </a:lnTo>
                  <a:lnTo>
                    <a:pt x="3357" y="1371"/>
                  </a:lnTo>
                  <a:lnTo>
                    <a:pt x="3341" y="1336"/>
                  </a:lnTo>
                  <a:lnTo>
                    <a:pt x="3328" y="1301"/>
                  </a:lnTo>
                  <a:lnTo>
                    <a:pt x="3311" y="1267"/>
                  </a:lnTo>
                  <a:lnTo>
                    <a:pt x="3295" y="1235"/>
                  </a:lnTo>
                  <a:lnTo>
                    <a:pt x="3278" y="1202"/>
                  </a:lnTo>
                  <a:lnTo>
                    <a:pt x="3259" y="1170"/>
                  </a:lnTo>
                  <a:lnTo>
                    <a:pt x="3240" y="1137"/>
                  </a:lnTo>
                  <a:lnTo>
                    <a:pt x="3221" y="1106"/>
                  </a:lnTo>
                  <a:lnTo>
                    <a:pt x="3201" y="1076"/>
                  </a:lnTo>
                  <a:lnTo>
                    <a:pt x="3180" y="1046"/>
                  </a:lnTo>
                  <a:lnTo>
                    <a:pt x="3158" y="1015"/>
                  </a:lnTo>
                  <a:lnTo>
                    <a:pt x="3136" y="986"/>
                  </a:lnTo>
                  <a:lnTo>
                    <a:pt x="3113" y="957"/>
                  </a:lnTo>
                  <a:lnTo>
                    <a:pt x="3090" y="930"/>
                  </a:lnTo>
                  <a:lnTo>
                    <a:pt x="3065" y="902"/>
                  </a:lnTo>
                  <a:lnTo>
                    <a:pt x="3040" y="875"/>
                  </a:lnTo>
                  <a:lnTo>
                    <a:pt x="3014" y="849"/>
                  </a:lnTo>
                  <a:lnTo>
                    <a:pt x="2987" y="824"/>
                  </a:lnTo>
                  <a:lnTo>
                    <a:pt x="2961" y="798"/>
                  </a:lnTo>
                  <a:lnTo>
                    <a:pt x="2934" y="774"/>
                  </a:lnTo>
                  <a:lnTo>
                    <a:pt x="2905" y="751"/>
                  </a:lnTo>
                  <a:lnTo>
                    <a:pt x="2877" y="728"/>
                  </a:lnTo>
                  <a:lnTo>
                    <a:pt x="2848" y="704"/>
                  </a:lnTo>
                  <a:lnTo>
                    <a:pt x="2818" y="683"/>
                  </a:lnTo>
                  <a:lnTo>
                    <a:pt x="2788" y="663"/>
                  </a:lnTo>
                  <a:lnTo>
                    <a:pt x="2756" y="642"/>
                  </a:lnTo>
                  <a:lnTo>
                    <a:pt x="2725" y="622"/>
                  </a:lnTo>
                  <a:lnTo>
                    <a:pt x="2694" y="603"/>
                  </a:lnTo>
                  <a:lnTo>
                    <a:pt x="2661" y="586"/>
                  </a:lnTo>
                  <a:lnTo>
                    <a:pt x="2629" y="568"/>
                  </a:lnTo>
                  <a:lnTo>
                    <a:pt x="2595" y="552"/>
                  </a:lnTo>
                  <a:lnTo>
                    <a:pt x="2561" y="536"/>
                  </a:lnTo>
                  <a:lnTo>
                    <a:pt x="2528" y="521"/>
                  </a:lnTo>
                  <a:lnTo>
                    <a:pt x="2493" y="507"/>
                  </a:lnTo>
                  <a:lnTo>
                    <a:pt x="2458" y="494"/>
                  </a:lnTo>
                  <a:lnTo>
                    <a:pt x="2423" y="481"/>
                  </a:lnTo>
                  <a:lnTo>
                    <a:pt x="2387" y="470"/>
                  </a:lnTo>
                  <a:lnTo>
                    <a:pt x="2351" y="459"/>
                  </a:lnTo>
                  <a:lnTo>
                    <a:pt x="2314" y="449"/>
                  </a:lnTo>
                  <a:lnTo>
                    <a:pt x="2277" y="440"/>
                  </a:lnTo>
                  <a:lnTo>
                    <a:pt x="2240" y="431"/>
                  </a:lnTo>
                  <a:lnTo>
                    <a:pt x="2203" y="424"/>
                  </a:lnTo>
                  <a:lnTo>
                    <a:pt x="2164" y="419"/>
                  </a:lnTo>
                  <a:lnTo>
                    <a:pt x="2127" y="413"/>
                  </a:lnTo>
                  <a:lnTo>
                    <a:pt x="2088" y="408"/>
                  </a:lnTo>
                  <a:lnTo>
                    <a:pt x="2049" y="405"/>
                  </a:lnTo>
                  <a:lnTo>
                    <a:pt x="2011" y="402"/>
                  </a:lnTo>
                  <a:lnTo>
                    <a:pt x="1972" y="401"/>
                  </a:lnTo>
                  <a:lnTo>
                    <a:pt x="1932" y="401"/>
                  </a:lnTo>
                  <a:lnTo>
                    <a:pt x="1893" y="401"/>
                  </a:lnTo>
                  <a:lnTo>
                    <a:pt x="1853" y="402"/>
                  </a:lnTo>
                  <a:lnTo>
                    <a:pt x="1814" y="405"/>
                  </a:lnTo>
                  <a:lnTo>
                    <a:pt x="1775" y="408"/>
                  </a:lnTo>
                  <a:lnTo>
                    <a:pt x="1737" y="413"/>
                  </a:lnTo>
                  <a:lnTo>
                    <a:pt x="1699" y="419"/>
                  </a:lnTo>
                  <a:lnTo>
                    <a:pt x="1660" y="424"/>
                  </a:lnTo>
                  <a:lnTo>
                    <a:pt x="1623" y="431"/>
                  </a:lnTo>
                  <a:lnTo>
                    <a:pt x="1586" y="440"/>
                  </a:lnTo>
                  <a:lnTo>
                    <a:pt x="1549" y="449"/>
                  </a:lnTo>
                  <a:lnTo>
                    <a:pt x="1513" y="459"/>
                  </a:lnTo>
                  <a:lnTo>
                    <a:pt x="1477" y="470"/>
                  </a:lnTo>
                  <a:lnTo>
                    <a:pt x="1441" y="481"/>
                  </a:lnTo>
                  <a:lnTo>
                    <a:pt x="1405" y="494"/>
                  </a:lnTo>
                  <a:lnTo>
                    <a:pt x="1370" y="507"/>
                  </a:lnTo>
                  <a:lnTo>
                    <a:pt x="1335" y="521"/>
                  </a:lnTo>
                  <a:lnTo>
                    <a:pt x="1302" y="536"/>
                  </a:lnTo>
                  <a:lnTo>
                    <a:pt x="1268" y="552"/>
                  </a:lnTo>
                  <a:lnTo>
                    <a:pt x="1234" y="568"/>
                  </a:lnTo>
                  <a:lnTo>
                    <a:pt x="1202" y="586"/>
                  </a:lnTo>
                  <a:lnTo>
                    <a:pt x="1169" y="603"/>
                  </a:lnTo>
                  <a:lnTo>
                    <a:pt x="1138" y="622"/>
                  </a:lnTo>
                  <a:lnTo>
                    <a:pt x="1107" y="642"/>
                  </a:lnTo>
                  <a:lnTo>
                    <a:pt x="1076" y="663"/>
                  </a:lnTo>
                  <a:lnTo>
                    <a:pt x="1045" y="683"/>
                  </a:lnTo>
                  <a:lnTo>
                    <a:pt x="1016" y="704"/>
                  </a:lnTo>
                  <a:lnTo>
                    <a:pt x="987" y="728"/>
                  </a:lnTo>
                  <a:lnTo>
                    <a:pt x="958" y="751"/>
                  </a:lnTo>
                  <a:lnTo>
                    <a:pt x="930" y="774"/>
                  </a:lnTo>
                  <a:lnTo>
                    <a:pt x="902" y="798"/>
                  </a:lnTo>
                  <a:lnTo>
                    <a:pt x="876" y="824"/>
                  </a:lnTo>
                  <a:lnTo>
                    <a:pt x="849" y="849"/>
                  </a:lnTo>
                  <a:lnTo>
                    <a:pt x="823" y="875"/>
                  </a:lnTo>
                  <a:lnTo>
                    <a:pt x="799" y="902"/>
                  </a:lnTo>
                  <a:lnTo>
                    <a:pt x="775" y="930"/>
                  </a:lnTo>
                  <a:lnTo>
                    <a:pt x="750" y="957"/>
                  </a:lnTo>
                  <a:lnTo>
                    <a:pt x="728" y="986"/>
                  </a:lnTo>
                  <a:lnTo>
                    <a:pt x="705" y="1015"/>
                  </a:lnTo>
                  <a:lnTo>
                    <a:pt x="684" y="1046"/>
                  </a:lnTo>
                  <a:lnTo>
                    <a:pt x="662" y="1076"/>
                  </a:lnTo>
                  <a:lnTo>
                    <a:pt x="642" y="1106"/>
                  </a:lnTo>
                  <a:lnTo>
                    <a:pt x="623" y="1137"/>
                  </a:lnTo>
                  <a:lnTo>
                    <a:pt x="604" y="1170"/>
                  </a:lnTo>
                  <a:lnTo>
                    <a:pt x="585" y="1202"/>
                  </a:lnTo>
                  <a:lnTo>
                    <a:pt x="569" y="1235"/>
                  </a:lnTo>
                  <a:lnTo>
                    <a:pt x="552" y="1267"/>
                  </a:lnTo>
                  <a:lnTo>
                    <a:pt x="537" y="1301"/>
                  </a:lnTo>
                  <a:lnTo>
                    <a:pt x="522" y="1336"/>
                  </a:lnTo>
                  <a:lnTo>
                    <a:pt x="508" y="1371"/>
                  </a:lnTo>
                  <a:lnTo>
                    <a:pt x="494" y="1406"/>
                  </a:lnTo>
                  <a:lnTo>
                    <a:pt x="482" y="1440"/>
                  </a:lnTo>
                  <a:lnTo>
                    <a:pt x="470" y="1476"/>
                  </a:lnTo>
                  <a:lnTo>
                    <a:pt x="459" y="1512"/>
                  </a:lnTo>
                  <a:lnTo>
                    <a:pt x="450" y="1548"/>
                  </a:lnTo>
                  <a:lnTo>
                    <a:pt x="440" y="1586"/>
                  </a:lnTo>
                  <a:lnTo>
                    <a:pt x="432" y="1623"/>
                  </a:lnTo>
                  <a:lnTo>
                    <a:pt x="425" y="1661"/>
                  </a:lnTo>
                  <a:lnTo>
                    <a:pt x="418" y="1698"/>
                  </a:lnTo>
                  <a:lnTo>
                    <a:pt x="414" y="1737"/>
                  </a:lnTo>
                  <a:lnTo>
                    <a:pt x="409" y="1775"/>
                  </a:lnTo>
                  <a:lnTo>
                    <a:pt x="405" y="1814"/>
                  </a:lnTo>
                  <a:lnTo>
                    <a:pt x="403" y="1853"/>
                  </a:lnTo>
                  <a:lnTo>
                    <a:pt x="402" y="1892"/>
                  </a:lnTo>
                  <a:lnTo>
                    <a:pt x="401" y="1932"/>
                  </a:lnTo>
                  <a:lnTo>
                    <a:pt x="402" y="1986"/>
                  </a:lnTo>
                  <a:lnTo>
                    <a:pt x="405" y="2040"/>
                  </a:lnTo>
                  <a:lnTo>
                    <a:pt x="410" y="2093"/>
                  </a:lnTo>
                  <a:lnTo>
                    <a:pt x="416" y="2146"/>
                  </a:lnTo>
                  <a:lnTo>
                    <a:pt x="424" y="2199"/>
                  </a:lnTo>
                  <a:lnTo>
                    <a:pt x="434" y="2251"/>
                  </a:lnTo>
                  <a:lnTo>
                    <a:pt x="446" y="2301"/>
                  </a:lnTo>
                  <a:lnTo>
                    <a:pt x="459" y="2352"/>
                  </a:lnTo>
                  <a:lnTo>
                    <a:pt x="474" y="2402"/>
                  </a:lnTo>
                  <a:lnTo>
                    <a:pt x="490" y="2451"/>
                  </a:lnTo>
                  <a:lnTo>
                    <a:pt x="509" y="2498"/>
                  </a:lnTo>
                  <a:lnTo>
                    <a:pt x="529" y="2546"/>
                  </a:lnTo>
                  <a:lnTo>
                    <a:pt x="549" y="2592"/>
                  </a:lnTo>
                  <a:lnTo>
                    <a:pt x="573" y="2638"/>
                  </a:lnTo>
                  <a:lnTo>
                    <a:pt x="597" y="2682"/>
                  </a:lnTo>
                  <a:lnTo>
                    <a:pt x="623" y="2726"/>
                  </a:lnTo>
                  <a:lnTo>
                    <a:pt x="650" y="2770"/>
                  </a:lnTo>
                  <a:lnTo>
                    <a:pt x="679" y="2814"/>
                  </a:lnTo>
                  <a:lnTo>
                    <a:pt x="711" y="2856"/>
                  </a:lnTo>
                  <a:lnTo>
                    <a:pt x="743" y="2896"/>
                  </a:lnTo>
                  <a:lnTo>
                    <a:pt x="777" y="2937"/>
                  </a:lnTo>
                  <a:lnTo>
                    <a:pt x="812" y="2975"/>
                  </a:lnTo>
                  <a:lnTo>
                    <a:pt x="848" y="3014"/>
                  </a:lnTo>
                  <a:lnTo>
                    <a:pt x="885" y="3050"/>
                  </a:lnTo>
                  <a:lnTo>
                    <a:pt x="924" y="3085"/>
                  </a:lnTo>
                  <a:lnTo>
                    <a:pt x="964" y="3118"/>
                  </a:lnTo>
                  <a:lnTo>
                    <a:pt x="1004" y="3151"/>
                  </a:lnTo>
                  <a:lnTo>
                    <a:pt x="1047" y="3182"/>
                  </a:lnTo>
                  <a:lnTo>
                    <a:pt x="1090" y="3211"/>
                  </a:lnTo>
                  <a:lnTo>
                    <a:pt x="1135" y="3239"/>
                  </a:lnTo>
                  <a:lnTo>
                    <a:pt x="1180" y="3266"/>
                  </a:lnTo>
                  <a:lnTo>
                    <a:pt x="1226" y="3291"/>
                  </a:lnTo>
                  <a:lnTo>
                    <a:pt x="1335" y="3348"/>
                  </a:lnTo>
                  <a:lnTo>
                    <a:pt x="1335" y="3469"/>
                  </a:lnTo>
                  <a:lnTo>
                    <a:pt x="1335" y="3838"/>
                  </a:lnTo>
                  <a:lnTo>
                    <a:pt x="1674" y="3838"/>
                  </a:lnTo>
                  <a:lnTo>
                    <a:pt x="1674" y="2948"/>
                  </a:lnTo>
                  <a:lnTo>
                    <a:pt x="1260" y="2281"/>
                  </a:lnTo>
                  <a:lnTo>
                    <a:pt x="1431" y="2175"/>
                  </a:lnTo>
                  <a:lnTo>
                    <a:pt x="1507" y="2300"/>
                  </a:lnTo>
                  <a:close/>
                  <a:moveTo>
                    <a:pt x="2326" y="2429"/>
                  </a:moveTo>
                  <a:lnTo>
                    <a:pt x="2326" y="2429"/>
                  </a:lnTo>
                  <a:lnTo>
                    <a:pt x="2305" y="2432"/>
                  </a:lnTo>
                  <a:lnTo>
                    <a:pt x="2284" y="2435"/>
                  </a:lnTo>
                  <a:lnTo>
                    <a:pt x="2258" y="2437"/>
                  </a:lnTo>
                  <a:lnTo>
                    <a:pt x="2234" y="2437"/>
                  </a:lnTo>
                  <a:lnTo>
                    <a:pt x="2208" y="2433"/>
                  </a:lnTo>
                  <a:lnTo>
                    <a:pt x="2184" y="2429"/>
                  </a:lnTo>
                  <a:lnTo>
                    <a:pt x="2158" y="2420"/>
                  </a:lnTo>
                  <a:lnTo>
                    <a:pt x="2134" y="2411"/>
                  </a:lnTo>
                  <a:lnTo>
                    <a:pt x="2109" y="2397"/>
                  </a:lnTo>
                  <a:lnTo>
                    <a:pt x="2083" y="2382"/>
                  </a:lnTo>
                  <a:lnTo>
                    <a:pt x="2063" y="2396"/>
                  </a:lnTo>
                  <a:lnTo>
                    <a:pt x="2045" y="2409"/>
                  </a:lnTo>
                  <a:lnTo>
                    <a:pt x="2024" y="2419"/>
                  </a:lnTo>
                  <a:lnTo>
                    <a:pt x="2004" y="2427"/>
                  </a:lnTo>
                  <a:lnTo>
                    <a:pt x="1983" y="2434"/>
                  </a:lnTo>
                  <a:lnTo>
                    <a:pt x="1962" y="2438"/>
                  </a:lnTo>
                  <a:lnTo>
                    <a:pt x="1941" y="2440"/>
                  </a:lnTo>
                  <a:lnTo>
                    <a:pt x="1920" y="2440"/>
                  </a:lnTo>
                  <a:lnTo>
                    <a:pt x="1900" y="2439"/>
                  </a:lnTo>
                  <a:lnTo>
                    <a:pt x="1879" y="2435"/>
                  </a:lnTo>
                  <a:lnTo>
                    <a:pt x="1858" y="2430"/>
                  </a:lnTo>
                  <a:lnTo>
                    <a:pt x="1837" y="2423"/>
                  </a:lnTo>
                  <a:lnTo>
                    <a:pt x="1816" y="2415"/>
                  </a:lnTo>
                  <a:lnTo>
                    <a:pt x="1794" y="2404"/>
                  </a:lnTo>
                  <a:lnTo>
                    <a:pt x="1773" y="2393"/>
                  </a:lnTo>
                  <a:lnTo>
                    <a:pt x="1752" y="2379"/>
                  </a:lnTo>
                  <a:lnTo>
                    <a:pt x="1735" y="2390"/>
                  </a:lnTo>
                  <a:lnTo>
                    <a:pt x="1716" y="2399"/>
                  </a:lnTo>
                  <a:lnTo>
                    <a:pt x="1699" y="2408"/>
                  </a:lnTo>
                  <a:lnTo>
                    <a:pt x="1679" y="2413"/>
                  </a:lnTo>
                  <a:lnTo>
                    <a:pt x="1660" y="2418"/>
                  </a:lnTo>
                  <a:lnTo>
                    <a:pt x="1642" y="2422"/>
                  </a:lnTo>
                  <a:lnTo>
                    <a:pt x="1622" y="2424"/>
                  </a:lnTo>
                  <a:lnTo>
                    <a:pt x="1602" y="2424"/>
                  </a:lnTo>
                  <a:lnTo>
                    <a:pt x="1585" y="2424"/>
                  </a:lnTo>
                  <a:lnTo>
                    <a:pt x="1860" y="2866"/>
                  </a:lnTo>
                  <a:lnTo>
                    <a:pt x="1875" y="2891"/>
                  </a:lnTo>
                  <a:lnTo>
                    <a:pt x="1875" y="2918"/>
                  </a:lnTo>
                  <a:lnTo>
                    <a:pt x="1875" y="3838"/>
                  </a:lnTo>
                  <a:lnTo>
                    <a:pt x="2038" y="3838"/>
                  </a:lnTo>
                  <a:lnTo>
                    <a:pt x="2038" y="2918"/>
                  </a:lnTo>
                  <a:lnTo>
                    <a:pt x="2038" y="2891"/>
                  </a:lnTo>
                  <a:lnTo>
                    <a:pt x="2053" y="2866"/>
                  </a:lnTo>
                  <a:lnTo>
                    <a:pt x="2326" y="2429"/>
                  </a:lnTo>
                  <a:close/>
                  <a:moveTo>
                    <a:pt x="2506" y="5533"/>
                  </a:moveTo>
                  <a:lnTo>
                    <a:pt x="1402" y="5631"/>
                  </a:lnTo>
                  <a:lnTo>
                    <a:pt x="1405" y="5656"/>
                  </a:lnTo>
                  <a:lnTo>
                    <a:pt x="1410" y="5681"/>
                  </a:lnTo>
                  <a:lnTo>
                    <a:pt x="1417" y="5705"/>
                  </a:lnTo>
                  <a:lnTo>
                    <a:pt x="1424" y="5729"/>
                  </a:lnTo>
                  <a:lnTo>
                    <a:pt x="1432" y="5753"/>
                  </a:lnTo>
                  <a:lnTo>
                    <a:pt x="1441" y="5776"/>
                  </a:lnTo>
                  <a:lnTo>
                    <a:pt x="1451" y="5798"/>
                  </a:lnTo>
                  <a:lnTo>
                    <a:pt x="1463" y="5820"/>
                  </a:lnTo>
                  <a:lnTo>
                    <a:pt x="1475" y="5842"/>
                  </a:lnTo>
                  <a:lnTo>
                    <a:pt x="1489" y="5862"/>
                  </a:lnTo>
                  <a:lnTo>
                    <a:pt x="1503" y="5883"/>
                  </a:lnTo>
                  <a:lnTo>
                    <a:pt x="1516" y="5902"/>
                  </a:lnTo>
                  <a:lnTo>
                    <a:pt x="1533" y="5921"/>
                  </a:lnTo>
                  <a:lnTo>
                    <a:pt x="1549" y="5938"/>
                  </a:lnTo>
                  <a:lnTo>
                    <a:pt x="1566" y="5956"/>
                  </a:lnTo>
                  <a:lnTo>
                    <a:pt x="1584" y="5973"/>
                  </a:lnTo>
                  <a:lnTo>
                    <a:pt x="1602" y="5988"/>
                  </a:lnTo>
                  <a:lnTo>
                    <a:pt x="1622" y="6003"/>
                  </a:lnTo>
                  <a:lnTo>
                    <a:pt x="1642" y="6017"/>
                  </a:lnTo>
                  <a:lnTo>
                    <a:pt x="1663" y="6031"/>
                  </a:lnTo>
                  <a:lnTo>
                    <a:pt x="1685" y="6043"/>
                  </a:lnTo>
                  <a:lnTo>
                    <a:pt x="1706" y="6055"/>
                  </a:lnTo>
                  <a:lnTo>
                    <a:pt x="1729" y="6065"/>
                  </a:lnTo>
                  <a:lnTo>
                    <a:pt x="1752" y="6074"/>
                  </a:lnTo>
                  <a:lnTo>
                    <a:pt x="1775" y="6082"/>
                  </a:lnTo>
                  <a:lnTo>
                    <a:pt x="1799" y="6091"/>
                  </a:lnTo>
                  <a:lnTo>
                    <a:pt x="1823" y="6096"/>
                  </a:lnTo>
                  <a:lnTo>
                    <a:pt x="1849" y="6102"/>
                  </a:lnTo>
                  <a:lnTo>
                    <a:pt x="1873" y="6106"/>
                  </a:lnTo>
                  <a:lnTo>
                    <a:pt x="1900" y="6109"/>
                  </a:lnTo>
                  <a:lnTo>
                    <a:pt x="1925" y="6110"/>
                  </a:lnTo>
                  <a:lnTo>
                    <a:pt x="1951" y="6111"/>
                  </a:lnTo>
                  <a:lnTo>
                    <a:pt x="1980" y="6110"/>
                  </a:lnTo>
                  <a:lnTo>
                    <a:pt x="2008" y="6109"/>
                  </a:lnTo>
                  <a:lnTo>
                    <a:pt x="2035" y="6106"/>
                  </a:lnTo>
                  <a:lnTo>
                    <a:pt x="2063" y="6100"/>
                  </a:lnTo>
                  <a:lnTo>
                    <a:pt x="2090" y="6094"/>
                  </a:lnTo>
                  <a:lnTo>
                    <a:pt x="2117" y="6087"/>
                  </a:lnTo>
                  <a:lnTo>
                    <a:pt x="2142" y="6078"/>
                  </a:lnTo>
                  <a:lnTo>
                    <a:pt x="2168" y="6067"/>
                  </a:lnTo>
                  <a:lnTo>
                    <a:pt x="2192" y="6057"/>
                  </a:lnTo>
                  <a:lnTo>
                    <a:pt x="2215" y="6044"/>
                  </a:lnTo>
                  <a:lnTo>
                    <a:pt x="2239" y="6031"/>
                  </a:lnTo>
                  <a:lnTo>
                    <a:pt x="2262" y="6016"/>
                  </a:lnTo>
                  <a:lnTo>
                    <a:pt x="2284" y="6001"/>
                  </a:lnTo>
                  <a:lnTo>
                    <a:pt x="2305" y="5985"/>
                  </a:lnTo>
                  <a:lnTo>
                    <a:pt x="2324" y="5968"/>
                  </a:lnTo>
                  <a:lnTo>
                    <a:pt x="2344" y="5949"/>
                  </a:lnTo>
                  <a:lnTo>
                    <a:pt x="2362" y="5929"/>
                  </a:lnTo>
                  <a:lnTo>
                    <a:pt x="2379" y="5909"/>
                  </a:lnTo>
                  <a:lnTo>
                    <a:pt x="2396" y="5889"/>
                  </a:lnTo>
                  <a:lnTo>
                    <a:pt x="2412" y="5866"/>
                  </a:lnTo>
                  <a:lnTo>
                    <a:pt x="2425" y="5844"/>
                  </a:lnTo>
                  <a:lnTo>
                    <a:pt x="2439" y="5821"/>
                  </a:lnTo>
                  <a:lnTo>
                    <a:pt x="2451" y="5797"/>
                  </a:lnTo>
                  <a:lnTo>
                    <a:pt x="2463" y="5772"/>
                  </a:lnTo>
                  <a:lnTo>
                    <a:pt x="2473" y="5747"/>
                  </a:lnTo>
                  <a:lnTo>
                    <a:pt x="2481" y="5721"/>
                  </a:lnTo>
                  <a:lnTo>
                    <a:pt x="2489" y="5695"/>
                  </a:lnTo>
                  <a:lnTo>
                    <a:pt x="2495" y="5668"/>
                  </a:lnTo>
                  <a:lnTo>
                    <a:pt x="2500" y="5641"/>
                  </a:lnTo>
                  <a:lnTo>
                    <a:pt x="2503" y="5613"/>
                  </a:lnTo>
                  <a:lnTo>
                    <a:pt x="2506" y="5584"/>
                  </a:lnTo>
                  <a:lnTo>
                    <a:pt x="2507" y="5556"/>
                  </a:lnTo>
                  <a:lnTo>
                    <a:pt x="2506" y="5533"/>
                  </a:lnTo>
                  <a:close/>
                  <a:moveTo>
                    <a:pt x="2908" y="4892"/>
                  </a:moveTo>
                  <a:lnTo>
                    <a:pt x="1018" y="5060"/>
                  </a:lnTo>
                  <a:lnTo>
                    <a:pt x="1015" y="5089"/>
                  </a:lnTo>
                  <a:lnTo>
                    <a:pt x="1015" y="5118"/>
                  </a:lnTo>
                  <a:lnTo>
                    <a:pt x="1017" y="5144"/>
                  </a:lnTo>
                  <a:lnTo>
                    <a:pt x="2906" y="4978"/>
                  </a:lnTo>
                  <a:lnTo>
                    <a:pt x="2908" y="4953"/>
                  </a:lnTo>
                  <a:lnTo>
                    <a:pt x="2910" y="4927"/>
                  </a:lnTo>
                  <a:lnTo>
                    <a:pt x="2910" y="4910"/>
                  </a:lnTo>
                  <a:lnTo>
                    <a:pt x="2908" y="4892"/>
                  </a:lnTo>
                  <a:close/>
                  <a:moveTo>
                    <a:pt x="2908" y="4171"/>
                  </a:moveTo>
                  <a:lnTo>
                    <a:pt x="1018" y="4337"/>
                  </a:lnTo>
                  <a:lnTo>
                    <a:pt x="1015" y="4368"/>
                  </a:lnTo>
                  <a:lnTo>
                    <a:pt x="1015" y="4397"/>
                  </a:lnTo>
                  <a:lnTo>
                    <a:pt x="1017" y="4423"/>
                  </a:lnTo>
                  <a:lnTo>
                    <a:pt x="2906" y="4257"/>
                  </a:lnTo>
                  <a:lnTo>
                    <a:pt x="2908" y="4232"/>
                  </a:lnTo>
                  <a:lnTo>
                    <a:pt x="2910" y="4206"/>
                  </a:lnTo>
                  <a:lnTo>
                    <a:pt x="2910" y="4189"/>
                  </a:lnTo>
                  <a:lnTo>
                    <a:pt x="2908" y="4171"/>
                  </a:lnTo>
                  <a:close/>
                </a:path>
              </a:pathLst>
            </a:custGeom>
            <a:solidFill>
              <a:schemeClr val="bg1"/>
            </a:solidFill>
            <a:ln>
              <a:solidFill>
                <a:schemeClr val="bg1"/>
              </a:solidFill>
            </a:ln>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92" name="组合 91"/>
          <p:cNvGrpSpPr/>
          <p:nvPr/>
        </p:nvGrpSpPr>
        <p:grpSpPr>
          <a:xfrm>
            <a:off x="5007832" y="1628895"/>
            <a:ext cx="6017888" cy="540934"/>
            <a:chOff x="4597712" y="1584494"/>
            <a:chExt cx="5699829" cy="511214"/>
          </a:xfrm>
          <a:solidFill>
            <a:srgbClr val="C00000"/>
          </a:solidFill>
          <a:effectLst>
            <a:outerShdw blurRad="50800" dist="38100" dir="2700000" algn="tl" rotWithShape="0">
              <a:prstClr val="black">
                <a:alpha val="40000"/>
              </a:prstClr>
            </a:outerShdw>
          </a:effectLst>
        </p:grpSpPr>
        <p:sp>
          <p:nvSpPr>
            <p:cNvPr id="93" name="Freeform 5"/>
            <p:cNvSpPr/>
            <p:nvPr/>
          </p:nvSpPr>
          <p:spPr bwMode="auto">
            <a:xfrm>
              <a:off x="4597712" y="1584494"/>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bg1"/>
                </a:solidFill>
                <a:latin typeface="微软雅黑" panose="020b0503020204020204" pitchFamily="34" charset="-122"/>
                <a:ea typeface="微软雅黑" panose="020b0503020204020204" pitchFamily="34" charset="-122"/>
              </a:endParaRPr>
            </a:p>
          </p:txBody>
        </p:sp>
        <p:sp>
          <p:nvSpPr>
            <p:cNvPr id="94" name="TextBox 93"/>
            <p:cNvSpPr txBox="1"/>
            <p:nvPr/>
          </p:nvSpPr>
          <p:spPr>
            <a:xfrm>
              <a:off x="5592733" y="1718319"/>
              <a:ext cx="3164443" cy="29075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nSpc>
                  <a:spcPct val="80000"/>
                </a:lnSpc>
              </a:pPr>
              <a:r>
                <a:rPr lang="zh-CN" altLang="en-US" sz="2500"/>
                <a:t>商务谈判的心理</a:t>
              </a:r>
              <a:endParaRPr lang="zh-CN" altLang="en-US" sz="2500"/>
            </a:p>
          </p:txBody>
        </p:sp>
        <p:sp>
          <p:nvSpPr>
            <p:cNvPr id="97" name="KSO_Shape"/>
            <p:cNvSpPr/>
            <p:nvPr/>
          </p:nvSpPr>
          <p:spPr bwMode="auto">
            <a:xfrm>
              <a:off x="9331114" y="1670049"/>
              <a:ext cx="286351" cy="360384"/>
            </a:xfrm>
            <a:custGeom>
              <a:gdLst>
                <a:gd name="T0" fmla="*/ 2147483646 w 4228"/>
                <a:gd name="T1" fmla="*/ 2147483646 h 5910"/>
                <a:gd name="T2" fmla="*/ 2147483646 w 4228"/>
                <a:gd name="T3" fmla="*/ 2147483646 h 5910"/>
                <a:gd name="T4" fmla="*/ 2147483646 w 4228"/>
                <a:gd name="T5" fmla="*/ 2147483646 h 5910"/>
                <a:gd name="T6" fmla="*/ 2147483646 w 4228"/>
                <a:gd name="T7" fmla="*/ 2147483646 h 5910"/>
                <a:gd name="T8" fmla="*/ 2147483646 w 4228"/>
                <a:gd name="T9" fmla="*/ 736754076 h 5910"/>
                <a:gd name="T10" fmla="*/ 2147483646 w 4228"/>
                <a:gd name="T11" fmla="*/ 468900117 h 5910"/>
                <a:gd name="T12" fmla="*/ 2147483646 w 4228"/>
                <a:gd name="T13" fmla="*/ 2147483646 h 5910"/>
                <a:gd name="T14" fmla="*/ 2147483646 w 4228"/>
                <a:gd name="T15" fmla="*/ 2147483646 h 5910"/>
                <a:gd name="T16" fmla="*/ 769768890 w 4228"/>
                <a:gd name="T17" fmla="*/ 2147483646 h 5910"/>
                <a:gd name="T18" fmla="*/ 502005176 w 4228"/>
                <a:gd name="T19" fmla="*/ 2147483646 h 5910"/>
                <a:gd name="T20" fmla="*/ 2147483646 w 4228"/>
                <a:gd name="T21" fmla="*/ 2147483646 h 5910"/>
                <a:gd name="T22" fmla="*/ 2147483646 w 4228"/>
                <a:gd name="T23" fmla="*/ 2147483646 h 5910"/>
                <a:gd name="T24" fmla="*/ 2147483646 w 4228"/>
                <a:gd name="T25" fmla="*/ 2147483646 h 5910"/>
                <a:gd name="T26" fmla="*/ 2147483646 w 4228"/>
                <a:gd name="T27" fmla="*/ 2147483646 h 5910"/>
                <a:gd name="T28" fmla="*/ 2147483646 w 4228"/>
                <a:gd name="T29" fmla="*/ 2147483646 h 5910"/>
                <a:gd name="T30" fmla="*/ 2147483646 w 4228"/>
                <a:gd name="T31" fmla="*/ 2147483646 h 5910"/>
                <a:gd name="T32" fmla="*/ 2147483646 w 4228"/>
                <a:gd name="T33" fmla="*/ 2147483646 h 5910"/>
                <a:gd name="T34" fmla="*/ 2147483646 w 4228"/>
                <a:gd name="T35" fmla="*/ 2147483646 h 5910"/>
                <a:gd name="T36" fmla="*/ 2147483646 w 4228"/>
                <a:gd name="T37" fmla="*/ 2147483646 h 5910"/>
                <a:gd name="T38" fmla="*/ 2147483646 w 4228"/>
                <a:gd name="T39" fmla="*/ 2147483646 h 5910"/>
                <a:gd name="T40" fmla="*/ 2147483646 w 4228"/>
                <a:gd name="T41" fmla="*/ 2147483646 h 5910"/>
                <a:gd name="T42" fmla="*/ 2147483646 w 4228"/>
                <a:gd name="T43" fmla="*/ 2147483646 h 5910"/>
                <a:gd name="T44" fmla="*/ 2147483646 w 4228"/>
                <a:gd name="T45" fmla="*/ 2147483646 h 5910"/>
                <a:gd name="T46" fmla="*/ 2147483646 w 4228"/>
                <a:gd name="T47" fmla="*/ 2147483646 h 5910"/>
                <a:gd name="T48" fmla="*/ 2147483646 w 4228"/>
                <a:gd name="T49" fmla="*/ 2147483646 h 5910"/>
                <a:gd name="T50" fmla="*/ 2147483646 w 4228"/>
                <a:gd name="T51" fmla="*/ 2147483646 h 5910"/>
                <a:gd name="T52" fmla="*/ 2147483646 w 4228"/>
                <a:gd name="T53" fmla="*/ 2147483646 h 5910"/>
                <a:gd name="T54" fmla="*/ 2147483646 w 4228"/>
                <a:gd name="T55" fmla="*/ 2147483646 h 5910"/>
                <a:gd name="T56" fmla="*/ 2147483646 w 4228"/>
                <a:gd name="T57" fmla="*/ 2147483646 h 5910"/>
                <a:gd name="T58" fmla="*/ 2147483646 w 4228"/>
                <a:gd name="T59" fmla="*/ 2147483646 h 5910"/>
                <a:gd name="T60" fmla="*/ 2147483646 w 4228"/>
                <a:gd name="T61" fmla="*/ 2147483646 h 5910"/>
                <a:gd name="T62" fmla="*/ 2147483646 w 4228"/>
                <a:gd name="T63" fmla="*/ 2147483646 h 5910"/>
                <a:gd name="T64" fmla="*/ 2147483646 w 4228"/>
                <a:gd name="T65" fmla="*/ 2147483646 h 5910"/>
                <a:gd name="T66" fmla="*/ 2147483646 w 4228"/>
                <a:gd name="T67" fmla="*/ 2147483646 h 5910"/>
                <a:gd name="T68" fmla="*/ 2147483646 w 4228"/>
                <a:gd name="T69" fmla="*/ 2147483646 h 5910"/>
                <a:gd name="T70" fmla="*/ 2147483646 w 4228"/>
                <a:gd name="T71" fmla="*/ 2147483646 h 5910"/>
                <a:gd name="T72" fmla="*/ 2147483646 w 4228"/>
                <a:gd name="T73" fmla="*/ 2147483646 h 5910"/>
                <a:gd name="T74" fmla="*/ 2147483646 w 4228"/>
                <a:gd name="T75" fmla="*/ 2147483646 h 5910"/>
                <a:gd name="T76" fmla="*/ 2147483646 w 4228"/>
                <a:gd name="T77" fmla="*/ 2147483646 h 5910"/>
                <a:gd name="T78" fmla="*/ 2147483646 w 4228"/>
                <a:gd name="T79" fmla="*/ 2147483646 h 5910"/>
                <a:gd name="T80" fmla="*/ 2147483646 w 4228"/>
                <a:gd name="T81" fmla="*/ 2147483646 h 5910"/>
                <a:gd name="T82" fmla="*/ 2147483646 w 4228"/>
                <a:gd name="T83" fmla="*/ 2147483646 h 5910"/>
                <a:gd name="T84" fmla="*/ 2147483646 w 4228"/>
                <a:gd name="T85" fmla="*/ 2147483646 h 5910"/>
                <a:gd name="T86" fmla="*/ 2147483646 w 4228"/>
                <a:gd name="T87" fmla="*/ 2147483646 h 5910"/>
                <a:gd name="T88" fmla="*/ 2147483646 w 4228"/>
                <a:gd name="T89" fmla="*/ 2147483646 h 5910"/>
                <a:gd name="T90" fmla="*/ 2147483646 w 4228"/>
                <a:gd name="T91" fmla="*/ 2147483646 h 5910"/>
                <a:gd name="T92" fmla="*/ 2147483646 w 4228"/>
                <a:gd name="T93" fmla="*/ 2147483646 h 5910"/>
                <a:gd name="T94" fmla="*/ 2147483646 w 4228"/>
                <a:gd name="T95" fmla="*/ 2147483646 h 5910"/>
                <a:gd name="T96" fmla="*/ 2147483646 w 4228"/>
                <a:gd name="T97" fmla="*/ 2147483646 h 5910"/>
                <a:gd name="T98" fmla="*/ 2147483646 w 4228"/>
                <a:gd name="T99" fmla="*/ 2147483646 h 5910"/>
                <a:gd name="T100" fmla="*/ 2147483646 w 4228"/>
                <a:gd name="T101" fmla="*/ 2147483646 h 5910"/>
                <a:gd name="T102" fmla="*/ 2147483646 w 4228"/>
                <a:gd name="T103" fmla="*/ 2147483646 h 5910"/>
                <a:gd name="T104" fmla="*/ 2147483646 w 4228"/>
                <a:gd name="T105" fmla="*/ 2147483646 h 5910"/>
                <a:gd name="T106" fmla="*/ 2147483646 w 4228"/>
                <a:gd name="T107" fmla="*/ 2147483646 h 5910"/>
                <a:gd name="T108" fmla="*/ 2147483646 w 4228"/>
                <a:gd name="T109" fmla="*/ 2147483646 h 5910"/>
                <a:gd name="T110" fmla="*/ 2147483646 w 4228"/>
                <a:gd name="T111" fmla="*/ 2147483646 h 5910"/>
                <a:gd name="T112" fmla="*/ 2147483646 w 4228"/>
                <a:gd name="T113" fmla="*/ 2147483646 h 5910"/>
                <a:gd name="T114" fmla="*/ 2147483646 w 4228"/>
                <a:gd name="T115" fmla="*/ 2147483646 h 5910"/>
                <a:gd name="T116" fmla="*/ 2147483646 w 4228"/>
                <a:gd name="T117" fmla="*/ 2147483646 h 5910"/>
                <a:gd name="T118" fmla="*/ 2147483646 w 4228"/>
                <a:gd name="T119" fmla="*/ 2147483646 h 5910"/>
                <a:gd name="T120" fmla="*/ 2147483646 w 4228"/>
                <a:gd name="T121" fmla="*/ 2147483646 h 591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228" h="5910">
                  <a:moveTo>
                    <a:pt x="3998" y="2785"/>
                  </a:moveTo>
                  <a:lnTo>
                    <a:pt x="3815" y="2602"/>
                  </a:lnTo>
                  <a:lnTo>
                    <a:pt x="2840" y="1627"/>
                  </a:lnTo>
                  <a:lnTo>
                    <a:pt x="3127" y="1341"/>
                  </a:lnTo>
                  <a:lnTo>
                    <a:pt x="3155" y="1312"/>
                  </a:lnTo>
                  <a:lnTo>
                    <a:pt x="3181" y="1282"/>
                  </a:lnTo>
                  <a:lnTo>
                    <a:pt x="3205" y="1251"/>
                  </a:lnTo>
                  <a:lnTo>
                    <a:pt x="3227" y="1219"/>
                  </a:lnTo>
                  <a:lnTo>
                    <a:pt x="3247" y="1185"/>
                  </a:lnTo>
                  <a:lnTo>
                    <a:pt x="3266" y="1151"/>
                  </a:lnTo>
                  <a:lnTo>
                    <a:pt x="3284" y="1116"/>
                  </a:lnTo>
                  <a:lnTo>
                    <a:pt x="3299" y="1081"/>
                  </a:lnTo>
                  <a:lnTo>
                    <a:pt x="3313" y="1046"/>
                  </a:lnTo>
                  <a:lnTo>
                    <a:pt x="3324" y="1009"/>
                  </a:lnTo>
                  <a:lnTo>
                    <a:pt x="3335" y="972"/>
                  </a:lnTo>
                  <a:lnTo>
                    <a:pt x="3342" y="935"/>
                  </a:lnTo>
                  <a:lnTo>
                    <a:pt x="3349" y="898"/>
                  </a:lnTo>
                  <a:lnTo>
                    <a:pt x="3353" y="861"/>
                  </a:lnTo>
                  <a:lnTo>
                    <a:pt x="3356" y="823"/>
                  </a:lnTo>
                  <a:lnTo>
                    <a:pt x="3357" y="786"/>
                  </a:lnTo>
                  <a:lnTo>
                    <a:pt x="3356" y="748"/>
                  </a:lnTo>
                  <a:lnTo>
                    <a:pt x="3353" y="710"/>
                  </a:lnTo>
                  <a:lnTo>
                    <a:pt x="3349" y="673"/>
                  </a:lnTo>
                  <a:lnTo>
                    <a:pt x="3342" y="635"/>
                  </a:lnTo>
                  <a:lnTo>
                    <a:pt x="3335" y="598"/>
                  </a:lnTo>
                  <a:lnTo>
                    <a:pt x="3324" y="562"/>
                  </a:lnTo>
                  <a:lnTo>
                    <a:pt x="3313" y="526"/>
                  </a:lnTo>
                  <a:lnTo>
                    <a:pt x="3299" y="489"/>
                  </a:lnTo>
                  <a:lnTo>
                    <a:pt x="3284" y="455"/>
                  </a:lnTo>
                  <a:lnTo>
                    <a:pt x="3266" y="420"/>
                  </a:lnTo>
                  <a:lnTo>
                    <a:pt x="3247" y="385"/>
                  </a:lnTo>
                  <a:lnTo>
                    <a:pt x="3227" y="353"/>
                  </a:lnTo>
                  <a:lnTo>
                    <a:pt x="3205" y="321"/>
                  </a:lnTo>
                  <a:lnTo>
                    <a:pt x="3181" y="290"/>
                  </a:lnTo>
                  <a:lnTo>
                    <a:pt x="3155" y="258"/>
                  </a:lnTo>
                  <a:lnTo>
                    <a:pt x="3127" y="229"/>
                  </a:lnTo>
                  <a:lnTo>
                    <a:pt x="3097" y="201"/>
                  </a:lnTo>
                  <a:lnTo>
                    <a:pt x="3067" y="176"/>
                  </a:lnTo>
                  <a:lnTo>
                    <a:pt x="3036" y="151"/>
                  </a:lnTo>
                  <a:lnTo>
                    <a:pt x="3003" y="129"/>
                  </a:lnTo>
                  <a:lnTo>
                    <a:pt x="2970" y="108"/>
                  </a:lnTo>
                  <a:lnTo>
                    <a:pt x="2936" y="89"/>
                  </a:lnTo>
                  <a:lnTo>
                    <a:pt x="2902" y="72"/>
                  </a:lnTo>
                  <a:lnTo>
                    <a:pt x="2866" y="56"/>
                  </a:lnTo>
                  <a:lnTo>
                    <a:pt x="2830" y="43"/>
                  </a:lnTo>
                  <a:lnTo>
                    <a:pt x="2795" y="32"/>
                  </a:lnTo>
                  <a:lnTo>
                    <a:pt x="2758" y="22"/>
                  </a:lnTo>
                  <a:lnTo>
                    <a:pt x="2720" y="14"/>
                  </a:lnTo>
                  <a:lnTo>
                    <a:pt x="2683" y="7"/>
                  </a:lnTo>
                  <a:lnTo>
                    <a:pt x="2645" y="3"/>
                  </a:lnTo>
                  <a:lnTo>
                    <a:pt x="2608" y="0"/>
                  </a:lnTo>
                  <a:lnTo>
                    <a:pt x="2570" y="0"/>
                  </a:lnTo>
                  <a:lnTo>
                    <a:pt x="2532" y="0"/>
                  </a:lnTo>
                  <a:lnTo>
                    <a:pt x="2496" y="3"/>
                  </a:lnTo>
                  <a:lnTo>
                    <a:pt x="2458" y="7"/>
                  </a:lnTo>
                  <a:lnTo>
                    <a:pt x="2421" y="14"/>
                  </a:lnTo>
                  <a:lnTo>
                    <a:pt x="2383" y="22"/>
                  </a:lnTo>
                  <a:lnTo>
                    <a:pt x="2346" y="32"/>
                  </a:lnTo>
                  <a:lnTo>
                    <a:pt x="2310" y="43"/>
                  </a:lnTo>
                  <a:lnTo>
                    <a:pt x="2275" y="56"/>
                  </a:lnTo>
                  <a:lnTo>
                    <a:pt x="2239" y="72"/>
                  </a:lnTo>
                  <a:lnTo>
                    <a:pt x="2205" y="89"/>
                  </a:lnTo>
                  <a:lnTo>
                    <a:pt x="2171" y="108"/>
                  </a:lnTo>
                  <a:lnTo>
                    <a:pt x="2138" y="129"/>
                  </a:lnTo>
                  <a:lnTo>
                    <a:pt x="2105" y="151"/>
                  </a:lnTo>
                  <a:lnTo>
                    <a:pt x="2074" y="176"/>
                  </a:lnTo>
                  <a:lnTo>
                    <a:pt x="2044" y="201"/>
                  </a:lnTo>
                  <a:lnTo>
                    <a:pt x="2015" y="229"/>
                  </a:lnTo>
                  <a:lnTo>
                    <a:pt x="301" y="1950"/>
                  </a:lnTo>
                  <a:lnTo>
                    <a:pt x="284" y="1965"/>
                  </a:lnTo>
                  <a:lnTo>
                    <a:pt x="266" y="1980"/>
                  </a:lnTo>
                  <a:lnTo>
                    <a:pt x="248" y="1996"/>
                  </a:lnTo>
                  <a:lnTo>
                    <a:pt x="231" y="2013"/>
                  </a:lnTo>
                  <a:lnTo>
                    <a:pt x="203" y="2042"/>
                  </a:lnTo>
                  <a:lnTo>
                    <a:pt x="177" y="2072"/>
                  </a:lnTo>
                  <a:lnTo>
                    <a:pt x="153" y="2104"/>
                  </a:lnTo>
                  <a:lnTo>
                    <a:pt x="131" y="2135"/>
                  </a:lnTo>
                  <a:lnTo>
                    <a:pt x="110" y="2169"/>
                  </a:lnTo>
                  <a:lnTo>
                    <a:pt x="91" y="2203"/>
                  </a:lnTo>
                  <a:lnTo>
                    <a:pt x="74" y="2238"/>
                  </a:lnTo>
                  <a:lnTo>
                    <a:pt x="58" y="2273"/>
                  </a:lnTo>
                  <a:lnTo>
                    <a:pt x="45" y="2308"/>
                  </a:lnTo>
                  <a:lnTo>
                    <a:pt x="33" y="2345"/>
                  </a:lnTo>
                  <a:lnTo>
                    <a:pt x="23" y="2382"/>
                  </a:lnTo>
                  <a:lnTo>
                    <a:pt x="15" y="2419"/>
                  </a:lnTo>
                  <a:lnTo>
                    <a:pt x="9" y="2456"/>
                  </a:lnTo>
                  <a:lnTo>
                    <a:pt x="5" y="2493"/>
                  </a:lnTo>
                  <a:lnTo>
                    <a:pt x="1" y="2531"/>
                  </a:lnTo>
                  <a:lnTo>
                    <a:pt x="0" y="2569"/>
                  </a:lnTo>
                  <a:lnTo>
                    <a:pt x="1" y="2606"/>
                  </a:lnTo>
                  <a:lnTo>
                    <a:pt x="5" y="2644"/>
                  </a:lnTo>
                  <a:lnTo>
                    <a:pt x="9" y="2681"/>
                  </a:lnTo>
                  <a:lnTo>
                    <a:pt x="15" y="2719"/>
                  </a:lnTo>
                  <a:lnTo>
                    <a:pt x="23" y="2756"/>
                  </a:lnTo>
                  <a:lnTo>
                    <a:pt x="33" y="2792"/>
                  </a:lnTo>
                  <a:lnTo>
                    <a:pt x="45" y="2829"/>
                  </a:lnTo>
                  <a:lnTo>
                    <a:pt x="58" y="2865"/>
                  </a:lnTo>
                  <a:lnTo>
                    <a:pt x="74" y="2899"/>
                  </a:lnTo>
                  <a:lnTo>
                    <a:pt x="91" y="2934"/>
                  </a:lnTo>
                  <a:lnTo>
                    <a:pt x="110" y="2969"/>
                  </a:lnTo>
                  <a:lnTo>
                    <a:pt x="131" y="3001"/>
                  </a:lnTo>
                  <a:lnTo>
                    <a:pt x="153" y="3033"/>
                  </a:lnTo>
                  <a:lnTo>
                    <a:pt x="177" y="3065"/>
                  </a:lnTo>
                  <a:lnTo>
                    <a:pt x="203" y="3096"/>
                  </a:lnTo>
                  <a:lnTo>
                    <a:pt x="231" y="3125"/>
                  </a:lnTo>
                  <a:lnTo>
                    <a:pt x="1388" y="4281"/>
                  </a:lnTo>
                  <a:lnTo>
                    <a:pt x="1102" y="4567"/>
                  </a:lnTo>
                  <a:lnTo>
                    <a:pt x="1075" y="4597"/>
                  </a:lnTo>
                  <a:lnTo>
                    <a:pt x="1048" y="4627"/>
                  </a:lnTo>
                  <a:lnTo>
                    <a:pt x="1024" y="4658"/>
                  </a:lnTo>
                  <a:lnTo>
                    <a:pt x="1001" y="4691"/>
                  </a:lnTo>
                  <a:lnTo>
                    <a:pt x="981" y="4724"/>
                  </a:lnTo>
                  <a:lnTo>
                    <a:pt x="962" y="4758"/>
                  </a:lnTo>
                  <a:lnTo>
                    <a:pt x="945" y="4792"/>
                  </a:lnTo>
                  <a:lnTo>
                    <a:pt x="930" y="4828"/>
                  </a:lnTo>
                  <a:lnTo>
                    <a:pt x="916" y="4864"/>
                  </a:lnTo>
                  <a:lnTo>
                    <a:pt x="904" y="4899"/>
                  </a:lnTo>
                  <a:lnTo>
                    <a:pt x="894" y="4936"/>
                  </a:lnTo>
                  <a:lnTo>
                    <a:pt x="886" y="4973"/>
                  </a:lnTo>
                  <a:lnTo>
                    <a:pt x="879" y="5011"/>
                  </a:lnTo>
                  <a:lnTo>
                    <a:pt x="875" y="5048"/>
                  </a:lnTo>
                  <a:lnTo>
                    <a:pt x="873" y="5086"/>
                  </a:lnTo>
                  <a:lnTo>
                    <a:pt x="872" y="5123"/>
                  </a:lnTo>
                  <a:lnTo>
                    <a:pt x="873" y="5161"/>
                  </a:lnTo>
                  <a:lnTo>
                    <a:pt x="875" y="5198"/>
                  </a:lnTo>
                  <a:lnTo>
                    <a:pt x="880" y="5236"/>
                  </a:lnTo>
                  <a:lnTo>
                    <a:pt x="886" y="5273"/>
                  </a:lnTo>
                  <a:lnTo>
                    <a:pt x="894" y="5311"/>
                  </a:lnTo>
                  <a:lnTo>
                    <a:pt x="904" y="5347"/>
                  </a:lnTo>
                  <a:lnTo>
                    <a:pt x="916" y="5383"/>
                  </a:lnTo>
                  <a:lnTo>
                    <a:pt x="930" y="5419"/>
                  </a:lnTo>
                  <a:lnTo>
                    <a:pt x="945" y="5455"/>
                  </a:lnTo>
                  <a:lnTo>
                    <a:pt x="962" y="5489"/>
                  </a:lnTo>
                  <a:lnTo>
                    <a:pt x="981" y="5523"/>
                  </a:lnTo>
                  <a:lnTo>
                    <a:pt x="1002" y="5556"/>
                  </a:lnTo>
                  <a:lnTo>
                    <a:pt x="1024" y="5589"/>
                  </a:lnTo>
                  <a:lnTo>
                    <a:pt x="1049" y="5620"/>
                  </a:lnTo>
                  <a:lnTo>
                    <a:pt x="1075" y="5650"/>
                  </a:lnTo>
                  <a:lnTo>
                    <a:pt x="1102" y="5679"/>
                  </a:lnTo>
                  <a:lnTo>
                    <a:pt x="1131" y="5707"/>
                  </a:lnTo>
                  <a:lnTo>
                    <a:pt x="1162" y="5734"/>
                  </a:lnTo>
                  <a:lnTo>
                    <a:pt x="1193" y="5757"/>
                  </a:lnTo>
                  <a:lnTo>
                    <a:pt x="1225" y="5779"/>
                  </a:lnTo>
                  <a:lnTo>
                    <a:pt x="1259" y="5800"/>
                  </a:lnTo>
                  <a:lnTo>
                    <a:pt x="1292" y="5819"/>
                  </a:lnTo>
                  <a:lnTo>
                    <a:pt x="1327" y="5836"/>
                  </a:lnTo>
                  <a:lnTo>
                    <a:pt x="1362" y="5852"/>
                  </a:lnTo>
                  <a:lnTo>
                    <a:pt x="1398" y="5865"/>
                  </a:lnTo>
                  <a:lnTo>
                    <a:pt x="1434" y="5877"/>
                  </a:lnTo>
                  <a:lnTo>
                    <a:pt x="1471" y="5887"/>
                  </a:lnTo>
                  <a:lnTo>
                    <a:pt x="1507" y="5895"/>
                  </a:lnTo>
                  <a:lnTo>
                    <a:pt x="1545" y="5902"/>
                  </a:lnTo>
                  <a:lnTo>
                    <a:pt x="1582" y="5906"/>
                  </a:lnTo>
                  <a:lnTo>
                    <a:pt x="1620" y="5909"/>
                  </a:lnTo>
                  <a:lnTo>
                    <a:pt x="1658" y="5910"/>
                  </a:lnTo>
                  <a:lnTo>
                    <a:pt x="1696" y="5909"/>
                  </a:lnTo>
                  <a:lnTo>
                    <a:pt x="1734" y="5906"/>
                  </a:lnTo>
                  <a:lnTo>
                    <a:pt x="1771" y="5902"/>
                  </a:lnTo>
                  <a:lnTo>
                    <a:pt x="1809" y="5895"/>
                  </a:lnTo>
                  <a:lnTo>
                    <a:pt x="1845" y="5887"/>
                  </a:lnTo>
                  <a:lnTo>
                    <a:pt x="1882" y="5877"/>
                  </a:lnTo>
                  <a:lnTo>
                    <a:pt x="1918" y="5865"/>
                  </a:lnTo>
                  <a:lnTo>
                    <a:pt x="1954" y="5852"/>
                  </a:lnTo>
                  <a:lnTo>
                    <a:pt x="1989" y="5836"/>
                  </a:lnTo>
                  <a:lnTo>
                    <a:pt x="2024" y="5819"/>
                  </a:lnTo>
                  <a:lnTo>
                    <a:pt x="2057" y="5800"/>
                  </a:lnTo>
                  <a:lnTo>
                    <a:pt x="2091" y="5780"/>
                  </a:lnTo>
                  <a:lnTo>
                    <a:pt x="2123" y="5757"/>
                  </a:lnTo>
                  <a:lnTo>
                    <a:pt x="2154" y="5734"/>
                  </a:lnTo>
                  <a:lnTo>
                    <a:pt x="2184" y="5707"/>
                  </a:lnTo>
                  <a:lnTo>
                    <a:pt x="2215" y="5679"/>
                  </a:lnTo>
                  <a:lnTo>
                    <a:pt x="3998" y="3897"/>
                  </a:lnTo>
                  <a:lnTo>
                    <a:pt x="4026" y="3866"/>
                  </a:lnTo>
                  <a:lnTo>
                    <a:pt x="4052" y="3836"/>
                  </a:lnTo>
                  <a:lnTo>
                    <a:pt x="4076" y="3805"/>
                  </a:lnTo>
                  <a:lnTo>
                    <a:pt x="4099" y="3773"/>
                  </a:lnTo>
                  <a:lnTo>
                    <a:pt x="4119" y="3739"/>
                  </a:lnTo>
                  <a:lnTo>
                    <a:pt x="4138" y="3706"/>
                  </a:lnTo>
                  <a:lnTo>
                    <a:pt x="4156" y="3671"/>
                  </a:lnTo>
                  <a:lnTo>
                    <a:pt x="4170" y="3636"/>
                  </a:lnTo>
                  <a:lnTo>
                    <a:pt x="4185" y="3600"/>
                  </a:lnTo>
                  <a:lnTo>
                    <a:pt x="4196" y="3564"/>
                  </a:lnTo>
                  <a:lnTo>
                    <a:pt x="4206" y="3527"/>
                  </a:lnTo>
                  <a:lnTo>
                    <a:pt x="4214" y="3489"/>
                  </a:lnTo>
                  <a:lnTo>
                    <a:pt x="4220" y="3453"/>
                  </a:lnTo>
                  <a:lnTo>
                    <a:pt x="4225" y="3415"/>
                  </a:lnTo>
                  <a:lnTo>
                    <a:pt x="4227" y="3378"/>
                  </a:lnTo>
                  <a:lnTo>
                    <a:pt x="4228" y="3340"/>
                  </a:lnTo>
                  <a:lnTo>
                    <a:pt x="4227" y="3302"/>
                  </a:lnTo>
                  <a:lnTo>
                    <a:pt x="4225" y="3265"/>
                  </a:lnTo>
                  <a:lnTo>
                    <a:pt x="4220" y="3227"/>
                  </a:lnTo>
                  <a:lnTo>
                    <a:pt x="4214" y="3191"/>
                  </a:lnTo>
                  <a:lnTo>
                    <a:pt x="4206" y="3153"/>
                  </a:lnTo>
                  <a:lnTo>
                    <a:pt x="4196" y="3116"/>
                  </a:lnTo>
                  <a:lnTo>
                    <a:pt x="4185" y="3080"/>
                  </a:lnTo>
                  <a:lnTo>
                    <a:pt x="4170" y="3044"/>
                  </a:lnTo>
                  <a:lnTo>
                    <a:pt x="4156" y="3009"/>
                  </a:lnTo>
                  <a:lnTo>
                    <a:pt x="4138" y="2974"/>
                  </a:lnTo>
                  <a:lnTo>
                    <a:pt x="4119" y="2941"/>
                  </a:lnTo>
                  <a:lnTo>
                    <a:pt x="4099" y="2907"/>
                  </a:lnTo>
                  <a:lnTo>
                    <a:pt x="4076" y="2875"/>
                  </a:lnTo>
                  <a:lnTo>
                    <a:pt x="4052" y="2844"/>
                  </a:lnTo>
                  <a:lnTo>
                    <a:pt x="4026" y="2814"/>
                  </a:lnTo>
                  <a:lnTo>
                    <a:pt x="3998" y="2785"/>
                  </a:lnTo>
                  <a:close/>
                  <a:moveTo>
                    <a:pt x="2285" y="499"/>
                  </a:moveTo>
                  <a:lnTo>
                    <a:pt x="2285" y="499"/>
                  </a:lnTo>
                  <a:lnTo>
                    <a:pt x="2300" y="485"/>
                  </a:lnTo>
                  <a:lnTo>
                    <a:pt x="2316" y="471"/>
                  </a:lnTo>
                  <a:lnTo>
                    <a:pt x="2332" y="459"/>
                  </a:lnTo>
                  <a:lnTo>
                    <a:pt x="2348" y="448"/>
                  </a:lnTo>
                  <a:lnTo>
                    <a:pt x="2365" y="437"/>
                  </a:lnTo>
                  <a:lnTo>
                    <a:pt x="2383" y="428"/>
                  </a:lnTo>
                  <a:lnTo>
                    <a:pt x="2401" y="419"/>
                  </a:lnTo>
                  <a:lnTo>
                    <a:pt x="2419" y="411"/>
                  </a:lnTo>
                  <a:lnTo>
                    <a:pt x="2437" y="404"/>
                  </a:lnTo>
                  <a:lnTo>
                    <a:pt x="2456" y="398"/>
                  </a:lnTo>
                  <a:lnTo>
                    <a:pt x="2474" y="393"/>
                  </a:lnTo>
                  <a:lnTo>
                    <a:pt x="2493" y="389"/>
                  </a:lnTo>
                  <a:lnTo>
                    <a:pt x="2512" y="385"/>
                  </a:lnTo>
                  <a:lnTo>
                    <a:pt x="2531" y="383"/>
                  </a:lnTo>
                  <a:lnTo>
                    <a:pt x="2551" y="382"/>
                  </a:lnTo>
                  <a:lnTo>
                    <a:pt x="2570" y="381"/>
                  </a:lnTo>
                  <a:lnTo>
                    <a:pt x="2590" y="382"/>
                  </a:lnTo>
                  <a:lnTo>
                    <a:pt x="2609" y="383"/>
                  </a:lnTo>
                  <a:lnTo>
                    <a:pt x="2628" y="385"/>
                  </a:lnTo>
                  <a:lnTo>
                    <a:pt x="2647" y="389"/>
                  </a:lnTo>
                  <a:lnTo>
                    <a:pt x="2667" y="393"/>
                  </a:lnTo>
                  <a:lnTo>
                    <a:pt x="2685" y="398"/>
                  </a:lnTo>
                  <a:lnTo>
                    <a:pt x="2704" y="404"/>
                  </a:lnTo>
                  <a:lnTo>
                    <a:pt x="2722" y="411"/>
                  </a:lnTo>
                  <a:lnTo>
                    <a:pt x="2741" y="419"/>
                  </a:lnTo>
                  <a:lnTo>
                    <a:pt x="2759" y="428"/>
                  </a:lnTo>
                  <a:lnTo>
                    <a:pt x="2776" y="437"/>
                  </a:lnTo>
                  <a:lnTo>
                    <a:pt x="2792" y="448"/>
                  </a:lnTo>
                  <a:lnTo>
                    <a:pt x="2809" y="459"/>
                  </a:lnTo>
                  <a:lnTo>
                    <a:pt x="2826" y="471"/>
                  </a:lnTo>
                  <a:lnTo>
                    <a:pt x="2841" y="485"/>
                  </a:lnTo>
                  <a:lnTo>
                    <a:pt x="2856" y="499"/>
                  </a:lnTo>
                  <a:lnTo>
                    <a:pt x="2870" y="515"/>
                  </a:lnTo>
                  <a:lnTo>
                    <a:pt x="2884" y="530"/>
                  </a:lnTo>
                  <a:lnTo>
                    <a:pt x="2896" y="546"/>
                  </a:lnTo>
                  <a:lnTo>
                    <a:pt x="2908" y="563"/>
                  </a:lnTo>
                  <a:lnTo>
                    <a:pt x="2918" y="581"/>
                  </a:lnTo>
                  <a:lnTo>
                    <a:pt x="2928" y="597"/>
                  </a:lnTo>
                  <a:lnTo>
                    <a:pt x="2937" y="615"/>
                  </a:lnTo>
                  <a:lnTo>
                    <a:pt x="2945" y="633"/>
                  </a:lnTo>
                  <a:lnTo>
                    <a:pt x="2952" y="652"/>
                  </a:lnTo>
                  <a:lnTo>
                    <a:pt x="2959" y="670"/>
                  </a:lnTo>
                  <a:lnTo>
                    <a:pt x="2963" y="689"/>
                  </a:lnTo>
                  <a:lnTo>
                    <a:pt x="2968" y="708"/>
                  </a:lnTo>
                  <a:lnTo>
                    <a:pt x="2971" y="727"/>
                  </a:lnTo>
                  <a:lnTo>
                    <a:pt x="2973" y="747"/>
                  </a:lnTo>
                  <a:lnTo>
                    <a:pt x="2974" y="766"/>
                  </a:lnTo>
                  <a:lnTo>
                    <a:pt x="2974" y="786"/>
                  </a:lnTo>
                  <a:lnTo>
                    <a:pt x="2974" y="805"/>
                  </a:lnTo>
                  <a:lnTo>
                    <a:pt x="2973" y="824"/>
                  </a:lnTo>
                  <a:lnTo>
                    <a:pt x="2971" y="844"/>
                  </a:lnTo>
                  <a:lnTo>
                    <a:pt x="2968" y="863"/>
                  </a:lnTo>
                  <a:lnTo>
                    <a:pt x="2963" y="882"/>
                  </a:lnTo>
                  <a:lnTo>
                    <a:pt x="2959" y="901"/>
                  </a:lnTo>
                  <a:lnTo>
                    <a:pt x="2952" y="920"/>
                  </a:lnTo>
                  <a:lnTo>
                    <a:pt x="2945" y="938"/>
                  </a:lnTo>
                  <a:lnTo>
                    <a:pt x="2937" y="955"/>
                  </a:lnTo>
                  <a:lnTo>
                    <a:pt x="2928" y="973"/>
                  </a:lnTo>
                  <a:lnTo>
                    <a:pt x="2918" y="991"/>
                  </a:lnTo>
                  <a:lnTo>
                    <a:pt x="2908" y="1008"/>
                  </a:lnTo>
                  <a:lnTo>
                    <a:pt x="2896" y="1025"/>
                  </a:lnTo>
                  <a:lnTo>
                    <a:pt x="2884" y="1040"/>
                  </a:lnTo>
                  <a:lnTo>
                    <a:pt x="2870" y="1056"/>
                  </a:lnTo>
                  <a:lnTo>
                    <a:pt x="2856" y="1071"/>
                  </a:lnTo>
                  <a:lnTo>
                    <a:pt x="2743" y="1184"/>
                  </a:lnTo>
                  <a:lnTo>
                    <a:pt x="1550" y="2377"/>
                  </a:lnTo>
                  <a:lnTo>
                    <a:pt x="1543" y="2353"/>
                  </a:lnTo>
                  <a:lnTo>
                    <a:pt x="1535" y="2327"/>
                  </a:lnTo>
                  <a:lnTo>
                    <a:pt x="1527" y="2303"/>
                  </a:lnTo>
                  <a:lnTo>
                    <a:pt x="1518" y="2278"/>
                  </a:lnTo>
                  <a:lnTo>
                    <a:pt x="1508" y="2255"/>
                  </a:lnTo>
                  <a:lnTo>
                    <a:pt x="1497" y="2230"/>
                  </a:lnTo>
                  <a:lnTo>
                    <a:pt x="1485" y="2207"/>
                  </a:lnTo>
                  <a:lnTo>
                    <a:pt x="1473" y="2183"/>
                  </a:lnTo>
                  <a:lnTo>
                    <a:pt x="1459" y="2161"/>
                  </a:lnTo>
                  <a:lnTo>
                    <a:pt x="1446" y="2139"/>
                  </a:lnTo>
                  <a:lnTo>
                    <a:pt x="1430" y="2116"/>
                  </a:lnTo>
                  <a:lnTo>
                    <a:pt x="1415" y="2094"/>
                  </a:lnTo>
                  <a:lnTo>
                    <a:pt x="1398" y="2073"/>
                  </a:lnTo>
                  <a:lnTo>
                    <a:pt x="1380" y="2053"/>
                  </a:lnTo>
                  <a:lnTo>
                    <a:pt x="1362" y="2033"/>
                  </a:lnTo>
                  <a:lnTo>
                    <a:pt x="1343" y="2013"/>
                  </a:lnTo>
                  <a:lnTo>
                    <a:pt x="1323" y="1994"/>
                  </a:lnTo>
                  <a:lnTo>
                    <a:pt x="1303" y="1976"/>
                  </a:lnTo>
                  <a:lnTo>
                    <a:pt x="1283" y="1958"/>
                  </a:lnTo>
                  <a:lnTo>
                    <a:pt x="1262" y="1941"/>
                  </a:lnTo>
                  <a:lnTo>
                    <a:pt x="1241" y="1926"/>
                  </a:lnTo>
                  <a:lnTo>
                    <a:pt x="1218" y="1911"/>
                  </a:lnTo>
                  <a:lnTo>
                    <a:pt x="1196" y="1897"/>
                  </a:lnTo>
                  <a:lnTo>
                    <a:pt x="1174" y="1883"/>
                  </a:lnTo>
                  <a:lnTo>
                    <a:pt x="1151" y="1871"/>
                  </a:lnTo>
                  <a:lnTo>
                    <a:pt x="1128" y="1860"/>
                  </a:lnTo>
                  <a:lnTo>
                    <a:pt x="1105" y="1849"/>
                  </a:lnTo>
                  <a:lnTo>
                    <a:pt x="1080" y="1839"/>
                  </a:lnTo>
                  <a:lnTo>
                    <a:pt x="1057" y="1830"/>
                  </a:lnTo>
                  <a:lnTo>
                    <a:pt x="1032" y="1821"/>
                  </a:lnTo>
                  <a:lnTo>
                    <a:pt x="1008" y="1814"/>
                  </a:lnTo>
                  <a:lnTo>
                    <a:pt x="983" y="1808"/>
                  </a:lnTo>
                  <a:lnTo>
                    <a:pt x="2285" y="499"/>
                  </a:lnTo>
                  <a:close/>
                  <a:moveTo>
                    <a:pt x="1943" y="5409"/>
                  </a:moveTo>
                  <a:lnTo>
                    <a:pt x="1943" y="5409"/>
                  </a:lnTo>
                  <a:lnTo>
                    <a:pt x="1929" y="5423"/>
                  </a:lnTo>
                  <a:lnTo>
                    <a:pt x="1913" y="5437"/>
                  </a:lnTo>
                  <a:lnTo>
                    <a:pt x="1897" y="5449"/>
                  </a:lnTo>
                  <a:lnTo>
                    <a:pt x="1881" y="5461"/>
                  </a:lnTo>
                  <a:lnTo>
                    <a:pt x="1863" y="5471"/>
                  </a:lnTo>
                  <a:lnTo>
                    <a:pt x="1846" y="5481"/>
                  </a:lnTo>
                  <a:lnTo>
                    <a:pt x="1829" y="5490"/>
                  </a:lnTo>
                  <a:lnTo>
                    <a:pt x="1811" y="5498"/>
                  </a:lnTo>
                  <a:lnTo>
                    <a:pt x="1792" y="5505"/>
                  </a:lnTo>
                  <a:lnTo>
                    <a:pt x="1773" y="5510"/>
                  </a:lnTo>
                  <a:lnTo>
                    <a:pt x="1754" y="5516"/>
                  </a:lnTo>
                  <a:lnTo>
                    <a:pt x="1735" y="5521"/>
                  </a:lnTo>
                  <a:lnTo>
                    <a:pt x="1716" y="5523"/>
                  </a:lnTo>
                  <a:lnTo>
                    <a:pt x="1697" y="5526"/>
                  </a:lnTo>
                  <a:lnTo>
                    <a:pt x="1677" y="5527"/>
                  </a:lnTo>
                  <a:lnTo>
                    <a:pt x="1658" y="5527"/>
                  </a:lnTo>
                  <a:lnTo>
                    <a:pt x="1638" y="5527"/>
                  </a:lnTo>
                  <a:lnTo>
                    <a:pt x="1619" y="5526"/>
                  </a:lnTo>
                  <a:lnTo>
                    <a:pt x="1600" y="5523"/>
                  </a:lnTo>
                  <a:lnTo>
                    <a:pt x="1581" y="5521"/>
                  </a:lnTo>
                  <a:lnTo>
                    <a:pt x="1562" y="5516"/>
                  </a:lnTo>
                  <a:lnTo>
                    <a:pt x="1543" y="5510"/>
                  </a:lnTo>
                  <a:lnTo>
                    <a:pt x="1524" y="5505"/>
                  </a:lnTo>
                  <a:lnTo>
                    <a:pt x="1506" y="5498"/>
                  </a:lnTo>
                  <a:lnTo>
                    <a:pt x="1488" y="5490"/>
                  </a:lnTo>
                  <a:lnTo>
                    <a:pt x="1471" y="5481"/>
                  </a:lnTo>
                  <a:lnTo>
                    <a:pt x="1453" y="5471"/>
                  </a:lnTo>
                  <a:lnTo>
                    <a:pt x="1436" y="5461"/>
                  </a:lnTo>
                  <a:lnTo>
                    <a:pt x="1419" y="5449"/>
                  </a:lnTo>
                  <a:lnTo>
                    <a:pt x="1404" y="5437"/>
                  </a:lnTo>
                  <a:lnTo>
                    <a:pt x="1388" y="5423"/>
                  </a:lnTo>
                  <a:lnTo>
                    <a:pt x="1372" y="5409"/>
                  </a:lnTo>
                  <a:lnTo>
                    <a:pt x="1358" y="5394"/>
                  </a:lnTo>
                  <a:lnTo>
                    <a:pt x="1344" y="5378"/>
                  </a:lnTo>
                  <a:lnTo>
                    <a:pt x="1332" y="5362"/>
                  </a:lnTo>
                  <a:lnTo>
                    <a:pt x="1320" y="5345"/>
                  </a:lnTo>
                  <a:lnTo>
                    <a:pt x="1310" y="5329"/>
                  </a:lnTo>
                  <a:lnTo>
                    <a:pt x="1300" y="5311"/>
                  </a:lnTo>
                  <a:lnTo>
                    <a:pt x="1291" y="5293"/>
                  </a:lnTo>
                  <a:lnTo>
                    <a:pt x="1283" y="5275"/>
                  </a:lnTo>
                  <a:lnTo>
                    <a:pt x="1276" y="5257"/>
                  </a:lnTo>
                  <a:lnTo>
                    <a:pt x="1271" y="5238"/>
                  </a:lnTo>
                  <a:lnTo>
                    <a:pt x="1265" y="5219"/>
                  </a:lnTo>
                  <a:lnTo>
                    <a:pt x="1262" y="5200"/>
                  </a:lnTo>
                  <a:lnTo>
                    <a:pt x="1259" y="5181"/>
                  </a:lnTo>
                  <a:lnTo>
                    <a:pt x="1256" y="5162"/>
                  </a:lnTo>
                  <a:lnTo>
                    <a:pt x="1254" y="5142"/>
                  </a:lnTo>
                  <a:lnTo>
                    <a:pt x="1254" y="5123"/>
                  </a:lnTo>
                  <a:lnTo>
                    <a:pt x="1254" y="5103"/>
                  </a:lnTo>
                  <a:lnTo>
                    <a:pt x="1256" y="5084"/>
                  </a:lnTo>
                  <a:lnTo>
                    <a:pt x="1259" y="5065"/>
                  </a:lnTo>
                  <a:lnTo>
                    <a:pt x="1262" y="5045"/>
                  </a:lnTo>
                  <a:lnTo>
                    <a:pt x="1265" y="5026"/>
                  </a:lnTo>
                  <a:lnTo>
                    <a:pt x="1271" y="5009"/>
                  </a:lnTo>
                  <a:lnTo>
                    <a:pt x="1276" y="4990"/>
                  </a:lnTo>
                  <a:lnTo>
                    <a:pt x="1283" y="4971"/>
                  </a:lnTo>
                  <a:lnTo>
                    <a:pt x="1291" y="4953"/>
                  </a:lnTo>
                  <a:lnTo>
                    <a:pt x="1300" y="4935"/>
                  </a:lnTo>
                  <a:lnTo>
                    <a:pt x="1310" y="4918"/>
                  </a:lnTo>
                  <a:lnTo>
                    <a:pt x="1320" y="4902"/>
                  </a:lnTo>
                  <a:lnTo>
                    <a:pt x="1332" y="4885"/>
                  </a:lnTo>
                  <a:lnTo>
                    <a:pt x="1344" y="4868"/>
                  </a:lnTo>
                  <a:lnTo>
                    <a:pt x="1358" y="4852"/>
                  </a:lnTo>
                  <a:lnTo>
                    <a:pt x="1372" y="4838"/>
                  </a:lnTo>
                  <a:lnTo>
                    <a:pt x="1658" y="4551"/>
                  </a:lnTo>
                  <a:lnTo>
                    <a:pt x="1762" y="4655"/>
                  </a:lnTo>
                  <a:lnTo>
                    <a:pt x="1945" y="4838"/>
                  </a:lnTo>
                  <a:lnTo>
                    <a:pt x="1958" y="4852"/>
                  </a:lnTo>
                  <a:lnTo>
                    <a:pt x="1972" y="4868"/>
                  </a:lnTo>
                  <a:lnTo>
                    <a:pt x="1985" y="4885"/>
                  </a:lnTo>
                  <a:lnTo>
                    <a:pt x="1996" y="4902"/>
                  </a:lnTo>
                  <a:lnTo>
                    <a:pt x="2007" y="4918"/>
                  </a:lnTo>
                  <a:lnTo>
                    <a:pt x="2016" y="4935"/>
                  </a:lnTo>
                  <a:lnTo>
                    <a:pt x="2025" y="4953"/>
                  </a:lnTo>
                  <a:lnTo>
                    <a:pt x="2033" y="4972"/>
                  </a:lnTo>
                  <a:lnTo>
                    <a:pt x="2039" y="4990"/>
                  </a:lnTo>
                  <a:lnTo>
                    <a:pt x="2046" y="5009"/>
                  </a:lnTo>
                  <a:lnTo>
                    <a:pt x="2051" y="5026"/>
                  </a:lnTo>
                  <a:lnTo>
                    <a:pt x="2055" y="5046"/>
                  </a:lnTo>
                  <a:lnTo>
                    <a:pt x="2058" y="5065"/>
                  </a:lnTo>
                  <a:lnTo>
                    <a:pt x="2061" y="5084"/>
                  </a:lnTo>
                  <a:lnTo>
                    <a:pt x="2062" y="5103"/>
                  </a:lnTo>
                  <a:lnTo>
                    <a:pt x="2063" y="5123"/>
                  </a:lnTo>
                  <a:lnTo>
                    <a:pt x="2062" y="5142"/>
                  </a:lnTo>
                  <a:lnTo>
                    <a:pt x="2061" y="5162"/>
                  </a:lnTo>
                  <a:lnTo>
                    <a:pt x="2058" y="5181"/>
                  </a:lnTo>
                  <a:lnTo>
                    <a:pt x="2055" y="5200"/>
                  </a:lnTo>
                  <a:lnTo>
                    <a:pt x="2051" y="5219"/>
                  </a:lnTo>
                  <a:lnTo>
                    <a:pt x="2046" y="5238"/>
                  </a:lnTo>
                  <a:lnTo>
                    <a:pt x="2039" y="5257"/>
                  </a:lnTo>
                  <a:lnTo>
                    <a:pt x="2033" y="5275"/>
                  </a:lnTo>
                  <a:lnTo>
                    <a:pt x="2025" y="5293"/>
                  </a:lnTo>
                  <a:lnTo>
                    <a:pt x="2016" y="5311"/>
                  </a:lnTo>
                  <a:lnTo>
                    <a:pt x="2007" y="5329"/>
                  </a:lnTo>
                  <a:lnTo>
                    <a:pt x="1996" y="5345"/>
                  </a:lnTo>
                  <a:lnTo>
                    <a:pt x="1985" y="5362"/>
                  </a:lnTo>
                  <a:lnTo>
                    <a:pt x="1971" y="5378"/>
                  </a:lnTo>
                  <a:lnTo>
                    <a:pt x="1958" y="5393"/>
                  </a:lnTo>
                  <a:lnTo>
                    <a:pt x="1943" y="5409"/>
                  </a:lnTo>
                  <a:close/>
                  <a:moveTo>
                    <a:pt x="3727" y="3626"/>
                  </a:moveTo>
                  <a:lnTo>
                    <a:pt x="2420" y="4933"/>
                  </a:lnTo>
                  <a:lnTo>
                    <a:pt x="2414" y="4908"/>
                  </a:lnTo>
                  <a:lnTo>
                    <a:pt x="2406" y="4883"/>
                  </a:lnTo>
                  <a:lnTo>
                    <a:pt x="2397" y="4858"/>
                  </a:lnTo>
                  <a:lnTo>
                    <a:pt x="2389" y="4833"/>
                  </a:lnTo>
                  <a:lnTo>
                    <a:pt x="2379" y="4810"/>
                  </a:lnTo>
                  <a:lnTo>
                    <a:pt x="2368" y="4786"/>
                  </a:lnTo>
                  <a:lnTo>
                    <a:pt x="2356" y="4762"/>
                  </a:lnTo>
                  <a:lnTo>
                    <a:pt x="2344" y="4739"/>
                  </a:lnTo>
                  <a:lnTo>
                    <a:pt x="2331" y="4716"/>
                  </a:lnTo>
                  <a:lnTo>
                    <a:pt x="2316" y="4693"/>
                  </a:lnTo>
                  <a:lnTo>
                    <a:pt x="2302" y="4672"/>
                  </a:lnTo>
                  <a:lnTo>
                    <a:pt x="2286" y="4649"/>
                  </a:lnTo>
                  <a:lnTo>
                    <a:pt x="2269" y="4628"/>
                  </a:lnTo>
                  <a:lnTo>
                    <a:pt x="2251" y="4607"/>
                  </a:lnTo>
                  <a:lnTo>
                    <a:pt x="2234" y="4587"/>
                  </a:lnTo>
                  <a:lnTo>
                    <a:pt x="2215" y="4567"/>
                  </a:lnTo>
                  <a:lnTo>
                    <a:pt x="2032" y="4385"/>
                  </a:lnTo>
                  <a:lnTo>
                    <a:pt x="501" y="2855"/>
                  </a:lnTo>
                  <a:lnTo>
                    <a:pt x="487" y="2839"/>
                  </a:lnTo>
                  <a:lnTo>
                    <a:pt x="473" y="2824"/>
                  </a:lnTo>
                  <a:lnTo>
                    <a:pt x="461" y="2807"/>
                  </a:lnTo>
                  <a:lnTo>
                    <a:pt x="449" y="2791"/>
                  </a:lnTo>
                  <a:lnTo>
                    <a:pt x="439" y="2773"/>
                  </a:lnTo>
                  <a:lnTo>
                    <a:pt x="429" y="2757"/>
                  </a:lnTo>
                  <a:lnTo>
                    <a:pt x="420" y="2739"/>
                  </a:lnTo>
                  <a:lnTo>
                    <a:pt x="412" y="2721"/>
                  </a:lnTo>
                  <a:lnTo>
                    <a:pt x="405" y="2702"/>
                  </a:lnTo>
                  <a:lnTo>
                    <a:pt x="400" y="2684"/>
                  </a:lnTo>
                  <a:lnTo>
                    <a:pt x="394" y="2665"/>
                  </a:lnTo>
                  <a:lnTo>
                    <a:pt x="391" y="2646"/>
                  </a:lnTo>
                  <a:lnTo>
                    <a:pt x="387" y="2627"/>
                  </a:lnTo>
                  <a:lnTo>
                    <a:pt x="385" y="2607"/>
                  </a:lnTo>
                  <a:lnTo>
                    <a:pt x="383" y="2588"/>
                  </a:lnTo>
                  <a:lnTo>
                    <a:pt x="383" y="2569"/>
                  </a:lnTo>
                  <a:lnTo>
                    <a:pt x="383" y="2549"/>
                  </a:lnTo>
                  <a:lnTo>
                    <a:pt x="385" y="2530"/>
                  </a:lnTo>
                  <a:lnTo>
                    <a:pt x="387" y="2510"/>
                  </a:lnTo>
                  <a:lnTo>
                    <a:pt x="391" y="2491"/>
                  </a:lnTo>
                  <a:lnTo>
                    <a:pt x="394" y="2472"/>
                  </a:lnTo>
                  <a:lnTo>
                    <a:pt x="400" y="2453"/>
                  </a:lnTo>
                  <a:lnTo>
                    <a:pt x="405" y="2434"/>
                  </a:lnTo>
                  <a:lnTo>
                    <a:pt x="412" y="2416"/>
                  </a:lnTo>
                  <a:lnTo>
                    <a:pt x="420" y="2399"/>
                  </a:lnTo>
                  <a:lnTo>
                    <a:pt x="429" y="2381"/>
                  </a:lnTo>
                  <a:lnTo>
                    <a:pt x="439" y="2363"/>
                  </a:lnTo>
                  <a:lnTo>
                    <a:pt x="449" y="2346"/>
                  </a:lnTo>
                  <a:lnTo>
                    <a:pt x="461" y="2329"/>
                  </a:lnTo>
                  <a:lnTo>
                    <a:pt x="473" y="2314"/>
                  </a:lnTo>
                  <a:lnTo>
                    <a:pt x="487" y="2298"/>
                  </a:lnTo>
                  <a:lnTo>
                    <a:pt x="501" y="2283"/>
                  </a:lnTo>
                  <a:lnTo>
                    <a:pt x="517" y="2268"/>
                  </a:lnTo>
                  <a:lnTo>
                    <a:pt x="532" y="2255"/>
                  </a:lnTo>
                  <a:lnTo>
                    <a:pt x="548" y="2242"/>
                  </a:lnTo>
                  <a:lnTo>
                    <a:pt x="565" y="2231"/>
                  </a:lnTo>
                  <a:lnTo>
                    <a:pt x="581" y="2220"/>
                  </a:lnTo>
                  <a:lnTo>
                    <a:pt x="599" y="2210"/>
                  </a:lnTo>
                  <a:lnTo>
                    <a:pt x="617" y="2202"/>
                  </a:lnTo>
                  <a:lnTo>
                    <a:pt x="635" y="2195"/>
                  </a:lnTo>
                  <a:lnTo>
                    <a:pt x="653" y="2187"/>
                  </a:lnTo>
                  <a:lnTo>
                    <a:pt x="672" y="2181"/>
                  </a:lnTo>
                  <a:lnTo>
                    <a:pt x="691" y="2176"/>
                  </a:lnTo>
                  <a:lnTo>
                    <a:pt x="710" y="2172"/>
                  </a:lnTo>
                  <a:lnTo>
                    <a:pt x="729" y="2169"/>
                  </a:lnTo>
                  <a:lnTo>
                    <a:pt x="748" y="2167"/>
                  </a:lnTo>
                  <a:lnTo>
                    <a:pt x="768" y="2164"/>
                  </a:lnTo>
                  <a:lnTo>
                    <a:pt x="787" y="2164"/>
                  </a:lnTo>
                  <a:lnTo>
                    <a:pt x="807" y="2164"/>
                  </a:lnTo>
                  <a:lnTo>
                    <a:pt x="826" y="2167"/>
                  </a:lnTo>
                  <a:lnTo>
                    <a:pt x="845" y="2169"/>
                  </a:lnTo>
                  <a:lnTo>
                    <a:pt x="865" y="2172"/>
                  </a:lnTo>
                  <a:lnTo>
                    <a:pt x="884" y="2176"/>
                  </a:lnTo>
                  <a:lnTo>
                    <a:pt x="903" y="2181"/>
                  </a:lnTo>
                  <a:lnTo>
                    <a:pt x="921" y="2187"/>
                  </a:lnTo>
                  <a:lnTo>
                    <a:pt x="940" y="2193"/>
                  </a:lnTo>
                  <a:lnTo>
                    <a:pt x="957" y="2202"/>
                  </a:lnTo>
                  <a:lnTo>
                    <a:pt x="975" y="2210"/>
                  </a:lnTo>
                  <a:lnTo>
                    <a:pt x="992" y="2220"/>
                  </a:lnTo>
                  <a:lnTo>
                    <a:pt x="1010" y="2231"/>
                  </a:lnTo>
                  <a:lnTo>
                    <a:pt x="1025" y="2242"/>
                  </a:lnTo>
                  <a:lnTo>
                    <a:pt x="1042" y="2255"/>
                  </a:lnTo>
                  <a:lnTo>
                    <a:pt x="1058" y="2268"/>
                  </a:lnTo>
                  <a:lnTo>
                    <a:pt x="1073" y="2283"/>
                  </a:lnTo>
                  <a:lnTo>
                    <a:pt x="1087" y="2298"/>
                  </a:lnTo>
                  <a:lnTo>
                    <a:pt x="1100" y="2314"/>
                  </a:lnTo>
                  <a:lnTo>
                    <a:pt x="1114" y="2329"/>
                  </a:lnTo>
                  <a:lnTo>
                    <a:pt x="1125" y="2346"/>
                  </a:lnTo>
                  <a:lnTo>
                    <a:pt x="1136" y="2363"/>
                  </a:lnTo>
                  <a:lnTo>
                    <a:pt x="1145" y="2381"/>
                  </a:lnTo>
                  <a:lnTo>
                    <a:pt x="1154" y="2399"/>
                  </a:lnTo>
                  <a:lnTo>
                    <a:pt x="1162" y="2416"/>
                  </a:lnTo>
                  <a:lnTo>
                    <a:pt x="1168" y="2434"/>
                  </a:lnTo>
                  <a:lnTo>
                    <a:pt x="1175" y="2453"/>
                  </a:lnTo>
                  <a:lnTo>
                    <a:pt x="1179" y="2472"/>
                  </a:lnTo>
                  <a:lnTo>
                    <a:pt x="1184" y="2491"/>
                  </a:lnTo>
                  <a:lnTo>
                    <a:pt x="1187" y="2510"/>
                  </a:lnTo>
                  <a:lnTo>
                    <a:pt x="1189" y="2530"/>
                  </a:lnTo>
                  <a:lnTo>
                    <a:pt x="1191" y="2549"/>
                  </a:lnTo>
                  <a:lnTo>
                    <a:pt x="1192" y="2569"/>
                  </a:lnTo>
                  <a:lnTo>
                    <a:pt x="1191" y="2588"/>
                  </a:lnTo>
                  <a:lnTo>
                    <a:pt x="1189" y="2607"/>
                  </a:lnTo>
                  <a:lnTo>
                    <a:pt x="1187" y="2627"/>
                  </a:lnTo>
                  <a:lnTo>
                    <a:pt x="1184" y="2646"/>
                  </a:lnTo>
                  <a:lnTo>
                    <a:pt x="1179" y="2665"/>
                  </a:lnTo>
                  <a:lnTo>
                    <a:pt x="1175" y="2684"/>
                  </a:lnTo>
                  <a:lnTo>
                    <a:pt x="1168" y="2702"/>
                  </a:lnTo>
                  <a:lnTo>
                    <a:pt x="1162" y="2721"/>
                  </a:lnTo>
                  <a:lnTo>
                    <a:pt x="1154" y="2739"/>
                  </a:lnTo>
                  <a:lnTo>
                    <a:pt x="1145" y="2757"/>
                  </a:lnTo>
                  <a:lnTo>
                    <a:pt x="1136" y="2773"/>
                  </a:lnTo>
                  <a:lnTo>
                    <a:pt x="1125" y="2791"/>
                  </a:lnTo>
                  <a:lnTo>
                    <a:pt x="1114" y="2808"/>
                  </a:lnTo>
                  <a:lnTo>
                    <a:pt x="1100" y="2824"/>
                  </a:lnTo>
                  <a:lnTo>
                    <a:pt x="1087" y="2839"/>
                  </a:lnTo>
                  <a:lnTo>
                    <a:pt x="1073" y="2855"/>
                  </a:lnTo>
                  <a:lnTo>
                    <a:pt x="1343" y="3125"/>
                  </a:lnTo>
                  <a:lnTo>
                    <a:pt x="2570" y="1898"/>
                  </a:lnTo>
                  <a:lnTo>
                    <a:pt x="3545" y="2872"/>
                  </a:lnTo>
                  <a:lnTo>
                    <a:pt x="3727" y="3054"/>
                  </a:lnTo>
                  <a:lnTo>
                    <a:pt x="3742" y="3069"/>
                  </a:lnTo>
                  <a:lnTo>
                    <a:pt x="3755" y="3086"/>
                  </a:lnTo>
                  <a:lnTo>
                    <a:pt x="3768" y="3101"/>
                  </a:lnTo>
                  <a:lnTo>
                    <a:pt x="3780" y="3118"/>
                  </a:lnTo>
                  <a:lnTo>
                    <a:pt x="3790" y="3135"/>
                  </a:lnTo>
                  <a:lnTo>
                    <a:pt x="3800" y="3153"/>
                  </a:lnTo>
                  <a:lnTo>
                    <a:pt x="3809" y="3169"/>
                  </a:lnTo>
                  <a:lnTo>
                    <a:pt x="3816" y="3188"/>
                  </a:lnTo>
                  <a:lnTo>
                    <a:pt x="3823" y="3206"/>
                  </a:lnTo>
                  <a:lnTo>
                    <a:pt x="3830" y="3225"/>
                  </a:lnTo>
                  <a:lnTo>
                    <a:pt x="3834" y="3244"/>
                  </a:lnTo>
                  <a:lnTo>
                    <a:pt x="3839" y="3263"/>
                  </a:lnTo>
                  <a:lnTo>
                    <a:pt x="3842" y="3282"/>
                  </a:lnTo>
                  <a:lnTo>
                    <a:pt x="3844" y="3301"/>
                  </a:lnTo>
                  <a:lnTo>
                    <a:pt x="3845" y="3321"/>
                  </a:lnTo>
                  <a:lnTo>
                    <a:pt x="3845" y="3340"/>
                  </a:lnTo>
                  <a:lnTo>
                    <a:pt x="3845" y="3359"/>
                  </a:lnTo>
                  <a:lnTo>
                    <a:pt x="3844" y="3379"/>
                  </a:lnTo>
                  <a:lnTo>
                    <a:pt x="3842" y="3398"/>
                  </a:lnTo>
                  <a:lnTo>
                    <a:pt x="3839" y="3417"/>
                  </a:lnTo>
                  <a:lnTo>
                    <a:pt x="3834" y="3436"/>
                  </a:lnTo>
                  <a:lnTo>
                    <a:pt x="3830" y="3455"/>
                  </a:lnTo>
                  <a:lnTo>
                    <a:pt x="3823" y="3474"/>
                  </a:lnTo>
                  <a:lnTo>
                    <a:pt x="3816" y="3492"/>
                  </a:lnTo>
                  <a:lnTo>
                    <a:pt x="3809" y="3511"/>
                  </a:lnTo>
                  <a:lnTo>
                    <a:pt x="3800" y="3528"/>
                  </a:lnTo>
                  <a:lnTo>
                    <a:pt x="3790" y="3545"/>
                  </a:lnTo>
                  <a:lnTo>
                    <a:pt x="3780" y="3562"/>
                  </a:lnTo>
                  <a:lnTo>
                    <a:pt x="3768" y="3579"/>
                  </a:lnTo>
                  <a:lnTo>
                    <a:pt x="3755" y="3595"/>
                  </a:lnTo>
                  <a:lnTo>
                    <a:pt x="3742" y="3611"/>
                  </a:lnTo>
                  <a:lnTo>
                    <a:pt x="3727" y="3626"/>
                  </a:lnTo>
                  <a:close/>
                  <a:moveTo>
                    <a:pt x="2480" y="2235"/>
                  </a:moveTo>
                  <a:lnTo>
                    <a:pt x="1460" y="3254"/>
                  </a:lnTo>
                  <a:lnTo>
                    <a:pt x="1730" y="3524"/>
                  </a:lnTo>
                  <a:lnTo>
                    <a:pt x="2750" y="2505"/>
                  </a:lnTo>
                  <a:lnTo>
                    <a:pt x="2480" y="2235"/>
                  </a:lnTo>
                  <a:close/>
                  <a:moveTo>
                    <a:pt x="2887" y="2643"/>
                  </a:moveTo>
                  <a:lnTo>
                    <a:pt x="1868" y="3662"/>
                  </a:lnTo>
                  <a:lnTo>
                    <a:pt x="2139" y="3932"/>
                  </a:lnTo>
                  <a:lnTo>
                    <a:pt x="3157" y="2913"/>
                  </a:lnTo>
                  <a:lnTo>
                    <a:pt x="2887" y="2643"/>
                  </a:lnTo>
                  <a:close/>
                  <a:moveTo>
                    <a:pt x="2276" y="4069"/>
                  </a:moveTo>
                  <a:lnTo>
                    <a:pt x="2546" y="4340"/>
                  </a:lnTo>
                  <a:lnTo>
                    <a:pt x="3565" y="3321"/>
                  </a:lnTo>
                  <a:lnTo>
                    <a:pt x="3295" y="3050"/>
                  </a:lnTo>
                  <a:lnTo>
                    <a:pt x="2276" y="4069"/>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68" name="组合 67"/>
          <p:cNvGrpSpPr/>
          <p:nvPr/>
        </p:nvGrpSpPr>
        <p:grpSpPr>
          <a:xfrm>
            <a:off x="5631704" y="3019600"/>
            <a:ext cx="6017887" cy="540934"/>
            <a:chOff x="4597712" y="2297506"/>
            <a:chExt cx="5699829" cy="511214"/>
          </a:xfrm>
          <a:solidFill>
            <a:srgbClr val="C00000"/>
          </a:solidFill>
          <a:effectLst>
            <a:outerShdw blurRad="50800" dist="38100" dir="2700000" algn="tl" rotWithShape="0">
              <a:prstClr val="black">
                <a:alpha val="40000"/>
              </a:prstClr>
            </a:outerShdw>
          </a:effectLst>
        </p:grpSpPr>
        <p:sp>
          <p:nvSpPr>
            <p:cNvPr id="69" name="Freeform 5"/>
            <p:cNvSpPr/>
            <p:nvPr/>
          </p:nvSpPr>
          <p:spPr bwMode="auto">
            <a:xfrm>
              <a:off x="4597712" y="2297506"/>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grp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0" name="TextBox 69"/>
            <p:cNvSpPr txBox="1"/>
            <p:nvPr/>
          </p:nvSpPr>
          <p:spPr>
            <a:xfrm>
              <a:off x="5533485" y="2366080"/>
              <a:ext cx="3224324"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商务谈判的谋略心理</a:t>
              </a:r>
              <a:endParaRPr lang="zh-CN" altLang="en-US" sz="2400"/>
            </a:p>
          </p:txBody>
        </p:sp>
        <p:sp>
          <p:nvSpPr>
            <p:cNvPr id="73" name="KSO_Shape"/>
            <p:cNvSpPr/>
            <p:nvPr/>
          </p:nvSpPr>
          <p:spPr bwMode="auto">
            <a:xfrm>
              <a:off x="9315111" y="2409874"/>
              <a:ext cx="318357" cy="286475"/>
            </a:xfrm>
            <a:custGeom>
              <a:gdLst>
                <a:gd name="T0" fmla="*/ 984018 w 1589088"/>
                <a:gd name="T1" fmla="*/ 589506 h 1589088"/>
                <a:gd name="T2" fmla="*/ 955171 w 1589088"/>
                <a:gd name="T3" fmla="*/ 645802 h 1589088"/>
                <a:gd name="T4" fmla="*/ 898294 w 1589088"/>
                <a:gd name="T5" fmla="*/ 673272 h 1589088"/>
                <a:gd name="T6" fmla="*/ 881422 w 1589088"/>
                <a:gd name="T7" fmla="*/ 964824 h 1589088"/>
                <a:gd name="T8" fmla="*/ 873530 w 1589088"/>
                <a:gd name="T9" fmla="*/ 1040159 h 1589088"/>
                <a:gd name="T10" fmla="*/ 824817 w 1589088"/>
                <a:gd name="T11" fmla="*/ 1084490 h 1589088"/>
                <a:gd name="T12" fmla="*/ 756238 w 1589088"/>
                <a:gd name="T13" fmla="*/ 1088026 h 1589088"/>
                <a:gd name="T14" fmla="*/ 703444 w 1589088"/>
                <a:gd name="T15" fmla="*/ 1048590 h 1589088"/>
                <a:gd name="T16" fmla="*/ 686571 w 1589088"/>
                <a:gd name="T17" fmla="*/ 985493 h 1589088"/>
                <a:gd name="T18" fmla="*/ 486007 w 1589088"/>
                <a:gd name="T19" fmla="*/ 893024 h 1589088"/>
                <a:gd name="T20" fmla="*/ 398106 w 1589088"/>
                <a:gd name="T21" fmla="*/ 820680 h 1589088"/>
                <a:gd name="T22" fmla="*/ 402189 w 1589088"/>
                <a:gd name="T23" fmla="*/ 755134 h 1589088"/>
                <a:gd name="T24" fmla="*/ 446547 w 1589088"/>
                <a:gd name="T25" fmla="*/ 706452 h 1589088"/>
                <a:gd name="T26" fmla="*/ 514037 w 1589088"/>
                <a:gd name="T27" fmla="*/ 696389 h 1589088"/>
                <a:gd name="T28" fmla="*/ 570641 w 1589088"/>
                <a:gd name="T29" fmla="*/ 730385 h 1589088"/>
                <a:gd name="T30" fmla="*/ 593501 w 1589088"/>
                <a:gd name="T31" fmla="*/ 794027 h 1589088"/>
                <a:gd name="T32" fmla="*/ 818558 w 1589088"/>
                <a:gd name="T33" fmla="*/ 648522 h 1589088"/>
                <a:gd name="T34" fmla="*/ 785901 w 1589088"/>
                <a:gd name="T35" fmla="*/ 575091 h 1589088"/>
                <a:gd name="T36" fmla="*/ 808761 w 1589088"/>
                <a:gd name="T37" fmla="*/ 511721 h 1589088"/>
                <a:gd name="T38" fmla="*/ 865365 w 1589088"/>
                <a:gd name="T39" fmla="*/ 477726 h 1589088"/>
                <a:gd name="T40" fmla="*/ 728574 w 1589088"/>
                <a:gd name="T41" fmla="*/ 144010 h 1589088"/>
                <a:gd name="T42" fmla="*/ 531280 w 1589088"/>
                <a:gd name="T43" fmla="*/ 182593 h 1589088"/>
                <a:gd name="T44" fmla="*/ 353281 w 1589088"/>
                <a:gd name="T45" fmla="*/ 288291 h 1589088"/>
                <a:gd name="T46" fmla="*/ 219577 w 1589088"/>
                <a:gd name="T47" fmla="*/ 451592 h 1589088"/>
                <a:gd name="T48" fmla="*/ 152454 w 1589088"/>
                <a:gd name="T49" fmla="*/ 642880 h 1589088"/>
                <a:gd name="T50" fmla="*/ 152454 w 1589088"/>
                <a:gd name="T51" fmla="*/ 843135 h 1589088"/>
                <a:gd name="T52" fmla="*/ 219577 w 1589088"/>
                <a:gd name="T53" fmla="*/ 1034422 h 1589088"/>
                <a:gd name="T54" fmla="*/ 353281 w 1589088"/>
                <a:gd name="T55" fmla="*/ 1197724 h 1589088"/>
                <a:gd name="T56" fmla="*/ 531280 w 1589088"/>
                <a:gd name="T57" fmla="*/ 1303421 h 1589088"/>
                <a:gd name="T58" fmla="*/ 728574 w 1589088"/>
                <a:gd name="T59" fmla="*/ 1341734 h 1589088"/>
                <a:gd name="T60" fmla="*/ 927227 w 1589088"/>
                <a:gd name="T61" fmla="*/ 1312931 h 1589088"/>
                <a:gd name="T62" fmla="*/ 1109302 w 1589088"/>
                <a:gd name="T63" fmla="*/ 1217015 h 1589088"/>
                <a:gd name="T64" fmla="*/ 1251431 w 1589088"/>
                <a:gd name="T65" fmla="*/ 1059964 h 1589088"/>
                <a:gd name="T66" fmla="*/ 1328065 w 1589088"/>
                <a:gd name="T67" fmla="*/ 871393 h 1589088"/>
                <a:gd name="T68" fmla="*/ 1337576 w 1589088"/>
                <a:gd name="T69" fmla="*/ 671410 h 1589088"/>
                <a:gd name="T70" fmla="*/ 1280237 w 1589088"/>
                <a:gd name="T71" fmla="*/ 477677 h 1589088"/>
                <a:gd name="T72" fmla="*/ 1155500 w 1589088"/>
                <a:gd name="T73" fmla="*/ 308670 h 1589088"/>
                <a:gd name="T74" fmla="*/ 981849 w 1589088"/>
                <a:gd name="T75" fmla="*/ 193462 h 1589088"/>
                <a:gd name="T76" fmla="*/ 785915 w 1589088"/>
                <a:gd name="T77" fmla="*/ 145640 h 1589088"/>
                <a:gd name="T78" fmla="*/ 902226 w 1589088"/>
                <a:gd name="T79" fmla="*/ 17390 h 1589088"/>
                <a:gd name="T80" fmla="*/ 1136207 w 1589088"/>
                <a:gd name="T81" fmla="*/ 112491 h 1589088"/>
                <a:gd name="T82" fmla="*/ 1320999 w 1589088"/>
                <a:gd name="T83" fmla="*/ 276063 h 1589088"/>
                <a:gd name="T84" fmla="*/ 1429702 w 1589088"/>
                <a:gd name="T85" fmla="*/ 459201 h 1589088"/>
                <a:gd name="T86" fmla="*/ 1481334 w 1589088"/>
                <a:gd name="T87" fmla="*/ 660270 h 1589088"/>
                <a:gd name="T88" fmla="*/ 1475356 w 1589088"/>
                <a:gd name="T89" fmla="*/ 866502 h 1589088"/>
                <a:gd name="T90" fmla="*/ 1412581 w 1589088"/>
                <a:gd name="T91" fmla="*/ 1064855 h 1589088"/>
                <a:gd name="T92" fmla="*/ 1892771 w 1589088"/>
                <a:gd name="T93" fmla="*/ 1636001 h 1589088"/>
                <a:gd name="T94" fmla="*/ 1896304 w 1589088"/>
                <a:gd name="T95" fmla="*/ 1759632 h 1589088"/>
                <a:gd name="T96" fmla="*/ 1783798 w 1589088"/>
                <a:gd name="T97" fmla="*/ 1885980 h 1589088"/>
                <a:gd name="T98" fmla="*/ 1662866 w 1589088"/>
                <a:gd name="T99" fmla="*/ 1900381 h 1589088"/>
                <a:gd name="T100" fmla="*/ 1104954 w 1589088"/>
                <a:gd name="T101" fmla="*/ 1391458 h 1589088"/>
                <a:gd name="T102" fmla="*/ 909835 w 1589088"/>
                <a:gd name="T103" fmla="*/ 1466451 h 1589088"/>
                <a:gd name="T104" fmla="*/ 704388 w 1589088"/>
                <a:gd name="T105" fmla="*/ 1484656 h 1589088"/>
                <a:gd name="T106" fmla="*/ 501116 w 1589088"/>
                <a:gd name="T107" fmla="*/ 1445528 h 1589088"/>
                <a:gd name="T108" fmla="*/ 313061 w 1589088"/>
                <a:gd name="T109" fmla="*/ 1349069 h 1589088"/>
                <a:gd name="T110" fmla="*/ 143758 w 1589088"/>
                <a:gd name="T111" fmla="*/ 1181965 h 1589088"/>
                <a:gd name="T112" fmla="*/ 30708 w 1589088"/>
                <a:gd name="T113" fmla="*/ 954538 h 1589088"/>
                <a:gd name="T114" fmla="*/ 815 w 1589088"/>
                <a:gd name="T115" fmla="*/ 707277 h 1589088"/>
                <a:gd name="T116" fmla="*/ 54351 w 1589088"/>
                <a:gd name="T117" fmla="*/ 463275 h 1589088"/>
                <a:gd name="T118" fmla="*/ 191315 w 1589088"/>
                <a:gd name="T119" fmla="*/ 245360 h 1589088"/>
                <a:gd name="T120" fmla="*/ 397577 w 1589088"/>
                <a:gd name="T121" fmla="*/ 85319 h 1589088"/>
                <a:gd name="T122" fmla="*/ 636177 w 1589088"/>
                <a:gd name="T123" fmla="*/ 7880 h 15890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5464044" y="2828953"/>
            <a:ext cx="1205185" cy="899649"/>
            <a:chOff x="4523051" y="1956346"/>
            <a:chExt cx="1005851" cy="750947"/>
          </a:xfrm>
        </p:grpSpPr>
        <p:sp>
          <p:nvSpPr>
            <p:cNvPr id="100" name="椭圆 99"/>
            <p:cNvSpPr/>
            <p:nvPr/>
          </p:nvSpPr>
          <p:spPr>
            <a:xfrm>
              <a:off x="4538092" y="195634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105" name="TextBox 104"/>
            <p:cNvSpPr txBox="1"/>
            <p:nvPr/>
          </p:nvSpPr>
          <p:spPr>
            <a:xfrm>
              <a:off x="4523051" y="2069082"/>
              <a:ext cx="100585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3.2</a:t>
              </a:r>
              <a:endParaRPr lang="zh-CN" altLang="en-US" sz="4000" b="1">
                <a:latin typeface="微软雅黑" panose="020b0503020204020204" pitchFamily="34" charset="-122"/>
                <a:ea typeface="微软雅黑" panose="020b0503020204020204" pitchFamily="34" charset="-122"/>
              </a:endParaRPr>
            </a:p>
          </p:txBody>
        </p:sp>
      </p:grpSp>
      <p:grpSp>
        <p:nvGrpSpPr>
          <p:cNvPr id="74" name="组合 73"/>
          <p:cNvGrpSpPr/>
          <p:nvPr/>
        </p:nvGrpSpPr>
        <p:grpSpPr>
          <a:xfrm>
            <a:off x="5528148" y="4280842"/>
            <a:ext cx="6085655" cy="540934"/>
            <a:chOff x="4597712" y="3010518"/>
            <a:chExt cx="5699829" cy="511214"/>
          </a:xfrm>
          <a:solidFill>
            <a:srgbClr val="276171"/>
          </a:solidFill>
          <a:effectLst>
            <a:outerShdw blurRad="50800" dist="38100" dir="2700000" algn="tl" rotWithShape="0">
              <a:prstClr val="black">
                <a:alpha val="40000"/>
              </a:prstClr>
            </a:outerShdw>
          </a:effectLst>
        </p:grpSpPr>
        <p:sp>
          <p:nvSpPr>
            <p:cNvPr id="75" name="Freeform 5"/>
            <p:cNvSpPr/>
            <p:nvPr/>
          </p:nvSpPr>
          <p:spPr bwMode="auto">
            <a:xfrm>
              <a:off x="4597712" y="3010518"/>
              <a:ext cx="5699829" cy="511214"/>
            </a:xfrm>
            <a:custGeom>
              <a:gdLst>
                <a:gd name="T0" fmla="*/ 12255 w 12769"/>
                <a:gd name="T1" fmla="*/ 31 h 1159"/>
                <a:gd name="T2" fmla="*/ 12727 w 12769"/>
                <a:gd name="T3" fmla="*/ 503 h 1159"/>
                <a:gd name="T4" fmla="*/ 12727 w 12769"/>
                <a:gd name="T5" fmla="*/ 656 h 1159"/>
                <a:gd name="T6" fmla="*/ 12255 w 12769"/>
                <a:gd name="T7" fmla="*/ 1128 h 1159"/>
                <a:gd name="T8" fmla="*/ 12180 w 12769"/>
                <a:gd name="T9" fmla="*/ 1159 h 1159"/>
                <a:gd name="T10" fmla="*/ 591 w 12769"/>
                <a:gd name="T11" fmla="*/ 1159 h 1159"/>
                <a:gd name="T12" fmla="*/ 514 w 12769"/>
                <a:gd name="T13" fmla="*/ 1128 h 1159"/>
                <a:gd name="T14" fmla="*/ 42 w 12769"/>
                <a:gd name="T15" fmla="*/ 656 h 1159"/>
                <a:gd name="T16" fmla="*/ 42 w 12769"/>
                <a:gd name="T17" fmla="*/ 503 h 1159"/>
                <a:gd name="T18" fmla="*/ 514 w 12769"/>
                <a:gd name="T19" fmla="*/ 31 h 1159"/>
                <a:gd name="T20" fmla="*/ 591 w 12769"/>
                <a:gd name="T21" fmla="*/ 0 h 1159"/>
                <a:gd name="T22" fmla="*/ 12178 w 12769"/>
                <a:gd name="T23" fmla="*/ 0 h 1159"/>
                <a:gd name="T24" fmla="*/ 12255 w 12769"/>
                <a:gd name="T25" fmla="*/ 31 h 1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768" h="1159">
                  <a:moveTo>
                    <a:pt x="12255" y="31"/>
                  </a:moveTo>
                  <a:lnTo>
                    <a:pt x="12727" y="503"/>
                  </a:lnTo>
                  <a:cubicBezTo>
                    <a:pt x="12769" y="545"/>
                    <a:pt x="12769" y="614"/>
                    <a:pt x="12727" y="656"/>
                  </a:cubicBezTo>
                  <a:lnTo>
                    <a:pt x="12255" y="1128"/>
                  </a:lnTo>
                  <a:cubicBezTo>
                    <a:pt x="12235" y="1148"/>
                    <a:pt x="12208" y="1159"/>
                    <a:pt x="12180" y="1159"/>
                  </a:cubicBezTo>
                  <a:lnTo>
                    <a:pt x="591" y="1159"/>
                  </a:lnTo>
                  <a:cubicBezTo>
                    <a:pt x="563" y="1159"/>
                    <a:pt x="535" y="1149"/>
                    <a:pt x="514" y="1128"/>
                  </a:cubicBezTo>
                  <a:lnTo>
                    <a:pt x="42" y="656"/>
                  </a:lnTo>
                  <a:cubicBezTo>
                    <a:pt x="0" y="614"/>
                    <a:pt x="0" y="545"/>
                    <a:pt x="42" y="503"/>
                  </a:cubicBezTo>
                  <a:lnTo>
                    <a:pt x="514" y="31"/>
                  </a:lnTo>
                  <a:cubicBezTo>
                    <a:pt x="535" y="10"/>
                    <a:pt x="563" y="0"/>
                    <a:pt x="591" y="0"/>
                  </a:cubicBezTo>
                  <a:lnTo>
                    <a:pt x="12178" y="0"/>
                  </a:lnTo>
                  <a:cubicBezTo>
                    <a:pt x="12207" y="0"/>
                    <a:pt x="12235" y="11"/>
                    <a:pt x="12255" y="31"/>
                  </a:cubicBezTo>
                  <a:close/>
                </a:path>
              </a:pathLst>
            </a:custGeom>
            <a:solidFill>
              <a:srgbClr val="C00000"/>
            </a:solidFill>
          </p:spPr>
          <p:style>
            <a:lnRef idx="0">
              <a:schemeClr val="accent1"/>
            </a:lnRef>
            <a:fillRef idx="3">
              <a:schemeClr val="accent1"/>
            </a:fillRef>
            <a:effectRef idx="3">
              <a:schemeClr val="accent1"/>
            </a:effectRef>
            <a:fontRef idx="minor">
              <a:schemeClr val="lt1"/>
            </a:fontRef>
          </p:style>
          <p:txBody>
            <a:bodyPr vert="horz" wrap="square" lIns="110737" tIns="55368" rIns="110737" bIns="55368" numCol="1" anchor="t" anchorCtr="0" compatLnSpc="1"/>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76" name="TextBox 75"/>
            <p:cNvSpPr txBox="1"/>
            <p:nvPr/>
          </p:nvSpPr>
          <p:spPr>
            <a:xfrm>
              <a:off x="5533485" y="3091633"/>
              <a:ext cx="3134827" cy="348904"/>
            </a:xfrm>
            <a:prstGeom prst="rect">
              <a:avLst/>
            </a:prstGeom>
            <a:noFill/>
          </p:spPr>
          <p:style>
            <a:lnRef idx="0">
              <a:schemeClr val="accent1"/>
            </a:lnRef>
            <a:fillRef idx="3">
              <a:schemeClr val="accent1"/>
            </a:fillRef>
            <a:effectRef idx="3">
              <a:schemeClr val="accent1"/>
            </a:effectRef>
            <a:fontRef idx="minor">
              <a:schemeClr val="lt1"/>
            </a:fontRef>
          </p:style>
          <p:txBody>
            <a:bodyPr wrap="square" lIns="0" tIns="0" rIns="0" bIns="0" rtlCol="0">
              <a:spAutoFit/>
            </a:bodyPr>
            <a:lstStyle>
              <a:defPPr>
                <a:defRPr lang="zh-CN"/>
              </a:defPPr>
              <a:lvl1pPr marL="0" algn="l" defTabSz="1219835"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r>
                <a:rPr lang="zh-CN" altLang="en-US" sz="2400"/>
                <a:t>商务谈判的成功心理</a:t>
              </a:r>
              <a:endParaRPr lang="zh-CN" altLang="en-US" sz="2400"/>
            </a:p>
          </p:txBody>
        </p:sp>
        <p:sp>
          <p:nvSpPr>
            <p:cNvPr id="79" name="KSO_Shape"/>
            <p:cNvSpPr/>
            <p:nvPr/>
          </p:nvSpPr>
          <p:spPr bwMode="auto">
            <a:xfrm>
              <a:off x="9363120" y="3138144"/>
              <a:ext cx="222339" cy="255960"/>
            </a:xfrm>
            <a:custGeom>
              <a:gdLst>
                <a:gd name="T0" fmla="*/ 1139504 w 1546226"/>
                <a:gd name="T1" fmla="*/ 1893571 h 1979613"/>
                <a:gd name="T2" fmla="*/ 1117260 w 1546226"/>
                <a:gd name="T3" fmla="*/ 1969136 h 1979613"/>
                <a:gd name="T4" fmla="*/ 423882 w 1546226"/>
                <a:gd name="T5" fmla="*/ 1965643 h 1979613"/>
                <a:gd name="T6" fmla="*/ 408946 w 1546226"/>
                <a:gd name="T7" fmla="*/ 1888173 h 1979613"/>
                <a:gd name="T8" fmla="*/ 965201 w 1546226"/>
                <a:gd name="T9" fmla="*/ 1608456 h 1979613"/>
                <a:gd name="T10" fmla="*/ 1020446 w 1546226"/>
                <a:gd name="T11" fmla="*/ 1663701 h 1979613"/>
                <a:gd name="T12" fmla="*/ 977266 w 1546226"/>
                <a:gd name="T13" fmla="*/ 1729106 h 1979613"/>
                <a:gd name="T14" fmla="*/ 536258 w 1546226"/>
                <a:gd name="T15" fmla="*/ 1704658 h 1979613"/>
                <a:gd name="T16" fmla="*/ 543878 w 1546226"/>
                <a:gd name="T17" fmla="*/ 1626236 h 1979613"/>
                <a:gd name="T18" fmla="*/ 859473 w 1546226"/>
                <a:gd name="T19" fmla="*/ 1366838 h 1979613"/>
                <a:gd name="T20" fmla="*/ 895986 w 1546226"/>
                <a:gd name="T21" fmla="*/ 1436370 h 1979613"/>
                <a:gd name="T22" fmla="*/ 835026 w 1546226"/>
                <a:gd name="T23" fmla="*/ 1485900 h 1979613"/>
                <a:gd name="T24" fmla="*/ 652463 w 1546226"/>
                <a:gd name="T25" fmla="*/ 1442403 h 1979613"/>
                <a:gd name="T26" fmla="*/ 681991 w 1546226"/>
                <a:gd name="T27" fmla="*/ 1369695 h 1979613"/>
                <a:gd name="T28" fmla="*/ 1304222 w 1546226"/>
                <a:gd name="T29" fmla="*/ 1188236 h 1979613"/>
                <a:gd name="T30" fmla="*/ 1445365 w 1546226"/>
                <a:gd name="T31" fmla="*/ 1409543 h 1979613"/>
                <a:gd name="T32" fmla="*/ 1521804 w 1546226"/>
                <a:gd name="T33" fmla="*/ 1643532 h 1979613"/>
                <a:gd name="T34" fmla="*/ 1542420 w 1546226"/>
                <a:gd name="T35" fmla="*/ 1979613 h 1979613"/>
                <a:gd name="T36" fmla="*/ 1276311 w 1546226"/>
                <a:gd name="T37" fmla="*/ 1712016 h 1979613"/>
                <a:gd name="T38" fmla="*/ 1209387 w 1546226"/>
                <a:gd name="T39" fmla="*/ 1506880 h 1979613"/>
                <a:gd name="T40" fmla="*/ 1061267 w 1546226"/>
                <a:gd name="T41" fmla="*/ 1303011 h 1979613"/>
                <a:gd name="T42" fmla="*/ 1032087 w 1546226"/>
                <a:gd name="T43" fmla="*/ 1155896 h 1979613"/>
                <a:gd name="T44" fmla="*/ 847726 w 1546226"/>
                <a:gd name="T45" fmla="*/ 496570 h 1979613"/>
                <a:gd name="T46" fmla="*/ 896938 w 1546226"/>
                <a:gd name="T47" fmla="*/ 557212 h 1979613"/>
                <a:gd name="T48" fmla="*/ 847726 w 1546226"/>
                <a:gd name="T49" fmla="*/ 617855 h 1979613"/>
                <a:gd name="T50" fmla="*/ 656908 w 1546226"/>
                <a:gd name="T51" fmla="*/ 586740 h 1979613"/>
                <a:gd name="T52" fmla="*/ 672148 w 1546226"/>
                <a:gd name="T53" fmla="*/ 509270 h 1979613"/>
                <a:gd name="T54" fmla="*/ 988378 w 1546226"/>
                <a:gd name="T55" fmla="*/ 255587 h 1979613"/>
                <a:gd name="T56" fmla="*/ 1017588 w 1546226"/>
                <a:gd name="T57" fmla="*/ 328295 h 1979613"/>
                <a:gd name="T58" fmla="*/ 587375 w 1546226"/>
                <a:gd name="T59" fmla="*/ 371475 h 1979613"/>
                <a:gd name="T60" fmla="*/ 527050 w 1546226"/>
                <a:gd name="T61" fmla="*/ 322262 h 1979613"/>
                <a:gd name="T62" fmla="*/ 563563 w 1546226"/>
                <a:gd name="T63" fmla="*/ 252730 h 1979613"/>
                <a:gd name="T64" fmla="*/ 1543686 w 1546226"/>
                <a:gd name="T65" fmla="*/ 172057 h 1979613"/>
                <a:gd name="T66" fmla="*/ 1479895 w 1546226"/>
                <a:gd name="T67" fmla="*/ 486332 h 1979613"/>
                <a:gd name="T68" fmla="*/ 1310737 w 1546226"/>
                <a:gd name="T69" fmla="*/ 784417 h 1979613"/>
                <a:gd name="T70" fmla="*/ 1144435 w 1546226"/>
                <a:gd name="T71" fmla="*/ 941872 h 1979613"/>
                <a:gd name="T72" fmla="*/ 913707 w 1546226"/>
                <a:gd name="T73" fmla="*/ 1072978 h 1979613"/>
                <a:gd name="T74" fmla="*/ 591894 w 1546226"/>
                <a:gd name="T75" fmla="*/ 1216782 h 1979613"/>
                <a:gd name="T76" fmla="*/ 376083 w 1546226"/>
                <a:gd name="T77" fmla="*/ 1436140 h 1979613"/>
                <a:gd name="T78" fmla="*/ 278650 w 1546226"/>
                <a:gd name="T79" fmla="*/ 1673275 h 1979613"/>
                <a:gd name="T80" fmla="*/ 256752 w 1546226"/>
                <a:gd name="T81" fmla="*/ 1943107 h 1979613"/>
                <a:gd name="T82" fmla="*/ 11425 w 1546226"/>
                <a:gd name="T83" fmla="*/ 1721210 h 1979613"/>
                <a:gd name="T84" fmla="*/ 94893 w 1546226"/>
                <a:gd name="T85" fmla="*/ 1422807 h 1979613"/>
                <a:gd name="T86" fmla="*/ 266908 w 1546226"/>
                <a:gd name="T87" fmla="*/ 1159959 h 1979613"/>
                <a:gd name="T88" fmla="*/ 445904 w 1546226"/>
                <a:gd name="T89" fmla="*/ 1007266 h 1979613"/>
                <a:gd name="T90" fmla="*/ 691866 w 1546226"/>
                <a:gd name="T91" fmla="*/ 883143 h 1979613"/>
                <a:gd name="T92" fmla="*/ 1012409 w 1546226"/>
                <a:gd name="T93" fmla="*/ 720292 h 1979613"/>
                <a:gd name="T94" fmla="*/ 1199340 w 1546226"/>
                <a:gd name="T95" fmla="*/ 492998 h 1979613"/>
                <a:gd name="T96" fmla="*/ 1277730 w 1546226"/>
                <a:gd name="T97" fmla="*/ 259356 h 1979613"/>
                <a:gd name="T98" fmla="*/ 463603 w 1546226"/>
                <a:gd name="T99" fmla="*/ 0 h 1979613"/>
                <a:gd name="T100" fmla="*/ 1141411 w 1546226"/>
                <a:gd name="T101" fmla="*/ 43609 h 1979613"/>
                <a:gd name="T102" fmla="*/ 1112176 w 1546226"/>
                <a:gd name="T103" fmla="*/ 116504 h 1979613"/>
                <a:gd name="T104" fmla="*/ 419433 w 1546226"/>
                <a:gd name="T105" fmla="*/ 105681 h 1979613"/>
                <a:gd name="T106" fmla="*/ 412124 w 1546226"/>
                <a:gd name="T107" fmla="*/ 27693 h 1979613"/>
                <a:gd name="T108" fmla="*/ 256779 w 1546226"/>
                <a:gd name="T109" fmla="*/ 31137 h 1979613"/>
                <a:gd name="T110" fmla="*/ 279287 w 1546226"/>
                <a:gd name="T111" fmla="*/ 311049 h 1979613"/>
                <a:gd name="T112" fmla="*/ 361076 w 1546226"/>
                <a:gd name="T113" fmla="*/ 519156 h 1979613"/>
                <a:gd name="T114" fmla="*/ 530043 w 1546226"/>
                <a:gd name="T115" fmla="*/ 718050 h 1979613"/>
                <a:gd name="T116" fmla="*/ 466323 w 1546226"/>
                <a:gd name="T117" fmla="*/ 850539 h 1979613"/>
                <a:gd name="T118" fmla="*/ 255828 w 1546226"/>
                <a:gd name="T119" fmla="*/ 808600 h 1979613"/>
                <a:gd name="T120" fmla="*/ 108418 w 1546226"/>
                <a:gd name="T121" fmla="*/ 587149 h 1979613"/>
                <a:gd name="T122" fmla="*/ 28214 w 1546226"/>
                <a:gd name="T123" fmla="*/ 353306 h 1979613"/>
                <a:gd name="T124" fmla="*/ 2853 w 1546226"/>
                <a:gd name="T125" fmla="*/ 15886 h 19796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46226" h="1979613">
                  <a:moveTo>
                    <a:pt x="463603" y="1855788"/>
                  </a:moveTo>
                  <a:lnTo>
                    <a:pt x="1082623" y="1855788"/>
                  </a:lnTo>
                  <a:lnTo>
                    <a:pt x="1088978" y="1856106"/>
                  </a:lnTo>
                  <a:lnTo>
                    <a:pt x="1095016" y="1857058"/>
                  </a:lnTo>
                  <a:lnTo>
                    <a:pt x="1101054" y="1858646"/>
                  </a:lnTo>
                  <a:lnTo>
                    <a:pt x="1106773" y="1860551"/>
                  </a:lnTo>
                  <a:lnTo>
                    <a:pt x="1112176" y="1863091"/>
                  </a:lnTo>
                  <a:lnTo>
                    <a:pt x="1117260" y="1866266"/>
                  </a:lnTo>
                  <a:lnTo>
                    <a:pt x="1122026" y="1869758"/>
                  </a:lnTo>
                  <a:lnTo>
                    <a:pt x="1126157" y="1873886"/>
                  </a:lnTo>
                  <a:lnTo>
                    <a:pt x="1130606" y="1878013"/>
                  </a:lnTo>
                  <a:lnTo>
                    <a:pt x="1134102" y="1883093"/>
                  </a:lnTo>
                  <a:lnTo>
                    <a:pt x="1137279" y="1888173"/>
                  </a:lnTo>
                  <a:lnTo>
                    <a:pt x="1139504" y="1893571"/>
                  </a:lnTo>
                  <a:lnTo>
                    <a:pt x="1141411" y="1899286"/>
                  </a:lnTo>
                  <a:lnTo>
                    <a:pt x="1142999" y="1905318"/>
                  </a:lnTo>
                  <a:lnTo>
                    <a:pt x="1144270" y="1911351"/>
                  </a:lnTo>
                  <a:lnTo>
                    <a:pt x="1144588" y="1917701"/>
                  </a:lnTo>
                  <a:lnTo>
                    <a:pt x="1144270" y="1924051"/>
                  </a:lnTo>
                  <a:lnTo>
                    <a:pt x="1142999" y="1930401"/>
                  </a:lnTo>
                  <a:lnTo>
                    <a:pt x="1141411" y="1936116"/>
                  </a:lnTo>
                  <a:lnTo>
                    <a:pt x="1139504" y="1941513"/>
                  </a:lnTo>
                  <a:lnTo>
                    <a:pt x="1137279" y="1947228"/>
                  </a:lnTo>
                  <a:lnTo>
                    <a:pt x="1134102" y="1952308"/>
                  </a:lnTo>
                  <a:lnTo>
                    <a:pt x="1130606" y="1956753"/>
                  </a:lnTo>
                  <a:lnTo>
                    <a:pt x="1126157" y="1961198"/>
                  </a:lnTo>
                  <a:lnTo>
                    <a:pt x="1122026" y="1965643"/>
                  </a:lnTo>
                  <a:lnTo>
                    <a:pt x="1117260" y="1969136"/>
                  </a:lnTo>
                  <a:lnTo>
                    <a:pt x="1112176" y="1972311"/>
                  </a:lnTo>
                  <a:lnTo>
                    <a:pt x="1106773" y="1974533"/>
                  </a:lnTo>
                  <a:lnTo>
                    <a:pt x="1101054" y="1976756"/>
                  </a:lnTo>
                  <a:lnTo>
                    <a:pt x="1095016" y="1978026"/>
                  </a:lnTo>
                  <a:lnTo>
                    <a:pt x="1088978" y="1979296"/>
                  </a:lnTo>
                  <a:lnTo>
                    <a:pt x="1082623" y="1979613"/>
                  </a:lnTo>
                  <a:lnTo>
                    <a:pt x="463603" y="1979613"/>
                  </a:lnTo>
                  <a:lnTo>
                    <a:pt x="457248" y="1979296"/>
                  </a:lnTo>
                  <a:lnTo>
                    <a:pt x="450892" y="1978026"/>
                  </a:lnTo>
                  <a:lnTo>
                    <a:pt x="445172" y="1976756"/>
                  </a:lnTo>
                  <a:lnTo>
                    <a:pt x="439135" y="1974533"/>
                  </a:lnTo>
                  <a:lnTo>
                    <a:pt x="433733" y="1972311"/>
                  </a:lnTo>
                  <a:lnTo>
                    <a:pt x="428648" y="1969136"/>
                  </a:lnTo>
                  <a:lnTo>
                    <a:pt x="423882" y="1965643"/>
                  </a:lnTo>
                  <a:lnTo>
                    <a:pt x="419433" y="1961198"/>
                  </a:lnTo>
                  <a:lnTo>
                    <a:pt x="415620" y="1956753"/>
                  </a:lnTo>
                  <a:lnTo>
                    <a:pt x="412124" y="1952308"/>
                  </a:lnTo>
                  <a:lnTo>
                    <a:pt x="408946" y="1947228"/>
                  </a:lnTo>
                  <a:lnTo>
                    <a:pt x="406087" y="1941513"/>
                  </a:lnTo>
                  <a:lnTo>
                    <a:pt x="404180" y="1936116"/>
                  </a:lnTo>
                  <a:lnTo>
                    <a:pt x="402591" y="1930401"/>
                  </a:lnTo>
                  <a:lnTo>
                    <a:pt x="401956" y="1924051"/>
                  </a:lnTo>
                  <a:lnTo>
                    <a:pt x="401638" y="1917701"/>
                  </a:lnTo>
                  <a:lnTo>
                    <a:pt x="401956" y="1911351"/>
                  </a:lnTo>
                  <a:lnTo>
                    <a:pt x="402591" y="1905318"/>
                  </a:lnTo>
                  <a:lnTo>
                    <a:pt x="404180" y="1899286"/>
                  </a:lnTo>
                  <a:lnTo>
                    <a:pt x="406087" y="1893571"/>
                  </a:lnTo>
                  <a:lnTo>
                    <a:pt x="408946" y="1888173"/>
                  </a:lnTo>
                  <a:lnTo>
                    <a:pt x="412124" y="1883093"/>
                  </a:lnTo>
                  <a:lnTo>
                    <a:pt x="415620" y="1878013"/>
                  </a:lnTo>
                  <a:lnTo>
                    <a:pt x="419433" y="1873886"/>
                  </a:lnTo>
                  <a:lnTo>
                    <a:pt x="423882" y="1869758"/>
                  </a:lnTo>
                  <a:lnTo>
                    <a:pt x="428648" y="1866266"/>
                  </a:lnTo>
                  <a:lnTo>
                    <a:pt x="433733" y="1863091"/>
                  </a:lnTo>
                  <a:lnTo>
                    <a:pt x="439135" y="1860551"/>
                  </a:lnTo>
                  <a:lnTo>
                    <a:pt x="445172" y="1858646"/>
                  </a:lnTo>
                  <a:lnTo>
                    <a:pt x="450892" y="1857058"/>
                  </a:lnTo>
                  <a:lnTo>
                    <a:pt x="457248" y="1856106"/>
                  </a:lnTo>
                  <a:lnTo>
                    <a:pt x="463603" y="1855788"/>
                  </a:lnTo>
                  <a:close/>
                  <a:moveTo>
                    <a:pt x="587375" y="1608138"/>
                  </a:moveTo>
                  <a:lnTo>
                    <a:pt x="958851" y="1608138"/>
                  </a:lnTo>
                  <a:lnTo>
                    <a:pt x="965201" y="1608456"/>
                  </a:lnTo>
                  <a:lnTo>
                    <a:pt x="971551" y="1609408"/>
                  </a:lnTo>
                  <a:lnTo>
                    <a:pt x="977266" y="1610996"/>
                  </a:lnTo>
                  <a:lnTo>
                    <a:pt x="982981" y="1612901"/>
                  </a:lnTo>
                  <a:lnTo>
                    <a:pt x="988378" y="1615758"/>
                  </a:lnTo>
                  <a:lnTo>
                    <a:pt x="993458" y="1618616"/>
                  </a:lnTo>
                  <a:lnTo>
                    <a:pt x="998221" y="1622426"/>
                  </a:lnTo>
                  <a:lnTo>
                    <a:pt x="1002348" y="1626236"/>
                  </a:lnTo>
                  <a:lnTo>
                    <a:pt x="1006793" y="1630998"/>
                  </a:lnTo>
                  <a:lnTo>
                    <a:pt x="1010286" y="1635761"/>
                  </a:lnTo>
                  <a:lnTo>
                    <a:pt x="1013461" y="1640841"/>
                  </a:lnTo>
                  <a:lnTo>
                    <a:pt x="1015683" y="1646238"/>
                  </a:lnTo>
                  <a:lnTo>
                    <a:pt x="1017588" y="1651636"/>
                  </a:lnTo>
                  <a:lnTo>
                    <a:pt x="1019176" y="1657668"/>
                  </a:lnTo>
                  <a:lnTo>
                    <a:pt x="1020446" y="1663701"/>
                  </a:lnTo>
                  <a:lnTo>
                    <a:pt x="1020763" y="1670051"/>
                  </a:lnTo>
                  <a:lnTo>
                    <a:pt x="1020446" y="1676401"/>
                  </a:lnTo>
                  <a:lnTo>
                    <a:pt x="1019176" y="1682751"/>
                  </a:lnTo>
                  <a:lnTo>
                    <a:pt x="1017588" y="1688466"/>
                  </a:lnTo>
                  <a:lnTo>
                    <a:pt x="1015683" y="1694498"/>
                  </a:lnTo>
                  <a:lnTo>
                    <a:pt x="1013461" y="1699578"/>
                  </a:lnTo>
                  <a:lnTo>
                    <a:pt x="1010286" y="1704658"/>
                  </a:lnTo>
                  <a:lnTo>
                    <a:pt x="1006793" y="1709738"/>
                  </a:lnTo>
                  <a:lnTo>
                    <a:pt x="1002348" y="1713866"/>
                  </a:lnTo>
                  <a:lnTo>
                    <a:pt x="998221" y="1717993"/>
                  </a:lnTo>
                  <a:lnTo>
                    <a:pt x="993458" y="1721486"/>
                  </a:lnTo>
                  <a:lnTo>
                    <a:pt x="988378" y="1724661"/>
                  </a:lnTo>
                  <a:lnTo>
                    <a:pt x="982981" y="1727201"/>
                  </a:lnTo>
                  <a:lnTo>
                    <a:pt x="977266" y="1729106"/>
                  </a:lnTo>
                  <a:lnTo>
                    <a:pt x="971551" y="1730693"/>
                  </a:lnTo>
                  <a:lnTo>
                    <a:pt x="965201" y="1731646"/>
                  </a:lnTo>
                  <a:lnTo>
                    <a:pt x="958851" y="1731963"/>
                  </a:lnTo>
                  <a:lnTo>
                    <a:pt x="587375" y="1731963"/>
                  </a:lnTo>
                  <a:lnTo>
                    <a:pt x="581343" y="1731646"/>
                  </a:lnTo>
                  <a:lnTo>
                    <a:pt x="575310" y="1730693"/>
                  </a:lnTo>
                  <a:lnTo>
                    <a:pt x="568960" y="1729106"/>
                  </a:lnTo>
                  <a:lnTo>
                    <a:pt x="563563" y="1727201"/>
                  </a:lnTo>
                  <a:lnTo>
                    <a:pt x="558165" y="1724661"/>
                  </a:lnTo>
                  <a:lnTo>
                    <a:pt x="553085" y="1721486"/>
                  </a:lnTo>
                  <a:lnTo>
                    <a:pt x="548323" y="1717993"/>
                  </a:lnTo>
                  <a:lnTo>
                    <a:pt x="543878" y="1713866"/>
                  </a:lnTo>
                  <a:lnTo>
                    <a:pt x="539750" y="1709738"/>
                  </a:lnTo>
                  <a:lnTo>
                    <a:pt x="536258" y="1704658"/>
                  </a:lnTo>
                  <a:lnTo>
                    <a:pt x="533083" y="1699578"/>
                  </a:lnTo>
                  <a:lnTo>
                    <a:pt x="530543" y="1694498"/>
                  </a:lnTo>
                  <a:lnTo>
                    <a:pt x="528320" y="1688466"/>
                  </a:lnTo>
                  <a:lnTo>
                    <a:pt x="527050" y="1682751"/>
                  </a:lnTo>
                  <a:lnTo>
                    <a:pt x="526098" y="1676401"/>
                  </a:lnTo>
                  <a:lnTo>
                    <a:pt x="525463" y="1670051"/>
                  </a:lnTo>
                  <a:lnTo>
                    <a:pt x="526098" y="1663701"/>
                  </a:lnTo>
                  <a:lnTo>
                    <a:pt x="527050" y="1657668"/>
                  </a:lnTo>
                  <a:lnTo>
                    <a:pt x="528320" y="1651636"/>
                  </a:lnTo>
                  <a:lnTo>
                    <a:pt x="530543" y="1646238"/>
                  </a:lnTo>
                  <a:lnTo>
                    <a:pt x="533083" y="1640841"/>
                  </a:lnTo>
                  <a:lnTo>
                    <a:pt x="536258" y="1635761"/>
                  </a:lnTo>
                  <a:lnTo>
                    <a:pt x="539750" y="1630998"/>
                  </a:lnTo>
                  <a:lnTo>
                    <a:pt x="543878" y="1626236"/>
                  </a:lnTo>
                  <a:lnTo>
                    <a:pt x="548323" y="1622426"/>
                  </a:lnTo>
                  <a:lnTo>
                    <a:pt x="553085" y="1618616"/>
                  </a:lnTo>
                  <a:lnTo>
                    <a:pt x="558165" y="1615758"/>
                  </a:lnTo>
                  <a:lnTo>
                    <a:pt x="563563" y="1612901"/>
                  </a:lnTo>
                  <a:lnTo>
                    <a:pt x="568960" y="1610996"/>
                  </a:lnTo>
                  <a:lnTo>
                    <a:pt x="575310" y="1609408"/>
                  </a:lnTo>
                  <a:lnTo>
                    <a:pt x="581343" y="1608456"/>
                  </a:lnTo>
                  <a:lnTo>
                    <a:pt x="587375" y="1608138"/>
                  </a:lnTo>
                  <a:close/>
                  <a:moveTo>
                    <a:pt x="711201" y="1362075"/>
                  </a:moveTo>
                  <a:lnTo>
                    <a:pt x="835026" y="1362075"/>
                  </a:lnTo>
                  <a:lnTo>
                    <a:pt x="841376" y="1362710"/>
                  </a:lnTo>
                  <a:lnTo>
                    <a:pt x="847726" y="1363345"/>
                  </a:lnTo>
                  <a:lnTo>
                    <a:pt x="853441" y="1364933"/>
                  </a:lnTo>
                  <a:lnTo>
                    <a:pt x="859473" y="1366838"/>
                  </a:lnTo>
                  <a:lnTo>
                    <a:pt x="864553" y="1369695"/>
                  </a:lnTo>
                  <a:lnTo>
                    <a:pt x="869633" y="1372870"/>
                  </a:lnTo>
                  <a:lnTo>
                    <a:pt x="874713" y="1376363"/>
                  </a:lnTo>
                  <a:lnTo>
                    <a:pt x="879158" y="1380173"/>
                  </a:lnTo>
                  <a:lnTo>
                    <a:pt x="882968" y="1384618"/>
                  </a:lnTo>
                  <a:lnTo>
                    <a:pt x="886461" y="1389380"/>
                  </a:lnTo>
                  <a:lnTo>
                    <a:pt x="889636" y="1394460"/>
                  </a:lnTo>
                  <a:lnTo>
                    <a:pt x="892493" y="1399858"/>
                  </a:lnTo>
                  <a:lnTo>
                    <a:pt x="894398" y="1405573"/>
                  </a:lnTo>
                  <a:lnTo>
                    <a:pt x="895986" y="1411605"/>
                  </a:lnTo>
                  <a:lnTo>
                    <a:pt x="896621" y="1417320"/>
                  </a:lnTo>
                  <a:lnTo>
                    <a:pt x="896938" y="1423670"/>
                  </a:lnTo>
                  <a:lnTo>
                    <a:pt x="896621" y="1430338"/>
                  </a:lnTo>
                  <a:lnTo>
                    <a:pt x="895986" y="1436370"/>
                  </a:lnTo>
                  <a:lnTo>
                    <a:pt x="894398" y="1442403"/>
                  </a:lnTo>
                  <a:lnTo>
                    <a:pt x="892493" y="1448118"/>
                  </a:lnTo>
                  <a:lnTo>
                    <a:pt x="889636" y="1453515"/>
                  </a:lnTo>
                  <a:lnTo>
                    <a:pt x="886461" y="1458595"/>
                  </a:lnTo>
                  <a:lnTo>
                    <a:pt x="882968" y="1463358"/>
                  </a:lnTo>
                  <a:lnTo>
                    <a:pt x="879158" y="1467485"/>
                  </a:lnTo>
                  <a:lnTo>
                    <a:pt x="874713" y="1471930"/>
                  </a:lnTo>
                  <a:lnTo>
                    <a:pt x="869633" y="1475423"/>
                  </a:lnTo>
                  <a:lnTo>
                    <a:pt x="864553" y="1478598"/>
                  </a:lnTo>
                  <a:lnTo>
                    <a:pt x="859473" y="1480820"/>
                  </a:lnTo>
                  <a:lnTo>
                    <a:pt x="853441" y="1483360"/>
                  </a:lnTo>
                  <a:lnTo>
                    <a:pt x="847726" y="1484313"/>
                  </a:lnTo>
                  <a:lnTo>
                    <a:pt x="841376" y="1485583"/>
                  </a:lnTo>
                  <a:lnTo>
                    <a:pt x="835026" y="1485900"/>
                  </a:lnTo>
                  <a:lnTo>
                    <a:pt x="711201" y="1485900"/>
                  </a:lnTo>
                  <a:lnTo>
                    <a:pt x="705168" y="1485583"/>
                  </a:lnTo>
                  <a:lnTo>
                    <a:pt x="698818" y="1484313"/>
                  </a:lnTo>
                  <a:lnTo>
                    <a:pt x="692786" y="1483360"/>
                  </a:lnTo>
                  <a:lnTo>
                    <a:pt x="687388" y="1480820"/>
                  </a:lnTo>
                  <a:lnTo>
                    <a:pt x="681991" y="1478598"/>
                  </a:lnTo>
                  <a:lnTo>
                    <a:pt x="676911" y="1475423"/>
                  </a:lnTo>
                  <a:lnTo>
                    <a:pt x="672148" y="1471930"/>
                  </a:lnTo>
                  <a:lnTo>
                    <a:pt x="667703" y="1467485"/>
                  </a:lnTo>
                  <a:lnTo>
                    <a:pt x="663576" y="1463358"/>
                  </a:lnTo>
                  <a:lnTo>
                    <a:pt x="660083" y="1458595"/>
                  </a:lnTo>
                  <a:lnTo>
                    <a:pt x="656908" y="1453515"/>
                  </a:lnTo>
                  <a:lnTo>
                    <a:pt x="654368" y="1448118"/>
                  </a:lnTo>
                  <a:lnTo>
                    <a:pt x="652463" y="1442403"/>
                  </a:lnTo>
                  <a:lnTo>
                    <a:pt x="650876" y="1436370"/>
                  </a:lnTo>
                  <a:lnTo>
                    <a:pt x="649923" y="1430338"/>
                  </a:lnTo>
                  <a:lnTo>
                    <a:pt x="649288" y="1423670"/>
                  </a:lnTo>
                  <a:lnTo>
                    <a:pt x="649923" y="1417320"/>
                  </a:lnTo>
                  <a:lnTo>
                    <a:pt x="650876" y="1411605"/>
                  </a:lnTo>
                  <a:lnTo>
                    <a:pt x="652463" y="1405573"/>
                  </a:lnTo>
                  <a:lnTo>
                    <a:pt x="654368" y="1399858"/>
                  </a:lnTo>
                  <a:lnTo>
                    <a:pt x="656908" y="1394460"/>
                  </a:lnTo>
                  <a:lnTo>
                    <a:pt x="660083" y="1389380"/>
                  </a:lnTo>
                  <a:lnTo>
                    <a:pt x="663576" y="1384618"/>
                  </a:lnTo>
                  <a:lnTo>
                    <a:pt x="667703" y="1380173"/>
                  </a:lnTo>
                  <a:lnTo>
                    <a:pt x="672148" y="1376363"/>
                  </a:lnTo>
                  <a:lnTo>
                    <a:pt x="676911" y="1372870"/>
                  </a:lnTo>
                  <a:lnTo>
                    <a:pt x="681991" y="1369695"/>
                  </a:lnTo>
                  <a:lnTo>
                    <a:pt x="687388" y="1366838"/>
                  </a:lnTo>
                  <a:lnTo>
                    <a:pt x="692786" y="1364933"/>
                  </a:lnTo>
                  <a:lnTo>
                    <a:pt x="698818" y="1363345"/>
                  </a:lnTo>
                  <a:lnTo>
                    <a:pt x="705168" y="1362710"/>
                  </a:lnTo>
                  <a:lnTo>
                    <a:pt x="711201" y="1362075"/>
                  </a:lnTo>
                  <a:close/>
                  <a:moveTo>
                    <a:pt x="1181793" y="1068388"/>
                  </a:moveTo>
                  <a:lnTo>
                    <a:pt x="1199238" y="1082973"/>
                  </a:lnTo>
                  <a:lnTo>
                    <a:pt x="1215731" y="1097240"/>
                  </a:lnTo>
                  <a:lnTo>
                    <a:pt x="1231590" y="1112142"/>
                  </a:lnTo>
                  <a:lnTo>
                    <a:pt x="1247448" y="1127044"/>
                  </a:lnTo>
                  <a:lnTo>
                    <a:pt x="1262038" y="1142262"/>
                  </a:lnTo>
                  <a:lnTo>
                    <a:pt x="1276628" y="1157164"/>
                  </a:lnTo>
                  <a:lnTo>
                    <a:pt x="1290267" y="1172700"/>
                  </a:lnTo>
                  <a:lnTo>
                    <a:pt x="1304222" y="1188236"/>
                  </a:lnTo>
                  <a:lnTo>
                    <a:pt x="1316909" y="1203772"/>
                  </a:lnTo>
                  <a:lnTo>
                    <a:pt x="1329596" y="1219308"/>
                  </a:lnTo>
                  <a:lnTo>
                    <a:pt x="1341332" y="1235160"/>
                  </a:lnTo>
                  <a:lnTo>
                    <a:pt x="1353067" y="1250696"/>
                  </a:lnTo>
                  <a:lnTo>
                    <a:pt x="1363851" y="1266866"/>
                  </a:lnTo>
                  <a:lnTo>
                    <a:pt x="1374952" y="1282402"/>
                  </a:lnTo>
                  <a:lnTo>
                    <a:pt x="1385102" y="1298572"/>
                  </a:lnTo>
                  <a:lnTo>
                    <a:pt x="1394934" y="1314425"/>
                  </a:lnTo>
                  <a:lnTo>
                    <a:pt x="1404132" y="1330278"/>
                  </a:lnTo>
                  <a:lnTo>
                    <a:pt x="1413330" y="1346131"/>
                  </a:lnTo>
                  <a:lnTo>
                    <a:pt x="1421894" y="1362301"/>
                  </a:lnTo>
                  <a:lnTo>
                    <a:pt x="1430141" y="1377837"/>
                  </a:lnTo>
                  <a:lnTo>
                    <a:pt x="1438070" y="1394007"/>
                  </a:lnTo>
                  <a:lnTo>
                    <a:pt x="1445365" y="1409543"/>
                  </a:lnTo>
                  <a:lnTo>
                    <a:pt x="1452343" y="1425079"/>
                  </a:lnTo>
                  <a:lnTo>
                    <a:pt x="1459003" y="1440931"/>
                  </a:lnTo>
                  <a:lnTo>
                    <a:pt x="1465664" y="1456467"/>
                  </a:lnTo>
                  <a:lnTo>
                    <a:pt x="1471690" y="1471686"/>
                  </a:lnTo>
                  <a:lnTo>
                    <a:pt x="1477399" y="1486905"/>
                  </a:lnTo>
                  <a:lnTo>
                    <a:pt x="1483109" y="1502124"/>
                  </a:lnTo>
                  <a:lnTo>
                    <a:pt x="1488183" y="1517025"/>
                  </a:lnTo>
                  <a:lnTo>
                    <a:pt x="1492624" y="1531927"/>
                  </a:lnTo>
                  <a:lnTo>
                    <a:pt x="1501822" y="1561413"/>
                  </a:lnTo>
                  <a:lnTo>
                    <a:pt x="1506579" y="1577901"/>
                  </a:lnTo>
                  <a:lnTo>
                    <a:pt x="1510703" y="1594705"/>
                  </a:lnTo>
                  <a:lnTo>
                    <a:pt x="1514509" y="1611192"/>
                  </a:lnTo>
                  <a:lnTo>
                    <a:pt x="1518315" y="1627045"/>
                  </a:lnTo>
                  <a:lnTo>
                    <a:pt x="1521804" y="1643532"/>
                  </a:lnTo>
                  <a:lnTo>
                    <a:pt x="1524976" y="1659067"/>
                  </a:lnTo>
                  <a:lnTo>
                    <a:pt x="1530685" y="1690773"/>
                  </a:lnTo>
                  <a:lnTo>
                    <a:pt x="1535125" y="1721528"/>
                  </a:lnTo>
                  <a:lnTo>
                    <a:pt x="1538931" y="1751014"/>
                  </a:lnTo>
                  <a:lnTo>
                    <a:pt x="1541786" y="1780184"/>
                  </a:lnTo>
                  <a:lnTo>
                    <a:pt x="1543689" y="1807451"/>
                  </a:lnTo>
                  <a:lnTo>
                    <a:pt x="1545275" y="1834084"/>
                  </a:lnTo>
                  <a:lnTo>
                    <a:pt x="1545909" y="1859448"/>
                  </a:lnTo>
                  <a:lnTo>
                    <a:pt x="1546226" y="1883228"/>
                  </a:lnTo>
                  <a:lnTo>
                    <a:pt x="1546226" y="1905739"/>
                  </a:lnTo>
                  <a:lnTo>
                    <a:pt x="1545592" y="1926665"/>
                  </a:lnTo>
                  <a:lnTo>
                    <a:pt x="1544640" y="1946005"/>
                  </a:lnTo>
                  <a:lnTo>
                    <a:pt x="1543689" y="1963443"/>
                  </a:lnTo>
                  <a:lnTo>
                    <a:pt x="1542420" y="1979613"/>
                  </a:lnTo>
                  <a:lnTo>
                    <a:pt x="1286461" y="1979613"/>
                  </a:lnTo>
                  <a:lnTo>
                    <a:pt x="1288681" y="1961224"/>
                  </a:lnTo>
                  <a:lnTo>
                    <a:pt x="1289632" y="1948859"/>
                  </a:lnTo>
                  <a:lnTo>
                    <a:pt x="1290901" y="1934591"/>
                  </a:lnTo>
                  <a:lnTo>
                    <a:pt x="1291535" y="1919055"/>
                  </a:lnTo>
                  <a:lnTo>
                    <a:pt x="1291853" y="1900983"/>
                  </a:lnTo>
                  <a:lnTo>
                    <a:pt x="1292487" y="1881642"/>
                  </a:lnTo>
                  <a:lnTo>
                    <a:pt x="1291853" y="1861033"/>
                  </a:lnTo>
                  <a:lnTo>
                    <a:pt x="1291218" y="1839156"/>
                  </a:lnTo>
                  <a:lnTo>
                    <a:pt x="1289950" y="1815694"/>
                  </a:lnTo>
                  <a:lnTo>
                    <a:pt x="1287729" y="1791281"/>
                  </a:lnTo>
                  <a:lnTo>
                    <a:pt x="1284875" y="1765916"/>
                  </a:lnTo>
                  <a:lnTo>
                    <a:pt x="1281069" y="1739283"/>
                  </a:lnTo>
                  <a:lnTo>
                    <a:pt x="1276311" y="1712016"/>
                  </a:lnTo>
                  <a:lnTo>
                    <a:pt x="1273456" y="1698383"/>
                  </a:lnTo>
                  <a:lnTo>
                    <a:pt x="1270919" y="1684115"/>
                  </a:lnTo>
                  <a:lnTo>
                    <a:pt x="1267430" y="1669847"/>
                  </a:lnTo>
                  <a:lnTo>
                    <a:pt x="1263624" y="1655263"/>
                  </a:lnTo>
                  <a:lnTo>
                    <a:pt x="1259818" y="1640678"/>
                  </a:lnTo>
                  <a:lnTo>
                    <a:pt x="1256012" y="1626410"/>
                  </a:lnTo>
                  <a:lnTo>
                    <a:pt x="1251254" y="1611509"/>
                  </a:lnTo>
                  <a:lnTo>
                    <a:pt x="1246497" y="1596607"/>
                  </a:lnTo>
                  <a:lnTo>
                    <a:pt x="1241105" y="1581705"/>
                  </a:lnTo>
                  <a:lnTo>
                    <a:pt x="1235713" y="1566803"/>
                  </a:lnTo>
                  <a:lnTo>
                    <a:pt x="1229686" y="1551902"/>
                  </a:lnTo>
                  <a:lnTo>
                    <a:pt x="1223343" y="1536683"/>
                  </a:lnTo>
                  <a:lnTo>
                    <a:pt x="1216365" y="1521781"/>
                  </a:lnTo>
                  <a:lnTo>
                    <a:pt x="1209387" y="1506880"/>
                  </a:lnTo>
                  <a:lnTo>
                    <a:pt x="1201775" y="1491661"/>
                  </a:lnTo>
                  <a:lnTo>
                    <a:pt x="1194163" y="1476759"/>
                  </a:lnTo>
                  <a:lnTo>
                    <a:pt x="1185599" y="1461540"/>
                  </a:lnTo>
                  <a:lnTo>
                    <a:pt x="1176718" y="1446638"/>
                  </a:lnTo>
                  <a:lnTo>
                    <a:pt x="1167520" y="1431737"/>
                  </a:lnTo>
                  <a:lnTo>
                    <a:pt x="1157688" y="1416835"/>
                  </a:lnTo>
                  <a:lnTo>
                    <a:pt x="1147538" y="1402567"/>
                  </a:lnTo>
                  <a:lnTo>
                    <a:pt x="1136437" y="1387666"/>
                  </a:lnTo>
                  <a:lnTo>
                    <a:pt x="1125653" y="1373081"/>
                  </a:lnTo>
                  <a:lnTo>
                    <a:pt x="1113918" y="1359130"/>
                  </a:lnTo>
                  <a:lnTo>
                    <a:pt x="1101231" y="1344545"/>
                  </a:lnTo>
                  <a:lnTo>
                    <a:pt x="1088861" y="1330595"/>
                  </a:lnTo>
                  <a:lnTo>
                    <a:pt x="1075540" y="1316961"/>
                  </a:lnTo>
                  <a:lnTo>
                    <a:pt x="1061267" y="1303011"/>
                  </a:lnTo>
                  <a:lnTo>
                    <a:pt x="1046994" y="1289377"/>
                  </a:lnTo>
                  <a:lnTo>
                    <a:pt x="1032087" y="1276061"/>
                  </a:lnTo>
                  <a:lnTo>
                    <a:pt x="1016228" y="1263062"/>
                  </a:lnTo>
                  <a:lnTo>
                    <a:pt x="1000052" y="1250379"/>
                  </a:lnTo>
                  <a:lnTo>
                    <a:pt x="983242" y="1237697"/>
                  </a:lnTo>
                  <a:lnTo>
                    <a:pt x="965798" y="1225332"/>
                  </a:lnTo>
                  <a:lnTo>
                    <a:pt x="947402" y="1213283"/>
                  </a:lnTo>
                  <a:lnTo>
                    <a:pt x="928688" y="1201552"/>
                  </a:lnTo>
                  <a:lnTo>
                    <a:pt x="946767" y="1194260"/>
                  </a:lnTo>
                  <a:lnTo>
                    <a:pt x="964212" y="1186968"/>
                  </a:lnTo>
                  <a:lnTo>
                    <a:pt x="981973" y="1179358"/>
                  </a:lnTo>
                  <a:lnTo>
                    <a:pt x="998784" y="1171749"/>
                  </a:lnTo>
                  <a:lnTo>
                    <a:pt x="1015594" y="1163822"/>
                  </a:lnTo>
                  <a:lnTo>
                    <a:pt x="1032087" y="1155896"/>
                  </a:lnTo>
                  <a:lnTo>
                    <a:pt x="1048580" y="1147652"/>
                  </a:lnTo>
                  <a:lnTo>
                    <a:pt x="1064122" y="1139726"/>
                  </a:lnTo>
                  <a:lnTo>
                    <a:pt x="1079663" y="1130848"/>
                  </a:lnTo>
                  <a:lnTo>
                    <a:pt x="1095522" y="1122288"/>
                  </a:lnTo>
                  <a:lnTo>
                    <a:pt x="1110429" y="1113727"/>
                  </a:lnTo>
                  <a:lnTo>
                    <a:pt x="1125336" y="1105167"/>
                  </a:lnTo>
                  <a:lnTo>
                    <a:pt x="1139609" y="1096289"/>
                  </a:lnTo>
                  <a:lnTo>
                    <a:pt x="1154199" y="1087094"/>
                  </a:lnTo>
                  <a:lnTo>
                    <a:pt x="1168155" y="1077900"/>
                  </a:lnTo>
                  <a:lnTo>
                    <a:pt x="1181793" y="1068388"/>
                  </a:lnTo>
                  <a:close/>
                  <a:moveTo>
                    <a:pt x="711201" y="495300"/>
                  </a:moveTo>
                  <a:lnTo>
                    <a:pt x="835026" y="495300"/>
                  </a:lnTo>
                  <a:lnTo>
                    <a:pt x="841376" y="495617"/>
                  </a:lnTo>
                  <a:lnTo>
                    <a:pt x="847726" y="496570"/>
                  </a:lnTo>
                  <a:lnTo>
                    <a:pt x="853441" y="498157"/>
                  </a:lnTo>
                  <a:lnTo>
                    <a:pt x="859473" y="500062"/>
                  </a:lnTo>
                  <a:lnTo>
                    <a:pt x="864553" y="502602"/>
                  </a:lnTo>
                  <a:lnTo>
                    <a:pt x="869633" y="505777"/>
                  </a:lnTo>
                  <a:lnTo>
                    <a:pt x="874713" y="509270"/>
                  </a:lnTo>
                  <a:lnTo>
                    <a:pt x="879158" y="513397"/>
                  </a:lnTo>
                  <a:lnTo>
                    <a:pt x="882968" y="518160"/>
                  </a:lnTo>
                  <a:lnTo>
                    <a:pt x="886461" y="522605"/>
                  </a:lnTo>
                  <a:lnTo>
                    <a:pt x="889636" y="527685"/>
                  </a:lnTo>
                  <a:lnTo>
                    <a:pt x="892493" y="533400"/>
                  </a:lnTo>
                  <a:lnTo>
                    <a:pt x="894398" y="538797"/>
                  </a:lnTo>
                  <a:lnTo>
                    <a:pt x="895986" y="544512"/>
                  </a:lnTo>
                  <a:lnTo>
                    <a:pt x="896621" y="550862"/>
                  </a:lnTo>
                  <a:lnTo>
                    <a:pt x="896938" y="557212"/>
                  </a:lnTo>
                  <a:lnTo>
                    <a:pt x="896621" y="563562"/>
                  </a:lnTo>
                  <a:lnTo>
                    <a:pt x="895986" y="569595"/>
                  </a:lnTo>
                  <a:lnTo>
                    <a:pt x="894398" y="575627"/>
                  </a:lnTo>
                  <a:lnTo>
                    <a:pt x="892493" y="581342"/>
                  </a:lnTo>
                  <a:lnTo>
                    <a:pt x="889636" y="586740"/>
                  </a:lnTo>
                  <a:lnTo>
                    <a:pt x="886461" y="591820"/>
                  </a:lnTo>
                  <a:lnTo>
                    <a:pt x="882968" y="596265"/>
                  </a:lnTo>
                  <a:lnTo>
                    <a:pt x="879158" y="601027"/>
                  </a:lnTo>
                  <a:lnTo>
                    <a:pt x="874713" y="605155"/>
                  </a:lnTo>
                  <a:lnTo>
                    <a:pt x="869633" y="608647"/>
                  </a:lnTo>
                  <a:lnTo>
                    <a:pt x="864553" y="611822"/>
                  </a:lnTo>
                  <a:lnTo>
                    <a:pt x="859473" y="614045"/>
                  </a:lnTo>
                  <a:lnTo>
                    <a:pt x="853441" y="616267"/>
                  </a:lnTo>
                  <a:lnTo>
                    <a:pt x="847726" y="617855"/>
                  </a:lnTo>
                  <a:lnTo>
                    <a:pt x="841376" y="618807"/>
                  </a:lnTo>
                  <a:lnTo>
                    <a:pt x="835026" y="619125"/>
                  </a:lnTo>
                  <a:lnTo>
                    <a:pt x="711201" y="619125"/>
                  </a:lnTo>
                  <a:lnTo>
                    <a:pt x="705168" y="618807"/>
                  </a:lnTo>
                  <a:lnTo>
                    <a:pt x="698818" y="617855"/>
                  </a:lnTo>
                  <a:lnTo>
                    <a:pt x="692786" y="616267"/>
                  </a:lnTo>
                  <a:lnTo>
                    <a:pt x="687388" y="614045"/>
                  </a:lnTo>
                  <a:lnTo>
                    <a:pt x="681991" y="611822"/>
                  </a:lnTo>
                  <a:lnTo>
                    <a:pt x="676911" y="608647"/>
                  </a:lnTo>
                  <a:lnTo>
                    <a:pt x="672148" y="605155"/>
                  </a:lnTo>
                  <a:lnTo>
                    <a:pt x="667703" y="601027"/>
                  </a:lnTo>
                  <a:lnTo>
                    <a:pt x="663576" y="596265"/>
                  </a:lnTo>
                  <a:lnTo>
                    <a:pt x="660083" y="591820"/>
                  </a:lnTo>
                  <a:lnTo>
                    <a:pt x="656908" y="586740"/>
                  </a:lnTo>
                  <a:lnTo>
                    <a:pt x="654368" y="581342"/>
                  </a:lnTo>
                  <a:lnTo>
                    <a:pt x="652463" y="575627"/>
                  </a:lnTo>
                  <a:lnTo>
                    <a:pt x="650876" y="569595"/>
                  </a:lnTo>
                  <a:lnTo>
                    <a:pt x="649923" y="563562"/>
                  </a:lnTo>
                  <a:lnTo>
                    <a:pt x="649288" y="557212"/>
                  </a:lnTo>
                  <a:lnTo>
                    <a:pt x="649923" y="550862"/>
                  </a:lnTo>
                  <a:lnTo>
                    <a:pt x="650876" y="544512"/>
                  </a:lnTo>
                  <a:lnTo>
                    <a:pt x="652463" y="538797"/>
                  </a:lnTo>
                  <a:lnTo>
                    <a:pt x="654368" y="533400"/>
                  </a:lnTo>
                  <a:lnTo>
                    <a:pt x="656908" y="527685"/>
                  </a:lnTo>
                  <a:lnTo>
                    <a:pt x="660083" y="522605"/>
                  </a:lnTo>
                  <a:lnTo>
                    <a:pt x="663576" y="518160"/>
                  </a:lnTo>
                  <a:lnTo>
                    <a:pt x="667703" y="513397"/>
                  </a:lnTo>
                  <a:lnTo>
                    <a:pt x="672148" y="509270"/>
                  </a:lnTo>
                  <a:lnTo>
                    <a:pt x="676911" y="505777"/>
                  </a:lnTo>
                  <a:lnTo>
                    <a:pt x="681991" y="502602"/>
                  </a:lnTo>
                  <a:lnTo>
                    <a:pt x="687388" y="500062"/>
                  </a:lnTo>
                  <a:lnTo>
                    <a:pt x="692786" y="498157"/>
                  </a:lnTo>
                  <a:lnTo>
                    <a:pt x="698818" y="496570"/>
                  </a:lnTo>
                  <a:lnTo>
                    <a:pt x="705168" y="495617"/>
                  </a:lnTo>
                  <a:lnTo>
                    <a:pt x="711201" y="495300"/>
                  </a:lnTo>
                  <a:close/>
                  <a:moveTo>
                    <a:pt x="587375" y="247650"/>
                  </a:moveTo>
                  <a:lnTo>
                    <a:pt x="958851" y="247650"/>
                  </a:lnTo>
                  <a:lnTo>
                    <a:pt x="965201" y="247967"/>
                  </a:lnTo>
                  <a:lnTo>
                    <a:pt x="971551" y="249237"/>
                  </a:lnTo>
                  <a:lnTo>
                    <a:pt x="977266" y="250507"/>
                  </a:lnTo>
                  <a:lnTo>
                    <a:pt x="982981" y="252730"/>
                  </a:lnTo>
                  <a:lnTo>
                    <a:pt x="988378" y="255587"/>
                  </a:lnTo>
                  <a:lnTo>
                    <a:pt x="993458" y="258127"/>
                  </a:lnTo>
                  <a:lnTo>
                    <a:pt x="998221" y="262255"/>
                  </a:lnTo>
                  <a:lnTo>
                    <a:pt x="1002348" y="266065"/>
                  </a:lnTo>
                  <a:lnTo>
                    <a:pt x="1006793" y="270510"/>
                  </a:lnTo>
                  <a:lnTo>
                    <a:pt x="1010286" y="274955"/>
                  </a:lnTo>
                  <a:lnTo>
                    <a:pt x="1013461" y="280352"/>
                  </a:lnTo>
                  <a:lnTo>
                    <a:pt x="1015683" y="285750"/>
                  </a:lnTo>
                  <a:lnTo>
                    <a:pt x="1017588" y="291465"/>
                  </a:lnTo>
                  <a:lnTo>
                    <a:pt x="1019176" y="297497"/>
                  </a:lnTo>
                  <a:lnTo>
                    <a:pt x="1020446" y="303212"/>
                  </a:lnTo>
                  <a:lnTo>
                    <a:pt x="1020763" y="309880"/>
                  </a:lnTo>
                  <a:lnTo>
                    <a:pt x="1020446" y="316230"/>
                  </a:lnTo>
                  <a:lnTo>
                    <a:pt x="1019176" y="322262"/>
                  </a:lnTo>
                  <a:lnTo>
                    <a:pt x="1017588" y="328295"/>
                  </a:lnTo>
                  <a:lnTo>
                    <a:pt x="1015683" y="334010"/>
                  </a:lnTo>
                  <a:lnTo>
                    <a:pt x="1013461" y="339407"/>
                  </a:lnTo>
                  <a:lnTo>
                    <a:pt x="1010286" y="344487"/>
                  </a:lnTo>
                  <a:lnTo>
                    <a:pt x="1006793" y="349250"/>
                  </a:lnTo>
                  <a:lnTo>
                    <a:pt x="1002348" y="353377"/>
                  </a:lnTo>
                  <a:lnTo>
                    <a:pt x="998221" y="357505"/>
                  </a:lnTo>
                  <a:lnTo>
                    <a:pt x="993458" y="360997"/>
                  </a:lnTo>
                  <a:lnTo>
                    <a:pt x="988378" y="364172"/>
                  </a:lnTo>
                  <a:lnTo>
                    <a:pt x="982981" y="366712"/>
                  </a:lnTo>
                  <a:lnTo>
                    <a:pt x="977266" y="368617"/>
                  </a:lnTo>
                  <a:lnTo>
                    <a:pt x="971551" y="370205"/>
                  </a:lnTo>
                  <a:lnTo>
                    <a:pt x="965201" y="371475"/>
                  </a:lnTo>
                  <a:lnTo>
                    <a:pt x="958851" y="371475"/>
                  </a:lnTo>
                  <a:lnTo>
                    <a:pt x="587375" y="371475"/>
                  </a:lnTo>
                  <a:lnTo>
                    <a:pt x="581343" y="371475"/>
                  </a:lnTo>
                  <a:lnTo>
                    <a:pt x="575310" y="370205"/>
                  </a:lnTo>
                  <a:lnTo>
                    <a:pt x="568960" y="368617"/>
                  </a:lnTo>
                  <a:lnTo>
                    <a:pt x="563563" y="366712"/>
                  </a:lnTo>
                  <a:lnTo>
                    <a:pt x="558165" y="364172"/>
                  </a:lnTo>
                  <a:lnTo>
                    <a:pt x="553085" y="360997"/>
                  </a:lnTo>
                  <a:lnTo>
                    <a:pt x="548323" y="357505"/>
                  </a:lnTo>
                  <a:lnTo>
                    <a:pt x="543878" y="353377"/>
                  </a:lnTo>
                  <a:lnTo>
                    <a:pt x="539750" y="349250"/>
                  </a:lnTo>
                  <a:lnTo>
                    <a:pt x="536258" y="344487"/>
                  </a:lnTo>
                  <a:lnTo>
                    <a:pt x="533083" y="339407"/>
                  </a:lnTo>
                  <a:lnTo>
                    <a:pt x="530543" y="334010"/>
                  </a:lnTo>
                  <a:lnTo>
                    <a:pt x="528320" y="328295"/>
                  </a:lnTo>
                  <a:lnTo>
                    <a:pt x="527050" y="322262"/>
                  </a:lnTo>
                  <a:lnTo>
                    <a:pt x="526098" y="316230"/>
                  </a:lnTo>
                  <a:lnTo>
                    <a:pt x="525463" y="309880"/>
                  </a:lnTo>
                  <a:lnTo>
                    <a:pt x="526098" y="303212"/>
                  </a:lnTo>
                  <a:lnTo>
                    <a:pt x="527050" y="297497"/>
                  </a:lnTo>
                  <a:lnTo>
                    <a:pt x="528320" y="291465"/>
                  </a:lnTo>
                  <a:lnTo>
                    <a:pt x="530543" y="285750"/>
                  </a:lnTo>
                  <a:lnTo>
                    <a:pt x="533083" y="280352"/>
                  </a:lnTo>
                  <a:lnTo>
                    <a:pt x="536258" y="274955"/>
                  </a:lnTo>
                  <a:lnTo>
                    <a:pt x="539750" y="270510"/>
                  </a:lnTo>
                  <a:lnTo>
                    <a:pt x="543878" y="266065"/>
                  </a:lnTo>
                  <a:lnTo>
                    <a:pt x="548323" y="262255"/>
                  </a:lnTo>
                  <a:lnTo>
                    <a:pt x="553085" y="258127"/>
                  </a:lnTo>
                  <a:lnTo>
                    <a:pt x="558165" y="255587"/>
                  </a:lnTo>
                  <a:lnTo>
                    <a:pt x="563563" y="252730"/>
                  </a:lnTo>
                  <a:lnTo>
                    <a:pt x="568960" y="250507"/>
                  </a:lnTo>
                  <a:lnTo>
                    <a:pt x="575310" y="249237"/>
                  </a:lnTo>
                  <a:lnTo>
                    <a:pt x="581343" y="247967"/>
                  </a:lnTo>
                  <a:lnTo>
                    <a:pt x="587375" y="247650"/>
                  </a:lnTo>
                  <a:close/>
                  <a:moveTo>
                    <a:pt x="1286299" y="0"/>
                  </a:moveTo>
                  <a:lnTo>
                    <a:pt x="1542417" y="0"/>
                  </a:lnTo>
                  <a:lnTo>
                    <a:pt x="1543686" y="15872"/>
                  </a:lnTo>
                  <a:lnTo>
                    <a:pt x="1544638" y="33332"/>
                  </a:lnTo>
                  <a:lnTo>
                    <a:pt x="1545590" y="53014"/>
                  </a:lnTo>
                  <a:lnTo>
                    <a:pt x="1546225" y="73648"/>
                  </a:lnTo>
                  <a:lnTo>
                    <a:pt x="1546225" y="96504"/>
                  </a:lnTo>
                  <a:lnTo>
                    <a:pt x="1545908" y="120313"/>
                  </a:lnTo>
                  <a:lnTo>
                    <a:pt x="1545273" y="145709"/>
                  </a:lnTo>
                  <a:lnTo>
                    <a:pt x="1543686" y="172057"/>
                  </a:lnTo>
                  <a:lnTo>
                    <a:pt x="1541782" y="199993"/>
                  </a:lnTo>
                  <a:lnTo>
                    <a:pt x="1538926" y="228881"/>
                  </a:lnTo>
                  <a:lnTo>
                    <a:pt x="1535117" y="258721"/>
                  </a:lnTo>
                  <a:lnTo>
                    <a:pt x="1530674" y="289196"/>
                  </a:lnTo>
                  <a:lnTo>
                    <a:pt x="1524961" y="320941"/>
                  </a:lnTo>
                  <a:lnTo>
                    <a:pt x="1521788" y="336496"/>
                  </a:lnTo>
                  <a:lnTo>
                    <a:pt x="1518297" y="353003"/>
                  </a:lnTo>
                  <a:lnTo>
                    <a:pt x="1514488" y="369193"/>
                  </a:lnTo>
                  <a:lnTo>
                    <a:pt x="1510680" y="385701"/>
                  </a:lnTo>
                  <a:lnTo>
                    <a:pt x="1506554" y="402525"/>
                  </a:lnTo>
                  <a:lnTo>
                    <a:pt x="1501793" y="419033"/>
                  </a:lnTo>
                  <a:lnTo>
                    <a:pt x="1495129" y="441254"/>
                  </a:lnTo>
                  <a:lnTo>
                    <a:pt x="1488147" y="463476"/>
                  </a:lnTo>
                  <a:lnTo>
                    <a:pt x="1479895" y="486332"/>
                  </a:lnTo>
                  <a:lnTo>
                    <a:pt x="1471009" y="509506"/>
                  </a:lnTo>
                  <a:lnTo>
                    <a:pt x="1461805" y="532997"/>
                  </a:lnTo>
                  <a:lnTo>
                    <a:pt x="1451966" y="556806"/>
                  </a:lnTo>
                  <a:lnTo>
                    <a:pt x="1440858" y="580297"/>
                  </a:lnTo>
                  <a:lnTo>
                    <a:pt x="1428798" y="604741"/>
                  </a:lnTo>
                  <a:lnTo>
                    <a:pt x="1416421" y="628549"/>
                  </a:lnTo>
                  <a:lnTo>
                    <a:pt x="1402774" y="652675"/>
                  </a:lnTo>
                  <a:lnTo>
                    <a:pt x="1388175" y="677119"/>
                  </a:lnTo>
                  <a:lnTo>
                    <a:pt x="1372941" y="700928"/>
                  </a:lnTo>
                  <a:lnTo>
                    <a:pt x="1356438" y="725371"/>
                  </a:lnTo>
                  <a:lnTo>
                    <a:pt x="1338665" y="749180"/>
                  </a:lnTo>
                  <a:lnTo>
                    <a:pt x="1329779" y="760925"/>
                  </a:lnTo>
                  <a:lnTo>
                    <a:pt x="1320258" y="772671"/>
                  </a:lnTo>
                  <a:lnTo>
                    <a:pt x="1310737" y="784417"/>
                  </a:lnTo>
                  <a:lnTo>
                    <a:pt x="1300898" y="796480"/>
                  </a:lnTo>
                  <a:lnTo>
                    <a:pt x="1290743" y="807908"/>
                  </a:lnTo>
                  <a:lnTo>
                    <a:pt x="1279952" y="819654"/>
                  </a:lnTo>
                  <a:lnTo>
                    <a:pt x="1269161" y="831399"/>
                  </a:lnTo>
                  <a:lnTo>
                    <a:pt x="1258054" y="842827"/>
                  </a:lnTo>
                  <a:lnTo>
                    <a:pt x="1246628" y="854256"/>
                  </a:lnTo>
                  <a:lnTo>
                    <a:pt x="1234886" y="865366"/>
                  </a:lnTo>
                  <a:lnTo>
                    <a:pt x="1222826" y="876794"/>
                  </a:lnTo>
                  <a:lnTo>
                    <a:pt x="1210765" y="887905"/>
                  </a:lnTo>
                  <a:lnTo>
                    <a:pt x="1198071" y="898698"/>
                  </a:lnTo>
                  <a:lnTo>
                    <a:pt x="1185376" y="909809"/>
                  </a:lnTo>
                  <a:lnTo>
                    <a:pt x="1172046" y="920285"/>
                  </a:lnTo>
                  <a:lnTo>
                    <a:pt x="1158082" y="931396"/>
                  </a:lnTo>
                  <a:lnTo>
                    <a:pt x="1144435" y="941872"/>
                  </a:lnTo>
                  <a:lnTo>
                    <a:pt x="1130154" y="952030"/>
                  </a:lnTo>
                  <a:lnTo>
                    <a:pt x="1115555" y="962188"/>
                  </a:lnTo>
                  <a:lnTo>
                    <a:pt x="1100638" y="972347"/>
                  </a:lnTo>
                  <a:lnTo>
                    <a:pt x="1085404" y="982505"/>
                  </a:lnTo>
                  <a:lnTo>
                    <a:pt x="1070171" y="992346"/>
                  </a:lnTo>
                  <a:lnTo>
                    <a:pt x="1053985" y="1001869"/>
                  </a:lnTo>
                  <a:lnTo>
                    <a:pt x="1037482" y="1011710"/>
                  </a:lnTo>
                  <a:lnTo>
                    <a:pt x="1021296" y="1020916"/>
                  </a:lnTo>
                  <a:lnTo>
                    <a:pt x="1004158" y="1030122"/>
                  </a:lnTo>
                  <a:lnTo>
                    <a:pt x="986703" y="1039011"/>
                  </a:lnTo>
                  <a:lnTo>
                    <a:pt x="968930" y="1047582"/>
                  </a:lnTo>
                  <a:lnTo>
                    <a:pt x="951157" y="1056153"/>
                  </a:lnTo>
                  <a:lnTo>
                    <a:pt x="932750" y="1065042"/>
                  </a:lnTo>
                  <a:lnTo>
                    <a:pt x="913707" y="1072978"/>
                  </a:lnTo>
                  <a:lnTo>
                    <a:pt x="894665" y="1080914"/>
                  </a:lnTo>
                  <a:lnTo>
                    <a:pt x="874671" y="1088850"/>
                  </a:lnTo>
                  <a:lnTo>
                    <a:pt x="854677" y="1096152"/>
                  </a:lnTo>
                  <a:lnTo>
                    <a:pt x="834365" y="1103771"/>
                  </a:lnTo>
                  <a:lnTo>
                    <a:pt x="813419" y="1110754"/>
                  </a:lnTo>
                  <a:lnTo>
                    <a:pt x="785490" y="1120595"/>
                  </a:lnTo>
                  <a:lnTo>
                    <a:pt x="757879" y="1131071"/>
                  </a:lnTo>
                  <a:lnTo>
                    <a:pt x="731855" y="1142182"/>
                  </a:lnTo>
                  <a:lnTo>
                    <a:pt x="706148" y="1153293"/>
                  </a:lnTo>
                  <a:lnTo>
                    <a:pt x="681710" y="1165038"/>
                  </a:lnTo>
                  <a:lnTo>
                    <a:pt x="658225" y="1177736"/>
                  </a:lnTo>
                  <a:lnTo>
                    <a:pt x="635056" y="1190117"/>
                  </a:lnTo>
                  <a:lnTo>
                    <a:pt x="613158" y="1203450"/>
                  </a:lnTo>
                  <a:lnTo>
                    <a:pt x="591894" y="1216782"/>
                  </a:lnTo>
                  <a:lnTo>
                    <a:pt x="571900" y="1231068"/>
                  </a:lnTo>
                  <a:lnTo>
                    <a:pt x="552223" y="1245035"/>
                  </a:lnTo>
                  <a:lnTo>
                    <a:pt x="533498" y="1259638"/>
                  </a:lnTo>
                  <a:lnTo>
                    <a:pt x="516043" y="1274558"/>
                  </a:lnTo>
                  <a:lnTo>
                    <a:pt x="498588" y="1289796"/>
                  </a:lnTo>
                  <a:lnTo>
                    <a:pt x="482084" y="1305033"/>
                  </a:lnTo>
                  <a:lnTo>
                    <a:pt x="466533" y="1321223"/>
                  </a:lnTo>
                  <a:lnTo>
                    <a:pt x="451617" y="1336778"/>
                  </a:lnTo>
                  <a:lnTo>
                    <a:pt x="437653" y="1352968"/>
                  </a:lnTo>
                  <a:lnTo>
                    <a:pt x="424006" y="1369158"/>
                  </a:lnTo>
                  <a:lnTo>
                    <a:pt x="410993" y="1385666"/>
                  </a:lnTo>
                  <a:lnTo>
                    <a:pt x="398933" y="1402491"/>
                  </a:lnTo>
                  <a:lnTo>
                    <a:pt x="387191" y="1419315"/>
                  </a:lnTo>
                  <a:lnTo>
                    <a:pt x="376083" y="1436140"/>
                  </a:lnTo>
                  <a:lnTo>
                    <a:pt x="365927" y="1452965"/>
                  </a:lnTo>
                  <a:lnTo>
                    <a:pt x="356089" y="1470425"/>
                  </a:lnTo>
                  <a:lnTo>
                    <a:pt x="346567" y="1487250"/>
                  </a:lnTo>
                  <a:lnTo>
                    <a:pt x="337998" y="1504392"/>
                  </a:lnTo>
                  <a:lnTo>
                    <a:pt x="329747" y="1521534"/>
                  </a:lnTo>
                  <a:lnTo>
                    <a:pt x="322447" y="1538994"/>
                  </a:lnTo>
                  <a:lnTo>
                    <a:pt x="315465" y="1555819"/>
                  </a:lnTo>
                  <a:lnTo>
                    <a:pt x="308800" y="1572961"/>
                  </a:lnTo>
                  <a:lnTo>
                    <a:pt x="302453" y="1589786"/>
                  </a:lnTo>
                  <a:lnTo>
                    <a:pt x="297058" y="1606928"/>
                  </a:lnTo>
                  <a:lnTo>
                    <a:pt x="291345" y="1623435"/>
                  </a:lnTo>
                  <a:lnTo>
                    <a:pt x="286902" y="1640260"/>
                  </a:lnTo>
                  <a:lnTo>
                    <a:pt x="282459" y="1656767"/>
                  </a:lnTo>
                  <a:lnTo>
                    <a:pt x="278650" y="1673275"/>
                  </a:lnTo>
                  <a:lnTo>
                    <a:pt x="274525" y="1689465"/>
                  </a:lnTo>
                  <a:lnTo>
                    <a:pt x="271351" y="1705337"/>
                  </a:lnTo>
                  <a:lnTo>
                    <a:pt x="268495" y="1721210"/>
                  </a:lnTo>
                  <a:lnTo>
                    <a:pt x="265956" y="1736765"/>
                  </a:lnTo>
                  <a:lnTo>
                    <a:pt x="263734" y="1752002"/>
                  </a:lnTo>
                  <a:lnTo>
                    <a:pt x="261830" y="1766922"/>
                  </a:lnTo>
                  <a:lnTo>
                    <a:pt x="260243" y="1781525"/>
                  </a:lnTo>
                  <a:lnTo>
                    <a:pt x="257387" y="1809460"/>
                  </a:lnTo>
                  <a:lnTo>
                    <a:pt x="255482" y="1836761"/>
                  </a:lnTo>
                  <a:lnTo>
                    <a:pt x="254530" y="1861840"/>
                  </a:lnTo>
                  <a:lnTo>
                    <a:pt x="254530" y="1885331"/>
                  </a:lnTo>
                  <a:lnTo>
                    <a:pt x="254530" y="1906600"/>
                  </a:lnTo>
                  <a:lnTo>
                    <a:pt x="255482" y="1925964"/>
                  </a:lnTo>
                  <a:lnTo>
                    <a:pt x="256752" y="1943107"/>
                  </a:lnTo>
                  <a:lnTo>
                    <a:pt x="257704" y="1958027"/>
                  </a:lnTo>
                  <a:lnTo>
                    <a:pt x="260243" y="1979613"/>
                  </a:lnTo>
                  <a:lnTo>
                    <a:pt x="4126" y="1979613"/>
                  </a:lnTo>
                  <a:lnTo>
                    <a:pt x="2856" y="1963423"/>
                  </a:lnTo>
                  <a:lnTo>
                    <a:pt x="1587" y="1945964"/>
                  </a:lnTo>
                  <a:lnTo>
                    <a:pt x="952" y="1926599"/>
                  </a:lnTo>
                  <a:lnTo>
                    <a:pt x="317" y="1905648"/>
                  </a:lnTo>
                  <a:lnTo>
                    <a:pt x="0" y="1883109"/>
                  </a:lnTo>
                  <a:lnTo>
                    <a:pt x="317" y="1859300"/>
                  </a:lnTo>
                  <a:lnTo>
                    <a:pt x="1269" y="1833904"/>
                  </a:lnTo>
                  <a:lnTo>
                    <a:pt x="2856" y="1807238"/>
                  </a:lnTo>
                  <a:lnTo>
                    <a:pt x="4760" y="1779938"/>
                  </a:lnTo>
                  <a:lnTo>
                    <a:pt x="7934" y="1750732"/>
                  </a:lnTo>
                  <a:lnTo>
                    <a:pt x="11425" y="1721210"/>
                  </a:lnTo>
                  <a:lnTo>
                    <a:pt x="16186" y="1690417"/>
                  </a:lnTo>
                  <a:lnTo>
                    <a:pt x="21581" y="1658672"/>
                  </a:lnTo>
                  <a:lnTo>
                    <a:pt x="24755" y="1643117"/>
                  </a:lnTo>
                  <a:lnTo>
                    <a:pt x="28246" y="1626610"/>
                  </a:lnTo>
                  <a:lnTo>
                    <a:pt x="31737" y="1610737"/>
                  </a:lnTo>
                  <a:lnTo>
                    <a:pt x="36180" y="1594230"/>
                  </a:lnTo>
                  <a:lnTo>
                    <a:pt x="40306" y="1577405"/>
                  </a:lnTo>
                  <a:lnTo>
                    <a:pt x="45066" y="1560898"/>
                  </a:lnTo>
                  <a:lnTo>
                    <a:pt x="51414" y="1538359"/>
                  </a:lnTo>
                  <a:lnTo>
                    <a:pt x="58713" y="1516137"/>
                  </a:lnTo>
                  <a:lnTo>
                    <a:pt x="66647" y="1493599"/>
                  </a:lnTo>
                  <a:lnTo>
                    <a:pt x="75216" y="1470425"/>
                  </a:lnTo>
                  <a:lnTo>
                    <a:pt x="84737" y="1446933"/>
                  </a:lnTo>
                  <a:lnTo>
                    <a:pt x="94893" y="1422807"/>
                  </a:lnTo>
                  <a:lnTo>
                    <a:pt x="105684" y="1398999"/>
                  </a:lnTo>
                  <a:lnTo>
                    <a:pt x="117427" y="1375190"/>
                  </a:lnTo>
                  <a:lnTo>
                    <a:pt x="130121" y="1351381"/>
                  </a:lnTo>
                  <a:lnTo>
                    <a:pt x="143768" y="1326937"/>
                  </a:lnTo>
                  <a:lnTo>
                    <a:pt x="158367" y="1302811"/>
                  </a:lnTo>
                  <a:lnTo>
                    <a:pt x="173601" y="1278685"/>
                  </a:lnTo>
                  <a:lnTo>
                    <a:pt x="190422" y="1254559"/>
                  </a:lnTo>
                  <a:lnTo>
                    <a:pt x="207560" y="1230750"/>
                  </a:lnTo>
                  <a:lnTo>
                    <a:pt x="217081" y="1219005"/>
                  </a:lnTo>
                  <a:lnTo>
                    <a:pt x="226602" y="1206624"/>
                  </a:lnTo>
                  <a:lnTo>
                    <a:pt x="235805" y="1194878"/>
                  </a:lnTo>
                  <a:lnTo>
                    <a:pt x="245961" y="1183133"/>
                  </a:lnTo>
                  <a:lnTo>
                    <a:pt x="256117" y="1171387"/>
                  </a:lnTo>
                  <a:lnTo>
                    <a:pt x="266908" y="1159959"/>
                  </a:lnTo>
                  <a:lnTo>
                    <a:pt x="277381" y="1148213"/>
                  </a:lnTo>
                  <a:lnTo>
                    <a:pt x="288806" y="1137103"/>
                  </a:lnTo>
                  <a:lnTo>
                    <a:pt x="300231" y="1125675"/>
                  </a:lnTo>
                  <a:lnTo>
                    <a:pt x="311974" y="1114246"/>
                  </a:lnTo>
                  <a:lnTo>
                    <a:pt x="323717" y="1102818"/>
                  </a:lnTo>
                  <a:lnTo>
                    <a:pt x="336094" y="1092025"/>
                  </a:lnTo>
                  <a:lnTo>
                    <a:pt x="348789" y="1080914"/>
                  </a:lnTo>
                  <a:lnTo>
                    <a:pt x="361484" y="1070121"/>
                  </a:lnTo>
                  <a:lnTo>
                    <a:pt x="374813" y="1059010"/>
                  </a:lnTo>
                  <a:lnTo>
                    <a:pt x="388143" y="1048534"/>
                  </a:lnTo>
                  <a:lnTo>
                    <a:pt x="402424" y="1037741"/>
                  </a:lnTo>
                  <a:lnTo>
                    <a:pt x="416389" y="1027583"/>
                  </a:lnTo>
                  <a:lnTo>
                    <a:pt x="430988" y="1017107"/>
                  </a:lnTo>
                  <a:lnTo>
                    <a:pt x="445904" y="1007266"/>
                  </a:lnTo>
                  <a:lnTo>
                    <a:pt x="461138" y="997108"/>
                  </a:lnTo>
                  <a:lnTo>
                    <a:pt x="476689" y="987267"/>
                  </a:lnTo>
                  <a:lnTo>
                    <a:pt x="492240" y="977426"/>
                  </a:lnTo>
                  <a:lnTo>
                    <a:pt x="508743" y="968220"/>
                  </a:lnTo>
                  <a:lnTo>
                    <a:pt x="525247" y="958696"/>
                  </a:lnTo>
                  <a:lnTo>
                    <a:pt x="542385" y="949808"/>
                  </a:lnTo>
                  <a:lnTo>
                    <a:pt x="559840" y="940602"/>
                  </a:lnTo>
                  <a:lnTo>
                    <a:pt x="577295" y="931713"/>
                  </a:lnTo>
                  <a:lnTo>
                    <a:pt x="595385" y="923142"/>
                  </a:lnTo>
                  <a:lnTo>
                    <a:pt x="614110" y="914888"/>
                  </a:lnTo>
                  <a:lnTo>
                    <a:pt x="633152" y="906635"/>
                  </a:lnTo>
                  <a:lnTo>
                    <a:pt x="652195" y="898698"/>
                  </a:lnTo>
                  <a:lnTo>
                    <a:pt x="671872" y="891080"/>
                  </a:lnTo>
                  <a:lnTo>
                    <a:pt x="691866" y="883143"/>
                  </a:lnTo>
                  <a:lnTo>
                    <a:pt x="712178" y="876160"/>
                  </a:lnTo>
                  <a:lnTo>
                    <a:pt x="732807" y="868541"/>
                  </a:lnTo>
                  <a:lnTo>
                    <a:pt x="761053" y="858700"/>
                  </a:lnTo>
                  <a:lnTo>
                    <a:pt x="788346" y="848541"/>
                  </a:lnTo>
                  <a:lnTo>
                    <a:pt x="814688" y="837748"/>
                  </a:lnTo>
                  <a:lnTo>
                    <a:pt x="840078" y="826320"/>
                  </a:lnTo>
                  <a:lnTo>
                    <a:pt x="864833" y="814574"/>
                  </a:lnTo>
                  <a:lnTo>
                    <a:pt x="888318" y="801876"/>
                  </a:lnTo>
                  <a:lnTo>
                    <a:pt x="911169" y="789496"/>
                  </a:lnTo>
                  <a:lnTo>
                    <a:pt x="933067" y="776163"/>
                  </a:lnTo>
                  <a:lnTo>
                    <a:pt x="954013" y="762830"/>
                  </a:lnTo>
                  <a:lnTo>
                    <a:pt x="974642" y="749180"/>
                  </a:lnTo>
                  <a:lnTo>
                    <a:pt x="994002" y="734577"/>
                  </a:lnTo>
                  <a:lnTo>
                    <a:pt x="1012409" y="720292"/>
                  </a:lnTo>
                  <a:lnTo>
                    <a:pt x="1030500" y="705372"/>
                  </a:lnTo>
                  <a:lnTo>
                    <a:pt x="1047320" y="690134"/>
                  </a:lnTo>
                  <a:lnTo>
                    <a:pt x="1063823" y="674579"/>
                  </a:lnTo>
                  <a:lnTo>
                    <a:pt x="1079374" y="659024"/>
                  </a:lnTo>
                  <a:lnTo>
                    <a:pt x="1094291" y="642834"/>
                  </a:lnTo>
                  <a:lnTo>
                    <a:pt x="1108890" y="626962"/>
                  </a:lnTo>
                  <a:lnTo>
                    <a:pt x="1122219" y="610772"/>
                  </a:lnTo>
                  <a:lnTo>
                    <a:pt x="1135231" y="594265"/>
                  </a:lnTo>
                  <a:lnTo>
                    <a:pt x="1147292" y="577440"/>
                  </a:lnTo>
                  <a:lnTo>
                    <a:pt x="1159034" y="560615"/>
                  </a:lnTo>
                  <a:lnTo>
                    <a:pt x="1169825" y="543790"/>
                  </a:lnTo>
                  <a:lnTo>
                    <a:pt x="1180298" y="526965"/>
                  </a:lnTo>
                  <a:lnTo>
                    <a:pt x="1189819" y="510141"/>
                  </a:lnTo>
                  <a:lnTo>
                    <a:pt x="1199340" y="492998"/>
                  </a:lnTo>
                  <a:lnTo>
                    <a:pt x="1207909" y="475856"/>
                  </a:lnTo>
                  <a:lnTo>
                    <a:pt x="1216161" y="458714"/>
                  </a:lnTo>
                  <a:lnTo>
                    <a:pt x="1223778" y="441572"/>
                  </a:lnTo>
                  <a:lnTo>
                    <a:pt x="1231077" y="424429"/>
                  </a:lnTo>
                  <a:lnTo>
                    <a:pt x="1237425" y="407605"/>
                  </a:lnTo>
                  <a:lnTo>
                    <a:pt x="1243455" y="390462"/>
                  </a:lnTo>
                  <a:lnTo>
                    <a:pt x="1249485" y="373320"/>
                  </a:lnTo>
                  <a:lnTo>
                    <a:pt x="1254562" y="356495"/>
                  </a:lnTo>
                  <a:lnTo>
                    <a:pt x="1259323" y="340305"/>
                  </a:lnTo>
                  <a:lnTo>
                    <a:pt x="1264084" y="323798"/>
                  </a:lnTo>
                  <a:lnTo>
                    <a:pt x="1267892" y="307291"/>
                  </a:lnTo>
                  <a:lnTo>
                    <a:pt x="1271383" y="291101"/>
                  </a:lnTo>
                  <a:lnTo>
                    <a:pt x="1274874" y="275228"/>
                  </a:lnTo>
                  <a:lnTo>
                    <a:pt x="1277730" y="259356"/>
                  </a:lnTo>
                  <a:lnTo>
                    <a:pt x="1280269" y="243801"/>
                  </a:lnTo>
                  <a:lnTo>
                    <a:pt x="1282808" y="228563"/>
                  </a:lnTo>
                  <a:lnTo>
                    <a:pt x="1284713" y="213643"/>
                  </a:lnTo>
                  <a:lnTo>
                    <a:pt x="1286299" y="199040"/>
                  </a:lnTo>
                  <a:lnTo>
                    <a:pt x="1289156" y="170470"/>
                  </a:lnTo>
                  <a:lnTo>
                    <a:pt x="1291060" y="143804"/>
                  </a:lnTo>
                  <a:lnTo>
                    <a:pt x="1291695" y="118408"/>
                  </a:lnTo>
                  <a:lnTo>
                    <a:pt x="1292329" y="94917"/>
                  </a:lnTo>
                  <a:lnTo>
                    <a:pt x="1291695" y="73331"/>
                  </a:lnTo>
                  <a:lnTo>
                    <a:pt x="1291060" y="54284"/>
                  </a:lnTo>
                  <a:lnTo>
                    <a:pt x="1289790" y="36824"/>
                  </a:lnTo>
                  <a:lnTo>
                    <a:pt x="1288521" y="22221"/>
                  </a:lnTo>
                  <a:lnTo>
                    <a:pt x="1286299" y="0"/>
                  </a:lnTo>
                  <a:close/>
                  <a:moveTo>
                    <a:pt x="463603" y="0"/>
                  </a:moveTo>
                  <a:lnTo>
                    <a:pt x="1082623" y="0"/>
                  </a:lnTo>
                  <a:lnTo>
                    <a:pt x="1088978" y="637"/>
                  </a:lnTo>
                  <a:lnTo>
                    <a:pt x="1095016" y="1273"/>
                  </a:lnTo>
                  <a:lnTo>
                    <a:pt x="1101054" y="2865"/>
                  </a:lnTo>
                  <a:lnTo>
                    <a:pt x="1106773" y="5093"/>
                  </a:lnTo>
                  <a:lnTo>
                    <a:pt x="1112176" y="7639"/>
                  </a:lnTo>
                  <a:lnTo>
                    <a:pt x="1117260" y="10823"/>
                  </a:lnTo>
                  <a:lnTo>
                    <a:pt x="1122026" y="14324"/>
                  </a:lnTo>
                  <a:lnTo>
                    <a:pt x="1126157" y="18144"/>
                  </a:lnTo>
                  <a:lnTo>
                    <a:pt x="1130606" y="22919"/>
                  </a:lnTo>
                  <a:lnTo>
                    <a:pt x="1134102" y="27693"/>
                  </a:lnTo>
                  <a:lnTo>
                    <a:pt x="1137279" y="32786"/>
                  </a:lnTo>
                  <a:lnTo>
                    <a:pt x="1139504" y="37880"/>
                  </a:lnTo>
                  <a:lnTo>
                    <a:pt x="1141411" y="43609"/>
                  </a:lnTo>
                  <a:lnTo>
                    <a:pt x="1142999" y="49657"/>
                  </a:lnTo>
                  <a:lnTo>
                    <a:pt x="1144270" y="56024"/>
                  </a:lnTo>
                  <a:lnTo>
                    <a:pt x="1144588" y="62072"/>
                  </a:lnTo>
                  <a:lnTo>
                    <a:pt x="1144270" y="68438"/>
                  </a:lnTo>
                  <a:lnTo>
                    <a:pt x="1142999" y="74804"/>
                  </a:lnTo>
                  <a:lnTo>
                    <a:pt x="1141411" y="80534"/>
                  </a:lnTo>
                  <a:lnTo>
                    <a:pt x="1139504" y="86264"/>
                  </a:lnTo>
                  <a:lnTo>
                    <a:pt x="1137279" y="91675"/>
                  </a:lnTo>
                  <a:lnTo>
                    <a:pt x="1134102" y="96768"/>
                  </a:lnTo>
                  <a:lnTo>
                    <a:pt x="1130606" y="101543"/>
                  </a:lnTo>
                  <a:lnTo>
                    <a:pt x="1126157" y="105681"/>
                  </a:lnTo>
                  <a:lnTo>
                    <a:pt x="1122026" y="110137"/>
                  </a:lnTo>
                  <a:lnTo>
                    <a:pt x="1117260" y="113639"/>
                  </a:lnTo>
                  <a:lnTo>
                    <a:pt x="1112176" y="116504"/>
                  </a:lnTo>
                  <a:lnTo>
                    <a:pt x="1106773" y="119050"/>
                  </a:lnTo>
                  <a:lnTo>
                    <a:pt x="1101054" y="121278"/>
                  </a:lnTo>
                  <a:lnTo>
                    <a:pt x="1095016" y="122552"/>
                  </a:lnTo>
                  <a:lnTo>
                    <a:pt x="1088978" y="123825"/>
                  </a:lnTo>
                  <a:lnTo>
                    <a:pt x="1082623" y="123825"/>
                  </a:lnTo>
                  <a:lnTo>
                    <a:pt x="463603" y="123825"/>
                  </a:lnTo>
                  <a:lnTo>
                    <a:pt x="457248" y="123825"/>
                  </a:lnTo>
                  <a:lnTo>
                    <a:pt x="450892" y="122552"/>
                  </a:lnTo>
                  <a:lnTo>
                    <a:pt x="445172" y="121278"/>
                  </a:lnTo>
                  <a:lnTo>
                    <a:pt x="439135" y="119050"/>
                  </a:lnTo>
                  <a:lnTo>
                    <a:pt x="433733" y="116504"/>
                  </a:lnTo>
                  <a:lnTo>
                    <a:pt x="428648" y="113639"/>
                  </a:lnTo>
                  <a:lnTo>
                    <a:pt x="423882" y="110137"/>
                  </a:lnTo>
                  <a:lnTo>
                    <a:pt x="419433" y="105681"/>
                  </a:lnTo>
                  <a:lnTo>
                    <a:pt x="415620" y="101543"/>
                  </a:lnTo>
                  <a:lnTo>
                    <a:pt x="412124" y="96768"/>
                  </a:lnTo>
                  <a:lnTo>
                    <a:pt x="408946" y="91675"/>
                  </a:lnTo>
                  <a:lnTo>
                    <a:pt x="406087" y="86264"/>
                  </a:lnTo>
                  <a:lnTo>
                    <a:pt x="404180" y="80534"/>
                  </a:lnTo>
                  <a:lnTo>
                    <a:pt x="402591" y="74804"/>
                  </a:lnTo>
                  <a:lnTo>
                    <a:pt x="401956" y="68438"/>
                  </a:lnTo>
                  <a:lnTo>
                    <a:pt x="401638" y="62072"/>
                  </a:lnTo>
                  <a:lnTo>
                    <a:pt x="401956" y="56024"/>
                  </a:lnTo>
                  <a:lnTo>
                    <a:pt x="402591" y="49657"/>
                  </a:lnTo>
                  <a:lnTo>
                    <a:pt x="404180" y="43609"/>
                  </a:lnTo>
                  <a:lnTo>
                    <a:pt x="406087" y="37880"/>
                  </a:lnTo>
                  <a:lnTo>
                    <a:pt x="408946" y="32786"/>
                  </a:lnTo>
                  <a:lnTo>
                    <a:pt x="412124" y="27693"/>
                  </a:lnTo>
                  <a:lnTo>
                    <a:pt x="415620" y="22919"/>
                  </a:lnTo>
                  <a:lnTo>
                    <a:pt x="419433" y="18144"/>
                  </a:lnTo>
                  <a:lnTo>
                    <a:pt x="423882" y="14324"/>
                  </a:lnTo>
                  <a:lnTo>
                    <a:pt x="428648" y="10823"/>
                  </a:lnTo>
                  <a:lnTo>
                    <a:pt x="433733" y="7639"/>
                  </a:lnTo>
                  <a:lnTo>
                    <a:pt x="439135" y="5093"/>
                  </a:lnTo>
                  <a:lnTo>
                    <a:pt x="445172" y="2865"/>
                  </a:lnTo>
                  <a:lnTo>
                    <a:pt x="450892" y="1273"/>
                  </a:lnTo>
                  <a:lnTo>
                    <a:pt x="457248" y="637"/>
                  </a:lnTo>
                  <a:lnTo>
                    <a:pt x="463603" y="0"/>
                  </a:lnTo>
                  <a:close/>
                  <a:moveTo>
                    <a:pt x="4121" y="0"/>
                  </a:moveTo>
                  <a:lnTo>
                    <a:pt x="259949" y="0"/>
                  </a:lnTo>
                  <a:lnTo>
                    <a:pt x="258047" y="19063"/>
                  </a:lnTo>
                  <a:lnTo>
                    <a:pt x="256779" y="31137"/>
                  </a:lnTo>
                  <a:lnTo>
                    <a:pt x="255511" y="45752"/>
                  </a:lnTo>
                  <a:lnTo>
                    <a:pt x="254877" y="61638"/>
                  </a:lnTo>
                  <a:lnTo>
                    <a:pt x="254243" y="79430"/>
                  </a:lnTo>
                  <a:lnTo>
                    <a:pt x="254243" y="98493"/>
                  </a:lnTo>
                  <a:lnTo>
                    <a:pt x="254243" y="119463"/>
                  </a:lnTo>
                  <a:lnTo>
                    <a:pt x="255194" y="141386"/>
                  </a:lnTo>
                  <a:lnTo>
                    <a:pt x="256779" y="164897"/>
                  </a:lnTo>
                  <a:lnTo>
                    <a:pt x="258681" y="189362"/>
                  </a:lnTo>
                  <a:lnTo>
                    <a:pt x="261851" y="215097"/>
                  </a:lnTo>
                  <a:lnTo>
                    <a:pt x="265338" y="241786"/>
                  </a:lnTo>
                  <a:lnTo>
                    <a:pt x="270093" y="268792"/>
                  </a:lnTo>
                  <a:lnTo>
                    <a:pt x="272629" y="282772"/>
                  </a:lnTo>
                  <a:lnTo>
                    <a:pt x="275800" y="297069"/>
                  </a:lnTo>
                  <a:lnTo>
                    <a:pt x="279287" y="311049"/>
                  </a:lnTo>
                  <a:lnTo>
                    <a:pt x="282774" y="325664"/>
                  </a:lnTo>
                  <a:lnTo>
                    <a:pt x="286895" y="339962"/>
                  </a:lnTo>
                  <a:lnTo>
                    <a:pt x="290699" y="354577"/>
                  </a:lnTo>
                  <a:lnTo>
                    <a:pt x="295454" y="369510"/>
                  </a:lnTo>
                  <a:lnTo>
                    <a:pt x="300526" y="384443"/>
                  </a:lnTo>
                  <a:lnTo>
                    <a:pt x="305599" y="399375"/>
                  </a:lnTo>
                  <a:lnTo>
                    <a:pt x="310988" y="414308"/>
                  </a:lnTo>
                  <a:lnTo>
                    <a:pt x="317011" y="428923"/>
                  </a:lnTo>
                  <a:lnTo>
                    <a:pt x="323668" y="444492"/>
                  </a:lnTo>
                  <a:lnTo>
                    <a:pt x="330326" y="459107"/>
                  </a:lnTo>
                  <a:lnTo>
                    <a:pt x="337300" y="474040"/>
                  </a:lnTo>
                  <a:lnTo>
                    <a:pt x="344591" y="489291"/>
                  </a:lnTo>
                  <a:lnTo>
                    <a:pt x="352516" y="504223"/>
                  </a:lnTo>
                  <a:lnTo>
                    <a:pt x="361076" y="519156"/>
                  </a:lnTo>
                  <a:lnTo>
                    <a:pt x="370269" y="534089"/>
                  </a:lnTo>
                  <a:lnTo>
                    <a:pt x="379145" y="549022"/>
                  </a:lnTo>
                  <a:lnTo>
                    <a:pt x="388973" y="563955"/>
                  </a:lnTo>
                  <a:lnTo>
                    <a:pt x="399117" y="578888"/>
                  </a:lnTo>
                  <a:lnTo>
                    <a:pt x="410212" y="593503"/>
                  </a:lnTo>
                  <a:lnTo>
                    <a:pt x="420991" y="607800"/>
                  </a:lnTo>
                  <a:lnTo>
                    <a:pt x="432720" y="622416"/>
                  </a:lnTo>
                  <a:lnTo>
                    <a:pt x="445401" y="636395"/>
                  </a:lnTo>
                  <a:lnTo>
                    <a:pt x="457764" y="650693"/>
                  </a:lnTo>
                  <a:lnTo>
                    <a:pt x="471079" y="664355"/>
                  </a:lnTo>
                  <a:lnTo>
                    <a:pt x="485344" y="678017"/>
                  </a:lnTo>
                  <a:lnTo>
                    <a:pt x="499610" y="691679"/>
                  </a:lnTo>
                  <a:lnTo>
                    <a:pt x="514509" y="705023"/>
                  </a:lnTo>
                  <a:lnTo>
                    <a:pt x="530043" y="718050"/>
                  </a:lnTo>
                  <a:lnTo>
                    <a:pt x="546527" y="731076"/>
                  </a:lnTo>
                  <a:lnTo>
                    <a:pt x="563012" y="743467"/>
                  </a:lnTo>
                  <a:lnTo>
                    <a:pt x="580764" y="756176"/>
                  </a:lnTo>
                  <a:lnTo>
                    <a:pt x="598517" y="767932"/>
                  </a:lnTo>
                  <a:lnTo>
                    <a:pt x="617538" y="779688"/>
                  </a:lnTo>
                  <a:lnTo>
                    <a:pt x="599468" y="786995"/>
                  </a:lnTo>
                  <a:lnTo>
                    <a:pt x="581716" y="794621"/>
                  </a:lnTo>
                  <a:lnTo>
                    <a:pt x="564597" y="801928"/>
                  </a:lnTo>
                  <a:lnTo>
                    <a:pt x="547478" y="809871"/>
                  </a:lnTo>
                  <a:lnTo>
                    <a:pt x="530677" y="817496"/>
                  </a:lnTo>
                  <a:lnTo>
                    <a:pt x="514192" y="825440"/>
                  </a:lnTo>
                  <a:lnTo>
                    <a:pt x="498025" y="833700"/>
                  </a:lnTo>
                  <a:lnTo>
                    <a:pt x="482174" y="841961"/>
                  </a:lnTo>
                  <a:lnTo>
                    <a:pt x="466323" y="850539"/>
                  </a:lnTo>
                  <a:lnTo>
                    <a:pt x="451107" y="858800"/>
                  </a:lnTo>
                  <a:lnTo>
                    <a:pt x="435890" y="867696"/>
                  </a:lnTo>
                  <a:lnTo>
                    <a:pt x="420991" y="876275"/>
                  </a:lnTo>
                  <a:lnTo>
                    <a:pt x="406408" y="885489"/>
                  </a:lnTo>
                  <a:lnTo>
                    <a:pt x="392143" y="894385"/>
                  </a:lnTo>
                  <a:lnTo>
                    <a:pt x="377877" y="903917"/>
                  </a:lnTo>
                  <a:lnTo>
                    <a:pt x="364246" y="912813"/>
                  </a:lnTo>
                  <a:lnTo>
                    <a:pt x="347444" y="898833"/>
                  </a:lnTo>
                  <a:lnTo>
                    <a:pt x="330643" y="884218"/>
                  </a:lnTo>
                  <a:lnTo>
                    <a:pt x="314475" y="869285"/>
                  </a:lnTo>
                  <a:lnTo>
                    <a:pt x="299258" y="854352"/>
                  </a:lnTo>
                  <a:lnTo>
                    <a:pt x="284359" y="839102"/>
                  </a:lnTo>
                  <a:lnTo>
                    <a:pt x="270093" y="824169"/>
                  </a:lnTo>
                  <a:lnTo>
                    <a:pt x="255828" y="808600"/>
                  </a:lnTo>
                  <a:lnTo>
                    <a:pt x="242513" y="793350"/>
                  </a:lnTo>
                  <a:lnTo>
                    <a:pt x="229833" y="777781"/>
                  </a:lnTo>
                  <a:lnTo>
                    <a:pt x="217152" y="761895"/>
                  </a:lnTo>
                  <a:lnTo>
                    <a:pt x="205106" y="746327"/>
                  </a:lnTo>
                  <a:lnTo>
                    <a:pt x="193377" y="730441"/>
                  </a:lnTo>
                  <a:lnTo>
                    <a:pt x="182281" y="714555"/>
                  </a:lnTo>
                  <a:lnTo>
                    <a:pt x="171820" y="698669"/>
                  </a:lnTo>
                  <a:lnTo>
                    <a:pt x="161676" y="682783"/>
                  </a:lnTo>
                  <a:lnTo>
                    <a:pt x="151848" y="666579"/>
                  </a:lnTo>
                  <a:lnTo>
                    <a:pt x="142021" y="651011"/>
                  </a:lnTo>
                  <a:lnTo>
                    <a:pt x="133145" y="634807"/>
                  </a:lnTo>
                  <a:lnTo>
                    <a:pt x="124585" y="618921"/>
                  </a:lnTo>
                  <a:lnTo>
                    <a:pt x="116660" y="603035"/>
                  </a:lnTo>
                  <a:lnTo>
                    <a:pt x="108418" y="587149"/>
                  </a:lnTo>
                  <a:lnTo>
                    <a:pt x="101126" y="571263"/>
                  </a:lnTo>
                  <a:lnTo>
                    <a:pt x="93835" y="555694"/>
                  </a:lnTo>
                  <a:lnTo>
                    <a:pt x="87178" y="540126"/>
                  </a:lnTo>
                  <a:lnTo>
                    <a:pt x="81155" y="524240"/>
                  </a:lnTo>
                  <a:lnTo>
                    <a:pt x="74814" y="508989"/>
                  </a:lnTo>
                  <a:lnTo>
                    <a:pt x="68791" y="493739"/>
                  </a:lnTo>
                  <a:lnTo>
                    <a:pt x="63719" y="478488"/>
                  </a:lnTo>
                  <a:lnTo>
                    <a:pt x="58330" y="463555"/>
                  </a:lnTo>
                  <a:lnTo>
                    <a:pt x="53575" y="448622"/>
                  </a:lnTo>
                  <a:lnTo>
                    <a:pt x="45015" y="419392"/>
                  </a:lnTo>
                  <a:lnTo>
                    <a:pt x="40260" y="402870"/>
                  </a:lnTo>
                  <a:lnTo>
                    <a:pt x="36139" y="386031"/>
                  </a:lnTo>
                  <a:lnTo>
                    <a:pt x="31701" y="369510"/>
                  </a:lnTo>
                  <a:lnTo>
                    <a:pt x="28214" y="353306"/>
                  </a:lnTo>
                  <a:lnTo>
                    <a:pt x="24727" y="336784"/>
                  </a:lnTo>
                  <a:lnTo>
                    <a:pt x="21557" y="321216"/>
                  </a:lnTo>
                  <a:lnTo>
                    <a:pt x="16167" y="289444"/>
                  </a:lnTo>
                  <a:lnTo>
                    <a:pt x="11412" y="258943"/>
                  </a:lnTo>
                  <a:lnTo>
                    <a:pt x="7925" y="229077"/>
                  </a:lnTo>
                  <a:lnTo>
                    <a:pt x="4755" y="200164"/>
                  </a:lnTo>
                  <a:lnTo>
                    <a:pt x="2853" y="172205"/>
                  </a:lnTo>
                  <a:lnTo>
                    <a:pt x="1268" y="145834"/>
                  </a:lnTo>
                  <a:lnTo>
                    <a:pt x="317" y="120416"/>
                  </a:lnTo>
                  <a:lnTo>
                    <a:pt x="0" y="96587"/>
                  </a:lnTo>
                  <a:lnTo>
                    <a:pt x="317" y="73711"/>
                  </a:lnTo>
                  <a:lnTo>
                    <a:pt x="951" y="53059"/>
                  </a:lnTo>
                  <a:lnTo>
                    <a:pt x="1585" y="33361"/>
                  </a:lnTo>
                  <a:lnTo>
                    <a:pt x="2853" y="15886"/>
                  </a:lnTo>
                  <a:lnTo>
                    <a:pt x="4121" y="0"/>
                  </a:lnTo>
                  <a:close/>
                </a:path>
              </a:pathLst>
            </a:custGeom>
            <a:solidFill>
              <a:schemeClr val="bg1"/>
            </a:solidFill>
          </p:spPr>
          <p:style>
            <a:lnRef idx="0">
              <a:schemeClr val="accent1"/>
            </a:lnRef>
            <a:fillRef idx="3">
              <a:schemeClr val="accent1"/>
            </a:fillRef>
            <a:effectRef idx="3">
              <a:schemeClr val="accent1"/>
            </a:effectRef>
            <a:fontRef idx="minor">
              <a:schemeClr val="lt1"/>
            </a:fontRef>
          </p:style>
          <p:txBody>
            <a:bodyPr lIns="110737" tIns="55368" rIns="110737" bIns="55368" anchor="ctr">
              <a:scene3d>
                <a:camera prst="orthographicFront"/>
                <a:lightRig rig="threePt" dir="t"/>
              </a:scene3d>
              <a:sp3d contourW="12700">
                <a:contourClr>
                  <a:srgbClr val="FFFFFF"/>
                </a:contourClr>
              </a:sp3d>
            </a:bodyP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defRPr/>
              </a:pPr>
              <a:endParaRPr lang="zh-CN" altLang="en-US" sz="2400">
                <a:solidFill>
                  <a:schemeClr val="tx1"/>
                </a:solidFill>
                <a:latin typeface="微软雅黑" panose="020b0503020204020204" pitchFamily="34" charset="-122"/>
                <a:ea typeface="微软雅黑" panose="020b0503020204020204" pitchFamily="34" charset="-122"/>
              </a:endParaRPr>
            </a:p>
          </p:txBody>
        </p:sp>
      </p:grpSp>
      <p:grpSp>
        <p:nvGrpSpPr>
          <p:cNvPr id="59" name="组合 58"/>
          <p:cNvGrpSpPr/>
          <p:nvPr/>
        </p:nvGrpSpPr>
        <p:grpSpPr>
          <a:xfrm>
            <a:off x="4813369" y="1541290"/>
            <a:ext cx="1012294" cy="899649"/>
            <a:chOff x="3847003" y="908726"/>
            <a:chExt cx="1401774" cy="750947"/>
          </a:xfrm>
        </p:grpSpPr>
        <p:sp>
          <p:nvSpPr>
            <p:cNvPr id="60" name="椭圆 59"/>
            <p:cNvSpPr/>
            <p:nvPr/>
          </p:nvSpPr>
          <p:spPr>
            <a:xfrm>
              <a:off x="3875915" y="908726"/>
              <a:ext cx="124578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1" name="TextBox 60"/>
            <p:cNvSpPr txBox="1"/>
            <p:nvPr/>
          </p:nvSpPr>
          <p:spPr>
            <a:xfrm>
              <a:off x="3847003" y="990544"/>
              <a:ext cx="1401774"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3.1</a:t>
              </a:r>
              <a:endParaRPr lang="zh-CN" altLang="en-US" sz="4000" b="1">
                <a:latin typeface="微软雅黑" panose="020b0503020204020204" pitchFamily="34" charset="-122"/>
                <a:ea typeface="微软雅黑" panose="020b0503020204020204" pitchFamily="34" charset="-122"/>
              </a:endParaRPr>
            </a:p>
          </p:txBody>
        </p:sp>
      </p:grpSp>
      <p:grpSp>
        <p:nvGrpSpPr>
          <p:cNvPr id="62" name="组合 61"/>
          <p:cNvGrpSpPr/>
          <p:nvPr/>
        </p:nvGrpSpPr>
        <p:grpSpPr>
          <a:xfrm>
            <a:off x="5494234" y="4186745"/>
            <a:ext cx="1128286" cy="899649"/>
            <a:chOff x="5140660" y="3065829"/>
            <a:chExt cx="941671" cy="750947"/>
          </a:xfrm>
        </p:grpSpPr>
        <p:sp>
          <p:nvSpPr>
            <p:cNvPr id="63" name="椭圆 62"/>
            <p:cNvSpPr/>
            <p:nvPr/>
          </p:nvSpPr>
          <p:spPr>
            <a:xfrm>
              <a:off x="5140660" y="3065829"/>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4" name="TextBox 63"/>
            <p:cNvSpPr txBox="1"/>
            <p:nvPr/>
          </p:nvSpPr>
          <p:spPr>
            <a:xfrm>
              <a:off x="5140660" y="3200895"/>
              <a:ext cx="941671"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3.3</a:t>
              </a:r>
              <a:endParaRPr lang="zh-CN" altLang="en-US" sz="4000" b="1">
                <a:latin typeface="微软雅黑" panose="020b0503020204020204" pitchFamily="34" charset="-122"/>
                <a:ea typeface="微软雅黑" panose="020b0503020204020204" pitchFamily="34" charset="-122"/>
              </a:endParaRPr>
            </a:p>
          </p:txBody>
        </p:sp>
      </p:grpSp>
      <p:grpSp>
        <p:nvGrpSpPr>
          <p:cNvPr id="65" name="组合 64"/>
          <p:cNvGrpSpPr/>
          <p:nvPr/>
        </p:nvGrpSpPr>
        <p:grpSpPr>
          <a:xfrm>
            <a:off x="4827232" y="5382796"/>
            <a:ext cx="1055940" cy="899649"/>
            <a:chOff x="4452386" y="4149086"/>
            <a:chExt cx="881290" cy="750947"/>
          </a:xfrm>
        </p:grpSpPr>
        <p:sp>
          <p:nvSpPr>
            <p:cNvPr id="66" name="椭圆 65"/>
            <p:cNvSpPr/>
            <p:nvPr/>
          </p:nvSpPr>
          <p:spPr>
            <a:xfrm>
              <a:off x="4497515" y="4149086"/>
              <a:ext cx="750849" cy="750947"/>
            </a:xfrm>
            <a:prstGeom prst="ellipse">
              <a:avLst/>
            </a:prstGeom>
            <a:gradFill flip="none" rotWithShape="1">
              <a:gsLst>
                <a:gs pos="100000">
                  <a:schemeClr val="bg1"/>
                </a:gs>
                <a:gs pos="0">
                  <a:srgbClr val="E4E4E4"/>
                </a:gs>
              </a:gsLst>
              <a:lin ang="2700000" scaled="1"/>
            </a:gradFill>
            <a:ln w="19050">
              <a:gradFill flip="none" rotWithShape="1">
                <a:gsLst>
                  <a:gs pos="0">
                    <a:schemeClr val="bg1"/>
                  </a:gs>
                  <a:gs pos="100000">
                    <a:schemeClr val="bg1">
                      <a:lumMod val="85000"/>
                    </a:schemeClr>
                  </a:gs>
                </a:gsLst>
                <a:lin ang="2700000" scaled="1"/>
              </a:gradFill>
            </a:ln>
            <a:effectLst>
              <a:outerShdw blurRad="203200" dist="889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sz="2400">
                <a:solidFill>
                  <a:schemeClr val="tx1"/>
                </a:solidFill>
                <a:latin typeface="微软雅黑" panose="020b0503020204020204" pitchFamily="34" charset="-122"/>
                <a:ea typeface="微软雅黑" panose="020b0503020204020204" pitchFamily="34" charset="-122"/>
              </a:endParaRPr>
            </a:p>
          </p:txBody>
        </p:sp>
        <p:sp>
          <p:nvSpPr>
            <p:cNvPr id="67" name="TextBox 66"/>
            <p:cNvSpPr txBox="1"/>
            <p:nvPr/>
          </p:nvSpPr>
          <p:spPr>
            <a:xfrm>
              <a:off x="4452386" y="4251771"/>
              <a:ext cx="881290" cy="59065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3.4</a:t>
              </a:r>
              <a:endParaRPr lang="zh-CN" altLang="en-US" sz="4000" b="1">
                <a:latin typeface="微软雅黑" panose="020b0503020204020204" pitchFamily="34" charset="-122"/>
                <a:ea typeface="微软雅黑" panose="020b0503020204020204" pitchFamily="34" charset="-122"/>
              </a:endParaRPr>
            </a:p>
          </p:txBody>
        </p:sp>
      </p:grpSp>
      <p:sp>
        <p:nvSpPr>
          <p:cNvPr id="42" name="TextBox 14"/>
          <p:cNvSpPr txBox="1"/>
          <p:nvPr/>
        </p:nvSpPr>
        <p:spPr>
          <a:xfrm>
            <a:off x="766614" y="397828"/>
            <a:ext cx="12884398" cy="830997"/>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defRPr/>
            </a:pPr>
            <a:r>
              <a:rPr lang="zh-CN" altLang="en-US" sz="4800" b="1">
                <a:latin typeface="微软雅黑" panose="020b0503020204020204" pitchFamily="34" charset="-122"/>
                <a:ea typeface="微软雅黑" panose="020b0503020204020204" pitchFamily="34" charset="-122"/>
                <a:sym typeface="+mn-lt"/>
              </a:rPr>
              <a:t>第三章 </a:t>
            </a:r>
            <a:r>
              <a:rPr lang="zh-CN" altLang="en-US" sz="4800" b="1">
                <a:latin typeface="微软雅黑" panose="020b0503020204020204" pitchFamily="34" charset="-122"/>
                <a:ea typeface="微软雅黑" panose="020b0503020204020204" pitchFamily="34" charset="-122"/>
              </a:rPr>
              <a:t>商务谈判的心理与行为分析</a:t>
            </a:r>
            <a:endParaRPr lang="zh-CN" altLang="en-US" sz="4800" b="1">
              <a:latin typeface="微软雅黑" panose="020b0503020204020204" pitchFamily="34" charset="-122"/>
              <a:ea typeface="微软雅黑" panose="020b0503020204020204" pitchFamily="34" charset="-122"/>
              <a:sym typeface="+mn-lt"/>
            </a:endParaRPr>
          </a:p>
        </p:txBody>
      </p:sp>
      <p:grpSp>
        <p:nvGrpSpPr>
          <p:cNvPr id="36" name="组合 35"/>
          <p:cNvGrpSpPr/>
          <p:nvPr/>
        </p:nvGrpSpPr>
        <p:grpSpPr>
          <a:xfrm>
            <a:off x="-3225396" y="251306"/>
            <a:ext cx="6414838" cy="6418848"/>
            <a:chOff x="-3227497" y="251306"/>
            <a:chExt cx="6419015" cy="6418848"/>
          </a:xfrm>
          <a:solidFill>
            <a:srgbClr val="C00000"/>
          </a:solidFill>
        </p:grpSpPr>
        <p:sp>
          <p:nvSpPr>
            <p:cNvPr id="37" name="椭圆 36"/>
            <p:cNvSpPr/>
            <p:nvPr/>
          </p:nvSpPr>
          <p:spPr>
            <a:xfrm>
              <a:off x="-3227497" y="251306"/>
              <a:ext cx="6419015" cy="6418848"/>
            </a:xfrm>
            <a:prstGeom prst="ellipse">
              <a:avLst/>
            </a:prstGeom>
            <a:grp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8" tIns="60948" rIns="121898" bIns="60948"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fontAlgn="auto">
                <a:spcBef>
                  <a:spcPct val="0"/>
                </a:spcBef>
                <a:spcAft>
                  <a:spcPct val="0"/>
                </a:spcAft>
                <a:defRPr/>
              </a:pPr>
              <a:endParaRPr lang="zh-CN" altLang="en-US">
                <a:latin typeface="微软雅黑" panose="020b0503020204020204" pitchFamily="34" charset="-122"/>
                <a:ea typeface="微软雅黑" panose="020b0503020204020204" pitchFamily="34" charset="-122"/>
              </a:endParaRPr>
            </a:p>
          </p:txBody>
        </p:sp>
        <p:sp>
          <p:nvSpPr>
            <p:cNvPr id="38" name="文本框 2"/>
            <p:cNvSpPr txBox="1">
              <a:spLocks noChangeArrowheads="1"/>
            </p:cNvSpPr>
            <p:nvPr/>
          </p:nvSpPr>
          <p:spPr bwMode="auto">
            <a:xfrm>
              <a:off x="914599" y="2355502"/>
              <a:ext cx="1326977" cy="2154412"/>
            </a:xfrm>
            <a:prstGeom prst="rect">
              <a:avLst/>
            </a:prstGeom>
            <a:grpFill/>
            <a:ln w="9525">
              <a:noFill/>
              <a:miter lim="800000"/>
            </a:ln>
          </p:spPr>
          <p:txBody>
            <a:bodyPr lIns="121898" tIns="60948" rIns="121898" bIns="60948">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endParaRPr lang="zh-CN" altLang="en-US" sz="6600" b="1">
                <a:solidFill>
                  <a:schemeClr val="bg1"/>
                </a:solidFill>
                <a:latin typeface="微软雅黑" panose="020b0503020204020204" pitchFamily="34" charset="-122"/>
                <a:ea typeface="微软雅黑" panose="020b0503020204020204" pitchFamily="34" charset="-122"/>
              </a:endParaRPr>
            </a:p>
          </p:txBody>
        </p:sp>
      </p:grpSp>
      <p:sp>
        <p:nvSpPr>
          <p:cNvPr id="39" name="下箭头 95"/>
          <p:cNvSpPr/>
          <p:nvPr/>
        </p:nvSpPr>
        <p:spPr>
          <a:xfrm rot="16200000">
            <a:off x="3605156" y="5446609"/>
            <a:ext cx="576064" cy="679386"/>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Tm="6000" p14:dur="1500">
        <p14:vortex dir="r"/>
      </p:transition>
    </mc:Choice>
    <mc:Fallback>
      <p:transition spd="slow" advTm="6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barn(outVertical)">
                                      <p:cBhvr>
                                        <p:cTn id="7" dur="500"/>
                                        <p:tgtEl>
                                          <p:spTgt spid="4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59"/>
                                        </p:tgtEl>
                                        <p:attrNameLst>
                                          <p:attrName>style.visibility</p:attrName>
                                        </p:attrNameLst>
                                      </p:cBhvr>
                                      <p:to>
                                        <p:strVal val="visible"/>
                                      </p:to>
                                    </p:set>
                                    <p:animEffect transition="in" filter="wipe(left)">
                                      <p:cBhvr>
                                        <p:cTn id="11" dur="500"/>
                                        <p:tgtEl>
                                          <p:spTgt spid="59"/>
                                        </p:tgtEl>
                                      </p:cBhvr>
                                    </p:animEffect>
                                  </p:childTnLst>
                                </p:cTn>
                              </p:par>
                            </p:childTnLst>
                          </p:cTn>
                        </p:par>
                        <p:par>
                          <p:cTn id="12" fill="hold" nodeType="afterGroup">
                            <p:stCondLst>
                              <p:cond delay="1000"/>
                            </p:stCondLst>
                            <p:childTnLst>
                              <p:par>
                                <p:cTn id="13" presetID="22" presetClass="entr" presetSubtype="8" dur="250" fill="hold" nodeType="afterEffect">
                                  <p:stCondLst>
                                    <p:cond delay="0"/>
                                  </p:stCondLst>
                                  <p:childTnLst>
                                    <p:set>
                                      <p:cBhvr>
                                        <p:cTn id="14" dur="1" fill="hold">
                                          <p:stCondLst>
                                            <p:cond delay="0"/>
                                          </p:stCondLst>
                                        </p:cTn>
                                        <p:tgtEl>
                                          <p:spTgt spid="92"/>
                                        </p:tgtEl>
                                        <p:attrNameLst>
                                          <p:attrName>style.visibility</p:attrName>
                                        </p:attrNameLst>
                                      </p:cBhvr>
                                      <p:to>
                                        <p:strVal val="visible"/>
                                      </p:to>
                                    </p:set>
                                    <p:animEffect transition="in" filter="wipe(left)">
                                      <p:cBhvr>
                                        <p:cTn id="15" dur="250"/>
                                        <p:tgtEl>
                                          <p:spTgt spid="92"/>
                                        </p:tgtEl>
                                      </p:cBhvr>
                                    </p:animEffect>
                                  </p:childTnLst>
                                </p:cTn>
                              </p:par>
                            </p:childTnLst>
                          </p:cTn>
                        </p:par>
                        <p:par>
                          <p:cTn id="16" fill="hold" nodeType="afterGroup">
                            <p:stCondLst>
                              <p:cond delay="1250"/>
                            </p:stCondLst>
                            <p:childTnLst>
                              <p:par>
                                <p:cTn id="17" presetID="22" presetClass="entr" presetSubtype="8" dur="500"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left)">
                                      <p:cBhvr>
                                        <p:cTn id="19" dur="500"/>
                                        <p:tgtEl>
                                          <p:spTgt spid="3"/>
                                        </p:tgtEl>
                                      </p:cBhvr>
                                    </p:animEffect>
                                  </p:childTnLst>
                                </p:cTn>
                              </p:par>
                            </p:childTnLst>
                          </p:cTn>
                        </p:par>
                        <p:par>
                          <p:cTn id="20" fill="hold" nodeType="afterGroup">
                            <p:stCondLst>
                              <p:cond delay="1750"/>
                            </p:stCondLst>
                            <p:childTnLst>
                              <p:par>
                                <p:cTn id="21" presetID="22" presetClass="entr" presetSubtype="8" dur="250" fill="hold" nodeType="afterEffect">
                                  <p:stCondLst>
                                    <p:cond delay="0"/>
                                  </p:stCondLst>
                                  <p:childTnLst>
                                    <p:set>
                                      <p:cBhvr>
                                        <p:cTn id="22" dur="1" fill="hold">
                                          <p:stCondLst>
                                            <p:cond delay="0"/>
                                          </p:stCondLst>
                                        </p:cTn>
                                        <p:tgtEl>
                                          <p:spTgt spid="68"/>
                                        </p:tgtEl>
                                        <p:attrNameLst>
                                          <p:attrName>style.visibility</p:attrName>
                                        </p:attrNameLst>
                                      </p:cBhvr>
                                      <p:to>
                                        <p:strVal val="visible"/>
                                      </p:to>
                                    </p:set>
                                    <p:animEffect transition="in" filter="wipe(left)">
                                      <p:cBhvr>
                                        <p:cTn id="23" dur="250"/>
                                        <p:tgtEl>
                                          <p:spTgt spid="68"/>
                                        </p:tgtEl>
                                      </p:cBhvr>
                                    </p:animEffect>
                                  </p:childTnLst>
                                </p:cTn>
                              </p:par>
                            </p:childTnLst>
                          </p:cTn>
                        </p:par>
                        <p:par>
                          <p:cTn id="24" fill="hold" nodeType="afterGroup">
                            <p:stCondLst>
                              <p:cond delay="2000"/>
                            </p:stCondLst>
                            <p:childTnLst>
                              <p:par>
                                <p:cTn id="25" presetID="22" presetClass="entr" presetSubtype="8" dur="500" fill="hold" nodeType="afterEffect">
                                  <p:stCondLst>
                                    <p:cond delay="0"/>
                                  </p:stCondLst>
                                  <p:childTnLst>
                                    <p:set>
                                      <p:cBhvr>
                                        <p:cTn id="26" dur="1" fill="hold">
                                          <p:stCondLst>
                                            <p:cond delay="0"/>
                                          </p:stCondLst>
                                        </p:cTn>
                                        <p:tgtEl>
                                          <p:spTgt spid="62"/>
                                        </p:tgtEl>
                                        <p:attrNameLst>
                                          <p:attrName>style.visibility</p:attrName>
                                        </p:attrNameLst>
                                      </p:cBhvr>
                                      <p:to>
                                        <p:strVal val="visible"/>
                                      </p:to>
                                    </p:set>
                                    <p:animEffect transition="in" filter="wipe(left)">
                                      <p:cBhvr>
                                        <p:cTn id="27" dur="500"/>
                                        <p:tgtEl>
                                          <p:spTgt spid="62"/>
                                        </p:tgtEl>
                                      </p:cBhvr>
                                    </p:animEffect>
                                  </p:childTnLst>
                                </p:cTn>
                              </p:par>
                            </p:childTnLst>
                          </p:cTn>
                        </p:par>
                        <p:par>
                          <p:cTn id="28" fill="hold" nodeType="afterGroup">
                            <p:stCondLst>
                              <p:cond delay="2500"/>
                            </p:stCondLst>
                            <p:childTnLst>
                              <p:par>
                                <p:cTn id="29" presetID="22" presetClass="entr" presetSubtype="8" dur="250" fill="hold" nodeType="afterEffect">
                                  <p:stCondLst>
                                    <p:cond delay="0"/>
                                  </p:stCondLst>
                                  <p:childTnLst>
                                    <p:set>
                                      <p:cBhvr>
                                        <p:cTn id="30" dur="1" fill="hold">
                                          <p:stCondLst>
                                            <p:cond delay="0"/>
                                          </p:stCondLst>
                                        </p:cTn>
                                        <p:tgtEl>
                                          <p:spTgt spid="74"/>
                                        </p:tgtEl>
                                        <p:attrNameLst>
                                          <p:attrName>style.visibility</p:attrName>
                                        </p:attrNameLst>
                                      </p:cBhvr>
                                      <p:to>
                                        <p:strVal val="visible"/>
                                      </p:to>
                                    </p:set>
                                    <p:animEffect transition="in" filter="wipe(left)">
                                      <p:cBhvr>
                                        <p:cTn id="31" dur="250"/>
                                        <p:tgtEl>
                                          <p:spTgt spid="74"/>
                                        </p:tgtEl>
                                      </p:cBhvr>
                                    </p:animEffect>
                                  </p:childTnLst>
                                </p:cTn>
                              </p:par>
                            </p:childTnLst>
                          </p:cTn>
                        </p:par>
                        <p:par>
                          <p:cTn id="32" fill="hold" nodeType="afterGroup">
                            <p:stCondLst>
                              <p:cond delay="2750"/>
                            </p:stCondLst>
                            <p:childTnLst>
                              <p:par>
                                <p:cTn id="33" presetID="22" presetClass="entr" presetSubtype="8" dur="500" fill="hold" nodeType="afterEffect">
                                  <p:stCondLst>
                                    <p:cond delay="0"/>
                                  </p:stCondLst>
                                  <p:childTnLst>
                                    <p:set>
                                      <p:cBhvr>
                                        <p:cTn id="34" dur="1" fill="hold">
                                          <p:stCondLst>
                                            <p:cond delay="0"/>
                                          </p:stCondLst>
                                        </p:cTn>
                                        <p:tgtEl>
                                          <p:spTgt spid="65"/>
                                        </p:tgtEl>
                                        <p:attrNameLst>
                                          <p:attrName>style.visibility</p:attrName>
                                        </p:attrNameLst>
                                      </p:cBhvr>
                                      <p:to>
                                        <p:strVal val="visible"/>
                                      </p:to>
                                    </p:set>
                                    <p:animEffect transition="in" filter="wipe(left)">
                                      <p:cBhvr>
                                        <p:cTn id="35" dur="500"/>
                                        <p:tgtEl>
                                          <p:spTgt spid="65"/>
                                        </p:tgtEl>
                                      </p:cBhvr>
                                    </p:animEffect>
                                  </p:childTnLst>
                                </p:cTn>
                              </p:par>
                            </p:childTnLst>
                          </p:cTn>
                        </p:par>
                        <p:par>
                          <p:cTn id="36" fill="hold" nodeType="afterGroup">
                            <p:stCondLst>
                              <p:cond delay="3250"/>
                            </p:stCondLst>
                            <p:childTnLst>
                              <p:par>
                                <p:cTn id="37" presetID="22" presetClass="entr" presetSubtype="8" dur="250" fill="hold" nodeType="afterEffect">
                                  <p:stCondLst>
                                    <p:cond delay="0"/>
                                  </p:stCondLst>
                                  <p:childTnLst>
                                    <p:set>
                                      <p:cBhvr>
                                        <p:cTn id="38" dur="1" fill="hold">
                                          <p:stCondLst>
                                            <p:cond delay="0"/>
                                          </p:stCondLst>
                                        </p:cTn>
                                        <p:tgtEl>
                                          <p:spTgt spid="86"/>
                                        </p:tgtEl>
                                        <p:attrNameLst>
                                          <p:attrName>style.visibility</p:attrName>
                                        </p:attrNameLst>
                                      </p:cBhvr>
                                      <p:to>
                                        <p:strVal val="visible"/>
                                      </p:to>
                                    </p:set>
                                    <p:animEffect transition="in" filter="wipe(left)">
                                      <p:cBhvr>
                                        <p:cTn id="39" dur="250"/>
                                        <p:tgtEl>
                                          <p:spTgt spid="86"/>
                                        </p:tgtEl>
                                      </p:cBhvr>
                                    </p:animEffect>
                                  </p:childTnLst>
                                </p:cTn>
                              </p:par>
                            </p:childTnLst>
                          </p:cTn>
                        </p:par>
                        <p:par>
                          <p:cTn id="40" fill="hold" nodeType="afterGroup">
                            <p:stCondLst>
                              <p:cond delay="3500"/>
                            </p:stCondLst>
                            <p:childTnLst>
                              <p:par>
                                <p:cTn id="41" presetID="2" presetClass="entr" presetSubtype="8" dur="500" fill="hold" grpId="0" nodeType="afterEffect">
                                  <p:stCondLst>
                                    <p:cond delay="0"/>
                                  </p:stCondLst>
                                  <p:childTnLst>
                                    <p:set>
                                      <p:cBhvr>
                                        <p:cTn id="42" dur="1" fill="hold">
                                          <p:stCondLst>
                                            <p:cond delay="0"/>
                                          </p:stCondLst>
                                        </p:cTn>
                                        <p:tgtEl>
                                          <p:spTgt spid="39"/>
                                        </p:tgtEl>
                                        <p:attrNameLst>
                                          <p:attrName>style.visibility</p:attrName>
                                        </p:attrNameLst>
                                      </p:cBhvr>
                                      <p:to>
                                        <p:strVal val="visible"/>
                                      </p:to>
                                    </p:set>
                                    <p:anim calcmode="lin" valueType="num">
                                      <p:cBhvr additive="base">
                                        <p:cTn id="43" dur="500" fill="hold"/>
                                        <p:tgtEl>
                                          <p:spTgt spid="39"/>
                                        </p:tgtEl>
                                        <p:attrNameLst>
                                          <p:attrName>ppt_x</p:attrName>
                                        </p:attrNameLst>
                                      </p:cBhvr>
                                      <p:tavLst>
                                        <p:tav tm="0">
                                          <p:val>
                                            <p:strVal val="0-#ppt_w/2"/>
                                          </p:val>
                                        </p:tav>
                                        <p:tav tm="100000">
                                          <p:val>
                                            <p:strVal val="#ppt_x"/>
                                          </p:val>
                                        </p:tav>
                                      </p:tavLst>
                                    </p:anim>
                                    <p:anim calcmode="lin" valueType="num">
                                      <p:cBhvr additive="base">
                                        <p:cTn id="44" dur="500" fill="hold"/>
                                        <p:tgtEl>
                                          <p:spTgt spid="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39"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519142" y="180723"/>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一、行为分析中无声语言的作用</a:t>
            </a:r>
            <a:endParaRPr lang="zh-CN" altLang="en-US" sz="3200">
              <a:latin typeface="微软雅黑" panose="020b0503020204020204" pitchFamily="34" charset="-122"/>
              <a:ea typeface="微软雅黑" panose="020b0503020204020204" pitchFamily="34" charset="-122"/>
            </a:endParaRPr>
          </a:p>
        </p:txBody>
      </p:sp>
      <p:grpSp>
        <p:nvGrpSpPr>
          <p:cNvPr id="38" name="组合 37"/>
          <p:cNvGrpSpPr/>
          <p:nvPr/>
        </p:nvGrpSpPr>
        <p:grpSpPr>
          <a:xfrm>
            <a:off x="6905703" y="1977146"/>
            <a:ext cx="4592484" cy="3827433"/>
            <a:chOff x="6903509" y="2279686"/>
            <a:chExt cx="3305714" cy="3828319"/>
          </a:xfrm>
        </p:grpSpPr>
        <p:sp>
          <p:nvSpPr>
            <p:cNvPr id="39" name="矩形 38"/>
            <p:cNvSpPr/>
            <p:nvPr/>
          </p:nvSpPr>
          <p:spPr>
            <a:xfrm flipH="1">
              <a:off x="6903509" y="2920827"/>
              <a:ext cx="3024160" cy="1283990"/>
            </a:xfrm>
            <a:prstGeom prst="rect">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pic>
          <p:nvPicPr>
            <p:cNvPr id="40" name="图片 39"/>
            <p:cNvPicPr>
              <a:picLocks noChangeAspect="1"/>
            </p:cNvPicPr>
            <p:nvPr/>
          </p:nvPicPr>
          <p:blipFill>
            <a:blip r:embed="rId2">
              <a:extLst>
                <a:ext uri="{28A0092B-C50C-407E-A947-70E740481C1C}">
                  <a14:useLocalDpi xmlns:a14="http://schemas.microsoft.com/office/drawing/2010/main" val="0"/>
                </a:ext>
              </a:extLst>
            </a:blip>
            <a:srcRect l="16010" t="71194" r="15480" b="14470"/>
            <a:stretch>
              <a:fillRect/>
            </a:stretch>
          </p:blipFill>
          <p:spPr>
            <a:xfrm rot="16200000" flipV="1">
              <a:off x="7859483" y="3758265"/>
              <a:ext cx="3828319" cy="871161"/>
            </a:xfrm>
            <a:prstGeom prst="rect">
              <a:avLst/>
            </a:prstGeom>
          </p:spPr>
        </p:pic>
      </p:grpSp>
      <p:sp>
        <p:nvSpPr>
          <p:cNvPr id="41" name="矩形 40"/>
          <p:cNvSpPr/>
          <p:nvPr/>
        </p:nvSpPr>
        <p:spPr>
          <a:xfrm flipH="1">
            <a:off x="6905702" y="3901832"/>
            <a:ext cx="4201333" cy="1283693"/>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42" name="组合 41"/>
          <p:cNvGrpSpPr/>
          <p:nvPr/>
        </p:nvGrpSpPr>
        <p:grpSpPr>
          <a:xfrm>
            <a:off x="5807762" y="3901833"/>
            <a:ext cx="1452914" cy="1283692"/>
            <a:chOff x="5805314" y="4204819"/>
            <a:chExt cx="1453250" cy="1283989"/>
          </a:xfrm>
        </p:grpSpPr>
        <p:sp>
          <p:nvSpPr>
            <p:cNvPr id="43" name="Freeform 23"/>
            <p:cNvSpPr/>
            <p:nvPr/>
          </p:nvSpPr>
          <p:spPr bwMode="auto">
            <a:xfrm flipH="1">
              <a:off x="5951495" y="4343306"/>
              <a:ext cx="1160891" cy="1005307"/>
            </a:xfrm>
            <a:custGeom>
              <a:gdLst>
                <a:gd name="T0" fmla="*/ 170 w 679"/>
                <a:gd name="T1" fmla="*/ 588 h 588"/>
                <a:gd name="T2" fmla="*/ 0 w 679"/>
                <a:gd name="T3" fmla="*/ 294 h 588"/>
                <a:gd name="T4" fmla="*/ 170 w 679"/>
                <a:gd name="T5" fmla="*/ 0 h 588"/>
                <a:gd name="T6" fmla="*/ 509 w 679"/>
                <a:gd name="T7" fmla="*/ 0 h 588"/>
                <a:gd name="T8" fmla="*/ 679 w 679"/>
                <a:gd name="T9" fmla="*/ 294 h 588"/>
                <a:gd name="T10" fmla="*/ 509 w 679"/>
                <a:gd name="T11" fmla="*/ 588 h 588"/>
                <a:gd name="T12" fmla="*/ 170 w 679"/>
                <a:gd name="T13" fmla="*/ 588 h 588"/>
              </a:gdLst>
              <a:cxnLst>
                <a:cxn ang="0">
                  <a:pos x="T0" y="T1"/>
                </a:cxn>
                <a:cxn ang="0">
                  <a:pos x="T2" y="T3"/>
                </a:cxn>
                <a:cxn ang="0">
                  <a:pos x="T4" y="T5"/>
                </a:cxn>
                <a:cxn ang="0">
                  <a:pos x="T6" y="T7"/>
                </a:cxn>
                <a:cxn ang="0">
                  <a:pos x="T8" y="T9"/>
                </a:cxn>
                <a:cxn ang="0">
                  <a:pos x="T10" y="T11"/>
                </a:cxn>
                <a:cxn ang="0">
                  <a:pos x="T12" y="T13"/>
                </a:cxn>
              </a:cxnLst>
              <a:rect l="0" t="0" r="r" b="b"/>
              <a:pathLst>
                <a:path w="679" h="588">
                  <a:moveTo>
                    <a:pt x="170" y="588"/>
                  </a:moveTo>
                  <a:lnTo>
                    <a:pt x="0" y="294"/>
                  </a:lnTo>
                  <a:lnTo>
                    <a:pt x="170" y="0"/>
                  </a:lnTo>
                  <a:lnTo>
                    <a:pt x="509" y="0"/>
                  </a:lnTo>
                  <a:lnTo>
                    <a:pt x="679" y="294"/>
                  </a:lnTo>
                  <a:lnTo>
                    <a:pt x="509" y="588"/>
                  </a:lnTo>
                  <a:lnTo>
                    <a:pt x="170" y="588"/>
                  </a:lnTo>
                  <a:close/>
                </a:path>
              </a:pathLst>
            </a:custGeom>
            <a:solidFill>
              <a:srgbClr val="FFFFFF"/>
            </a:solidFill>
            <a:ln w="14288" cap="flat">
              <a:noFill/>
              <a:prstDash val="solid"/>
              <a:miter lim="800000"/>
            </a:ln>
          </p:spPr>
          <p:txBody>
            <a:bodyPr vert="horz" wrap="square" lIns="91419" tIns="45709" rIns="91419" bIns="45709"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44" name="Freeform 6"/>
            <p:cNvSpPr>
              <a:spLocks noEditPoints="1"/>
            </p:cNvSpPr>
            <p:nvPr/>
          </p:nvSpPr>
          <p:spPr bwMode="auto">
            <a:xfrm flipH="1">
              <a:off x="5805314" y="4204819"/>
              <a:ext cx="1453250" cy="1283989"/>
            </a:xfrm>
            <a:custGeom>
              <a:gdLst>
                <a:gd name="T0" fmla="*/ 353 w 357"/>
                <a:gd name="T1" fmla="*/ 143 h 315"/>
                <a:gd name="T2" fmla="*/ 278 w 357"/>
                <a:gd name="T3" fmla="*/ 14 h 315"/>
                <a:gd name="T4" fmla="*/ 253 w 357"/>
                <a:gd name="T5" fmla="*/ 0 h 315"/>
                <a:gd name="T6" fmla="*/ 104 w 357"/>
                <a:gd name="T7" fmla="*/ 0 h 315"/>
                <a:gd name="T8" fmla="*/ 79 w 357"/>
                <a:gd name="T9" fmla="*/ 14 h 315"/>
                <a:gd name="T10" fmla="*/ 5 w 357"/>
                <a:gd name="T11" fmla="*/ 143 h 315"/>
                <a:gd name="T12" fmla="*/ 5 w 357"/>
                <a:gd name="T13" fmla="*/ 172 h 315"/>
                <a:gd name="T14" fmla="*/ 79 w 357"/>
                <a:gd name="T15" fmla="*/ 301 h 315"/>
                <a:gd name="T16" fmla="*/ 104 w 357"/>
                <a:gd name="T17" fmla="*/ 315 h 315"/>
                <a:gd name="T18" fmla="*/ 253 w 357"/>
                <a:gd name="T19" fmla="*/ 315 h 315"/>
                <a:gd name="T20" fmla="*/ 278 w 357"/>
                <a:gd name="T21" fmla="*/ 301 h 315"/>
                <a:gd name="T22" fmla="*/ 353 w 357"/>
                <a:gd name="T23" fmla="*/ 172 h 315"/>
                <a:gd name="T24" fmla="*/ 353 w 357"/>
                <a:gd name="T25" fmla="*/ 143 h 315"/>
                <a:gd name="T26" fmla="*/ 284 w 357"/>
                <a:gd name="T27" fmla="*/ 172 h 315"/>
                <a:gd name="T28" fmla="*/ 244 w 357"/>
                <a:gd name="T29" fmla="*/ 241 h 315"/>
                <a:gd name="T30" fmla="*/ 218 w 357"/>
                <a:gd name="T31" fmla="*/ 256 h 315"/>
                <a:gd name="T32" fmla="*/ 139 w 357"/>
                <a:gd name="T33" fmla="*/ 256 h 315"/>
                <a:gd name="T34" fmla="*/ 113 w 357"/>
                <a:gd name="T35" fmla="*/ 241 h 315"/>
                <a:gd name="T36" fmla="*/ 74 w 357"/>
                <a:gd name="T37" fmla="*/ 172 h 315"/>
                <a:gd name="T38" fmla="*/ 74 w 357"/>
                <a:gd name="T39" fmla="*/ 143 h 315"/>
                <a:gd name="T40" fmla="*/ 113 w 357"/>
                <a:gd name="T41" fmla="*/ 74 h 315"/>
                <a:gd name="T42" fmla="*/ 139 w 357"/>
                <a:gd name="T43" fmla="*/ 59 h 315"/>
                <a:gd name="T44" fmla="*/ 218 w 357"/>
                <a:gd name="T45" fmla="*/ 59 h 315"/>
                <a:gd name="T46" fmla="*/ 244 w 357"/>
                <a:gd name="T47" fmla="*/ 74 h 315"/>
                <a:gd name="T48" fmla="*/ 284 w 357"/>
                <a:gd name="T49" fmla="*/ 143 h 315"/>
                <a:gd name="T50" fmla="*/ 284 w 357"/>
                <a:gd name="T51" fmla="*/ 172 h 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7" h="315">
                  <a:moveTo>
                    <a:pt x="353" y="143"/>
                  </a:moveTo>
                  <a:cubicBezTo>
                    <a:pt x="278" y="14"/>
                    <a:pt x="278" y="14"/>
                    <a:pt x="278" y="14"/>
                  </a:cubicBezTo>
                  <a:cubicBezTo>
                    <a:pt x="273" y="6"/>
                    <a:pt x="262" y="0"/>
                    <a:pt x="253" y="0"/>
                  </a:cubicBezTo>
                  <a:cubicBezTo>
                    <a:pt x="104" y="0"/>
                    <a:pt x="104" y="0"/>
                    <a:pt x="104" y="0"/>
                  </a:cubicBezTo>
                  <a:cubicBezTo>
                    <a:pt x="95" y="0"/>
                    <a:pt x="84" y="6"/>
                    <a:pt x="79" y="14"/>
                  </a:cubicBezTo>
                  <a:cubicBezTo>
                    <a:pt x="5" y="143"/>
                    <a:pt x="5" y="143"/>
                    <a:pt x="5" y="143"/>
                  </a:cubicBezTo>
                  <a:cubicBezTo>
                    <a:pt x="0" y="151"/>
                    <a:pt x="0" y="164"/>
                    <a:pt x="5" y="172"/>
                  </a:cubicBezTo>
                  <a:cubicBezTo>
                    <a:pt x="79" y="301"/>
                    <a:pt x="79" y="301"/>
                    <a:pt x="79" y="301"/>
                  </a:cubicBezTo>
                  <a:cubicBezTo>
                    <a:pt x="84" y="309"/>
                    <a:pt x="95" y="315"/>
                    <a:pt x="104" y="315"/>
                  </a:cubicBezTo>
                  <a:cubicBezTo>
                    <a:pt x="253" y="315"/>
                    <a:pt x="253" y="315"/>
                    <a:pt x="253" y="315"/>
                  </a:cubicBezTo>
                  <a:cubicBezTo>
                    <a:pt x="262" y="315"/>
                    <a:pt x="273" y="309"/>
                    <a:pt x="278" y="301"/>
                  </a:cubicBezTo>
                  <a:cubicBezTo>
                    <a:pt x="353" y="172"/>
                    <a:pt x="353" y="172"/>
                    <a:pt x="353" y="172"/>
                  </a:cubicBezTo>
                  <a:cubicBezTo>
                    <a:pt x="357" y="164"/>
                    <a:pt x="357" y="151"/>
                    <a:pt x="353" y="143"/>
                  </a:cubicBezTo>
                  <a:moveTo>
                    <a:pt x="284" y="172"/>
                  </a:moveTo>
                  <a:cubicBezTo>
                    <a:pt x="244" y="241"/>
                    <a:pt x="244" y="241"/>
                    <a:pt x="244" y="241"/>
                  </a:cubicBezTo>
                  <a:cubicBezTo>
                    <a:pt x="239" y="249"/>
                    <a:pt x="228" y="256"/>
                    <a:pt x="218" y="256"/>
                  </a:cubicBezTo>
                  <a:cubicBezTo>
                    <a:pt x="139" y="256"/>
                    <a:pt x="139" y="256"/>
                    <a:pt x="139" y="256"/>
                  </a:cubicBezTo>
                  <a:cubicBezTo>
                    <a:pt x="129" y="256"/>
                    <a:pt x="118" y="249"/>
                    <a:pt x="113" y="241"/>
                  </a:cubicBezTo>
                  <a:cubicBezTo>
                    <a:pt x="74" y="172"/>
                    <a:pt x="74" y="172"/>
                    <a:pt x="74" y="172"/>
                  </a:cubicBezTo>
                  <a:cubicBezTo>
                    <a:pt x="69" y="164"/>
                    <a:pt x="69" y="151"/>
                    <a:pt x="74" y="143"/>
                  </a:cubicBezTo>
                  <a:cubicBezTo>
                    <a:pt x="113" y="74"/>
                    <a:pt x="113" y="74"/>
                    <a:pt x="113" y="74"/>
                  </a:cubicBezTo>
                  <a:cubicBezTo>
                    <a:pt x="118" y="66"/>
                    <a:pt x="129" y="59"/>
                    <a:pt x="139" y="59"/>
                  </a:cubicBezTo>
                  <a:cubicBezTo>
                    <a:pt x="218" y="59"/>
                    <a:pt x="218" y="59"/>
                    <a:pt x="218" y="59"/>
                  </a:cubicBezTo>
                  <a:cubicBezTo>
                    <a:pt x="228" y="59"/>
                    <a:pt x="239" y="66"/>
                    <a:pt x="244" y="74"/>
                  </a:cubicBezTo>
                  <a:cubicBezTo>
                    <a:pt x="284" y="143"/>
                    <a:pt x="284" y="143"/>
                    <a:pt x="284" y="143"/>
                  </a:cubicBezTo>
                  <a:cubicBezTo>
                    <a:pt x="288" y="151"/>
                    <a:pt x="288" y="164"/>
                    <a:pt x="284" y="172"/>
                  </a:cubicBezTo>
                </a:path>
              </a:pathLst>
            </a:custGeom>
            <a:gradFill flip="none" rotWithShape="1">
              <a:gsLst>
                <a:gs pos="0">
                  <a:srgbClr val="F79646">
                    <a:lumMod val="5000"/>
                    <a:lumOff val="95000"/>
                  </a:srgbClr>
                </a:gs>
                <a:gs pos="100000">
                  <a:sysClr val="window" lastClr="FFFFFF">
                    <a:lumMod val="75000"/>
                  </a:sysClr>
                </a:gs>
              </a:gsLst>
              <a:lin ang="13500000" scaled="1"/>
            </a:gradFill>
            <a:ln w="34925" cap="flat" cmpd="sng" algn="ctr">
              <a:gradFill flip="none" rotWithShape="1">
                <a:gsLst>
                  <a:gs pos="0">
                    <a:srgbClr val="4F81BD">
                      <a:lumMod val="5000"/>
                      <a:lumOff val="95000"/>
                    </a:srgbClr>
                  </a:gs>
                  <a:gs pos="100000">
                    <a:sysClr val="window" lastClr="FFFFFF">
                      <a:lumMod val="65000"/>
                    </a:sysClr>
                  </a:gs>
                </a:gsLst>
                <a:lin ang="2700000" scaled="1"/>
              </a:gradFill>
              <a:prstDash val="solid"/>
            </a:ln>
            <a:effectLst>
              <a:outerShdw blurRad="177800" dist="127000" dir="2700000" algn="tl" rotWithShape="0">
                <a:prstClr val="black">
                  <a:alpha val="4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45" name="文本框 49"/>
          <p:cNvSpPr txBox="1"/>
          <p:nvPr/>
        </p:nvSpPr>
        <p:spPr>
          <a:xfrm>
            <a:off x="6126188" y="4190671"/>
            <a:ext cx="816060" cy="707722"/>
          </a:xfrm>
          <a:prstGeom prst="rect">
            <a:avLst/>
          </a:prstGeom>
          <a:noFill/>
        </p:spPr>
        <p:txBody>
          <a:bodyPr wrap="non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defRPr/>
            </a:pPr>
            <a:r>
              <a:rPr lang="en-US" altLang="zh-CN" sz="4000" b="1">
                <a:solidFill>
                  <a:srgbClr val="C00000"/>
                </a:solidFill>
                <a:latin typeface="微软雅黑" panose="020b0503020204020204" pitchFamily="34" charset="-122"/>
                <a:ea typeface="微软雅黑" panose="020b0503020204020204" pitchFamily="34" charset="-122"/>
              </a:rPr>
              <a:t>04</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46" name="矩形 45"/>
          <p:cNvSpPr/>
          <p:nvPr/>
        </p:nvSpPr>
        <p:spPr>
          <a:xfrm>
            <a:off x="867938" y="3260839"/>
            <a:ext cx="4156483" cy="1283693"/>
          </a:xfrm>
          <a:prstGeom prst="rect">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47" name="组合 46"/>
          <p:cNvGrpSpPr/>
          <p:nvPr/>
        </p:nvGrpSpPr>
        <p:grpSpPr>
          <a:xfrm>
            <a:off x="4651006" y="3260840"/>
            <a:ext cx="1452914" cy="1283692"/>
            <a:chOff x="4648290" y="3563678"/>
            <a:chExt cx="1453250" cy="1283989"/>
          </a:xfrm>
        </p:grpSpPr>
        <p:sp>
          <p:nvSpPr>
            <p:cNvPr id="48" name="Freeform 23"/>
            <p:cNvSpPr/>
            <p:nvPr/>
          </p:nvSpPr>
          <p:spPr bwMode="auto">
            <a:xfrm>
              <a:off x="4794469" y="3702165"/>
              <a:ext cx="1160891" cy="1005307"/>
            </a:xfrm>
            <a:custGeom>
              <a:gdLst>
                <a:gd name="T0" fmla="*/ 170 w 679"/>
                <a:gd name="T1" fmla="*/ 588 h 588"/>
                <a:gd name="T2" fmla="*/ 0 w 679"/>
                <a:gd name="T3" fmla="*/ 294 h 588"/>
                <a:gd name="T4" fmla="*/ 170 w 679"/>
                <a:gd name="T5" fmla="*/ 0 h 588"/>
                <a:gd name="T6" fmla="*/ 509 w 679"/>
                <a:gd name="T7" fmla="*/ 0 h 588"/>
                <a:gd name="T8" fmla="*/ 679 w 679"/>
                <a:gd name="T9" fmla="*/ 294 h 588"/>
                <a:gd name="T10" fmla="*/ 509 w 679"/>
                <a:gd name="T11" fmla="*/ 588 h 588"/>
                <a:gd name="T12" fmla="*/ 170 w 679"/>
                <a:gd name="T13" fmla="*/ 588 h 588"/>
              </a:gdLst>
              <a:cxnLst>
                <a:cxn ang="0">
                  <a:pos x="T0" y="T1"/>
                </a:cxn>
                <a:cxn ang="0">
                  <a:pos x="T2" y="T3"/>
                </a:cxn>
                <a:cxn ang="0">
                  <a:pos x="T4" y="T5"/>
                </a:cxn>
                <a:cxn ang="0">
                  <a:pos x="T6" y="T7"/>
                </a:cxn>
                <a:cxn ang="0">
                  <a:pos x="T8" y="T9"/>
                </a:cxn>
                <a:cxn ang="0">
                  <a:pos x="T10" y="T11"/>
                </a:cxn>
                <a:cxn ang="0">
                  <a:pos x="T12" y="T13"/>
                </a:cxn>
              </a:cxnLst>
              <a:rect l="0" t="0" r="r" b="b"/>
              <a:pathLst>
                <a:path w="679" h="588">
                  <a:moveTo>
                    <a:pt x="170" y="588"/>
                  </a:moveTo>
                  <a:lnTo>
                    <a:pt x="0" y="294"/>
                  </a:lnTo>
                  <a:lnTo>
                    <a:pt x="170" y="0"/>
                  </a:lnTo>
                  <a:lnTo>
                    <a:pt x="509" y="0"/>
                  </a:lnTo>
                  <a:lnTo>
                    <a:pt x="679" y="294"/>
                  </a:lnTo>
                  <a:lnTo>
                    <a:pt x="509" y="588"/>
                  </a:lnTo>
                  <a:lnTo>
                    <a:pt x="170" y="588"/>
                  </a:lnTo>
                  <a:close/>
                </a:path>
              </a:pathLst>
            </a:custGeom>
            <a:solidFill>
              <a:srgbClr val="FFFFFF"/>
            </a:solidFill>
            <a:ln w="14288" cap="flat">
              <a:noFill/>
              <a:prstDash val="solid"/>
              <a:miter lim="800000"/>
            </a:ln>
          </p:spPr>
          <p:txBody>
            <a:bodyPr vert="horz" wrap="square" lIns="91419" tIns="45709" rIns="91419" bIns="45709"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49" name="Freeform 6"/>
            <p:cNvSpPr>
              <a:spLocks noEditPoints="1"/>
            </p:cNvSpPr>
            <p:nvPr/>
          </p:nvSpPr>
          <p:spPr bwMode="auto">
            <a:xfrm>
              <a:off x="4648290" y="3563678"/>
              <a:ext cx="1453250" cy="1283989"/>
            </a:xfrm>
            <a:custGeom>
              <a:gdLst>
                <a:gd name="T0" fmla="*/ 353 w 357"/>
                <a:gd name="T1" fmla="*/ 143 h 315"/>
                <a:gd name="T2" fmla="*/ 278 w 357"/>
                <a:gd name="T3" fmla="*/ 14 h 315"/>
                <a:gd name="T4" fmla="*/ 253 w 357"/>
                <a:gd name="T5" fmla="*/ 0 h 315"/>
                <a:gd name="T6" fmla="*/ 104 w 357"/>
                <a:gd name="T7" fmla="*/ 0 h 315"/>
                <a:gd name="T8" fmla="*/ 79 w 357"/>
                <a:gd name="T9" fmla="*/ 14 h 315"/>
                <a:gd name="T10" fmla="*/ 5 w 357"/>
                <a:gd name="T11" fmla="*/ 143 h 315"/>
                <a:gd name="T12" fmla="*/ 5 w 357"/>
                <a:gd name="T13" fmla="*/ 172 h 315"/>
                <a:gd name="T14" fmla="*/ 79 w 357"/>
                <a:gd name="T15" fmla="*/ 301 h 315"/>
                <a:gd name="T16" fmla="*/ 104 w 357"/>
                <a:gd name="T17" fmla="*/ 315 h 315"/>
                <a:gd name="T18" fmla="*/ 253 w 357"/>
                <a:gd name="T19" fmla="*/ 315 h 315"/>
                <a:gd name="T20" fmla="*/ 278 w 357"/>
                <a:gd name="T21" fmla="*/ 301 h 315"/>
                <a:gd name="T22" fmla="*/ 353 w 357"/>
                <a:gd name="T23" fmla="*/ 172 h 315"/>
                <a:gd name="T24" fmla="*/ 353 w 357"/>
                <a:gd name="T25" fmla="*/ 143 h 315"/>
                <a:gd name="T26" fmla="*/ 284 w 357"/>
                <a:gd name="T27" fmla="*/ 172 h 315"/>
                <a:gd name="T28" fmla="*/ 244 w 357"/>
                <a:gd name="T29" fmla="*/ 241 h 315"/>
                <a:gd name="T30" fmla="*/ 218 w 357"/>
                <a:gd name="T31" fmla="*/ 256 h 315"/>
                <a:gd name="T32" fmla="*/ 139 w 357"/>
                <a:gd name="T33" fmla="*/ 256 h 315"/>
                <a:gd name="T34" fmla="*/ 113 w 357"/>
                <a:gd name="T35" fmla="*/ 241 h 315"/>
                <a:gd name="T36" fmla="*/ 74 w 357"/>
                <a:gd name="T37" fmla="*/ 172 h 315"/>
                <a:gd name="T38" fmla="*/ 74 w 357"/>
                <a:gd name="T39" fmla="*/ 143 h 315"/>
                <a:gd name="T40" fmla="*/ 113 w 357"/>
                <a:gd name="T41" fmla="*/ 74 h 315"/>
                <a:gd name="T42" fmla="*/ 139 w 357"/>
                <a:gd name="T43" fmla="*/ 59 h 315"/>
                <a:gd name="T44" fmla="*/ 218 w 357"/>
                <a:gd name="T45" fmla="*/ 59 h 315"/>
                <a:gd name="T46" fmla="*/ 244 w 357"/>
                <a:gd name="T47" fmla="*/ 74 h 315"/>
                <a:gd name="T48" fmla="*/ 284 w 357"/>
                <a:gd name="T49" fmla="*/ 143 h 315"/>
                <a:gd name="T50" fmla="*/ 284 w 357"/>
                <a:gd name="T51" fmla="*/ 172 h 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7" h="315">
                  <a:moveTo>
                    <a:pt x="353" y="143"/>
                  </a:moveTo>
                  <a:cubicBezTo>
                    <a:pt x="278" y="14"/>
                    <a:pt x="278" y="14"/>
                    <a:pt x="278" y="14"/>
                  </a:cubicBezTo>
                  <a:cubicBezTo>
                    <a:pt x="273" y="6"/>
                    <a:pt x="262" y="0"/>
                    <a:pt x="253" y="0"/>
                  </a:cubicBezTo>
                  <a:cubicBezTo>
                    <a:pt x="104" y="0"/>
                    <a:pt x="104" y="0"/>
                    <a:pt x="104" y="0"/>
                  </a:cubicBezTo>
                  <a:cubicBezTo>
                    <a:pt x="95" y="0"/>
                    <a:pt x="84" y="6"/>
                    <a:pt x="79" y="14"/>
                  </a:cubicBezTo>
                  <a:cubicBezTo>
                    <a:pt x="5" y="143"/>
                    <a:pt x="5" y="143"/>
                    <a:pt x="5" y="143"/>
                  </a:cubicBezTo>
                  <a:cubicBezTo>
                    <a:pt x="0" y="151"/>
                    <a:pt x="0" y="164"/>
                    <a:pt x="5" y="172"/>
                  </a:cubicBezTo>
                  <a:cubicBezTo>
                    <a:pt x="79" y="301"/>
                    <a:pt x="79" y="301"/>
                    <a:pt x="79" y="301"/>
                  </a:cubicBezTo>
                  <a:cubicBezTo>
                    <a:pt x="84" y="309"/>
                    <a:pt x="95" y="315"/>
                    <a:pt x="104" y="315"/>
                  </a:cubicBezTo>
                  <a:cubicBezTo>
                    <a:pt x="253" y="315"/>
                    <a:pt x="253" y="315"/>
                    <a:pt x="253" y="315"/>
                  </a:cubicBezTo>
                  <a:cubicBezTo>
                    <a:pt x="262" y="315"/>
                    <a:pt x="273" y="309"/>
                    <a:pt x="278" y="301"/>
                  </a:cubicBezTo>
                  <a:cubicBezTo>
                    <a:pt x="353" y="172"/>
                    <a:pt x="353" y="172"/>
                    <a:pt x="353" y="172"/>
                  </a:cubicBezTo>
                  <a:cubicBezTo>
                    <a:pt x="357" y="164"/>
                    <a:pt x="357" y="151"/>
                    <a:pt x="353" y="143"/>
                  </a:cubicBezTo>
                  <a:moveTo>
                    <a:pt x="284" y="172"/>
                  </a:moveTo>
                  <a:cubicBezTo>
                    <a:pt x="244" y="241"/>
                    <a:pt x="244" y="241"/>
                    <a:pt x="244" y="241"/>
                  </a:cubicBezTo>
                  <a:cubicBezTo>
                    <a:pt x="239" y="249"/>
                    <a:pt x="228" y="256"/>
                    <a:pt x="218" y="256"/>
                  </a:cubicBezTo>
                  <a:cubicBezTo>
                    <a:pt x="139" y="256"/>
                    <a:pt x="139" y="256"/>
                    <a:pt x="139" y="256"/>
                  </a:cubicBezTo>
                  <a:cubicBezTo>
                    <a:pt x="129" y="256"/>
                    <a:pt x="118" y="249"/>
                    <a:pt x="113" y="241"/>
                  </a:cubicBezTo>
                  <a:cubicBezTo>
                    <a:pt x="74" y="172"/>
                    <a:pt x="74" y="172"/>
                    <a:pt x="74" y="172"/>
                  </a:cubicBezTo>
                  <a:cubicBezTo>
                    <a:pt x="69" y="164"/>
                    <a:pt x="69" y="151"/>
                    <a:pt x="74" y="143"/>
                  </a:cubicBezTo>
                  <a:cubicBezTo>
                    <a:pt x="113" y="74"/>
                    <a:pt x="113" y="74"/>
                    <a:pt x="113" y="74"/>
                  </a:cubicBezTo>
                  <a:cubicBezTo>
                    <a:pt x="118" y="66"/>
                    <a:pt x="129" y="59"/>
                    <a:pt x="139" y="59"/>
                  </a:cubicBezTo>
                  <a:cubicBezTo>
                    <a:pt x="218" y="59"/>
                    <a:pt x="218" y="59"/>
                    <a:pt x="218" y="59"/>
                  </a:cubicBezTo>
                  <a:cubicBezTo>
                    <a:pt x="228" y="59"/>
                    <a:pt x="239" y="66"/>
                    <a:pt x="244" y="74"/>
                  </a:cubicBezTo>
                  <a:cubicBezTo>
                    <a:pt x="284" y="143"/>
                    <a:pt x="284" y="143"/>
                    <a:pt x="284" y="143"/>
                  </a:cubicBezTo>
                  <a:cubicBezTo>
                    <a:pt x="288" y="151"/>
                    <a:pt x="288" y="164"/>
                    <a:pt x="284" y="172"/>
                  </a:cubicBezTo>
                </a:path>
              </a:pathLst>
            </a:custGeom>
            <a:gradFill flip="none" rotWithShape="1">
              <a:gsLst>
                <a:gs pos="0">
                  <a:srgbClr val="F79646">
                    <a:lumMod val="5000"/>
                    <a:lumOff val="95000"/>
                  </a:srgbClr>
                </a:gs>
                <a:gs pos="100000">
                  <a:sysClr val="window" lastClr="FFFFFF">
                    <a:lumMod val="75000"/>
                  </a:sysClr>
                </a:gs>
              </a:gsLst>
              <a:lin ang="13500000" scaled="1"/>
            </a:gradFill>
            <a:ln w="34925" cap="flat" cmpd="sng" algn="ctr">
              <a:gradFill flip="none" rotWithShape="1">
                <a:gsLst>
                  <a:gs pos="0">
                    <a:srgbClr val="4F81BD">
                      <a:lumMod val="5000"/>
                      <a:lumOff val="95000"/>
                    </a:srgbClr>
                  </a:gs>
                  <a:gs pos="100000">
                    <a:sysClr val="window" lastClr="FFFFFF">
                      <a:lumMod val="65000"/>
                    </a:sysClr>
                  </a:gs>
                </a:gsLst>
                <a:lin ang="2700000" scaled="1"/>
              </a:gradFill>
              <a:prstDash val="solid"/>
            </a:ln>
            <a:effectLst>
              <a:outerShdw blurRad="177800" dist="127000" dir="2700000" algn="tl" rotWithShape="0">
                <a:prstClr val="black">
                  <a:alpha val="4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50" name="组合 49"/>
          <p:cNvGrpSpPr/>
          <p:nvPr/>
        </p:nvGrpSpPr>
        <p:grpSpPr>
          <a:xfrm>
            <a:off x="5807762" y="2618139"/>
            <a:ext cx="1452914" cy="1283692"/>
            <a:chOff x="5805314" y="2920828"/>
            <a:chExt cx="1453250" cy="1283989"/>
          </a:xfrm>
        </p:grpSpPr>
        <p:sp>
          <p:nvSpPr>
            <p:cNvPr id="51" name="Freeform 23"/>
            <p:cNvSpPr/>
            <p:nvPr/>
          </p:nvSpPr>
          <p:spPr bwMode="auto">
            <a:xfrm flipH="1">
              <a:off x="5951495" y="3059315"/>
              <a:ext cx="1160891" cy="1005307"/>
            </a:xfrm>
            <a:custGeom>
              <a:gdLst>
                <a:gd name="T0" fmla="*/ 170 w 679"/>
                <a:gd name="T1" fmla="*/ 588 h 588"/>
                <a:gd name="T2" fmla="*/ 0 w 679"/>
                <a:gd name="T3" fmla="*/ 294 h 588"/>
                <a:gd name="T4" fmla="*/ 170 w 679"/>
                <a:gd name="T5" fmla="*/ 0 h 588"/>
                <a:gd name="T6" fmla="*/ 509 w 679"/>
                <a:gd name="T7" fmla="*/ 0 h 588"/>
                <a:gd name="T8" fmla="*/ 679 w 679"/>
                <a:gd name="T9" fmla="*/ 294 h 588"/>
                <a:gd name="T10" fmla="*/ 509 w 679"/>
                <a:gd name="T11" fmla="*/ 588 h 588"/>
                <a:gd name="T12" fmla="*/ 170 w 679"/>
                <a:gd name="T13" fmla="*/ 588 h 588"/>
              </a:gdLst>
              <a:cxnLst>
                <a:cxn ang="0">
                  <a:pos x="T0" y="T1"/>
                </a:cxn>
                <a:cxn ang="0">
                  <a:pos x="T2" y="T3"/>
                </a:cxn>
                <a:cxn ang="0">
                  <a:pos x="T4" y="T5"/>
                </a:cxn>
                <a:cxn ang="0">
                  <a:pos x="T6" y="T7"/>
                </a:cxn>
                <a:cxn ang="0">
                  <a:pos x="T8" y="T9"/>
                </a:cxn>
                <a:cxn ang="0">
                  <a:pos x="T10" y="T11"/>
                </a:cxn>
                <a:cxn ang="0">
                  <a:pos x="T12" y="T13"/>
                </a:cxn>
              </a:cxnLst>
              <a:rect l="0" t="0" r="r" b="b"/>
              <a:pathLst>
                <a:path w="679" h="588">
                  <a:moveTo>
                    <a:pt x="170" y="588"/>
                  </a:moveTo>
                  <a:lnTo>
                    <a:pt x="0" y="294"/>
                  </a:lnTo>
                  <a:lnTo>
                    <a:pt x="170" y="0"/>
                  </a:lnTo>
                  <a:lnTo>
                    <a:pt x="509" y="0"/>
                  </a:lnTo>
                  <a:lnTo>
                    <a:pt x="679" y="294"/>
                  </a:lnTo>
                  <a:lnTo>
                    <a:pt x="509" y="588"/>
                  </a:lnTo>
                  <a:lnTo>
                    <a:pt x="170" y="588"/>
                  </a:lnTo>
                  <a:close/>
                </a:path>
              </a:pathLst>
            </a:custGeom>
            <a:solidFill>
              <a:srgbClr val="FFFFFF"/>
            </a:solidFill>
            <a:ln w="14288" cap="flat">
              <a:noFill/>
              <a:prstDash val="solid"/>
              <a:miter lim="800000"/>
            </a:ln>
          </p:spPr>
          <p:txBody>
            <a:bodyPr vert="horz" wrap="square" lIns="91419" tIns="45709" rIns="91419" bIns="45709"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52" name="Freeform 6"/>
            <p:cNvSpPr>
              <a:spLocks noEditPoints="1"/>
            </p:cNvSpPr>
            <p:nvPr/>
          </p:nvSpPr>
          <p:spPr bwMode="auto">
            <a:xfrm flipH="1">
              <a:off x="5805314" y="2920828"/>
              <a:ext cx="1453250" cy="1283989"/>
            </a:xfrm>
            <a:custGeom>
              <a:gdLst>
                <a:gd name="T0" fmla="*/ 353 w 357"/>
                <a:gd name="T1" fmla="*/ 143 h 315"/>
                <a:gd name="T2" fmla="*/ 278 w 357"/>
                <a:gd name="T3" fmla="*/ 14 h 315"/>
                <a:gd name="T4" fmla="*/ 253 w 357"/>
                <a:gd name="T5" fmla="*/ 0 h 315"/>
                <a:gd name="T6" fmla="*/ 104 w 357"/>
                <a:gd name="T7" fmla="*/ 0 h 315"/>
                <a:gd name="T8" fmla="*/ 79 w 357"/>
                <a:gd name="T9" fmla="*/ 14 h 315"/>
                <a:gd name="T10" fmla="*/ 5 w 357"/>
                <a:gd name="T11" fmla="*/ 143 h 315"/>
                <a:gd name="T12" fmla="*/ 5 w 357"/>
                <a:gd name="T13" fmla="*/ 172 h 315"/>
                <a:gd name="T14" fmla="*/ 79 w 357"/>
                <a:gd name="T15" fmla="*/ 301 h 315"/>
                <a:gd name="T16" fmla="*/ 104 w 357"/>
                <a:gd name="T17" fmla="*/ 315 h 315"/>
                <a:gd name="T18" fmla="*/ 253 w 357"/>
                <a:gd name="T19" fmla="*/ 315 h 315"/>
                <a:gd name="T20" fmla="*/ 278 w 357"/>
                <a:gd name="T21" fmla="*/ 301 h 315"/>
                <a:gd name="T22" fmla="*/ 353 w 357"/>
                <a:gd name="T23" fmla="*/ 172 h 315"/>
                <a:gd name="T24" fmla="*/ 353 w 357"/>
                <a:gd name="T25" fmla="*/ 143 h 315"/>
                <a:gd name="T26" fmla="*/ 284 w 357"/>
                <a:gd name="T27" fmla="*/ 172 h 315"/>
                <a:gd name="T28" fmla="*/ 244 w 357"/>
                <a:gd name="T29" fmla="*/ 241 h 315"/>
                <a:gd name="T30" fmla="*/ 218 w 357"/>
                <a:gd name="T31" fmla="*/ 256 h 315"/>
                <a:gd name="T32" fmla="*/ 139 w 357"/>
                <a:gd name="T33" fmla="*/ 256 h 315"/>
                <a:gd name="T34" fmla="*/ 113 w 357"/>
                <a:gd name="T35" fmla="*/ 241 h 315"/>
                <a:gd name="T36" fmla="*/ 74 w 357"/>
                <a:gd name="T37" fmla="*/ 172 h 315"/>
                <a:gd name="T38" fmla="*/ 74 w 357"/>
                <a:gd name="T39" fmla="*/ 143 h 315"/>
                <a:gd name="T40" fmla="*/ 113 w 357"/>
                <a:gd name="T41" fmla="*/ 74 h 315"/>
                <a:gd name="T42" fmla="*/ 139 w 357"/>
                <a:gd name="T43" fmla="*/ 59 h 315"/>
                <a:gd name="T44" fmla="*/ 218 w 357"/>
                <a:gd name="T45" fmla="*/ 59 h 315"/>
                <a:gd name="T46" fmla="*/ 244 w 357"/>
                <a:gd name="T47" fmla="*/ 74 h 315"/>
                <a:gd name="T48" fmla="*/ 284 w 357"/>
                <a:gd name="T49" fmla="*/ 143 h 315"/>
                <a:gd name="T50" fmla="*/ 284 w 357"/>
                <a:gd name="T51" fmla="*/ 172 h 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7" h="315">
                  <a:moveTo>
                    <a:pt x="353" y="143"/>
                  </a:moveTo>
                  <a:cubicBezTo>
                    <a:pt x="278" y="14"/>
                    <a:pt x="278" y="14"/>
                    <a:pt x="278" y="14"/>
                  </a:cubicBezTo>
                  <a:cubicBezTo>
                    <a:pt x="273" y="6"/>
                    <a:pt x="262" y="0"/>
                    <a:pt x="253" y="0"/>
                  </a:cubicBezTo>
                  <a:cubicBezTo>
                    <a:pt x="104" y="0"/>
                    <a:pt x="104" y="0"/>
                    <a:pt x="104" y="0"/>
                  </a:cubicBezTo>
                  <a:cubicBezTo>
                    <a:pt x="95" y="0"/>
                    <a:pt x="84" y="6"/>
                    <a:pt x="79" y="14"/>
                  </a:cubicBezTo>
                  <a:cubicBezTo>
                    <a:pt x="5" y="143"/>
                    <a:pt x="5" y="143"/>
                    <a:pt x="5" y="143"/>
                  </a:cubicBezTo>
                  <a:cubicBezTo>
                    <a:pt x="0" y="151"/>
                    <a:pt x="0" y="164"/>
                    <a:pt x="5" y="172"/>
                  </a:cubicBezTo>
                  <a:cubicBezTo>
                    <a:pt x="79" y="301"/>
                    <a:pt x="79" y="301"/>
                    <a:pt x="79" y="301"/>
                  </a:cubicBezTo>
                  <a:cubicBezTo>
                    <a:pt x="84" y="309"/>
                    <a:pt x="95" y="315"/>
                    <a:pt x="104" y="315"/>
                  </a:cubicBezTo>
                  <a:cubicBezTo>
                    <a:pt x="253" y="315"/>
                    <a:pt x="253" y="315"/>
                    <a:pt x="253" y="315"/>
                  </a:cubicBezTo>
                  <a:cubicBezTo>
                    <a:pt x="262" y="315"/>
                    <a:pt x="273" y="309"/>
                    <a:pt x="278" y="301"/>
                  </a:cubicBezTo>
                  <a:cubicBezTo>
                    <a:pt x="353" y="172"/>
                    <a:pt x="353" y="172"/>
                    <a:pt x="353" y="172"/>
                  </a:cubicBezTo>
                  <a:cubicBezTo>
                    <a:pt x="357" y="164"/>
                    <a:pt x="357" y="151"/>
                    <a:pt x="353" y="143"/>
                  </a:cubicBezTo>
                  <a:moveTo>
                    <a:pt x="284" y="172"/>
                  </a:moveTo>
                  <a:cubicBezTo>
                    <a:pt x="244" y="241"/>
                    <a:pt x="244" y="241"/>
                    <a:pt x="244" y="241"/>
                  </a:cubicBezTo>
                  <a:cubicBezTo>
                    <a:pt x="239" y="249"/>
                    <a:pt x="228" y="256"/>
                    <a:pt x="218" y="256"/>
                  </a:cubicBezTo>
                  <a:cubicBezTo>
                    <a:pt x="139" y="256"/>
                    <a:pt x="139" y="256"/>
                    <a:pt x="139" y="256"/>
                  </a:cubicBezTo>
                  <a:cubicBezTo>
                    <a:pt x="129" y="256"/>
                    <a:pt x="118" y="249"/>
                    <a:pt x="113" y="241"/>
                  </a:cubicBezTo>
                  <a:cubicBezTo>
                    <a:pt x="74" y="172"/>
                    <a:pt x="74" y="172"/>
                    <a:pt x="74" y="172"/>
                  </a:cubicBezTo>
                  <a:cubicBezTo>
                    <a:pt x="69" y="164"/>
                    <a:pt x="69" y="151"/>
                    <a:pt x="74" y="143"/>
                  </a:cubicBezTo>
                  <a:cubicBezTo>
                    <a:pt x="113" y="74"/>
                    <a:pt x="113" y="74"/>
                    <a:pt x="113" y="74"/>
                  </a:cubicBezTo>
                  <a:cubicBezTo>
                    <a:pt x="118" y="66"/>
                    <a:pt x="129" y="59"/>
                    <a:pt x="139" y="59"/>
                  </a:cubicBezTo>
                  <a:cubicBezTo>
                    <a:pt x="218" y="59"/>
                    <a:pt x="218" y="59"/>
                    <a:pt x="218" y="59"/>
                  </a:cubicBezTo>
                  <a:cubicBezTo>
                    <a:pt x="228" y="59"/>
                    <a:pt x="239" y="66"/>
                    <a:pt x="244" y="74"/>
                  </a:cubicBezTo>
                  <a:cubicBezTo>
                    <a:pt x="284" y="143"/>
                    <a:pt x="284" y="143"/>
                    <a:pt x="284" y="143"/>
                  </a:cubicBezTo>
                  <a:cubicBezTo>
                    <a:pt x="288" y="151"/>
                    <a:pt x="288" y="164"/>
                    <a:pt x="284" y="172"/>
                  </a:cubicBezTo>
                </a:path>
              </a:pathLst>
            </a:custGeom>
            <a:gradFill flip="none" rotWithShape="1">
              <a:gsLst>
                <a:gs pos="0">
                  <a:srgbClr val="F79646">
                    <a:lumMod val="5000"/>
                    <a:lumOff val="95000"/>
                  </a:srgbClr>
                </a:gs>
                <a:gs pos="100000">
                  <a:sysClr val="window" lastClr="FFFFFF">
                    <a:lumMod val="75000"/>
                  </a:sysClr>
                </a:gs>
              </a:gsLst>
              <a:lin ang="13500000" scaled="1"/>
            </a:gradFill>
            <a:ln w="34925" cap="flat" cmpd="sng" algn="ctr">
              <a:gradFill flip="none" rotWithShape="1">
                <a:gsLst>
                  <a:gs pos="0">
                    <a:srgbClr val="4F81BD">
                      <a:lumMod val="5000"/>
                      <a:lumOff val="95000"/>
                    </a:srgbClr>
                  </a:gs>
                  <a:gs pos="100000">
                    <a:sysClr val="window" lastClr="FFFFFF">
                      <a:lumMod val="65000"/>
                    </a:sysClr>
                  </a:gs>
                </a:gsLst>
                <a:lin ang="2700000" scaled="1"/>
              </a:gradFill>
              <a:prstDash val="solid"/>
            </a:ln>
            <a:effectLst>
              <a:outerShdw blurRad="177800" dist="127000" dir="2700000" algn="tl" rotWithShape="0">
                <a:prstClr val="black">
                  <a:alpha val="4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53" name="组合 52"/>
          <p:cNvGrpSpPr/>
          <p:nvPr/>
        </p:nvGrpSpPr>
        <p:grpSpPr>
          <a:xfrm>
            <a:off x="480964" y="1485578"/>
            <a:ext cx="4543458" cy="3827433"/>
            <a:chOff x="1716078" y="1788005"/>
            <a:chExt cx="3305714" cy="3828319"/>
          </a:xfrm>
        </p:grpSpPr>
        <p:sp>
          <p:nvSpPr>
            <p:cNvPr id="54" name="矩形 53"/>
            <p:cNvSpPr/>
            <p:nvPr/>
          </p:nvSpPr>
          <p:spPr>
            <a:xfrm>
              <a:off x="1997632" y="2279686"/>
              <a:ext cx="3024160" cy="1283990"/>
            </a:xfrm>
            <a:prstGeom prst="rect">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pic>
          <p:nvPicPr>
            <p:cNvPr id="55" name="图片 54"/>
            <p:cNvPicPr>
              <a:picLocks noChangeAspect="1"/>
            </p:cNvPicPr>
            <p:nvPr/>
          </p:nvPicPr>
          <p:blipFill>
            <a:blip r:embed="rId2">
              <a:extLst>
                <a:ext uri="{28A0092B-C50C-407E-A947-70E740481C1C}">
                  <a14:useLocalDpi xmlns:a14="http://schemas.microsoft.com/office/drawing/2010/main" val="0"/>
                </a:ext>
              </a:extLst>
            </a:blip>
            <a:srcRect l="16010" t="71194" r="15480" b="14470"/>
            <a:stretch>
              <a:fillRect/>
            </a:stretch>
          </p:blipFill>
          <p:spPr>
            <a:xfrm rot="5400000" flipH="1" flipV="1">
              <a:off x="237499" y="3266584"/>
              <a:ext cx="3828319" cy="871161"/>
            </a:xfrm>
            <a:prstGeom prst="rect">
              <a:avLst/>
            </a:prstGeom>
          </p:spPr>
        </p:pic>
      </p:grpSp>
      <p:sp>
        <p:nvSpPr>
          <p:cNvPr id="56" name="文本框 50"/>
          <p:cNvSpPr txBox="1"/>
          <p:nvPr/>
        </p:nvSpPr>
        <p:spPr>
          <a:xfrm>
            <a:off x="6126189" y="2957310"/>
            <a:ext cx="816060" cy="707722"/>
          </a:xfrm>
          <a:prstGeom prst="rect">
            <a:avLst/>
          </a:prstGeom>
          <a:noFill/>
        </p:spPr>
        <p:txBody>
          <a:bodyPr wrap="non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defRPr/>
            </a:pPr>
            <a:r>
              <a:rPr lang="en-US" altLang="zh-CN" sz="4000" b="1">
                <a:solidFill>
                  <a:prstClr val="white">
                    <a:lumMod val="50000"/>
                  </a:prstClr>
                </a:solidFill>
                <a:latin typeface="微软雅黑" panose="020b0503020204020204" pitchFamily="34" charset="-122"/>
                <a:ea typeface="微软雅黑" panose="020b0503020204020204" pitchFamily="34" charset="-122"/>
              </a:rPr>
              <a:t>03</a:t>
            </a:r>
            <a:endParaRPr lang="zh-CN" altLang="en-US" sz="4000" b="1">
              <a:solidFill>
                <a:prstClr val="white">
                  <a:lumMod val="50000"/>
                </a:prstClr>
              </a:solidFill>
              <a:latin typeface="微软雅黑" panose="020b0503020204020204" pitchFamily="34" charset="-122"/>
              <a:ea typeface="微软雅黑" panose="020b0503020204020204" pitchFamily="34" charset="-122"/>
            </a:endParaRPr>
          </a:p>
        </p:txBody>
      </p:sp>
      <p:grpSp>
        <p:nvGrpSpPr>
          <p:cNvPr id="57" name="组合 56"/>
          <p:cNvGrpSpPr/>
          <p:nvPr/>
        </p:nvGrpSpPr>
        <p:grpSpPr>
          <a:xfrm>
            <a:off x="4651006" y="1977147"/>
            <a:ext cx="1452914" cy="1283692"/>
            <a:chOff x="4648290" y="2279687"/>
            <a:chExt cx="1453250" cy="1283989"/>
          </a:xfrm>
        </p:grpSpPr>
        <p:sp>
          <p:nvSpPr>
            <p:cNvPr id="58" name="Freeform 23"/>
            <p:cNvSpPr/>
            <p:nvPr/>
          </p:nvSpPr>
          <p:spPr bwMode="auto">
            <a:xfrm>
              <a:off x="4794469" y="2418174"/>
              <a:ext cx="1160891" cy="1005307"/>
            </a:xfrm>
            <a:custGeom>
              <a:gdLst>
                <a:gd name="T0" fmla="*/ 170 w 679"/>
                <a:gd name="T1" fmla="*/ 588 h 588"/>
                <a:gd name="T2" fmla="*/ 0 w 679"/>
                <a:gd name="T3" fmla="*/ 294 h 588"/>
                <a:gd name="T4" fmla="*/ 170 w 679"/>
                <a:gd name="T5" fmla="*/ 0 h 588"/>
                <a:gd name="T6" fmla="*/ 509 w 679"/>
                <a:gd name="T7" fmla="*/ 0 h 588"/>
                <a:gd name="T8" fmla="*/ 679 w 679"/>
                <a:gd name="T9" fmla="*/ 294 h 588"/>
                <a:gd name="T10" fmla="*/ 509 w 679"/>
                <a:gd name="T11" fmla="*/ 588 h 588"/>
                <a:gd name="T12" fmla="*/ 170 w 679"/>
                <a:gd name="T13" fmla="*/ 588 h 588"/>
              </a:gdLst>
              <a:cxnLst>
                <a:cxn ang="0">
                  <a:pos x="T0" y="T1"/>
                </a:cxn>
                <a:cxn ang="0">
                  <a:pos x="T2" y="T3"/>
                </a:cxn>
                <a:cxn ang="0">
                  <a:pos x="T4" y="T5"/>
                </a:cxn>
                <a:cxn ang="0">
                  <a:pos x="T6" y="T7"/>
                </a:cxn>
                <a:cxn ang="0">
                  <a:pos x="T8" y="T9"/>
                </a:cxn>
                <a:cxn ang="0">
                  <a:pos x="T10" y="T11"/>
                </a:cxn>
                <a:cxn ang="0">
                  <a:pos x="T12" y="T13"/>
                </a:cxn>
              </a:cxnLst>
              <a:rect l="0" t="0" r="r" b="b"/>
              <a:pathLst>
                <a:path w="679" h="588">
                  <a:moveTo>
                    <a:pt x="170" y="588"/>
                  </a:moveTo>
                  <a:lnTo>
                    <a:pt x="0" y="294"/>
                  </a:lnTo>
                  <a:lnTo>
                    <a:pt x="170" y="0"/>
                  </a:lnTo>
                  <a:lnTo>
                    <a:pt x="509" y="0"/>
                  </a:lnTo>
                  <a:lnTo>
                    <a:pt x="679" y="294"/>
                  </a:lnTo>
                  <a:lnTo>
                    <a:pt x="509" y="588"/>
                  </a:lnTo>
                  <a:lnTo>
                    <a:pt x="170" y="588"/>
                  </a:lnTo>
                  <a:close/>
                </a:path>
              </a:pathLst>
            </a:custGeom>
            <a:solidFill>
              <a:srgbClr val="FFFFFF"/>
            </a:solidFill>
            <a:ln w="14288" cap="flat">
              <a:noFill/>
              <a:prstDash val="solid"/>
              <a:miter lim="800000"/>
            </a:ln>
          </p:spPr>
          <p:txBody>
            <a:bodyPr vert="horz" wrap="square" lIns="91419" tIns="45709" rIns="91419" bIns="45709"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59" name="Freeform 6"/>
            <p:cNvSpPr>
              <a:spLocks noEditPoints="1"/>
            </p:cNvSpPr>
            <p:nvPr/>
          </p:nvSpPr>
          <p:spPr bwMode="auto">
            <a:xfrm>
              <a:off x="4648290" y="2279687"/>
              <a:ext cx="1453250" cy="1283989"/>
            </a:xfrm>
            <a:custGeom>
              <a:gdLst>
                <a:gd name="T0" fmla="*/ 353 w 357"/>
                <a:gd name="T1" fmla="*/ 143 h 315"/>
                <a:gd name="T2" fmla="*/ 278 w 357"/>
                <a:gd name="T3" fmla="*/ 14 h 315"/>
                <a:gd name="T4" fmla="*/ 253 w 357"/>
                <a:gd name="T5" fmla="*/ 0 h 315"/>
                <a:gd name="T6" fmla="*/ 104 w 357"/>
                <a:gd name="T7" fmla="*/ 0 h 315"/>
                <a:gd name="T8" fmla="*/ 79 w 357"/>
                <a:gd name="T9" fmla="*/ 14 h 315"/>
                <a:gd name="T10" fmla="*/ 5 w 357"/>
                <a:gd name="T11" fmla="*/ 143 h 315"/>
                <a:gd name="T12" fmla="*/ 5 w 357"/>
                <a:gd name="T13" fmla="*/ 172 h 315"/>
                <a:gd name="T14" fmla="*/ 79 w 357"/>
                <a:gd name="T15" fmla="*/ 301 h 315"/>
                <a:gd name="T16" fmla="*/ 104 w 357"/>
                <a:gd name="T17" fmla="*/ 315 h 315"/>
                <a:gd name="T18" fmla="*/ 253 w 357"/>
                <a:gd name="T19" fmla="*/ 315 h 315"/>
                <a:gd name="T20" fmla="*/ 278 w 357"/>
                <a:gd name="T21" fmla="*/ 301 h 315"/>
                <a:gd name="T22" fmla="*/ 353 w 357"/>
                <a:gd name="T23" fmla="*/ 172 h 315"/>
                <a:gd name="T24" fmla="*/ 353 w 357"/>
                <a:gd name="T25" fmla="*/ 143 h 315"/>
                <a:gd name="T26" fmla="*/ 284 w 357"/>
                <a:gd name="T27" fmla="*/ 172 h 315"/>
                <a:gd name="T28" fmla="*/ 244 w 357"/>
                <a:gd name="T29" fmla="*/ 241 h 315"/>
                <a:gd name="T30" fmla="*/ 218 w 357"/>
                <a:gd name="T31" fmla="*/ 256 h 315"/>
                <a:gd name="T32" fmla="*/ 139 w 357"/>
                <a:gd name="T33" fmla="*/ 256 h 315"/>
                <a:gd name="T34" fmla="*/ 113 w 357"/>
                <a:gd name="T35" fmla="*/ 241 h 315"/>
                <a:gd name="T36" fmla="*/ 74 w 357"/>
                <a:gd name="T37" fmla="*/ 172 h 315"/>
                <a:gd name="T38" fmla="*/ 74 w 357"/>
                <a:gd name="T39" fmla="*/ 143 h 315"/>
                <a:gd name="T40" fmla="*/ 113 w 357"/>
                <a:gd name="T41" fmla="*/ 74 h 315"/>
                <a:gd name="T42" fmla="*/ 139 w 357"/>
                <a:gd name="T43" fmla="*/ 59 h 315"/>
                <a:gd name="T44" fmla="*/ 218 w 357"/>
                <a:gd name="T45" fmla="*/ 59 h 315"/>
                <a:gd name="T46" fmla="*/ 244 w 357"/>
                <a:gd name="T47" fmla="*/ 74 h 315"/>
                <a:gd name="T48" fmla="*/ 284 w 357"/>
                <a:gd name="T49" fmla="*/ 143 h 315"/>
                <a:gd name="T50" fmla="*/ 284 w 357"/>
                <a:gd name="T51" fmla="*/ 172 h 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7" h="315">
                  <a:moveTo>
                    <a:pt x="353" y="143"/>
                  </a:moveTo>
                  <a:cubicBezTo>
                    <a:pt x="278" y="14"/>
                    <a:pt x="278" y="14"/>
                    <a:pt x="278" y="14"/>
                  </a:cubicBezTo>
                  <a:cubicBezTo>
                    <a:pt x="273" y="6"/>
                    <a:pt x="262" y="0"/>
                    <a:pt x="253" y="0"/>
                  </a:cubicBezTo>
                  <a:cubicBezTo>
                    <a:pt x="104" y="0"/>
                    <a:pt x="104" y="0"/>
                    <a:pt x="104" y="0"/>
                  </a:cubicBezTo>
                  <a:cubicBezTo>
                    <a:pt x="95" y="0"/>
                    <a:pt x="84" y="6"/>
                    <a:pt x="79" y="14"/>
                  </a:cubicBezTo>
                  <a:cubicBezTo>
                    <a:pt x="5" y="143"/>
                    <a:pt x="5" y="143"/>
                    <a:pt x="5" y="143"/>
                  </a:cubicBezTo>
                  <a:cubicBezTo>
                    <a:pt x="0" y="151"/>
                    <a:pt x="0" y="164"/>
                    <a:pt x="5" y="172"/>
                  </a:cubicBezTo>
                  <a:cubicBezTo>
                    <a:pt x="79" y="301"/>
                    <a:pt x="79" y="301"/>
                    <a:pt x="79" y="301"/>
                  </a:cubicBezTo>
                  <a:cubicBezTo>
                    <a:pt x="84" y="309"/>
                    <a:pt x="95" y="315"/>
                    <a:pt x="104" y="315"/>
                  </a:cubicBezTo>
                  <a:cubicBezTo>
                    <a:pt x="253" y="315"/>
                    <a:pt x="253" y="315"/>
                    <a:pt x="253" y="315"/>
                  </a:cubicBezTo>
                  <a:cubicBezTo>
                    <a:pt x="262" y="315"/>
                    <a:pt x="273" y="309"/>
                    <a:pt x="278" y="301"/>
                  </a:cubicBezTo>
                  <a:cubicBezTo>
                    <a:pt x="353" y="172"/>
                    <a:pt x="353" y="172"/>
                    <a:pt x="353" y="172"/>
                  </a:cubicBezTo>
                  <a:cubicBezTo>
                    <a:pt x="357" y="164"/>
                    <a:pt x="357" y="151"/>
                    <a:pt x="353" y="143"/>
                  </a:cubicBezTo>
                  <a:moveTo>
                    <a:pt x="284" y="172"/>
                  </a:moveTo>
                  <a:cubicBezTo>
                    <a:pt x="244" y="241"/>
                    <a:pt x="244" y="241"/>
                    <a:pt x="244" y="241"/>
                  </a:cubicBezTo>
                  <a:cubicBezTo>
                    <a:pt x="239" y="249"/>
                    <a:pt x="228" y="256"/>
                    <a:pt x="218" y="256"/>
                  </a:cubicBezTo>
                  <a:cubicBezTo>
                    <a:pt x="139" y="256"/>
                    <a:pt x="139" y="256"/>
                    <a:pt x="139" y="256"/>
                  </a:cubicBezTo>
                  <a:cubicBezTo>
                    <a:pt x="129" y="256"/>
                    <a:pt x="118" y="249"/>
                    <a:pt x="113" y="241"/>
                  </a:cubicBezTo>
                  <a:cubicBezTo>
                    <a:pt x="74" y="172"/>
                    <a:pt x="74" y="172"/>
                    <a:pt x="74" y="172"/>
                  </a:cubicBezTo>
                  <a:cubicBezTo>
                    <a:pt x="69" y="164"/>
                    <a:pt x="69" y="151"/>
                    <a:pt x="74" y="143"/>
                  </a:cubicBezTo>
                  <a:cubicBezTo>
                    <a:pt x="113" y="74"/>
                    <a:pt x="113" y="74"/>
                    <a:pt x="113" y="74"/>
                  </a:cubicBezTo>
                  <a:cubicBezTo>
                    <a:pt x="118" y="66"/>
                    <a:pt x="129" y="59"/>
                    <a:pt x="139" y="59"/>
                  </a:cubicBezTo>
                  <a:cubicBezTo>
                    <a:pt x="218" y="59"/>
                    <a:pt x="218" y="59"/>
                    <a:pt x="218" y="59"/>
                  </a:cubicBezTo>
                  <a:cubicBezTo>
                    <a:pt x="228" y="59"/>
                    <a:pt x="239" y="66"/>
                    <a:pt x="244" y="74"/>
                  </a:cubicBezTo>
                  <a:cubicBezTo>
                    <a:pt x="284" y="143"/>
                    <a:pt x="284" y="143"/>
                    <a:pt x="284" y="143"/>
                  </a:cubicBezTo>
                  <a:cubicBezTo>
                    <a:pt x="288" y="151"/>
                    <a:pt x="288" y="164"/>
                    <a:pt x="284" y="172"/>
                  </a:cubicBezTo>
                </a:path>
              </a:pathLst>
            </a:custGeom>
            <a:gradFill flip="none" rotWithShape="1">
              <a:gsLst>
                <a:gs pos="0">
                  <a:srgbClr val="F79646">
                    <a:lumMod val="5000"/>
                    <a:lumOff val="95000"/>
                  </a:srgbClr>
                </a:gs>
                <a:gs pos="100000">
                  <a:sysClr val="window" lastClr="FFFFFF">
                    <a:lumMod val="75000"/>
                  </a:sysClr>
                </a:gs>
              </a:gsLst>
              <a:lin ang="13500000" scaled="1"/>
            </a:gradFill>
            <a:ln w="34925" cap="flat" cmpd="sng" algn="ctr">
              <a:gradFill flip="none" rotWithShape="1">
                <a:gsLst>
                  <a:gs pos="0">
                    <a:srgbClr val="4F81BD">
                      <a:lumMod val="5000"/>
                      <a:lumOff val="95000"/>
                    </a:srgbClr>
                  </a:gs>
                  <a:gs pos="100000">
                    <a:sysClr val="window" lastClr="FFFFFF">
                      <a:lumMod val="65000"/>
                    </a:sysClr>
                  </a:gs>
                </a:gsLst>
                <a:lin ang="2700000" scaled="1"/>
              </a:gradFill>
              <a:prstDash val="solid"/>
            </a:ln>
            <a:effectLst>
              <a:outerShdw blurRad="177800" dist="127000" dir="2700000" algn="tl" rotWithShape="0">
                <a:prstClr val="black">
                  <a:alpha val="40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60" name="TextBox 49"/>
          <p:cNvSpPr txBox="1"/>
          <p:nvPr/>
        </p:nvSpPr>
        <p:spPr>
          <a:xfrm>
            <a:off x="1443435" y="2501819"/>
            <a:ext cx="2932947" cy="321306"/>
          </a:xfrm>
          <a:prstGeom prst="rect">
            <a:avLst/>
          </a:prstGeom>
          <a:noFill/>
        </p:spPr>
        <p:txBody>
          <a:bodyPr wrap="square" rtlCol="0">
            <a:spAutoFit/>
          </a:bodyPr>
          <a:lstStyle>
            <a:defPPr>
              <a:defRPr lang="zh-CN"/>
            </a:defPPr>
            <a:lvl1pPr marL="0" algn="l" defTabSz="1219835" rtl="0" eaLnBrk="1" latinLnBrk="0" hangingPunct="1">
              <a:lnSpc>
                <a:spcPct val="150000"/>
              </a:lnSpc>
              <a:defRPr sz="1800" kern="1200">
                <a:solidFill>
                  <a:schemeClr val="tx1">
                    <a:lumMod val="50000"/>
                    <a:lumOff val="50000"/>
                  </a:schemeClr>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ts val="2000"/>
              </a:lnSpc>
              <a:spcBef>
                <a:spcPct val="0"/>
              </a:spcBef>
              <a:spcAft>
                <a:spcPct val="0"/>
              </a:spcAft>
              <a:buClrTx/>
              <a:buSzTx/>
              <a:buFontTx/>
              <a:buNone/>
              <a:defRPr/>
            </a:pPr>
            <a:r>
              <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 </a:t>
            </a:r>
            <a:endPar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61" name="TextBox 50"/>
          <p:cNvSpPr txBox="1"/>
          <p:nvPr/>
        </p:nvSpPr>
        <p:spPr>
          <a:xfrm>
            <a:off x="1392279" y="2356819"/>
            <a:ext cx="3404872" cy="58477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en-US" sz="3200" b="1">
                <a:solidFill>
                  <a:prstClr val="white"/>
                </a:solidFill>
                <a:latin typeface="微软雅黑" panose="020b0503020204020204" pitchFamily="34" charset="-122"/>
                <a:ea typeface="微软雅黑" panose="020b0503020204020204" pitchFamily="34" charset="-122"/>
                <a:cs typeface="+mn-ea"/>
                <a:sym typeface="+mn-lt"/>
              </a:rPr>
              <a:t>代替作用</a:t>
            </a:r>
            <a:endParaRPr lang="zh-CN" altLang="zh-CN" sz="3200">
              <a:solidFill>
                <a:prstClr val="white"/>
              </a:solidFill>
              <a:latin typeface="微软雅黑" panose="020b0503020204020204" pitchFamily="34" charset="-122"/>
              <a:ea typeface="微软雅黑" panose="020b0503020204020204" pitchFamily="34" charset="-122"/>
            </a:endParaRPr>
          </a:p>
        </p:txBody>
      </p:sp>
      <p:sp>
        <p:nvSpPr>
          <p:cNvPr id="62" name="TextBox 51"/>
          <p:cNvSpPr txBox="1"/>
          <p:nvPr/>
        </p:nvSpPr>
        <p:spPr>
          <a:xfrm>
            <a:off x="1443435" y="3808016"/>
            <a:ext cx="2932947" cy="321306"/>
          </a:xfrm>
          <a:prstGeom prst="rect">
            <a:avLst/>
          </a:prstGeom>
          <a:noFill/>
        </p:spPr>
        <p:txBody>
          <a:bodyPr wrap="square" rtlCol="0">
            <a:spAutoFit/>
          </a:bodyPr>
          <a:lstStyle>
            <a:defPPr>
              <a:defRPr lang="zh-CN"/>
            </a:defPPr>
            <a:lvl1pPr marL="0" algn="l" defTabSz="1219835" rtl="0" eaLnBrk="1" latinLnBrk="0" hangingPunct="1">
              <a:lnSpc>
                <a:spcPct val="150000"/>
              </a:lnSpc>
              <a:defRPr sz="1800" kern="1200">
                <a:solidFill>
                  <a:schemeClr val="tx1">
                    <a:lumMod val="50000"/>
                    <a:lumOff val="50000"/>
                  </a:schemeClr>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ts val="2000"/>
              </a:lnSpc>
              <a:spcBef>
                <a:spcPct val="0"/>
              </a:spcBef>
              <a:spcAft>
                <a:spcPct val="0"/>
              </a:spcAft>
              <a:buClrTx/>
              <a:buSzTx/>
              <a:buFontTx/>
              <a:buNone/>
              <a:defRPr/>
            </a:pPr>
            <a:r>
              <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 </a:t>
            </a:r>
            <a:endPar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63" name="TextBox 52"/>
          <p:cNvSpPr txBox="1"/>
          <p:nvPr/>
        </p:nvSpPr>
        <p:spPr>
          <a:xfrm>
            <a:off x="1414280" y="3640510"/>
            <a:ext cx="3404872" cy="584775"/>
          </a:xfrm>
          <a:prstGeom prst="rect">
            <a:avLst/>
          </a:prstGeom>
          <a:noFill/>
        </p:spPr>
        <p:txBody>
          <a:bodyPr wrap="square" rtlCol="0">
            <a:spAutoFit/>
          </a:bodyPr>
          <a:lstStyle>
            <a:defPPr>
              <a:defRPr lang="zh-CN"/>
            </a:defPPr>
            <a:lvl1pPr marL="0" algn="l" defTabSz="1219835" rtl="0" eaLnBrk="1" latinLnBrk="0" hangingPunct="1">
              <a:defRPr sz="2000" b="1"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补充作用</a:t>
            </a:r>
            <a:endParaRPr kumimoji="0" lang="zh-CN" altLang="zh-CN" sz="32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4" name="TextBox 53"/>
          <p:cNvSpPr txBox="1"/>
          <p:nvPr/>
        </p:nvSpPr>
        <p:spPr>
          <a:xfrm>
            <a:off x="7453320" y="3179551"/>
            <a:ext cx="2964595" cy="321306"/>
          </a:xfrm>
          <a:prstGeom prst="rect">
            <a:avLst/>
          </a:prstGeom>
          <a:noFill/>
        </p:spPr>
        <p:txBody>
          <a:bodyPr wrap="square" rtlCol="0">
            <a:spAutoFit/>
          </a:bodyPr>
          <a:lstStyle>
            <a:defPPr>
              <a:defRPr lang="zh-CN"/>
            </a:defPPr>
            <a:lvl1pPr marL="0" algn="l" defTabSz="1219835" rtl="0" eaLnBrk="1" latinLnBrk="0" hangingPunct="1">
              <a:lnSpc>
                <a:spcPct val="150000"/>
              </a:lnSpc>
              <a:defRPr sz="1800" kern="1200">
                <a:solidFill>
                  <a:schemeClr val="tx1">
                    <a:lumMod val="50000"/>
                    <a:lumOff val="50000"/>
                  </a:schemeClr>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ts val="2000"/>
              </a:lnSpc>
              <a:spcBef>
                <a:spcPct val="0"/>
              </a:spcBef>
              <a:spcAft>
                <a:spcPct val="0"/>
              </a:spcAft>
              <a:buClrTx/>
              <a:buSzTx/>
              <a:buFontTx/>
              <a:buNone/>
              <a:defRPr/>
            </a:pPr>
            <a:r>
              <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 </a:t>
            </a:r>
            <a:endPar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65" name="TextBox 54"/>
          <p:cNvSpPr txBox="1"/>
          <p:nvPr/>
        </p:nvSpPr>
        <p:spPr>
          <a:xfrm>
            <a:off x="8009985" y="3008550"/>
            <a:ext cx="3441612" cy="584775"/>
          </a:xfrm>
          <a:prstGeom prst="rect">
            <a:avLst/>
          </a:prstGeom>
          <a:noFill/>
        </p:spPr>
        <p:txBody>
          <a:bodyPr wrap="square" rtlCol="0">
            <a:spAutoFit/>
          </a:bodyPr>
          <a:lstStyle>
            <a:defPPr>
              <a:defRPr lang="zh-CN"/>
            </a:defPPr>
            <a:lvl1pPr marL="0" algn="l" defTabSz="1219835" rtl="0" eaLnBrk="1" latinLnBrk="0" hangingPunct="1">
              <a:defRPr sz="2000" b="1"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暗示作用</a:t>
            </a:r>
            <a:endParaRPr kumimoji="0" lang="zh-CN" altLang="zh-CN" sz="32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6" name="TextBox 55"/>
          <p:cNvSpPr txBox="1"/>
          <p:nvPr/>
        </p:nvSpPr>
        <p:spPr>
          <a:xfrm>
            <a:off x="7453320" y="4490670"/>
            <a:ext cx="2964595" cy="321306"/>
          </a:xfrm>
          <a:prstGeom prst="rect">
            <a:avLst/>
          </a:prstGeom>
          <a:noFill/>
        </p:spPr>
        <p:txBody>
          <a:bodyPr wrap="square" rtlCol="0">
            <a:spAutoFit/>
          </a:bodyPr>
          <a:lstStyle>
            <a:defPPr>
              <a:defRPr lang="zh-CN"/>
            </a:defPPr>
            <a:lvl1pPr marL="0" algn="l" defTabSz="1219835" rtl="0" eaLnBrk="1" latinLnBrk="0" hangingPunct="1">
              <a:lnSpc>
                <a:spcPct val="150000"/>
              </a:lnSpc>
              <a:defRPr sz="1800" kern="1200">
                <a:solidFill>
                  <a:schemeClr val="tx1">
                    <a:lumMod val="50000"/>
                    <a:lumOff val="50000"/>
                  </a:schemeClr>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ts val="2000"/>
              </a:lnSpc>
              <a:spcBef>
                <a:spcPct val="0"/>
              </a:spcBef>
              <a:spcAft>
                <a:spcPct val="0"/>
              </a:spcAft>
              <a:buClrTx/>
              <a:buSzTx/>
              <a:buFontTx/>
              <a:buNone/>
              <a:defRPr/>
            </a:pPr>
            <a:r>
              <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rPr>
              <a:t> </a:t>
            </a:r>
            <a:endParaRPr kumimoji="0" lang="zh-CN" altLang="en-US" sz="12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67" name="TextBox 56"/>
          <p:cNvSpPr txBox="1"/>
          <p:nvPr/>
        </p:nvSpPr>
        <p:spPr>
          <a:xfrm>
            <a:off x="8049337" y="4225285"/>
            <a:ext cx="3441612" cy="584775"/>
          </a:xfrm>
          <a:prstGeom prst="rect">
            <a:avLst/>
          </a:prstGeom>
          <a:noFill/>
        </p:spPr>
        <p:txBody>
          <a:bodyPr wrap="square" rtlCol="0">
            <a:spAutoFit/>
          </a:bodyPr>
          <a:lstStyle>
            <a:defPPr>
              <a:defRPr lang="zh-CN"/>
            </a:defPPr>
            <a:lvl1pPr marL="0" algn="l" defTabSz="1219835" rtl="0" eaLnBrk="1" latinLnBrk="0" hangingPunct="1">
              <a:defRPr sz="2000" b="1"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n-ea"/>
                <a:sym typeface="+mn-lt"/>
              </a:rPr>
              <a:t>调节作用</a:t>
            </a:r>
            <a:endParaRPr kumimoji="0" lang="zh-CN" altLang="zh-CN" sz="3200" b="1"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8" name="文本框 47"/>
          <p:cNvSpPr txBox="1"/>
          <p:nvPr/>
        </p:nvSpPr>
        <p:spPr>
          <a:xfrm>
            <a:off x="4991703" y="2265131"/>
            <a:ext cx="816060" cy="707722"/>
          </a:xfrm>
          <a:prstGeom prst="rect">
            <a:avLst/>
          </a:prstGeom>
          <a:noFill/>
        </p:spPr>
        <p:txBody>
          <a:bodyPr wrap="non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defRPr/>
            </a:pPr>
            <a:r>
              <a:rPr lang="en-US" altLang="zh-CN" sz="4000" b="1">
                <a:solidFill>
                  <a:srgbClr val="C00000"/>
                </a:solidFill>
                <a:latin typeface="微软雅黑" panose="020b0503020204020204" pitchFamily="34" charset="-122"/>
                <a:ea typeface="微软雅黑" panose="020b0503020204020204" pitchFamily="34" charset="-122"/>
              </a:rPr>
              <a:t>01</a:t>
            </a:r>
            <a:endParaRPr lang="zh-CN" altLang="en-US" sz="4000" b="1">
              <a:solidFill>
                <a:srgbClr val="C00000"/>
              </a:solidFill>
              <a:latin typeface="微软雅黑" panose="020b0503020204020204" pitchFamily="34" charset="-122"/>
              <a:ea typeface="微软雅黑" panose="020b0503020204020204" pitchFamily="34" charset="-122"/>
            </a:endParaRPr>
          </a:p>
        </p:txBody>
      </p:sp>
      <p:sp>
        <p:nvSpPr>
          <p:cNvPr id="69" name="文本框 48"/>
          <p:cNvSpPr txBox="1"/>
          <p:nvPr/>
        </p:nvSpPr>
        <p:spPr>
          <a:xfrm>
            <a:off x="4991702" y="3568068"/>
            <a:ext cx="816060" cy="707722"/>
          </a:xfrm>
          <a:prstGeom prst="rect">
            <a:avLst/>
          </a:prstGeom>
          <a:noFill/>
        </p:spPr>
        <p:txBody>
          <a:bodyPr wrap="non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defRPr/>
            </a:pPr>
            <a:r>
              <a:rPr lang="en-US" altLang="zh-CN" sz="4000" b="1">
                <a:solidFill>
                  <a:prstClr val="white">
                    <a:lumMod val="50000"/>
                  </a:prstClr>
                </a:solidFill>
                <a:latin typeface="微软雅黑" panose="020b0503020204020204" pitchFamily="34" charset="-122"/>
                <a:ea typeface="微软雅黑" panose="020b0503020204020204" pitchFamily="34" charset="-122"/>
              </a:rPr>
              <a:t>02</a:t>
            </a:r>
            <a:endParaRPr lang="zh-CN" altLang="en-US" sz="4000" b="1">
              <a:solidFill>
                <a:prstClr val="white">
                  <a:lumMod val="50000"/>
                </a:prstClr>
              </a:solidFill>
              <a:latin typeface="微软雅黑" panose="020b0503020204020204" pitchFamily="34" charset="-122"/>
              <a:ea typeface="微软雅黑" panose="020b0503020204020204" pitchFamily="34" charset="-122"/>
            </a:endParaRPr>
          </a:p>
        </p:txBody>
      </p:sp>
      <p:sp>
        <p:nvSpPr>
          <p:cNvPr id="70" name="TextBox 52"/>
          <p:cNvSpPr txBox="1"/>
          <p:nvPr/>
        </p:nvSpPr>
        <p:spPr>
          <a:xfrm>
            <a:off x="1409720" y="3623213"/>
            <a:ext cx="3404872" cy="584775"/>
          </a:xfrm>
          <a:prstGeom prst="rect">
            <a:avLst/>
          </a:prstGeom>
          <a:noFill/>
        </p:spPr>
        <p:txBody>
          <a:bodyPr wrap="square" rtlCol="0">
            <a:spAutoFit/>
          </a:bodyPr>
          <a:lstStyle>
            <a:defPPr>
              <a:defRPr lang="zh-CN"/>
            </a:defPPr>
            <a:lvl1pPr marL="0" algn="l" defTabSz="1219835" rtl="0" eaLnBrk="1" latinLnBrk="0" hangingPunct="1">
              <a:defRPr sz="2000" b="1"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补充作用</a:t>
            </a:r>
            <a:endParaRPr kumimoji="0" lang="zh-CN" altLang="zh-CN"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71" name="TextBox 54"/>
          <p:cNvSpPr txBox="1"/>
          <p:nvPr/>
        </p:nvSpPr>
        <p:spPr>
          <a:xfrm>
            <a:off x="8005425" y="2991253"/>
            <a:ext cx="3441612" cy="584775"/>
          </a:xfrm>
          <a:prstGeom prst="rect">
            <a:avLst/>
          </a:prstGeom>
          <a:noFill/>
        </p:spPr>
        <p:txBody>
          <a:bodyPr wrap="square" rtlCol="0">
            <a:spAutoFit/>
          </a:bodyPr>
          <a:lstStyle>
            <a:defPPr>
              <a:defRPr lang="zh-CN"/>
            </a:defPPr>
            <a:lvl1pPr marL="0" algn="l" defTabSz="1219835" rtl="0" eaLnBrk="1" latinLnBrk="0" hangingPunct="1">
              <a:defRPr sz="2000" b="1"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暗示作用</a:t>
            </a:r>
            <a:endParaRPr kumimoji="0" lang="zh-CN" altLang="zh-CN"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72" name="TextBox 56"/>
          <p:cNvSpPr txBox="1"/>
          <p:nvPr/>
        </p:nvSpPr>
        <p:spPr>
          <a:xfrm>
            <a:off x="8044777" y="4207988"/>
            <a:ext cx="3441612" cy="584775"/>
          </a:xfrm>
          <a:prstGeom prst="rect">
            <a:avLst/>
          </a:prstGeom>
          <a:noFill/>
        </p:spPr>
        <p:txBody>
          <a:bodyPr wrap="square" rtlCol="0">
            <a:spAutoFit/>
          </a:bodyPr>
          <a:lstStyle>
            <a:defPPr>
              <a:defRPr lang="zh-CN"/>
            </a:defPPr>
            <a:lvl1pPr marL="0" algn="l" defTabSz="1219835" rtl="0" eaLnBrk="1" latinLnBrk="0" hangingPunct="1">
              <a:defRPr sz="2000" b="1" kern="1200">
                <a:solidFill>
                  <a:schemeClr val="bg1"/>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ea"/>
                <a:sym typeface="+mn-lt"/>
              </a:rPr>
              <a:t>调节作用</a:t>
            </a:r>
            <a:endParaRPr kumimoji="0" lang="zh-CN" altLang="zh-CN" sz="320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53"/>
                                        </p:tgtEl>
                                        <p:attrNameLst>
                                          <p:attrName>style.visibility</p:attrName>
                                        </p:attrNameLst>
                                      </p:cBhvr>
                                      <p:to>
                                        <p:strVal val="visible"/>
                                      </p:to>
                                    </p:set>
                                    <p:animEffect transition="in" filter="wipe(left)">
                                      <p:cBhvr>
                                        <p:cTn id="11" dur="500"/>
                                        <p:tgtEl>
                                          <p:spTgt spid="53"/>
                                        </p:tgtEl>
                                      </p:cBhvr>
                                    </p:animEffect>
                                  </p:childTnLst>
                                </p:cTn>
                              </p:par>
                            </p:childTnLst>
                          </p:cTn>
                        </p:par>
                        <p:par>
                          <p:cTn id="12" fill="hold" nodeType="afterGroup">
                            <p:stCondLst>
                              <p:cond delay="1000"/>
                            </p:stCondLst>
                            <p:childTnLst>
                              <p:par>
                                <p:cTn id="13" presetID="22" presetClass="entr" presetSubtype="8" dur="500" fill="hold" nodeType="after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wipe(left)">
                                      <p:cBhvr>
                                        <p:cTn id="15" dur="500"/>
                                        <p:tgtEl>
                                          <p:spTgt spid="57"/>
                                        </p:tgtEl>
                                      </p:cBhvr>
                                    </p:animEffect>
                                  </p:childTnLst>
                                </p:cTn>
                              </p:par>
                            </p:childTnLst>
                          </p:cTn>
                        </p:par>
                        <p:par>
                          <p:cTn id="16" fill="hold" nodeType="afterGroup">
                            <p:stCondLst>
                              <p:cond delay="1500"/>
                            </p:stCondLst>
                            <p:childTnLst>
                              <p:par>
                                <p:cTn id="17" presetID="53" presetClass="entr" presetSubtype="16" dur="250" fill="hold" grpId="0" nodeType="afterEffect">
                                  <p:stCondLst>
                                    <p:cond delay="0"/>
                                  </p:stCondLst>
                                  <p:childTnLst>
                                    <p:set>
                                      <p:cBhvr>
                                        <p:cTn id="18" dur="1" fill="hold">
                                          <p:stCondLst>
                                            <p:cond delay="0"/>
                                          </p:stCondLst>
                                        </p:cTn>
                                        <p:tgtEl>
                                          <p:spTgt spid="68"/>
                                        </p:tgtEl>
                                        <p:attrNameLst>
                                          <p:attrName>style.visibility</p:attrName>
                                        </p:attrNameLst>
                                      </p:cBhvr>
                                      <p:to>
                                        <p:strVal val="visible"/>
                                      </p:to>
                                    </p:set>
                                    <p:anim calcmode="lin" valueType="num">
                                      <p:cBhvr>
                                        <p:cTn id="19" dur="250" fill="hold"/>
                                        <p:tgtEl>
                                          <p:spTgt spid="68"/>
                                        </p:tgtEl>
                                        <p:attrNameLst>
                                          <p:attrName>ppt_w</p:attrName>
                                        </p:attrNameLst>
                                      </p:cBhvr>
                                      <p:tavLst>
                                        <p:tav tm="0">
                                          <p:val>
                                            <p:fltVal val="0"/>
                                          </p:val>
                                        </p:tav>
                                        <p:tav tm="100000">
                                          <p:val>
                                            <p:strVal val="#ppt_w"/>
                                          </p:val>
                                        </p:tav>
                                      </p:tavLst>
                                    </p:anim>
                                    <p:anim calcmode="lin" valueType="num">
                                      <p:cBhvr>
                                        <p:cTn id="20" dur="250" fill="hold"/>
                                        <p:tgtEl>
                                          <p:spTgt spid="68"/>
                                        </p:tgtEl>
                                        <p:attrNameLst>
                                          <p:attrName>ppt_h</p:attrName>
                                        </p:attrNameLst>
                                      </p:cBhvr>
                                      <p:tavLst>
                                        <p:tav tm="0">
                                          <p:val>
                                            <p:fltVal val="0"/>
                                          </p:val>
                                        </p:tav>
                                        <p:tav tm="100000">
                                          <p:val>
                                            <p:strVal val="#ppt_h"/>
                                          </p:val>
                                        </p:tav>
                                      </p:tavLst>
                                    </p:anim>
                                    <p:animEffect transition="in" filter="fade">
                                      <p:cBhvr>
                                        <p:cTn id="21" dur="250"/>
                                        <p:tgtEl>
                                          <p:spTgt spid="68"/>
                                        </p:tgtEl>
                                      </p:cBhvr>
                                    </p:animEffect>
                                  </p:childTnLst>
                                </p:cTn>
                              </p:par>
                            </p:childTnLst>
                          </p:cTn>
                        </p:par>
                        <p:par>
                          <p:cTn id="22" fill="hold" nodeType="afterGroup">
                            <p:stCondLst>
                              <p:cond delay="1750"/>
                            </p:stCondLst>
                            <p:childTnLst>
                              <p:par>
                                <p:cTn id="23" presetID="41" presetClass="entr" presetSubtype="0" dur="500" fill="hold" grpId="0" nodeType="afterEffect">
                                  <p:stCondLst>
                                    <p:cond delay="0"/>
                                  </p:stCondLst>
                                  <p:iterate type="lt">
                                    <p:tmPct val="10000"/>
                                  </p:iterate>
                                  <p:childTnLst>
                                    <p:set>
                                      <p:cBhvr>
                                        <p:cTn id="24" dur="1" fill="hold">
                                          <p:stCondLst>
                                            <p:cond delay="0"/>
                                          </p:stCondLst>
                                        </p:cTn>
                                        <p:tgtEl>
                                          <p:spTgt spid="61"/>
                                        </p:tgtEl>
                                        <p:attrNameLst>
                                          <p:attrName>style.visibility</p:attrName>
                                        </p:attrNameLst>
                                      </p:cBhvr>
                                      <p:to>
                                        <p:strVal val="visible"/>
                                      </p:to>
                                    </p:set>
                                    <p:anim calcmode="lin" valueType="num">
                                      <p:cBhvr>
                                        <p:cTn id="25" dur="500" fill="hold"/>
                                        <p:tgtEl>
                                          <p:spTgt spid="61"/>
                                        </p:tgtEl>
                                        <p:attrNameLst>
                                          <p:attrName>ppt_x</p:attrName>
                                        </p:attrNameLst>
                                      </p:cBhvr>
                                      <p:tavLst>
                                        <p:tav tm="0">
                                          <p:val>
                                            <p:strVal val="#ppt_x"/>
                                          </p:val>
                                        </p:tav>
                                        <p:tav tm="50000">
                                          <p:val>
                                            <p:strVal val="#ppt_x+.1"/>
                                          </p:val>
                                        </p:tav>
                                        <p:tav tm="100000">
                                          <p:val>
                                            <p:strVal val="#ppt_x"/>
                                          </p:val>
                                        </p:tav>
                                      </p:tavLst>
                                    </p:anim>
                                    <p:anim calcmode="lin" valueType="num">
                                      <p:cBhvr>
                                        <p:cTn id="26" dur="500" fill="hold"/>
                                        <p:tgtEl>
                                          <p:spTgt spid="61"/>
                                        </p:tgtEl>
                                        <p:attrNameLst>
                                          <p:attrName>ppt_y</p:attrName>
                                        </p:attrNameLst>
                                      </p:cBhvr>
                                      <p:tavLst>
                                        <p:tav tm="0">
                                          <p:val>
                                            <p:strVal val="#ppt_y"/>
                                          </p:val>
                                        </p:tav>
                                        <p:tav tm="100000">
                                          <p:val>
                                            <p:strVal val="#ppt_y"/>
                                          </p:val>
                                        </p:tav>
                                      </p:tavLst>
                                    </p:anim>
                                    <p:anim calcmode="lin" valueType="num">
                                      <p:cBhvr>
                                        <p:cTn id="27" dur="500" fill="hold"/>
                                        <p:tgtEl>
                                          <p:spTgt spid="61"/>
                                        </p:tgtEl>
                                        <p:attrNameLst>
                                          <p:attrName>ppt_h</p:attrName>
                                        </p:attrNameLst>
                                      </p:cBhvr>
                                      <p:tavLst>
                                        <p:tav tm="0">
                                          <p:val>
                                            <p:strVal val="#ppt_h/10"/>
                                          </p:val>
                                        </p:tav>
                                        <p:tav tm="50000">
                                          <p:val>
                                            <p:strVal val="#ppt_h+.01"/>
                                          </p:val>
                                        </p:tav>
                                        <p:tav tm="100000">
                                          <p:val>
                                            <p:strVal val="#ppt_h"/>
                                          </p:val>
                                        </p:tav>
                                      </p:tavLst>
                                    </p:anim>
                                    <p:anim calcmode="lin" valueType="num">
                                      <p:cBhvr>
                                        <p:cTn id="28" dur="500" fill="hold"/>
                                        <p:tgtEl>
                                          <p:spTgt spid="61"/>
                                        </p:tgtEl>
                                        <p:attrNameLst>
                                          <p:attrName>ppt_w</p:attrName>
                                        </p:attrNameLst>
                                      </p:cBhvr>
                                      <p:tavLst>
                                        <p:tav tm="0">
                                          <p:val>
                                            <p:strVal val="#ppt_w/10"/>
                                          </p:val>
                                        </p:tav>
                                        <p:tav tm="50000">
                                          <p:val>
                                            <p:strVal val="#ppt_w+.01"/>
                                          </p:val>
                                        </p:tav>
                                        <p:tav tm="100000">
                                          <p:val>
                                            <p:strVal val="#ppt_w"/>
                                          </p:val>
                                        </p:tav>
                                      </p:tavLst>
                                    </p:anim>
                                    <p:animEffect transition="in" filter="fade">
                                      <p:cBhvr>
                                        <p:cTn id="29" dur="500" tmFilter="0,0; .5, 1; 1, 1"/>
                                        <p:tgtEl>
                                          <p:spTgt spid="61"/>
                                        </p:tgtEl>
                                      </p:cBhvr>
                                    </p:animEffect>
                                  </p:childTnLst>
                                </p:cTn>
                              </p:par>
                            </p:childTnLst>
                          </p:cTn>
                        </p:par>
                        <p:par>
                          <p:cTn id="30" fill="hold" nodeType="afterGroup">
                            <p:stCondLst>
                              <p:cond delay="2250"/>
                            </p:stCondLst>
                            <p:childTnLst>
                              <p:par>
                                <p:cTn id="31" presetID="41" presetClass="entr" presetSubtype="0" dur="400" fill="hold" grpId="0" nodeType="afterEffect">
                                  <p:stCondLst>
                                    <p:cond delay="0"/>
                                  </p:stCondLst>
                                  <p:iterate type="lt">
                                    <p:tmPct val="4167"/>
                                  </p:iterate>
                                  <p:childTnLst>
                                    <p:set>
                                      <p:cBhvr>
                                        <p:cTn id="32" dur="1" fill="hold">
                                          <p:stCondLst>
                                            <p:cond delay="0"/>
                                          </p:stCondLst>
                                        </p:cTn>
                                        <p:tgtEl>
                                          <p:spTgt spid="60"/>
                                        </p:tgtEl>
                                        <p:attrNameLst>
                                          <p:attrName>style.visibility</p:attrName>
                                        </p:attrNameLst>
                                      </p:cBhvr>
                                      <p:to>
                                        <p:strVal val="visible"/>
                                      </p:to>
                                    </p:set>
                                    <p:anim calcmode="lin" valueType="num">
                                      <p:cBhvr>
                                        <p:cTn id="33" dur="400" fill="hold"/>
                                        <p:tgtEl>
                                          <p:spTgt spid="60"/>
                                        </p:tgtEl>
                                        <p:attrNameLst>
                                          <p:attrName>ppt_x</p:attrName>
                                        </p:attrNameLst>
                                      </p:cBhvr>
                                      <p:tavLst>
                                        <p:tav tm="0">
                                          <p:val>
                                            <p:strVal val="#ppt_x"/>
                                          </p:val>
                                        </p:tav>
                                        <p:tav tm="50000">
                                          <p:val>
                                            <p:strVal val="#ppt_x+.1"/>
                                          </p:val>
                                        </p:tav>
                                        <p:tav tm="100000">
                                          <p:val>
                                            <p:strVal val="#ppt_x"/>
                                          </p:val>
                                        </p:tav>
                                      </p:tavLst>
                                    </p:anim>
                                    <p:anim calcmode="lin" valueType="num">
                                      <p:cBhvr>
                                        <p:cTn id="34" dur="400" fill="hold"/>
                                        <p:tgtEl>
                                          <p:spTgt spid="60"/>
                                        </p:tgtEl>
                                        <p:attrNameLst>
                                          <p:attrName>ppt_y</p:attrName>
                                        </p:attrNameLst>
                                      </p:cBhvr>
                                      <p:tavLst>
                                        <p:tav tm="0">
                                          <p:val>
                                            <p:strVal val="#ppt_y"/>
                                          </p:val>
                                        </p:tav>
                                        <p:tav tm="100000">
                                          <p:val>
                                            <p:strVal val="#ppt_y"/>
                                          </p:val>
                                        </p:tav>
                                      </p:tavLst>
                                    </p:anim>
                                    <p:anim calcmode="lin" valueType="num">
                                      <p:cBhvr>
                                        <p:cTn id="35" dur="400" fill="hold"/>
                                        <p:tgtEl>
                                          <p:spTgt spid="60"/>
                                        </p:tgtEl>
                                        <p:attrNameLst>
                                          <p:attrName>ppt_h</p:attrName>
                                        </p:attrNameLst>
                                      </p:cBhvr>
                                      <p:tavLst>
                                        <p:tav tm="0">
                                          <p:val>
                                            <p:strVal val="#ppt_h/10"/>
                                          </p:val>
                                        </p:tav>
                                        <p:tav tm="50000">
                                          <p:val>
                                            <p:strVal val="#ppt_h+.01"/>
                                          </p:val>
                                        </p:tav>
                                        <p:tav tm="100000">
                                          <p:val>
                                            <p:strVal val="#ppt_h"/>
                                          </p:val>
                                        </p:tav>
                                      </p:tavLst>
                                    </p:anim>
                                    <p:anim calcmode="lin" valueType="num">
                                      <p:cBhvr>
                                        <p:cTn id="36" dur="400" fill="hold"/>
                                        <p:tgtEl>
                                          <p:spTgt spid="60"/>
                                        </p:tgtEl>
                                        <p:attrNameLst>
                                          <p:attrName>ppt_w</p:attrName>
                                        </p:attrNameLst>
                                      </p:cBhvr>
                                      <p:tavLst>
                                        <p:tav tm="0">
                                          <p:val>
                                            <p:strVal val="#ppt_w/10"/>
                                          </p:val>
                                        </p:tav>
                                        <p:tav tm="50000">
                                          <p:val>
                                            <p:strVal val="#ppt_w+.01"/>
                                          </p:val>
                                        </p:tav>
                                        <p:tav tm="100000">
                                          <p:val>
                                            <p:strVal val="#ppt_w"/>
                                          </p:val>
                                        </p:tav>
                                      </p:tavLst>
                                    </p:anim>
                                    <p:animEffect transition="in" filter="fade">
                                      <p:cBhvr>
                                        <p:cTn id="37" dur="400" tmFilter="0,0; .5, 1; 1, 1"/>
                                        <p:tgtEl>
                                          <p:spTgt spid="60"/>
                                        </p:tgtEl>
                                      </p:cBhvr>
                                    </p:animEffect>
                                  </p:childTnLst>
                                </p:cTn>
                              </p:par>
                            </p:childTnLst>
                          </p:cTn>
                        </p:par>
                        <p:par>
                          <p:cTn id="38" fill="hold" nodeType="afterGroup">
                            <p:stCondLst>
                              <p:cond delay="2650"/>
                            </p:stCondLst>
                            <p:childTnLst>
                              <p:par>
                                <p:cTn id="39" presetID="22" presetClass="entr" presetSubtype="2" dur="500" fill="hold" nodeType="afterEffect">
                                  <p:stCondLst>
                                    <p:cond delay="0"/>
                                  </p:stCondLst>
                                  <p:childTnLst>
                                    <p:set>
                                      <p:cBhvr>
                                        <p:cTn id="40" dur="1" fill="hold">
                                          <p:stCondLst>
                                            <p:cond delay="0"/>
                                          </p:stCondLst>
                                        </p:cTn>
                                        <p:tgtEl>
                                          <p:spTgt spid="47"/>
                                        </p:tgtEl>
                                        <p:attrNameLst>
                                          <p:attrName>style.visibility</p:attrName>
                                        </p:attrNameLst>
                                      </p:cBhvr>
                                      <p:to>
                                        <p:strVal val="visible"/>
                                      </p:to>
                                    </p:set>
                                    <p:animEffect transition="in" filter="wipe(right)">
                                      <p:cBhvr>
                                        <p:cTn id="41" dur="500"/>
                                        <p:tgtEl>
                                          <p:spTgt spid="47"/>
                                        </p:tgtEl>
                                      </p:cBhvr>
                                    </p:animEffect>
                                  </p:childTnLst>
                                </p:cTn>
                              </p:par>
                            </p:childTnLst>
                          </p:cTn>
                        </p:par>
                        <p:par>
                          <p:cTn id="42" fill="hold" nodeType="afterGroup">
                            <p:stCondLst>
                              <p:cond delay="3150"/>
                            </p:stCondLst>
                            <p:childTnLst>
                              <p:par>
                                <p:cTn id="43" presetID="53" presetClass="entr" presetSubtype="16" dur="250" fill="hold" grpId="0" nodeType="afterEffect">
                                  <p:stCondLst>
                                    <p:cond delay="0"/>
                                  </p:stCondLst>
                                  <p:childTnLst>
                                    <p:set>
                                      <p:cBhvr>
                                        <p:cTn id="44" dur="1" fill="hold">
                                          <p:stCondLst>
                                            <p:cond delay="0"/>
                                          </p:stCondLst>
                                        </p:cTn>
                                        <p:tgtEl>
                                          <p:spTgt spid="69"/>
                                        </p:tgtEl>
                                        <p:attrNameLst>
                                          <p:attrName>style.visibility</p:attrName>
                                        </p:attrNameLst>
                                      </p:cBhvr>
                                      <p:to>
                                        <p:strVal val="visible"/>
                                      </p:to>
                                    </p:set>
                                    <p:anim calcmode="lin" valueType="num">
                                      <p:cBhvr>
                                        <p:cTn id="45" dur="250" fill="hold"/>
                                        <p:tgtEl>
                                          <p:spTgt spid="69"/>
                                        </p:tgtEl>
                                        <p:attrNameLst>
                                          <p:attrName>ppt_w</p:attrName>
                                        </p:attrNameLst>
                                      </p:cBhvr>
                                      <p:tavLst>
                                        <p:tav tm="0">
                                          <p:val>
                                            <p:fltVal val="0"/>
                                          </p:val>
                                        </p:tav>
                                        <p:tav tm="100000">
                                          <p:val>
                                            <p:strVal val="#ppt_w"/>
                                          </p:val>
                                        </p:tav>
                                      </p:tavLst>
                                    </p:anim>
                                    <p:anim calcmode="lin" valueType="num">
                                      <p:cBhvr>
                                        <p:cTn id="46" dur="250" fill="hold"/>
                                        <p:tgtEl>
                                          <p:spTgt spid="69"/>
                                        </p:tgtEl>
                                        <p:attrNameLst>
                                          <p:attrName>ppt_h</p:attrName>
                                        </p:attrNameLst>
                                      </p:cBhvr>
                                      <p:tavLst>
                                        <p:tav tm="0">
                                          <p:val>
                                            <p:fltVal val="0"/>
                                          </p:val>
                                        </p:tav>
                                        <p:tav tm="100000">
                                          <p:val>
                                            <p:strVal val="#ppt_h"/>
                                          </p:val>
                                        </p:tav>
                                      </p:tavLst>
                                    </p:anim>
                                    <p:animEffect transition="in" filter="fade">
                                      <p:cBhvr>
                                        <p:cTn id="47" dur="250"/>
                                        <p:tgtEl>
                                          <p:spTgt spid="69"/>
                                        </p:tgtEl>
                                      </p:cBhvr>
                                    </p:animEffect>
                                  </p:childTnLst>
                                </p:cTn>
                              </p:par>
                            </p:childTnLst>
                          </p:cTn>
                        </p:par>
                        <p:par>
                          <p:cTn id="48" fill="hold" nodeType="afterGroup">
                            <p:stCondLst>
                              <p:cond delay="3400"/>
                            </p:stCondLst>
                            <p:childTnLst>
                              <p:par>
                                <p:cTn id="49" presetID="22" presetClass="entr" presetSubtype="2" dur="500" fill="hold" grpId="0" nodeType="afterEffect">
                                  <p:stCondLst>
                                    <p:cond delay="0"/>
                                  </p:stCondLst>
                                  <p:childTnLst>
                                    <p:set>
                                      <p:cBhvr>
                                        <p:cTn id="50" dur="1" fill="hold">
                                          <p:stCondLst>
                                            <p:cond delay="0"/>
                                          </p:stCondLst>
                                        </p:cTn>
                                        <p:tgtEl>
                                          <p:spTgt spid="46"/>
                                        </p:tgtEl>
                                        <p:attrNameLst>
                                          <p:attrName>style.visibility</p:attrName>
                                        </p:attrNameLst>
                                      </p:cBhvr>
                                      <p:to>
                                        <p:strVal val="visible"/>
                                      </p:to>
                                    </p:set>
                                    <p:animEffect transition="in" filter="wipe(right)">
                                      <p:cBhvr>
                                        <p:cTn id="51" dur="500"/>
                                        <p:tgtEl>
                                          <p:spTgt spid="46"/>
                                        </p:tgtEl>
                                      </p:cBhvr>
                                    </p:animEffect>
                                  </p:childTnLst>
                                </p:cTn>
                              </p:par>
                            </p:childTnLst>
                          </p:cTn>
                        </p:par>
                        <p:par>
                          <p:cTn id="52" fill="hold" nodeType="afterGroup">
                            <p:stCondLst>
                              <p:cond delay="3900"/>
                            </p:stCondLst>
                            <p:childTnLst>
                              <p:par>
                                <p:cTn id="53" presetID="41" presetClass="entr" presetSubtype="0" dur="500" fill="hold" grpId="0" nodeType="afterEffect">
                                  <p:stCondLst>
                                    <p:cond delay="0"/>
                                  </p:stCondLst>
                                  <p:iterate type="lt">
                                    <p:tmPct val="10000"/>
                                  </p:iterate>
                                  <p:childTnLst>
                                    <p:set>
                                      <p:cBhvr>
                                        <p:cTn id="54" dur="1" fill="hold">
                                          <p:stCondLst>
                                            <p:cond delay="0"/>
                                          </p:stCondLst>
                                        </p:cTn>
                                        <p:tgtEl>
                                          <p:spTgt spid="63"/>
                                        </p:tgtEl>
                                        <p:attrNameLst>
                                          <p:attrName>style.visibility</p:attrName>
                                        </p:attrNameLst>
                                      </p:cBhvr>
                                      <p:to>
                                        <p:strVal val="visible"/>
                                      </p:to>
                                    </p:set>
                                    <p:anim calcmode="lin" valueType="num">
                                      <p:cBhvr>
                                        <p:cTn id="55" dur="500" fill="hold"/>
                                        <p:tgtEl>
                                          <p:spTgt spid="63"/>
                                        </p:tgtEl>
                                        <p:attrNameLst>
                                          <p:attrName>ppt_x</p:attrName>
                                        </p:attrNameLst>
                                      </p:cBhvr>
                                      <p:tavLst>
                                        <p:tav tm="0">
                                          <p:val>
                                            <p:strVal val="#ppt_x"/>
                                          </p:val>
                                        </p:tav>
                                        <p:tav tm="50000">
                                          <p:val>
                                            <p:strVal val="#ppt_x+.1"/>
                                          </p:val>
                                        </p:tav>
                                        <p:tav tm="100000">
                                          <p:val>
                                            <p:strVal val="#ppt_x"/>
                                          </p:val>
                                        </p:tav>
                                      </p:tavLst>
                                    </p:anim>
                                    <p:anim calcmode="lin" valueType="num">
                                      <p:cBhvr>
                                        <p:cTn id="56" dur="500" fill="hold"/>
                                        <p:tgtEl>
                                          <p:spTgt spid="63"/>
                                        </p:tgtEl>
                                        <p:attrNameLst>
                                          <p:attrName>ppt_y</p:attrName>
                                        </p:attrNameLst>
                                      </p:cBhvr>
                                      <p:tavLst>
                                        <p:tav tm="0">
                                          <p:val>
                                            <p:strVal val="#ppt_y"/>
                                          </p:val>
                                        </p:tav>
                                        <p:tav tm="100000">
                                          <p:val>
                                            <p:strVal val="#ppt_y"/>
                                          </p:val>
                                        </p:tav>
                                      </p:tavLst>
                                    </p:anim>
                                    <p:anim calcmode="lin" valueType="num">
                                      <p:cBhvr>
                                        <p:cTn id="57" dur="500" fill="hold"/>
                                        <p:tgtEl>
                                          <p:spTgt spid="63"/>
                                        </p:tgtEl>
                                        <p:attrNameLst>
                                          <p:attrName>ppt_h</p:attrName>
                                        </p:attrNameLst>
                                      </p:cBhvr>
                                      <p:tavLst>
                                        <p:tav tm="0">
                                          <p:val>
                                            <p:strVal val="#ppt_h/10"/>
                                          </p:val>
                                        </p:tav>
                                        <p:tav tm="50000">
                                          <p:val>
                                            <p:strVal val="#ppt_h+.01"/>
                                          </p:val>
                                        </p:tav>
                                        <p:tav tm="100000">
                                          <p:val>
                                            <p:strVal val="#ppt_h"/>
                                          </p:val>
                                        </p:tav>
                                      </p:tavLst>
                                    </p:anim>
                                    <p:anim calcmode="lin" valueType="num">
                                      <p:cBhvr>
                                        <p:cTn id="58" dur="500" fill="hold"/>
                                        <p:tgtEl>
                                          <p:spTgt spid="63"/>
                                        </p:tgtEl>
                                        <p:attrNameLst>
                                          <p:attrName>ppt_w</p:attrName>
                                        </p:attrNameLst>
                                      </p:cBhvr>
                                      <p:tavLst>
                                        <p:tav tm="0">
                                          <p:val>
                                            <p:strVal val="#ppt_w/10"/>
                                          </p:val>
                                        </p:tav>
                                        <p:tav tm="50000">
                                          <p:val>
                                            <p:strVal val="#ppt_w+.01"/>
                                          </p:val>
                                        </p:tav>
                                        <p:tav tm="100000">
                                          <p:val>
                                            <p:strVal val="#ppt_w"/>
                                          </p:val>
                                        </p:tav>
                                      </p:tavLst>
                                    </p:anim>
                                    <p:animEffect transition="in" filter="fade">
                                      <p:cBhvr>
                                        <p:cTn id="59" dur="500" tmFilter="0,0; .5, 1; 1, 1"/>
                                        <p:tgtEl>
                                          <p:spTgt spid="63"/>
                                        </p:tgtEl>
                                      </p:cBhvr>
                                    </p:animEffect>
                                  </p:childTnLst>
                                </p:cTn>
                              </p:par>
                            </p:childTnLst>
                          </p:cTn>
                        </p:par>
                        <p:par>
                          <p:cTn id="60" fill="hold" nodeType="afterGroup">
                            <p:stCondLst>
                              <p:cond delay="4400"/>
                            </p:stCondLst>
                            <p:childTnLst>
                              <p:par>
                                <p:cTn id="61" presetID="41" presetClass="entr" presetSubtype="0" dur="400" fill="hold" grpId="0" nodeType="afterEffect">
                                  <p:stCondLst>
                                    <p:cond delay="0"/>
                                  </p:stCondLst>
                                  <p:iterate type="lt">
                                    <p:tmPct val="1667"/>
                                  </p:iterate>
                                  <p:childTnLst>
                                    <p:set>
                                      <p:cBhvr>
                                        <p:cTn id="62" dur="1" fill="hold">
                                          <p:stCondLst>
                                            <p:cond delay="0"/>
                                          </p:stCondLst>
                                        </p:cTn>
                                        <p:tgtEl>
                                          <p:spTgt spid="62"/>
                                        </p:tgtEl>
                                        <p:attrNameLst>
                                          <p:attrName>style.visibility</p:attrName>
                                        </p:attrNameLst>
                                      </p:cBhvr>
                                      <p:to>
                                        <p:strVal val="visible"/>
                                      </p:to>
                                    </p:set>
                                    <p:anim calcmode="lin" valueType="num">
                                      <p:cBhvr>
                                        <p:cTn id="63" dur="400" fill="hold"/>
                                        <p:tgtEl>
                                          <p:spTgt spid="62"/>
                                        </p:tgtEl>
                                        <p:attrNameLst>
                                          <p:attrName>ppt_x</p:attrName>
                                        </p:attrNameLst>
                                      </p:cBhvr>
                                      <p:tavLst>
                                        <p:tav tm="0">
                                          <p:val>
                                            <p:strVal val="#ppt_x"/>
                                          </p:val>
                                        </p:tav>
                                        <p:tav tm="50000">
                                          <p:val>
                                            <p:strVal val="#ppt_x+.1"/>
                                          </p:val>
                                        </p:tav>
                                        <p:tav tm="100000">
                                          <p:val>
                                            <p:strVal val="#ppt_x"/>
                                          </p:val>
                                        </p:tav>
                                      </p:tavLst>
                                    </p:anim>
                                    <p:anim calcmode="lin" valueType="num">
                                      <p:cBhvr>
                                        <p:cTn id="64" dur="400" fill="hold"/>
                                        <p:tgtEl>
                                          <p:spTgt spid="62"/>
                                        </p:tgtEl>
                                        <p:attrNameLst>
                                          <p:attrName>ppt_y</p:attrName>
                                        </p:attrNameLst>
                                      </p:cBhvr>
                                      <p:tavLst>
                                        <p:tav tm="0">
                                          <p:val>
                                            <p:strVal val="#ppt_y"/>
                                          </p:val>
                                        </p:tav>
                                        <p:tav tm="100000">
                                          <p:val>
                                            <p:strVal val="#ppt_y"/>
                                          </p:val>
                                        </p:tav>
                                      </p:tavLst>
                                    </p:anim>
                                    <p:anim calcmode="lin" valueType="num">
                                      <p:cBhvr>
                                        <p:cTn id="65" dur="400" fill="hold"/>
                                        <p:tgtEl>
                                          <p:spTgt spid="62"/>
                                        </p:tgtEl>
                                        <p:attrNameLst>
                                          <p:attrName>ppt_h</p:attrName>
                                        </p:attrNameLst>
                                      </p:cBhvr>
                                      <p:tavLst>
                                        <p:tav tm="0">
                                          <p:val>
                                            <p:strVal val="#ppt_h/10"/>
                                          </p:val>
                                        </p:tav>
                                        <p:tav tm="50000">
                                          <p:val>
                                            <p:strVal val="#ppt_h+.01"/>
                                          </p:val>
                                        </p:tav>
                                        <p:tav tm="100000">
                                          <p:val>
                                            <p:strVal val="#ppt_h"/>
                                          </p:val>
                                        </p:tav>
                                      </p:tavLst>
                                    </p:anim>
                                    <p:anim calcmode="lin" valueType="num">
                                      <p:cBhvr>
                                        <p:cTn id="66" dur="400" fill="hold"/>
                                        <p:tgtEl>
                                          <p:spTgt spid="62"/>
                                        </p:tgtEl>
                                        <p:attrNameLst>
                                          <p:attrName>ppt_w</p:attrName>
                                        </p:attrNameLst>
                                      </p:cBhvr>
                                      <p:tavLst>
                                        <p:tav tm="0">
                                          <p:val>
                                            <p:strVal val="#ppt_w/10"/>
                                          </p:val>
                                        </p:tav>
                                        <p:tav tm="50000">
                                          <p:val>
                                            <p:strVal val="#ppt_w+.01"/>
                                          </p:val>
                                        </p:tav>
                                        <p:tav tm="100000">
                                          <p:val>
                                            <p:strVal val="#ppt_w"/>
                                          </p:val>
                                        </p:tav>
                                      </p:tavLst>
                                    </p:anim>
                                    <p:animEffect transition="in" filter="fade">
                                      <p:cBhvr>
                                        <p:cTn id="67" dur="400" tmFilter="0,0; .5, 1; 1, 1"/>
                                        <p:tgtEl>
                                          <p:spTgt spid="62"/>
                                        </p:tgtEl>
                                      </p:cBhvr>
                                    </p:animEffect>
                                  </p:childTnLst>
                                </p:cTn>
                              </p:par>
                            </p:childTnLst>
                          </p:cTn>
                        </p:par>
                        <p:par>
                          <p:cTn id="68" fill="hold" nodeType="afterGroup">
                            <p:stCondLst>
                              <p:cond delay="4800"/>
                            </p:stCondLst>
                            <p:childTnLst>
                              <p:par>
                                <p:cTn id="69" presetID="22" presetClass="entr" presetSubtype="8" dur="500" fill="hold" nodeType="afterEffect">
                                  <p:stCondLst>
                                    <p:cond delay="0"/>
                                  </p:stCondLst>
                                  <p:childTnLst>
                                    <p:set>
                                      <p:cBhvr>
                                        <p:cTn id="70" dur="1" fill="hold">
                                          <p:stCondLst>
                                            <p:cond delay="0"/>
                                          </p:stCondLst>
                                        </p:cTn>
                                        <p:tgtEl>
                                          <p:spTgt spid="50"/>
                                        </p:tgtEl>
                                        <p:attrNameLst>
                                          <p:attrName>style.visibility</p:attrName>
                                        </p:attrNameLst>
                                      </p:cBhvr>
                                      <p:to>
                                        <p:strVal val="visible"/>
                                      </p:to>
                                    </p:set>
                                    <p:animEffect transition="in" filter="wipe(left)">
                                      <p:cBhvr>
                                        <p:cTn id="71" dur="500"/>
                                        <p:tgtEl>
                                          <p:spTgt spid="50"/>
                                        </p:tgtEl>
                                      </p:cBhvr>
                                    </p:animEffect>
                                  </p:childTnLst>
                                </p:cTn>
                              </p:par>
                            </p:childTnLst>
                          </p:cTn>
                        </p:par>
                        <p:par>
                          <p:cTn id="72" fill="hold" nodeType="afterGroup">
                            <p:stCondLst>
                              <p:cond delay="5300"/>
                            </p:stCondLst>
                            <p:childTnLst>
                              <p:par>
                                <p:cTn id="73" presetID="53" presetClass="entr" presetSubtype="16" dur="250" fill="hold" grpId="0" nodeType="afterEffect">
                                  <p:stCondLst>
                                    <p:cond delay="0"/>
                                  </p:stCondLst>
                                  <p:childTnLst>
                                    <p:set>
                                      <p:cBhvr>
                                        <p:cTn id="74" dur="1" fill="hold">
                                          <p:stCondLst>
                                            <p:cond delay="0"/>
                                          </p:stCondLst>
                                        </p:cTn>
                                        <p:tgtEl>
                                          <p:spTgt spid="56"/>
                                        </p:tgtEl>
                                        <p:attrNameLst>
                                          <p:attrName>style.visibility</p:attrName>
                                        </p:attrNameLst>
                                      </p:cBhvr>
                                      <p:to>
                                        <p:strVal val="visible"/>
                                      </p:to>
                                    </p:set>
                                    <p:anim calcmode="lin" valueType="num">
                                      <p:cBhvr>
                                        <p:cTn id="75" dur="250" fill="hold"/>
                                        <p:tgtEl>
                                          <p:spTgt spid="56"/>
                                        </p:tgtEl>
                                        <p:attrNameLst>
                                          <p:attrName>ppt_w</p:attrName>
                                        </p:attrNameLst>
                                      </p:cBhvr>
                                      <p:tavLst>
                                        <p:tav tm="0">
                                          <p:val>
                                            <p:fltVal val="0"/>
                                          </p:val>
                                        </p:tav>
                                        <p:tav tm="100000">
                                          <p:val>
                                            <p:strVal val="#ppt_w"/>
                                          </p:val>
                                        </p:tav>
                                      </p:tavLst>
                                    </p:anim>
                                    <p:anim calcmode="lin" valueType="num">
                                      <p:cBhvr>
                                        <p:cTn id="76" dur="250" fill="hold"/>
                                        <p:tgtEl>
                                          <p:spTgt spid="56"/>
                                        </p:tgtEl>
                                        <p:attrNameLst>
                                          <p:attrName>ppt_h</p:attrName>
                                        </p:attrNameLst>
                                      </p:cBhvr>
                                      <p:tavLst>
                                        <p:tav tm="0">
                                          <p:val>
                                            <p:fltVal val="0"/>
                                          </p:val>
                                        </p:tav>
                                        <p:tav tm="100000">
                                          <p:val>
                                            <p:strVal val="#ppt_h"/>
                                          </p:val>
                                        </p:tav>
                                      </p:tavLst>
                                    </p:anim>
                                    <p:animEffect transition="in" filter="fade">
                                      <p:cBhvr>
                                        <p:cTn id="77" dur="250"/>
                                        <p:tgtEl>
                                          <p:spTgt spid="56"/>
                                        </p:tgtEl>
                                      </p:cBhvr>
                                    </p:animEffect>
                                  </p:childTnLst>
                                </p:cTn>
                              </p:par>
                            </p:childTnLst>
                          </p:cTn>
                        </p:par>
                        <p:par>
                          <p:cTn id="78" fill="hold" nodeType="afterGroup">
                            <p:stCondLst>
                              <p:cond delay="5550"/>
                            </p:stCondLst>
                            <p:childTnLst>
                              <p:par>
                                <p:cTn id="79" presetID="22" presetClass="entr" presetSubtype="8" dur="500" fill="hold" nodeType="afterEffect">
                                  <p:stCondLst>
                                    <p:cond delay="0"/>
                                  </p:stCondLst>
                                  <p:childTnLst>
                                    <p:set>
                                      <p:cBhvr>
                                        <p:cTn id="80" dur="1" fill="hold">
                                          <p:stCondLst>
                                            <p:cond delay="0"/>
                                          </p:stCondLst>
                                        </p:cTn>
                                        <p:tgtEl>
                                          <p:spTgt spid="38"/>
                                        </p:tgtEl>
                                        <p:attrNameLst>
                                          <p:attrName>style.visibility</p:attrName>
                                        </p:attrNameLst>
                                      </p:cBhvr>
                                      <p:to>
                                        <p:strVal val="visible"/>
                                      </p:to>
                                    </p:set>
                                    <p:animEffect transition="in" filter="wipe(left)">
                                      <p:cBhvr>
                                        <p:cTn id="81" dur="500"/>
                                        <p:tgtEl>
                                          <p:spTgt spid="38"/>
                                        </p:tgtEl>
                                      </p:cBhvr>
                                    </p:animEffect>
                                  </p:childTnLst>
                                </p:cTn>
                              </p:par>
                            </p:childTnLst>
                          </p:cTn>
                        </p:par>
                        <p:par>
                          <p:cTn id="82" fill="hold" nodeType="afterGroup">
                            <p:stCondLst>
                              <p:cond delay="6050"/>
                            </p:stCondLst>
                            <p:childTnLst>
                              <p:par>
                                <p:cTn id="83" presetID="41" presetClass="entr" presetSubtype="0" dur="500" fill="hold" grpId="0" nodeType="afterEffect">
                                  <p:stCondLst>
                                    <p:cond delay="0"/>
                                  </p:stCondLst>
                                  <p:iterate type="lt">
                                    <p:tmPct val="10000"/>
                                  </p:iterate>
                                  <p:childTnLst>
                                    <p:set>
                                      <p:cBhvr>
                                        <p:cTn id="84" dur="1" fill="hold">
                                          <p:stCondLst>
                                            <p:cond delay="0"/>
                                          </p:stCondLst>
                                        </p:cTn>
                                        <p:tgtEl>
                                          <p:spTgt spid="65"/>
                                        </p:tgtEl>
                                        <p:attrNameLst>
                                          <p:attrName>style.visibility</p:attrName>
                                        </p:attrNameLst>
                                      </p:cBhvr>
                                      <p:to>
                                        <p:strVal val="visible"/>
                                      </p:to>
                                    </p:set>
                                    <p:anim calcmode="lin" valueType="num">
                                      <p:cBhvr>
                                        <p:cTn id="85" dur="500" fill="hold"/>
                                        <p:tgtEl>
                                          <p:spTgt spid="65"/>
                                        </p:tgtEl>
                                        <p:attrNameLst>
                                          <p:attrName>ppt_x</p:attrName>
                                        </p:attrNameLst>
                                      </p:cBhvr>
                                      <p:tavLst>
                                        <p:tav tm="0">
                                          <p:val>
                                            <p:strVal val="#ppt_x"/>
                                          </p:val>
                                        </p:tav>
                                        <p:tav tm="50000">
                                          <p:val>
                                            <p:strVal val="#ppt_x+.1"/>
                                          </p:val>
                                        </p:tav>
                                        <p:tav tm="100000">
                                          <p:val>
                                            <p:strVal val="#ppt_x"/>
                                          </p:val>
                                        </p:tav>
                                      </p:tavLst>
                                    </p:anim>
                                    <p:anim calcmode="lin" valueType="num">
                                      <p:cBhvr>
                                        <p:cTn id="86" dur="500" fill="hold"/>
                                        <p:tgtEl>
                                          <p:spTgt spid="65"/>
                                        </p:tgtEl>
                                        <p:attrNameLst>
                                          <p:attrName>ppt_y</p:attrName>
                                        </p:attrNameLst>
                                      </p:cBhvr>
                                      <p:tavLst>
                                        <p:tav tm="0">
                                          <p:val>
                                            <p:strVal val="#ppt_y"/>
                                          </p:val>
                                        </p:tav>
                                        <p:tav tm="100000">
                                          <p:val>
                                            <p:strVal val="#ppt_y"/>
                                          </p:val>
                                        </p:tav>
                                      </p:tavLst>
                                    </p:anim>
                                    <p:anim calcmode="lin" valueType="num">
                                      <p:cBhvr>
                                        <p:cTn id="87" dur="500" fill="hold"/>
                                        <p:tgtEl>
                                          <p:spTgt spid="65"/>
                                        </p:tgtEl>
                                        <p:attrNameLst>
                                          <p:attrName>ppt_h</p:attrName>
                                        </p:attrNameLst>
                                      </p:cBhvr>
                                      <p:tavLst>
                                        <p:tav tm="0">
                                          <p:val>
                                            <p:strVal val="#ppt_h/10"/>
                                          </p:val>
                                        </p:tav>
                                        <p:tav tm="50000">
                                          <p:val>
                                            <p:strVal val="#ppt_h+.01"/>
                                          </p:val>
                                        </p:tav>
                                        <p:tav tm="100000">
                                          <p:val>
                                            <p:strVal val="#ppt_h"/>
                                          </p:val>
                                        </p:tav>
                                      </p:tavLst>
                                    </p:anim>
                                    <p:anim calcmode="lin" valueType="num">
                                      <p:cBhvr>
                                        <p:cTn id="88" dur="500" fill="hold"/>
                                        <p:tgtEl>
                                          <p:spTgt spid="65"/>
                                        </p:tgtEl>
                                        <p:attrNameLst>
                                          <p:attrName>ppt_w</p:attrName>
                                        </p:attrNameLst>
                                      </p:cBhvr>
                                      <p:tavLst>
                                        <p:tav tm="0">
                                          <p:val>
                                            <p:strVal val="#ppt_w/10"/>
                                          </p:val>
                                        </p:tav>
                                        <p:tav tm="50000">
                                          <p:val>
                                            <p:strVal val="#ppt_w+.01"/>
                                          </p:val>
                                        </p:tav>
                                        <p:tav tm="100000">
                                          <p:val>
                                            <p:strVal val="#ppt_w"/>
                                          </p:val>
                                        </p:tav>
                                      </p:tavLst>
                                    </p:anim>
                                    <p:animEffect transition="in" filter="fade">
                                      <p:cBhvr>
                                        <p:cTn id="89" dur="500" tmFilter="0,0; .5, 1; 1, 1"/>
                                        <p:tgtEl>
                                          <p:spTgt spid="65"/>
                                        </p:tgtEl>
                                      </p:cBhvr>
                                    </p:animEffect>
                                  </p:childTnLst>
                                </p:cTn>
                              </p:par>
                            </p:childTnLst>
                          </p:cTn>
                        </p:par>
                        <p:par>
                          <p:cTn id="90" fill="hold" nodeType="afterGroup">
                            <p:stCondLst>
                              <p:cond delay="6550"/>
                            </p:stCondLst>
                            <p:childTnLst>
                              <p:par>
                                <p:cTn id="91" presetID="41" presetClass="entr" presetSubtype="0" dur="400" fill="hold" grpId="0" nodeType="afterEffect">
                                  <p:stCondLst>
                                    <p:cond delay="0"/>
                                  </p:stCondLst>
                                  <p:iterate type="lt">
                                    <p:tmPct val="2500"/>
                                  </p:iterate>
                                  <p:childTnLst>
                                    <p:set>
                                      <p:cBhvr>
                                        <p:cTn id="92" dur="1" fill="hold">
                                          <p:stCondLst>
                                            <p:cond delay="0"/>
                                          </p:stCondLst>
                                        </p:cTn>
                                        <p:tgtEl>
                                          <p:spTgt spid="64"/>
                                        </p:tgtEl>
                                        <p:attrNameLst>
                                          <p:attrName>style.visibility</p:attrName>
                                        </p:attrNameLst>
                                      </p:cBhvr>
                                      <p:to>
                                        <p:strVal val="visible"/>
                                      </p:to>
                                    </p:set>
                                    <p:anim calcmode="lin" valueType="num">
                                      <p:cBhvr>
                                        <p:cTn id="93" dur="400" fill="hold"/>
                                        <p:tgtEl>
                                          <p:spTgt spid="64"/>
                                        </p:tgtEl>
                                        <p:attrNameLst>
                                          <p:attrName>ppt_x</p:attrName>
                                        </p:attrNameLst>
                                      </p:cBhvr>
                                      <p:tavLst>
                                        <p:tav tm="0">
                                          <p:val>
                                            <p:strVal val="#ppt_x"/>
                                          </p:val>
                                        </p:tav>
                                        <p:tav tm="50000">
                                          <p:val>
                                            <p:strVal val="#ppt_x+.1"/>
                                          </p:val>
                                        </p:tav>
                                        <p:tav tm="100000">
                                          <p:val>
                                            <p:strVal val="#ppt_x"/>
                                          </p:val>
                                        </p:tav>
                                      </p:tavLst>
                                    </p:anim>
                                    <p:anim calcmode="lin" valueType="num">
                                      <p:cBhvr>
                                        <p:cTn id="94" dur="400" fill="hold"/>
                                        <p:tgtEl>
                                          <p:spTgt spid="64"/>
                                        </p:tgtEl>
                                        <p:attrNameLst>
                                          <p:attrName>ppt_y</p:attrName>
                                        </p:attrNameLst>
                                      </p:cBhvr>
                                      <p:tavLst>
                                        <p:tav tm="0">
                                          <p:val>
                                            <p:strVal val="#ppt_y"/>
                                          </p:val>
                                        </p:tav>
                                        <p:tav tm="100000">
                                          <p:val>
                                            <p:strVal val="#ppt_y"/>
                                          </p:val>
                                        </p:tav>
                                      </p:tavLst>
                                    </p:anim>
                                    <p:anim calcmode="lin" valueType="num">
                                      <p:cBhvr>
                                        <p:cTn id="95" dur="400" fill="hold"/>
                                        <p:tgtEl>
                                          <p:spTgt spid="64"/>
                                        </p:tgtEl>
                                        <p:attrNameLst>
                                          <p:attrName>ppt_h</p:attrName>
                                        </p:attrNameLst>
                                      </p:cBhvr>
                                      <p:tavLst>
                                        <p:tav tm="0">
                                          <p:val>
                                            <p:strVal val="#ppt_h/10"/>
                                          </p:val>
                                        </p:tav>
                                        <p:tav tm="50000">
                                          <p:val>
                                            <p:strVal val="#ppt_h+.01"/>
                                          </p:val>
                                        </p:tav>
                                        <p:tav tm="100000">
                                          <p:val>
                                            <p:strVal val="#ppt_h"/>
                                          </p:val>
                                        </p:tav>
                                      </p:tavLst>
                                    </p:anim>
                                    <p:anim calcmode="lin" valueType="num">
                                      <p:cBhvr>
                                        <p:cTn id="96" dur="400" fill="hold"/>
                                        <p:tgtEl>
                                          <p:spTgt spid="64"/>
                                        </p:tgtEl>
                                        <p:attrNameLst>
                                          <p:attrName>ppt_w</p:attrName>
                                        </p:attrNameLst>
                                      </p:cBhvr>
                                      <p:tavLst>
                                        <p:tav tm="0">
                                          <p:val>
                                            <p:strVal val="#ppt_w/10"/>
                                          </p:val>
                                        </p:tav>
                                        <p:tav tm="50000">
                                          <p:val>
                                            <p:strVal val="#ppt_w+.01"/>
                                          </p:val>
                                        </p:tav>
                                        <p:tav tm="100000">
                                          <p:val>
                                            <p:strVal val="#ppt_w"/>
                                          </p:val>
                                        </p:tav>
                                      </p:tavLst>
                                    </p:anim>
                                    <p:animEffect transition="in" filter="fade">
                                      <p:cBhvr>
                                        <p:cTn id="97" dur="400" tmFilter="0,0; .5, 1; 1, 1"/>
                                        <p:tgtEl>
                                          <p:spTgt spid="64"/>
                                        </p:tgtEl>
                                      </p:cBhvr>
                                    </p:animEffect>
                                  </p:childTnLst>
                                </p:cTn>
                              </p:par>
                            </p:childTnLst>
                          </p:cTn>
                        </p:par>
                        <p:par>
                          <p:cTn id="98" fill="hold" nodeType="afterGroup">
                            <p:stCondLst>
                              <p:cond delay="6950"/>
                            </p:stCondLst>
                            <p:childTnLst>
                              <p:par>
                                <p:cTn id="99" presetID="22" presetClass="entr" presetSubtype="8" dur="500" fill="hold" nodeType="afterEffect">
                                  <p:stCondLst>
                                    <p:cond delay="0"/>
                                  </p:stCondLst>
                                  <p:childTnLst>
                                    <p:set>
                                      <p:cBhvr>
                                        <p:cTn id="100" dur="1" fill="hold">
                                          <p:stCondLst>
                                            <p:cond delay="0"/>
                                          </p:stCondLst>
                                        </p:cTn>
                                        <p:tgtEl>
                                          <p:spTgt spid="42"/>
                                        </p:tgtEl>
                                        <p:attrNameLst>
                                          <p:attrName>style.visibility</p:attrName>
                                        </p:attrNameLst>
                                      </p:cBhvr>
                                      <p:to>
                                        <p:strVal val="visible"/>
                                      </p:to>
                                    </p:set>
                                    <p:animEffect transition="in" filter="wipe(left)">
                                      <p:cBhvr>
                                        <p:cTn id="101" dur="500"/>
                                        <p:tgtEl>
                                          <p:spTgt spid="42"/>
                                        </p:tgtEl>
                                      </p:cBhvr>
                                    </p:animEffect>
                                  </p:childTnLst>
                                </p:cTn>
                              </p:par>
                            </p:childTnLst>
                          </p:cTn>
                        </p:par>
                        <p:par>
                          <p:cTn id="102" fill="hold" nodeType="afterGroup">
                            <p:stCondLst>
                              <p:cond delay="7450"/>
                            </p:stCondLst>
                            <p:childTnLst>
                              <p:par>
                                <p:cTn id="103" presetID="53" presetClass="entr" presetSubtype="16" dur="250" fill="hold" grpId="0" nodeType="afterEffect">
                                  <p:stCondLst>
                                    <p:cond delay="0"/>
                                  </p:stCondLst>
                                  <p:childTnLst>
                                    <p:set>
                                      <p:cBhvr>
                                        <p:cTn id="104" dur="1" fill="hold">
                                          <p:stCondLst>
                                            <p:cond delay="0"/>
                                          </p:stCondLst>
                                        </p:cTn>
                                        <p:tgtEl>
                                          <p:spTgt spid="45"/>
                                        </p:tgtEl>
                                        <p:attrNameLst>
                                          <p:attrName>style.visibility</p:attrName>
                                        </p:attrNameLst>
                                      </p:cBhvr>
                                      <p:to>
                                        <p:strVal val="visible"/>
                                      </p:to>
                                    </p:set>
                                    <p:anim calcmode="lin" valueType="num">
                                      <p:cBhvr>
                                        <p:cTn id="105" dur="250" fill="hold"/>
                                        <p:tgtEl>
                                          <p:spTgt spid="45"/>
                                        </p:tgtEl>
                                        <p:attrNameLst>
                                          <p:attrName>ppt_w</p:attrName>
                                        </p:attrNameLst>
                                      </p:cBhvr>
                                      <p:tavLst>
                                        <p:tav tm="0">
                                          <p:val>
                                            <p:fltVal val="0"/>
                                          </p:val>
                                        </p:tav>
                                        <p:tav tm="100000">
                                          <p:val>
                                            <p:strVal val="#ppt_w"/>
                                          </p:val>
                                        </p:tav>
                                      </p:tavLst>
                                    </p:anim>
                                    <p:anim calcmode="lin" valueType="num">
                                      <p:cBhvr>
                                        <p:cTn id="106" dur="250" fill="hold"/>
                                        <p:tgtEl>
                                          <p:spTgt spid="45"/>
                                        </p:tgtEl>
                                        <p:attrNameLst>
                                          <p:attrName>ppt_h</p:attrName>
                                        </p:attrNameLst>
                                      </p:cBhvr>
                                      <p:tavLst>
                                        <p:tav tm="0">
                                          <p:val>
                                            <p:fltVal val="0"/>
                                          </p:val>
                                        </p:tav>
                                        <p:tav tm="100000">
                                          <p:val>
                                            <p:strVal val="#ppt_h"/>
                                          </p:val>
                                        </p:tav>
                                      </p:tavLst>
                                    </p:anim>
                                    <p:animEffect transition="in" filter="fade">
                                      <p:cBhvr>
                                        <p:cTn id="107" dur="250"/>
                                        <p:tgtEl>
                                          <p:spTgt spid="45"/>
                                        </p:tgtEl>
                                      </p:cBhvr>
                                    </p:animEffect>
                                  </p:childTnLst>
                                </p:cTn>
                              </p:par>
                            </p:childTnLst>
                          </p:cTn>
                        </p:par>
                        <p:par>
                          <p:cTn id="108" fill="hold" nodeType="afterGroup">
                            <p:stCondLst>
                              <p:cond delay="7700"/>
                            </p:stCondLst>
                            <p:childTnLst>
                              <p:par>
                                <p:cTn id="109" presetID="22" presetClass="entr" presetSubtype="8" dur="500" fill="hold" grpId="0" nodeType="afterEffect">
                                  <p:stCondLst>
                                    <p:cond delay="0"/>
                                  </p:stCondLst>
                                  <p:childTnLst>
                                    <p:set>
                                      <p:cBhvr>
                                        <p:cTn id="110" dur="1" fill="hold">
                                          <p:stCondLst>
                                            <p:cond delay="0"/>
                                          </p:stCondLst>
                                        </p:cTn>
                                        <p:tgtEl>
                                          <p:spTgt spid="41"/>
                                        </p:tgtEl>
                                        <p:attrNameLst>
                                          <p:attrName>style.visibility</p:attrName>
                                        </p:attrNameLst>
                                      </p:cBhvr>
                                      <p:to>
                                        <p:strVal val="visible"/>
                                      </p:to>
                                    </p:set>
                                    <p:animEffect transition="in" filter="wipe(left)">
                                      <p:cBhvr>
                                        <p:cTn id="111" dur="500"/>
                                        <p:tgtEl>
                                          <p:spTgt spid="41"/>
                                        </p:tgtEl>
                                      </p:cBhvr>
                                    </p:animEffect>
                                  </p:childTnLst>
                                </p:cTn>
                              </p:par>
                            </p:childTnLst>
                          </p:cTn>
                        </p:par>
                        <p:par>
                          <p:cTn id="112" fill="hold" nodeType="afterGroup">
                            <p:stCondLst>
                              <p:cond delay="8200"/>
                            </p:stCondLst>
                            <p:childTnLst>
                              <p:par>
                                <p:cTn id="113" presetID="41" presetClass="entr" presetSubtype="0" dur="500" fill="hold" grpId="0" nodeType="afterEffect">
                                  <p:stCondLst>
                                    <p:cond delay="0"/>
                                  </p:stCondLst>
                                  <p:iterate type="lt">
                                    <p:tmPct val="10000"/>
                                  </p:iterate>
                                  <p:childTnLst>
                                    <p:set>
                                      <p:cBhvr>
                                        <p:cTn id="114" dur="1" fill="hold">
                                          <p:stCondLst>
                                            <p:cond delay="0"/>
                                          </p:stCondLst>
                                        </p:cTn>
                                        <p:tgtEl>
                                          <p:spTgt spid="67"/>
                                        </p:tgtEl>
                                        <p:attrNameLst>
                                          <p:attrName>style.visibility</p:attrName>
                                        </p:attrNameLst>
                                      </p:cBhvr>
                                      <p:to>
                                        <p:strVal val="visible"/>
                                      </p:to>
                                    </p:set>
                                    <p:anim calcmode="lin" valueType="num">
                                      <p:cBhvr>
                                        <p:cTn id="115" dur="500" fill="hold"/>
                                        <p:tgtEl>
                                          <p:spTgt spid="67"/>
                                        </p:tgtEl>
                                        <p:attrNameLst>
                                          <p:attrName>ppt_x</p:attrName>
                                        </p:attrNameLst>
                                      </p:cBhvr>
                                      <p:tavLst>
                                        <p:tav tm="0">
                                          <p:val>
                                            <p:strVal val="#ppt_x"/>
                                          </p:val>
                                        </p:tav>
                                        <p:tav tm="50000">
                                          <p:val>
                                            <p:strVal val="#ppt_x+.1"/>
                                          </p:val>
                                        </p:tav>
                                        <p:tav tm="100000">
                                          <p:val>
                                            <p:strVal val="#ppt_x"/>
                                          </p:val>
                                        </p:tav>
                                      </p:tavLst>
                                    </p:anim>
                                    <p:anim calcmode="lin" valueType="num">
                                      <p:cBhvr>
                                        <p:cTn id="116" dur="500" fill="hold"/>
                                        <p:tgtEl>
                                          <p:spTgt spid="67"/>
                                        </p:tgtEl>
                                        <p:attrNameLst>
                                          <p:attrName>ppt_y</p:attrName>
                                        </p:attrNameLst>
                                      </p:cBhvr>
                                      <p:tavLst>
                                        <p:tav tm="0">
                                          <p:val>
                                            <p:strVal val="#ppt_y"/>
                                          </p:val>
                                        </p:tav>
                                        <p:tav tm="100000">
                                          <p:val>
                                            <p:strVal val="#ppt_y"/>
                                          </p:val>
                                        </p:tav>
                                      </p:tavLst>
                                    </p:anim>
                                    <p:anim calcmode="lin" valueType="num">
                                      <p:cBhvr>
                                        <p:cTn id="117" dur="500" fill="hold"/>
                                        <p:tgtEl>
                                          <p:spTgt spid="67"/>
                                        </p:tgtEl>
                                        <p:attrNameLst>
                                          <p:attrName>ppt_h</p:attrName>
                                        </p:attrNameLst>
                                      </p:cBhvr>
                                      <p:tavLst>
                                        <p:tav tm="0">
                                          <p:val>
                                            <p:strVal val="#ppt_h/10"/>
                                          </p:val>
                                        </p:tav>
                                        <p:tav tm="50000">
                                          <p:val>
                                            <p:strVal val="#ppt_h+.01"/>
                                          </p:val>
                                        </p:tav>
                                        <p:tav tm="100000">
                                          <p:val>
                                            <p:strVal val="#ppt_h"/>
                                          </p:val>
                                        </p:tav>
                                      </p:tavLst>
                                    </p:anim>
                                    <p:anim calcmode="lin" valueType="num">
                                      <p:cBhvr>
                                        <p:cTn id="118" dur="500" fill="hold"/>
                                        <p:tgtEl>
                                          <p:spTgt spid="67"/>
                                        </p:tgtEl>
                                        <p:attrNameLst>
                                          <p:attrName>ppt_w</p:attrName>
                                        </p:attrNameLst>
                                      </p:cBhvr>
                                      <p:tavLst>
                                        <p:tav tm="0">
                                          <p:val>
                                            <p:strVal val="#ppt_w/10"/>
                                          </p:val>
                                        </p:tav>
                                        <p:tav tm="50000">
                                          <p:val>
                                            <p:strVal val="#ppt_w+.01"/>
                                          </p:val>
                                        </p:tav>
                                        <p:tav tm="100000">
                                          <p:val>
                                            <p:strVal val="#ppt_w"/>
                                          </p:val>
                                        </p:tav>
                                      </p:tavLst>
                                    </p:anim>
                                    <p:animEffect transition="in" filter="fade">
                                      <p:cBhvr>
                                        <p:cTn id="119" dur="500" tmFilter="0,0; .5, 1; 1, 1"/>
                                        <p:tgtEl>
                                          <p:spTgt spid="67"/>
                                        </p:tgtEl>
                                      </p:cBhvr>
                                    </p:animEffect>
                                  </p:childTnLst>
                                </p:cTn>
                              </p:par>
                            </p:childTnLst>
                          </p:cTn>
                        </p:par>
                        <p:par>
                          <p:cTn id="120" fill="hold" nodeType="afterGroup">
                            <p:stCondLst>
                              <p:cond delay="8700"/>
                            </p:stCondLst>
                            <p:childTnLst>
                              <p:par>
                                <p:cTn id="121" presetID="41" presetClass="entr" presetSubtype="0" dur="400" fill="hold" grpId="0" nodeType="afterEffect">
                                  <p:stCondLst>
                                    <p:cond delay="0"/>
                                  </p:stCondLst>
                                  <p:iterate type="lt">
                                    <p:tmPct val="4167"/>
                                  </p:iterate>
                                  <p:childTnLst>
                                    <p:set>
                                      <p:cBhvr>
                                        <p:cTn id="122" dur="1" fill="hold">
                                          <p:stCondLst>
                                            <p:cond delay="0"/>
                                          </p:stCondLst>
                                        </p:cTn>
                                        <p:tgtEl>
                                          <p:spTgt spid="66"/>
                                        </p:tgtEl>
                                        <p:attrNameLst>
                                          <p:attrName>style.visibility</p:attrName>
                                        </p:attrNameLst>
                                      </p:cBhvr>
                                      <p:to>
                                        <p:strVal val="visible"/>
                                      </p:to>
                                    </p:set>
                                    <p:anim calcmode="lin" valueType="num">
                                      <p:cBhvr>
                                        <p:cTn id="123" dur="400" fill="hold"/>
                                        <p:tgtEl>
                                          <p:spTgt spid="66"/>
                                        </p:tgtEl>
                                        <p:attrNameLst>
                                          <p:attrName>ppt_x</p:attrName>
                                        </p:attrNameLst>
                                      </p:cBhvr>
                                      <p:tavLst>
                                        <p:tav tm="0">
                                          <p:val>
                                            <p:strVal val="#ppt_x"/>
                                          </p:val>
                                        </p:tav>
                                        <p:tav tm="50000">
                                          <p:val>
                                            <p:strVal val="#ppt_x+.1"/>
                                          </p:val>
                                        </p:tav>
                                        <p:tav tm="100000">
                                          <p:val>
                                            <p:strVal val="#ppt_x"/>
                                          </p:val>
                                        </p:tav>
                                      </p:tavLst>
                                    </p:anim>
                                    <p:anim calcmode="lin" valueType="num">
                                      <p:cBhvr>
                                        <p:cTn id="124" dur="400" fill="hold"/>
                                        <p:tgtEl>
                                          <p:spTgt spid="66"/>
                                        </p:tgtEl>
                                        <p:attrNameLst>
                                          <p:attrName>ppt_y</p:attrName>
                                        </p:attrNameLst>
                                      </p:cBhvr>
                                      <p:tavLst>
                                        <p:tav tm="0">
                                          <p:val>
                                            <p:strVal val="#ppt_y"/>
                                          </p:val>
                                        </p:tav>
                                        <p:tav tm="100000">
                                          <p:val>
                                            <p:strVal val="#ppt_y"/>
                                          </p:val>
                                        </p:tav>
                                      </p:tavLst>
                                    </p:anim>
                                    <p:anim calcmode="lin" valueType="num">
                                      <p:cBhvr>
                                        <p:cTn id="125" dur="400" fill="hold"/>
                                        <p:tgtEl>
                                          <p:spTgt spid="66"/>
                                        </p:tgtEl>
                                        <p:attrNameLst>
                                          <p:attrName>ppt_h</p:attrName>
                                        </p:attrNameLst>
                                      </p:cBhvr>
                                      <p:tavLst>
                                        <p:tav tm="0">
                                          <p:val>
                                            <p:strVal val="#ppt_h/10"/>
                                          </p:val>
                                        </p:tav>
                                        <p:tav tm="50000">
                                          <p:val>
                                            <p:strVal val="#ppt_h+.01"/>
                                          </p:val>
                                        </p:tav>
                                        <p:tav tm="100000">
                                          <p:val>
                                            <p:strVal val="#ppt_h"/>
                                          </p:val>
                                        </p:tav>
                                      </p:tavLst>
                                    </p:anim>
                                    <p:anim calcmode="lin" valueType="num">
                                      <p:cBhvr>
                                        <p:cTn id="126" dur="400" fill="hold"/>
                                        <p:tgtEl>
                                          <p:spTgt spid="66"/>
                                        </p:tgtEl>
                                        <p:attrNameLst>
                                          <p:attrName>ppt_w</p:attrName>
                                        </p:attrNameLst>
                                      </p:cBhvr>
                                      <p:tavLst>
                                        <p:tav tm="0">
                                          <p:val>
                                            <p:strVal val="#ppt_w/10"/>
                                          </p:val>
                                        </p:tav>
                                        <p:tav tm="50000">
                                          <p:val>
                                            <p:strVal val="#ppt_w+.01"/>
                                          </p:val>
                                        </p:tav>
                                        <p:tav tm="100000">
                                          <p:val>
                                            <p:strVal val="#ppt_w"/>
                                          </p:val>
                                        </p:tav>
                                      </p:tavLst>
                                    </p:anim>
                                    <p:animEffect transition="in" filter="fade">
                                      <p:cBhvr>
                                        <p:cTn id="127" dur="400" tmFilter="0,0; .5, 1; 1, 1"/>
                                        <p:tgtEl>
                                          <p:spTgt spid="66"/>
                                        </p:tgtEl>
                                      </p:cBhvr>
                                    </p:animEffect>
                                  </p:childTnLst>
                                </p:cTn>
                              </p:par>
                            </p:childTnLst>
                          </p:cTn>
                        </p:par>
                        <p:par>
                          <p:cTn id="128" fill="hold" nodeType="afterGroup">
                            <p:stCondLst>
                              <p:cond delay="9100"/>
                            </p:stCondLst>
                            <p:childTnLst>
                              <p:par>
                                <p:cTn id="129" presetID="41" presetClass="entr" presetSubtype="0" dur="500" fill="hold" grpId="0" nodeType="afterEffect">
                                  <p:stCondLst>
                                    <p:cond delay="0"/>
                                  </p:stCondLst>
                                  <p:iterate type="lt">
                                    <p:tmPct val="10000"/>
                                  </p:iterate>
                                  <p:childTnLst>
                                    <p:set>
                                      <p:cBhvr>
                                        <p:cTn id="130" dur="1" fill="hold">
                                          <p:stCondLst>
                                            <p:cond delay="0"/>
                                          </p:stCondLst>
                                        </p:cTn>
                                        <p:tgtEl>
                                          <p:spTgt spid="70"/>
                                        </p:tgtEl>
                                        <p:attrNameLst>
                                          <p:attrName>style.visibility</p:attrName>
                                        </p:attrNameLst>
                                      </p:cBhvr>
                                      <p:to>
                                        <p:strVal val="visible"/>
                                      </p:to>
                                    </p:set>
                                    <p:anim calcmode="lin" valueType="num">
                                      <p:cBhvr>
                                        <p:cTn id="131" dur="500" fill="hold"/>
                                        <p:tgtEl>
                                          <p:spTgt spid="70"/>
                                        </p:tgtEl>
                                        <p:attrNameLst>
                                          <p:attrName>ppt_x</p:attrName>
                                        </p:attrNameLst>
                                      </p:cBhvr>
                                      <p:tavLst>
                                        <p:tav tm="0">
                                          <p:val>
                                            <p:strVal val="#ppt_x"/>
                                          </p:val>
                                        </p:tav>
                                        <p:tav tm="50000">
                                          <p:val>
                                            <p:strVal val="#ppt_x+.1"/>
                                          </p:val>
                                        </p:tav>
                                        <p:tav tm="100000">
                                          <p:val>
                                            <p:strVal val="#ppt_x"/>
                                          </p:val>
                                        </p:tav>
                                      </p:tavLst>
                                    </p:anim>
                                    <p:anim calcmode="lin" valueType="num">
                                      <p:cBhvr>
                                        <p:cTn id="132" dur="500" fill="hold"/>
                                        <p:tgtEl>
                                          <p:spTgt spid="70"/>
                                        </p:tgtEl>
                                        <p:attrNameLst>
                                          <p:attrName>ppt_y</p:attrName>
                                        </p:attrNameLst>
                                      </p:cBhvr>
                                      <p:tavLst>
                                        <p:tav tm="0">
                                          <p:val>
                                            <p:strVal val="#ppt_y"/>
                                          </p:val>
                                        </p:tav>
                                        <p:tav tm="100000">
                                          <p:val>
                                            <p:strVal val="#ppt_y"/>
                                          </p:val>
                                        </p:tav>
                                      </p:tavLst>
                                    </p:anim>
                                    <p:anim calcmode="lin" valueType="num">
                                      <p:cBhvr>
                                        <p:cTn id="133" dur="500" fill="hold"/>
                                        <p:tgtEl>
                                          <p:spTgt spid="70"/>
                                        </p:tgtEl>
                                        <p:attrNameLst>
                                          <p:attrName>ppt_h</p:attrName>
                                        </p:attrNameLst>
                                      </p:cBhvr>
                                      <p:tavLst>
                                        <p:tav tm="0">
                                          <p:val>
                                            <p:strVal val="#ppt_h/10"/>
                                          </p:val>
                                        </p:tav>
                                        <p:tav tm="50000">
                                          <p:val>
                                            <p:strVal val="#ppt_h+.01"/>
                                          </p:val>
                                        </p:tav>
                                        <p:tav tm="100000">
                                          <p:val>
                                            <p:strVal val="#ppt_h"/>
                                          </p:val>
                                        </p:tav>
                                      </p:tavLst>
                                    </p:anim>
                                    <p:anim calcmode="lin" valueType="num">
                                      <p:cBhvr>
                                        <p:cTn id="134" dur="500" fill="hold"/>
                                        <p:tgtEl>
                                          <p:spTgt spid="70"/>
                                        </p:tgtEl>
                                        <p:attrNameLst>
                                          <p:attrName>ppt_w</p:attrName>
                                        </p:attrNameLst>
                                      </p:cBhvr>
                                      <p:tavLst>
                                        <p:tav tm="0">
                                          <p:val>
                                            <p:strVal val="#ppt_w/10"/>
                                          </p:val>
                                        </p:tav>
                                        <p:tav tm="50000">
                                          <p:val>
                                            <p:strVal val="#ppt_w+.01"/>
                                          </p:val>
                                        </p:tav>
                                        <p:tav tm="100000">
                                          <p:val>
                                            <p:strVal val="#ppt_w"/>
                                          </p:val>
                                        </p:tav>
                                      </p:tavLst>
                                    </p:anim>
                                    <p:animEffect transition="in" filter="fade">
                                      <p:cBhvr>
                                        <p:cTn id="135" dur="500" tmFilter="0,0; .5, 1; 1, 1"/>
                                        <p:tgtEl>
                                          <p:spTgt spid="70"/>
                                        </p:tgtEl>
                                      </p:cBhvr>
                                    </p:animEffect>
                                  </p:childTnLst>
                                </p:cTn>
                              </p:par>
                            </p:childTnLst>
                          </p:cTn>
                        </p:par>
                        <p:par>
                          <p:cTn id="136" fill="hold" nodeType="afterGroup">
                            <p:stCondLst>
                              <p:cond delay="9600"/>
                            </p:stCondLst>
                            <p:childTnLst>
                              <p:par>
                                <p:cTn id="137" presetID="41" presetClass="entr" presetSubtype="0" dur="500" fill="hold" grpId="0" nodeType="afterEffect">
                                  <p:stCondLst>
                                    <p:cond delay="0"/>
                                  </p:stCondLst>
                                  <p:iterate type="lt">
                                    <p:tmPct val="10000"/>
                                  </p:iterate>
                                  <p:childTnLst>
                                    <p:set>
                                      <p:cBhvr>
                                        <p:cTn id="138" dur="1" fill="hold">
                                          <p:stCondLst>
                                            <p:cond delay="0"/>
                                          </p:stCondLst>
                                        </p:cTn>
                                        <p:tgtEl>
                                          <p:spTgt spid="71"/>
                                        </p:tgtEl>
                                        <p:attrNameLst>
                                          <p:attrName>style.visibility</p:attrName>
                                        </p:attrNameLst>
                                      </p:cBhvr>
                                      <p:to>
                                        <p:strVal val="visible"/>
                                      </p:to>
                                    </p:set>
                                    <p:anim calcmode="lin" valueType="num">
                                      <p:cBhvr>
                                        <p:cTn id="139" dur="500" fill="hold"/>
                                        <p:tgtEl>
                                          <p:spTgt spid="71"/>
                                        </p:tgtEl>
                                        <p:attrNameLst>
                                          <p:attrName>ppt_x</p:attrName>
                                        </p:attrNameLst>
                                      </p:cBhvr>
                                      <p:tavLst>
                                        <p:tav tm="0">
                                          <p:val>
                                            <p:strVal val="#ppt_x"/>
                                          </p:val>
                                        </p:tav>
                                        <p:tav tm="50000">
                                          <p:val>
                                            <p:strVal val="#ppt_x+.1"/>
                                          </p:val>
                                        </p:tav>
                                        <p:tav tm="100000">
                                          <p:val>
                                            <p:strVal val="#ppt_x"/>
                                          </p:val>
                                        </p:tav>
                                      </p:tavLst>
                                    </p:anim>
                                    <p:anim calcmode="lin" valueType="num">
                                      <p:cBhvr>
                                        <p:cTn id="140" dur="500" fill="hold"/>
                                        <p:tgtEl>
                                          <p:spTgt spid="71"/>
                                        </p:tgtEl>
                                        <p:attrNameLst>
                                          <p:attrName>ppt_y</p:attrName>
                                        </p:attrNameLst>
                                      </p:cBhvr>
                                      <p:tavLst>
                                        <p:tav tm="0">
                                          <p:val>
                                            <p:strVal val="#ppt_y"/>
                                          </p:val>
                                        </p:tav>
                                        <p:tav tm="100000">
                                          <p:val>
                                            <p:strVal val="#ppt_y"/>
                                          </p:val>
                                        </p:tav>
                                      </p:tavLst>
                                    </p:anim>
                                    <p:anim calcmode="lin" valueType="num">
                                      <p:cBhvr>
                                        <p:cTn id="141" dur="500" fill="hold"/>
                                        <p:tgtEl>
                                          <p:spTgt spid="71"/>
                                        </p:tgtEl>
                                        <p:attrNameLst>
                                          <p:attrName>ppt_h</p:attrName>
                                        </p:attrNameLst>
                                      </p:cBhvr>
                                      <p:tavLst>
                                        <p:tav tm="0">
                                          <p:val>
                                            <p:strVal val="#ppt_h/10"/>
                                          </p:val>
                                        </p:tav>
                                        <p:tav tm="50000">
                                          <p:val>
                                            <p:strVal val="#ppt_h+.01"/>
                                          </p:val>
                                        </p:tav>
                                        <p:tav tm="100000">
                                          <p:val>
                                            <p:strVal val="#ppt_h"/>
                                          </p:val>
                                        </p:tav>
                                      </p:tavLst>
                                    </p:anim>
                                    <p:anim calcmode="lin" valueType="num">
                                      <p:cBhvr>
                                        <p:cTn id="142" dur="500" fill="hold"/>
                                        <p:tgtEl>
                                          <p:spTgt spid="71"/>
                                        </p:tgtEl>
                                        <p:attrNameLst>
                                          <p:attrName>ppt_w</p:attrName>
                                        </p:attrNameLst>
                                      </p:cBhvr>
                                      <p:tavLst>
                                        <p:tav tm="0">
                                          <p:val>
                                            <p:strVal val="#ppt_w/10"/>
                                          </p:val>
                                        </p:tav>
                                        <p:tav tm="50000">
                                          <p:val>
                                            <p:strVal val="#ppt_w+.01"/>
                                          </p:val>
                                        </p:tav>
                                        <p:tav tm="100000">
                                          <p:val>
                                            <p:strVal val="#ppt_w"/>
                                          </p:val>
                                        </p:tav>
                                      </p:tavLst>
                                    </p:anim>
                                    <p:animEffect transition="in" filter="fade">
                                      <p:cBhvr>
                                        <p:cTn id="143" dur="500" tmFilter="0,0; .5, 1; 1, 1"/>
                                        <p:tgtEl>
                                          <p:spTgt spid="71"/>
                                        </p:tgtEl>
                                      </p:cBhvr>
                                    </p:animEffect>
                                  </p:childTnLst>
                                </p:cTn>
                              </p:par>
                            </p:childTnLst>
                          </p:cTn>
                        </p:par>
                        <p:par>
                          <p:cTn id="144" fill="hold" nodeType="afterGroup">
                            <p:stCondLst>
                              <p:cond delay="10100"/>
                            </p:stCondLst>
                            <p:childTnLst>
                              <p:par>
                                <p:cTn id="145" presetID="41" presetClass="entr" presetSubtype="0" dur="500" fill="hold" grpId="0" nodeType="afterEffect">
                                  <p:stCondLst>
                                    <p:cond delay="0"/>
                                  </p:stCondLst>
                                  <p:iterate type="lt">
                                    <p:tmPct val="10000"/>
                                  </p:iterate>
                                  <p:childTnLst>
                                    <p:set>
                                      <p:cBhvr>
                                        <p:cTn id="146" dur="1" fill="hold">
                                          <p:stCondLst>
                                            <p:cond delay="0"/>
                                          </p:stCondLst>
                                        </p:cTn>
                                        <p:tgtEl>
                                          <p:spTgt spid="72"/>
                                        </p:tgtEl>
                                        <p:attrNameLst>
                                          <p:attrName>style.visibility</p:attrName>
                                        </p:attrNameLst>
                                      </p:cBhvr>
                                      <p:to>
                                        <p:strVal val="visible"/>
                                      </p:to>
                                    </p:set>
                                    <p:anim calcmode="lin" valueType="num">
                                      <p:cBhvr>
                                        <p:cTn id="147" dur="500" fill="hold"/>
                                        <p:tgtEl>
                                          <p:spTgt spid="72"/>
                                        </p:tgtEl>
                                        <p:attrNameLst>
                                          <p:attrName>ppt_x</p:attrName>
                                        </p:attrNameLst>
                                      </p:cBhvr>
                                      <p:tavLst>
                                        <p:tav tm="0">
                                          <p:val>
                                            <p:strVal val="#ppt_x"/>
                                          </p:val>
                                        </p:tav>
                                        <p:tav tm="50000">
                                          <p:val>
                                            <p:strVal val="#ppt_x+.1"/>
                                          </p:val>
                                        </p:tav>
                                        <p:tav tm="100000">
                                          <p:val>
                                            <p:strVal val="#ppt_x"/>
                                          </p:val>
                                        </p:tav>
                                      </p:tavLst>
                                    </p:anim>
                                    <p:anim calcmode="lin" valueType="num">
                                      <p:cBhvr>
                                        <p:cTn id="148" dur="500" fill="hold"/>
                                        <p:tgtEl>
                                          <p:spTgt spid="72"/>
                                        </p:tgtEl>
                                        <p:attrNameLst>
                                          <p:attrName>ppt_y</p:attrName>
                                        </p:attrNameLst>
                                      </p:cBhvr>
                                      <p:tavLst>
                                        <p:tav tm="0">
                                          <p:val>
                                            <p:strVal val="#ppt_y"/>
                                          </p:val>
                                        </p:tav>
                                        <p:tav tm="100000">
                                          <p:val>
                                            <p:strVal val="#ppt_y"/>
                                          </p:val>
                                        </p:tav>
                                      </p:tavLst>
                                    </p:anim>
                                    <p:anim calcmode="lin" valueType="num">
                                      <p:cBhvr>
                                        <p:cTn id="149" dur="500" fill="hold"/>
                                        <p:tgtEl>
                                          <p:spTgt spid="72"/>
                                        </p:tgtEl>
                                        <p:attrNameLst>
                                          <p:attrName>ppt_h</p:attrName>
                                        </p:attrNameLst>
                                      </p:cBhvr>
                                      <p:tavLst>
                                        <p:tav tm="0">
                                          <p:val>
                                            <p:strVal val="#ppt_h/10"/>
                                          </p:val>
                                        </p:tav>
                                        <p:tav tm="50000">
                                          <p:val>
                                            <p:strVal val="#ppt_h+.01"/>
                                          </p:val>
                                        </p:tav>
                                        <p:tav tm="100000">
                                          <p:val>
                                            <p:strVal val="#ppt_h"/>
                                          </p:val>
                                        </p:tav>
                                      </p:tavLst>
                                    </p:anim>
                                    <p:anim calcmode="lin" valueType="num">
                                      <p:cBhvr>
                                        <p:cTn id="150" dur="500" fill="hold"/>
                                        <p:tgtEl>
                                          <p:spTgt spid="72"/>
                                        </p:tgtEl>
                                        <p:attrNameLst>
                                          <p:attrName>ppt_w</p:attrName>
                                        </p:attrNameLst>
                                      </p:cBhvr>
                                      <p:tavLst>
                                        <p:tav tm="0">
                                          <p:val>
                                            <p:strVal val="#ppt_w/10"/>
                                          </p:val>
                                        </p:tav>
                                        <p:tav tm="50000">
                                          <p:val>
                                            <p:strVal val="#ppt_w+.01"/>
                                          </p:val>
                                        </p:tav>
                                        <p:tav tm="100000">
                                          <p:val>
                                            <p:strVal val="#ppt_w"/>
                                          </p:val>
                                        </p:tav>
                                      </p:tavLst>
                                    </p:anim>
                                    <p:animEffect transition="in" filter="fade">
                                      <p:cBhvr>
                                        <p:cTn id="151" dur="500" tmFilter="0,0; .5, 1; 1, 1"/>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 grpId="0"/>
      <p:bldP spid="45" grpId="0"/>
      <p:bldP spid="46" grpId="0"/>
      <p:bldP spid="56" grpId="0"/>
      <p:bldP spid="60" grpId="0"/>
      <p:bldP spid="61" grpId="0"/>
      <p:bldP spid="62" grpId="0"/>
      <p:bldP spid="63" grpId="0"/>
      <p:bldP spid="64" grpId="0"/>
      <p:bldP spid="65" grpId="0"/>
      <p:bldP spid="66" grpId="0"/>
      <p:bldP spid="67" grpId="0"/>
      <p:bldP spid="68" grpId="0"/>
      <p:bldP spid="69" grpId="0"/>
      <p:bldP spid="70" grpId="0"/>
      <p:bldP spid="71" grpId="0"/>
      <p:bldP spid="72"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519142" y="180723"/>
            <a:ext cx="633670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200">
                <a:latin typeface="微软雅黑" panose="020b0503020204020204" pitchFamily="34" charset="-122"/>
                <a:ea typeface="微软雅黑" panose="020b0503020204020204" pitchFamily="34" charset="-122"/>
              </a:rPr>
              <a:t>二、行为分析中的语言技巧</a:t>
            </a:r>
            <a:endParaRPr lang="zh-CN" altLang="en-US" sz="3200">
              <a:latin typeface="微软雅黑" panose="020b0503020204020204" pitchFamily="34" charset="-122"/>
              <a:ea typeface="微软雅黑" panose="020b0503020204020204" pitchFamily="34" charset="-122"/>
            </a:endParaRPr>
          </a:p>
        </p:txBody>
      </p:sp>
      <p:sp>
        <p:nvSpPr>
          <p:cNvPr id="73" name="等腰三角形 21"/>
          <p:cNvSpPr/>
          <p:nvPr/>
        </p:nvSpPr>
        <p:spPr bwMode="auto">
          <a:xfrm rot="16200000" flipH="1">
            <a:off x="6109339" y="1912456"/>
            <a:ext cx="2837935" cy="2889672"/>
          </a:xfrm>
          <a:custGeom>
            <a:gdLst>
              <a:gd name="connsiteX0" fmla="*/ 0 w 3169466"/>
              <a:gd name="connsiteY0" fmla="*/ 3096344 h 3096344"/>
              <a:gd name="connsiteX1" fmla="*/ 1508539 w 3169466"/>
              <a:gd name="connsiteY1" fmla="*/ 0 h 3096344"/>
              <a:gd name="connsiteX2" fmla="*/ 3169466 w 3169466"/>
              <a:gd name="connsiteY2" fmla="*/ 3096344 h 3096344"/>
              <a:gd name="connsiteX3" fmla="*/ 0 w 3169466"/>
              <a:gd name="connsiteY3" fmla="*/ 3096344 h 3096344"/>
              <a:gd name="connsiteX0-1" fmla="*/ 0 w 3017066"/>
              <a:gd name="connsiteY0-2" fmla="*/ 3083644 h 3096344"/>
              <a:gd name="connsiteX1-3" fmla="*/ 1356139 w 3017066"/>
              <a:gd name="connsiteY1-4" fmla="*/ 0 h 3096344"/>
              <a:gd name="connsiteX2-5" fmla="*/ 3017066 w 3017066"/>
              <a:gd name="connsiteY2-6" fmla="*/ 3096344 h 3096344"/>
              <a:gd name="connsiteX3-7" fmla="*/ 0 w 3017066"/>
              <a:gd name="connsiteY3-8" fmla="*/ 3083644 h 3096344"/>
              <a:gd name="connsiteX0-9" fmla="*/ 0 w 3017066"/>
              <a:gd name="connsiteY0-10" fmla="*/ 3083644 h 3096344"/>
              <a:gd name="connsiteX1-11" fmla="*/ 181393 w 3017066"/>
              <a:gd name="connsiteY1-12" fmla="*/ 2273423 h 3096344"/>
              <a:gd name="connsiteX2-13" fmla="*/ 1356139 w 3017066"/>
              <a:gd name="connsiteY2-14" fmla="*/ 0 h 3096344"/>
              <a:gd name="connsiteX3-15" fmla="*/ 3017066 w 3017066"/>
              <a:gd name="connsiteY3-16" fmla="*/ 3096344 h 3096344"/>
              <a:gd name="connsiteX4" fmla="*/ 0 w 3017066"/>
              <a:gd name="connsiteY4" fmla="*/ 3083644 h 3096344"/>
              <a:gd name="connsiteX0-17" fmla="*/ 0 w 3017066"/>
              <a:gd name="connsiteY0-18" fmla="*/ 3083644 h 3096344"/>
              <a:gd name="connsiteX1-19" fmla="*/ 181393 w 3017066"/>
              <a:gd name="connsiteY1-20" fmla="*/ 2222623 h 3096344"/>
              <a:gd name="connsiteX2-21" fmla="*/ 1356139 w 3017066"/>
              <a:gd name="connsiteY2-22" fmla="*/ 0 h 3096344"/>
              <a:gd name="connsiteX3-23" fmla="*/ 3017066 w 3017066"/>
              <a:gd name="connsiteY3-24" fmla="*/ 3096344 h 3096344"/>
              <a:gd name="connsiteX4-25" fmla="*/ 0 w 3017066"/>
              <a:gd name="connsiteY4-26" fmla="*/ 3083644 h 3096344"/>
              <a:gd name="connsiteX0-27" fmla="*/ 0 w 3017066"/>
              <a:gd name="connsiteY0-28" fmla="*/ 3083644 h 3096344"/>
              <a:gd name="connsiteX1-29" fmla="*/ 105193 w 3017066"/>
              <a:gd name="connsiteY1-30" fmla="*/ 2425823 h 3096344"/>
              <a:gd name="connsiteX2-31" fmla="*/ 1356139 w 3017066"/>
              <a:gd name="connsiteY2-32" fmla="*/ 0 h 3096344"/>
              <a:gd name="connsiteX3-33" fmla="*/ 3017066 w 3017066"/>
              <a:gd name="connsiteY3-34" fmla="*/ 3096344 h 3096344"/>
              <a:gd name="connsiteX4-35" fmla="*/ 0 w 3017066"/>
              <a:gd name="connsiteY4-36" fmla="*/ 3083644 h 3096344"/>
              <a:gd name="connsiteX0-37" fmla="*/ 0 w 3017066"/>
              <a:gd name="connsiteY0-38" fmla="*/ 2601044 h 2613744"/>
              <a:gd name="connsiteX1-39" fmla="*/ 105193 w 3017066"/>
              <a:gd name="connsiteY1-40" fmla="*/ 1943223 h 2613744"/>
              <a:gd name="connsiteX2-41" fmla="*/ 1368839 w 3017066"/>
              <a:gd name="connsiteY2-42" fmla="*/ 0 h 2613744"/>
              <a:gd name="connsiteX3-43" fmla="*/ 3017066 w 3017066"/>
              <a:gd name="connsiteY3-44" fmla="*/ 2613744 h 2613744"/>
              <a:gd name="connsiteX4-45" fmla="*/ 0 w 3017066"/>
              <a:gd name="connsiteY4-46" fmla="*/ 2601044 h 2613744"/>
              <a:gd name="connsiteX0-47" fmla="*/ 537730 w 2919796"/>
              <a:gd name="connsiteY0-48" fmla="*/ 2702644 h 2702644"/>
              <a:gd name="connsiteX1-49" fmla="*/ 7923 w 2919796"/>
              <a:gd name="connsiteY1-50" fmla="*/ 1943223 h 2702644"/>
              <a:gd name="connsiteX2-51" fmla="*/ 1271569 w 2919796"/>
              <a:gd name="connsiteY2-52" fmla="*/ 0 h 2702644"/>
              <a:gd name="connsiteX3-53" fmla="*/ 2919796 w 2919796"/>
              <a:gd name="connsiteY3-54" fmla="*/ 2613744 h 2702644"/>
              <a:gd name="connsiteX4-55" fmla="*/ 537730 w 2919796"/>
              <a:gd name="connsiteY4-56" fmla="*/ 2702644 h 2702644"/>
              <a:gd name="connsiteX0-57" fmla="*/ 552634 w 2934700"/>
              <a:gd name="connsiteY0-58" fmla="*/ 2702644 h 2702644"/>
              <a:gd name="connsiteX1-59" fmla="*/ 22827 w 2934700"/>
              <a:gd name="connsiteY1-60" fmla="*/ 1943223 h 2702644"/>
              <a:gd name="connsiteX2-61" fmla="*/ 1286473 w 2934700"/>
              <a:gd name="connsiteY2-62" fmla="*/ 0 h 2702644"/>
              <a:gd name="connsiteX3-63" fmla="*/ 2934700 w 2934700"/>
              <a:gd name="connsiteY3-64" fmla="*/ 2613744 h 2702644"/>
              <a:gd name="connsiteX4-65" fmla="*/ 552634 w 2934700"/>
              <a:gd name="connsiteY4-66" fmla="*/ 2702644 h 2702644"/>
              <a:gd name="connsiteX0-67" fmla="*/ 529807 w 2911873"/>
              <a:gd name="connsiteY0-68" fmla="*/ 2702644 h 2702644"/>
              <a:gd name="connsiteX1-69" fmla="*/ 0 w 2911873"/>
              <a:gd name="connsiteY1-70" fmla="*/ 1943223 h 2702644"/>
              <a:gd name="connsiteX2-71" fmla="*/ 1263646 w 2911873"/>
              <a:gd name="connsiteY2-72" fmla="*/ 0 h 2702644"/>
              <a:gd name="connsiteX3-73" fmla="*/ 2911873 w 2911873"/>
              <a:gd name="connsiteY3-74" fmla="*/ 2613744 h 2702644"/>
              <a:gd name="connsiteX4-75" fmla="*/ 529807 w 2911873"/>
              <a:gd name="connsiteY4-76" fmla="*/ 2702644 h 2702644"/>
              <a:gd name="connsiteX0-77" fmla="*/ 529807 w 2911873"/>
              <a:gd name="connsiteY0-78" fmla="*/ 2702644 h 2702644"/>
              <a:gd name="connsiteX1-79" fmla="*/ 0 w 2911873"/>
              <a:gd name="connsiteY1-80" fmla="*/ 1943223 h 2702644"/>
              <a:gd name="connsiteX2-81" fmla="*/ 1263646 w 2911873"/>
              <a:gd name="connsiteY2-82" fmla="*/ 0 h 2702644"/>
              <a:gd name="connsiteX3-83" fmla="*/ 2911873 w 2911873"/>
              <a:gd name="connsiteY3-84" fmla="*/ 2613744 h 2702644"/>
              <a:gd name="connsiteX4-85" fmla="*/ 529807 w 2911873"/>
              <a:gd name="connsiteY4-86" fmla="*/ 2702644 h 2702644"/>
              <a:gd name="connsiteX0-87" fmla="*/ 529807 w 2911873"/>
              <a:gd name="connsiteY0-88" fmla="*/ 2702644 h 2844923"/>
              <a:gd name="connsiteX1-89" fmla="*/ 0 w 2911873"/>
              <a:gd name="connsiteY1-90" fmla="*/ 1943223 h 2844923"/>
              <a:gd name="connsiteX2-91" fmla="*/ 1263646 w 2911873"/>
              <a:gd name="connsiteY2-92" fmla="*/ 0 h 2844923"/>
              <a:gd name="connsiteX3-93" fmla="*/ 2911873 w 2911873"/>
              <a:gd name="connsiteY3-94" fmla="*/ 2613744 h 2844923"/>
              <a:gd name="connsiteX4-95" fmla="*/ 1241478 w 2911873"/>
              <a:gd name="connsiteY4-96" fmla="*/ 2844923 h 2844923"/>
              <a:gd name="connsiteX5" fmla="*/ 529807 w 2911873"/>
              <a:gd name="connsiteY5" fmla="*/ 2702644 h 2844923"/>
              <a:gd name="connsiteX0-97" fmla="*/ 529807 w 2619773"/>
              <a:gd name="connsiteY0-98" fmla="*/ 2702644 h 2844923"/>
              <a:gd name="connsiteX1-99" fmla="*/ 0 w 2619773"/>
              <a:gd name="connsiteY1-100" fmla="*/ 1943223 h 2844923"/>
              <a:gd name="connsiteX2-101" fmla="*/ 1263646 w 2619773"/>
              <a:gd name="connsiteY2-102" fmla="*/ 0 h 2844923"/>
              <a:gd name="connsiteX3-103" fmla="*/ 2619773 w 2619773"/>
              <a:gd name="connsiteY3-104" fmla="*/ 2143844 h 2844923"/>
              <a:gd name="connsiteX4-105" fmla="*/ 1241478 w 2619773"/>
              <a:gd name="connsiteY4-106" fmla="*/ 2844923 h 2844923"/>
              <a:gd name="connsiteX5-107" fmla="*/ 529807 w 2619773"/>
              <a:gd name="connsiteY5-108" fmla="*/ 2702644 h 2844923"/>
              <a:gd name="connsiteX0-109" fmla="*/ 529807 w 2619773"/>
              <a:gd name="connsiteY0-110" fmla="*/ 2702644 h 2959223"/>
              <a:gd name="connsiteX1-111" fmla="*/ 0 w 2619773"/>
              <a:gd name="connsiteY1-112" fmla="*/ 1943223 h 2959223"/>
              <a:gd name="connsiteX2-113" fmla="*/ 1263646 w 2619773"/>
              <a:gd name="connsiteY2-114" fmla="*/ 0 h 2959223"/>
              <a:gd name="connsiteX3-115" fmla="*/ 2619773 w 2619773"/>
              <a:gd name="connsiteY3-116" fmla="*/ 2143844 h 2959223"/>
              <a:gd name="connsiteX4-117" fmla="*/ 1216078 w 2619773"/>
              <a:gd name="connsiteY4-118" fmla="*/ 2959223 h 2959223"/>
              <a:gd name="connsiteX5-119" fmla="*/ 529807 w 2619773"/>
              <a:gd name="connsiteY5-120" fmla="*/ 2702644 h 2959223"/>
              <a:gd name="connsiteX0-121" fmla="*/ 529807 w 2619773"/>
              <a:gd name="connsiteY0-122" fmla="*/ 2702644 h 2959223"/>
              <a:gd name="connsiteX1-123" fmla="*/ 0 w 2619773"/>
              <a:gd name="connsiteY1-124" fmla="*/ 1943223 h 2959223"/>
              <a:gd name="connsiteX2-125" fmla="*/ 1263646 w 2619773"/>
              <a:gd name="connsiteY2-126" fmla="*/ 0 h 2959223"/>
              <a:gd name="connsiteX3-127" fmla="*/ 2619773 w 2619773"/>
              <a:gd name="connsiteY3-128" fmla="*/ 2143844 h 2959223"/>
              <a:gd name="connsiteX4-129" fmla="*/ 1216078 w 2619773"/>
              <a:gd name="connsiteY4-130" fmla="*/ 2959223 h 2959223"/>
              <a:gd name="connsiteX5-131" fmla="*/ 529807 w 2619773"/>
              <a:gd name="connsiteY5-132" fmla="*/ 2702644 h 2959223"/>
              <a:gd name="connsiteX0-133" fmla="*/ 529807 w 2619773"/>
              <a:gd name="connsiteY0-134" fmla="*/ 2702644 h 2959223"/>
              <a:gd name="connsiteX1-135" fmla="*/ 0 w 2619773"/>
              <a:gd name="connsiteY1-136" fmla="*/ 1943223 h 2959223"/>
              <a:gd name="connsiteX2-137" fmla="*/ 1263646 w 2619773"/>
              <a:gd name="connsiteY2-138" fmla="*/ 0 h 2959223"/>
              <a:gd name="connsiteX3-139" fmla="*/ 2619773 w 2619773"/>
              <a:gd name="connsiteY3-140" fmla="*/ 2143844 h 2959223"/>
              <a:gd name="connsiteX4-141" fmla="*/ 1216078 w 2619773"/>
              <a:gd name="connsiteY4-142" fmla="*/ 2959223 h 2959223"/>
              <a:gd name="connsiteX5-143" fmla="*/ 529807 w 2619773"/>
              <a:gd name="connsiteY5-144" fmla="*/ 2702644 h 2959223"/>
              <a:gd name="connsiteX0-145" fmla="*/ 529807 w 2708673"/>
              <a:gd name="connsiteY0-146" fmla="*/ 2702644 h 2959223"/>
              <a:gd name="connsiteX1-147" fmla="*/ 0 w 2708673"/>
              <a:gd name="connsiteY1-148" fmla="*/ 1943223 h 2959223"/>
              <a:gd name="connsiteX2-149" fmla="*/ 1263646 w 2708673"/>
              <a:gd name="connsiteY2-150" fmla="*/ 0 h 2959223"/>
              <a:gd name="connsiteX3-151" fmla="*/ 2708673 w 2708673"/>
              <a:gd name="connsiteY3-152" fmla="*/ 2258144 h 2959223"/>
              <a:gd name="connsiteX4-153" fmla="*/ 1216078 w 2708673"/>
              <a:gd name="connsiteY4-154" fmla="*/ 2959223 h 2959223"/>
              <a:gd name="connsiteX5-155" fmla="*/ 529807 w 2708673"/>
              <a:gd name="connsiteY5-156" fmla="*/ 2702644 h 2959223"/>
              <a:gd name="connsiteX0-157" fmla="*/ 529807 w 2708673"/>
              <a:gd name="connsiteY0-158" fmla="*/ 2702644 h 3035423"/>
              <a:gd name="connsiteX1-159" fmla="*/ 0 w 2708673"/>
              <a:gd name="connsiteY1-160" fmla="*/ 1943223 h 3035423"/>
              <a:gd name="connsiteX2-161" fmla="*/ 1263646 w 2708673"/>
              <a:gd name="connsiteY2-162" fmla="*/ 0 h 3035423"/>
              <a:gd name="connsiteX3-163" fmla="*/ 2708673 w 2708673"/>
              <a:gd name="connsiteY3-164" fmla="*/ 2258144 h 3035423"/>
              <a:gd name="connsiteX4-165" fmla="*/ 1216078 w 2708673"/>
              <a:gd name="connsiteY4-166" fmla="*/ 3035423 h 3035423"/>
              <a:gd name="connsiteX5-167" fmla="*/ 529807 w 2708673"/>
              <a:gd name="connsiteY5-168" fmla="*/ 2702644 h 3035423"/>
              <a:gd name="connsiteX0-169" fmla="*/ 631407 w 2810273"/>
              <a:gd name="connsiteY0-170" fmla="*/ 2702644 h 3035423"/>
              <a:gd name="connsiteX1-171" fmla="*/ 0 w 2810273"/>
              <a:gd name="connsiteY1-172" fmla="*/ 1994023 h 3035423"/>
              <a:gd name="connsiteX2-173" fmla="*/ 1365246 w 2810273"/>
              <a:gd name="connsiteY2-174" fmla="*/ 0 h 3035423"/>
              <a:gd name="connsiteX3-175" fmla="*/ 2810273 w 2810273"/>
              <a:gd name="connsiteY3-176" fmla="*/ 2258144 h 3035423"/>
              <a:gd name="connsiteX4-177" fmla="*/ 1317678 w 2810273"/>
              <a:gd name="connsiteY4-178" fmla="*/ 3035423 h 3035423"/>
              <a:gd name="connsiteX5-179" fmla="*/ 631407 w 2810273"/>
              <a:gd name="connsiteY5-180" fmla="*/ 2702644 h 3035423"/>
              <a:gd name="connsiteX0-181" fmla="*/ 631407 w 2899173"/>
              <a:gd name="connsiteY0-182" fmla="*/ 2702644 h 3035423"/>
              <a:gd name="connsiteX1-183" fmla="*/ 0 w 2899173"/>
              <a:gd name="connsiteY1-184" fmla="*/ 1994023 h 3035423"/>
              <a:gd name="connsiteX2-185" fmla="*/ 1365246 w 2899173"/>
              <a:gd name="connsiteY2-186" fmla="*/ 0 h 3035423"/>
              <a:gd name="connsiteX3-187" fmla="*/ 2899173 w 2899173"/>
              <a:gd name="connsiteY3-188" fmla="*/ 2461344 h 3035423"/>
              <a:gd name="connsiteX4-189" fmla="*/ 1317678 w 2899173"/>
              <a:gd name="connsiteY4-190" fmla="*/ 3035423 h 3035423"/>
              <a:gd name="connsiteX5-191" fmla="*/ 631407 w 2899173"/>
              <a:gd name="connsiteY5-192" fmla="*/ 2702644 h 3035423"/>
              <a:gd name="connsiteX0-193" fmla="*/ 631407 w 2899173"/>
              <a:gd name="connsiteY0-194" fmla="*/ 2702644 h 3035423"/>
              <a:gd name="connsiteX1-195" fmla="*/ 0 w 2899173"/>
              <a:gd name="connsiteY1-196" fmla="*/ 1994023 h 3035423"/>
              <a:gd name="connsiteX2-197" fmla="*/ 1365246 w 2899173"/>
              <a:gd name="connsiteY2-198" fmla="*/ 0 h 3035423"/>
              <a:gd name="connsiteX3-199" fmla="*/ 2899173 w 2899173"/>
              <a:gd name="connsiteY3-200" fmla="*/ 2461344 h 3035423"/>
              <a:gd name="connsiteX4-201" fmla="*/ 1317678 w 2899173"/>
              <a:gd name="connsiteY4-202" fmla="*/ 3035423 h 3035423"/>
              <a:gd name="connsiteX5-203" fmla="*/ 631407 w 2899173"/>
              <a:gd name="connsiteY5-204" fmla="*/ 2702644 h 3035423"/>
              <a:gd name="connsiteX0-205" fmla="*/ 631407 w 2899173"/>
              <a:gd name="connsiteY0-206" fmla="*/ 2702644 h 3086223"/>
              <a:gd name="connsiteX1-207" fmla="*/ 0 w 2899173"/>
              <a:gd name="connsiteY1-208" fmla="*/ 1994023 h 3086223"/>
              <a:gd name="connsiteX2-209" fmla="*/ 1365246 w 2899173"/>
              <a:gd name="connsiteY2-210" fmla="*/ 0 h 3086223"/>
              <a:gd name="connsiteX3-211" fmla="*/ 2899173 w 2899173"/>
              <a:gd name="connsiteY3-212" fmla="*/ 2461344 h 3086223"/>
              <a:gd name="connsiteX4-213" fmla="*/ 1330378 w 2899173"/>
              <a:gd name="connsiteY4-214" fmla="*/ 3086223 h 3086223"/>
              <a:gd name="connsiteX5-215" fmla="*/ 631407 w 2899173"/>
              <a:gd name="connsiteY5-216" fmla="*/ 2702644 h 3086223"/>
              <a:gd name="connsiteX0-217" fmla="*/ 631407 w 2899173"/>
              <a:gd name="connsiteY0-218" fmla="*/ 2702644 h 3060823"/>
              <a:gd name="connsiteX1-219" fmla="*/ 0 w 2899173"/>
              <a:gd name="connsiteY1-220" fmla="*/ 1994023 h 3060823"/>
              <a:gd name="connsiteX2-221" fmla="*/ 1365246 w 2899173"/>
              <a:gd name="connsiteY2-222" fmla="*/ 0 h 3060823"/>
              <a:gd name="connsiteX3-223" fmla="*/ 2899173 w 2899173"/>
              <a:gd name="connsiteY3-224" fmla="*/ 2461344 h 3060823"/>
              <a:gd name="connsiteX4-225" fmla="*/ 1508178 w 2899173"/>
              <a:gd name="connsiteY4-226" fmla="*/ 3060823 h 3060823"/>
              <a:gd name="connsiteX5-227" fmla="*/ 631407 w 2899173"/>
              <a:gd name="connsiteY5-228" fmla="*/ 2702644 h 3060823"/>
              <a:gd name="connsiteX0-229" fmla="*/ 631407 w 2899173"/>
              <a:gd name="connsiteY0-230" fmla="*/ 2702644 h 3060823"/>
              <a:gd name="connsiteX1-231" fmla="*/ 0 w 2899173"/>
              <a:gd name="connsiteY1-232" fmla="*/ 1994023 h 3060823"/>
              <a:gd name="connsiteX2-233" fmla="*/ 1365246 w 2899173"/>
              <a:gd name="connsiteY2-234" fmla="*/ 0 h 3060823"/>
              <a:gd name="connsiteX3-235" fmla="*/ 2899173 w 2899173"/>
              <a:gd name="connsiteY3-236" fmla="*/ 2461344 h 3060823"/>
              <a:gd name="connsiteX4-237" fmla="*/ 1508178 w 2899173"/>
              <a:gd name="connsiteY4-238" fmla="*/ 3060823 h 3060823"/>
              <a:gd name="connsiteX5-239" fmla="*/ 631407 w 2899173"/>
              <a:gd name="connsiteY5-240" fmla="*/ 2702644 h 3060823"/>
              <a:gd name="connsiteX0-241" fmla="*/ 631407 w 2899173"/>
              <a:gd name="connsiteY0-242" fmla="*/ 2702644 h 3060823"/>
              <a:gd name="connsiteX1-243" fmla="*/ 0 w 2899173"/>
              <a:gd name="connsiteY1-244" fmla="*/ 1994023 h 3060823"/>
              <a:gd name="connsiteX2-245" fmla="*/ 1365246 w 2899173"/>
              <a:gd name="connsiteY2-246" fmla="*/ 0 h 3060823"/>
              <a:gd name="connsiteX3-247" fmla="*/ 2899173 w 2899173"/>
              <a:gd name="connsiteY3-248" fmla="*/ 2461344 h 3060823"/>
              <a:gd name="connsiteX4-249" fmla="*/ 1508178 w 2899173"/>
              <a:gd name="connsiteY4-250" fmla="*/ 3060823 h 3060823"/>
              <a:gd name="connsiteX5-251" fmla="*/ 631407 w 2899173"/>
              <a:gd name="connsiteY5-252" fmla="*/ 2702644 h 3060823"/>
              <a:gd name="connsiteX0-253" fmla="*/ 663159 w 2930925"/>
              <a:gd name="connsiteY0-254" fmla="*/ 2702644 h 3060823"/>
              <a:gd name="connsiteX1-255" fmla="*/ 0 w 2930925"/>
              <a:gd name="connsiteY1-256" fmla="*/ 2032204 h 3060823"/>
              <a:gd name="connsiteX2-257" fmla="*/ 1396998 w 2930925"/>
              <a:gd name="connsiteY2-258" fmla="*/ 0 h 3060823"/>
              <a:gd name="connsiteX3-259" fmla="*/ 2930925 w 2930925"/>
              <a:gd name="connsiteY3-260" fmla="*/ 2461344 h 3060823"/>
              <a:gd name="connsiteX4-261" fmla="*/ 1539930 w 2930925"/>
              <a:gd name="connsiteY4-262" fmla="*/ 3060823 h 3060823"/>
              <a:gd name="connsiteX5-263" fmla="*/ 663159 w 2930925"/>
              <a:gd name="connsiteY5-264" fmla="*/ 2702644 h 3060823"/>
              <a:gd name="connsiteX0-265" fmla="*/ 663159 w 2930925"/>
              <a:gd name="connsiteY0-266" fmla="*/ 2702644 h 3060823"/>
              <a:gd name="connsiteX1-267" fmla="*/ 0 w 2930925"/>
              <a:gd name="connsiteY1-268" fmla="*/ 2032204 h 3060823"/>
              <a:gd name="connsiteX2-269" fmla="*/ 1396998 w 2930925"/>
              <a:gd name="connsiteY2-270" fmla="*/ 0 h 3060823"/>
              <a:gd name="connsiteX3-271" fmla="*/ 2930925 w 2930925"/>
              <a:gd name="connsiteY3-272" fmla="*/ 2461344 h 3060823"/>
              <a:gd name="connsiteX4-273" fmla="*/ 1539930 w 2930925"/>
              <a:gd name="connsiteY4-274" fmla="*/ 3060823 h 3060823"/>
              <a:gd name="connsiteX5-275" fmla="*/ 663159 w 2930925"/>
              <a:gd name="connsiteY5-276" fmla="*/ 2702644 h 3060823"/>
              <a:gd name="connsiteX0-277" fmla="*/ 663159 w 2930925"/>
              <a:gd name="connsiteY0-278" fmla="*/ 2702644 h 3060823"/>
              <a:gd name="connsiteX1-279" fmla="*/ 0 w 2930925"/>
              <a:gd name="connsiteY1-280" fmla="*/ 2032204 h 3060823"/>
              <a:gd name="connsiteX2-281" fmla="*/ 1396998 w 2930925"/>
              <a:gd name="connsiteY2-282" fmla="*/ 0 h 3060823"/>
              <a:gd name="connsiteX3-283" fmla="*/ 2930925 w 2930925"/>
              <a:gd name="connsiteY3-284" fmla="*/ 2461344 h 3060823"/>
              <a:gd name="connsiteX4-285" fmla="*/ 1539930 w 2930925"/>
              <a:gd name="connsiteY4-286" fmla="*/ 3060823 h 3060823"/>
              <a:gd name="connsiteX5-287" fmla="*/ 663159 w 2930925"/>
              <a:gd name="connsiteY5-288" fmla="*/ 2702644 h 3060823"/>
              <a:gd name="connsiteX0-289" fmla="*/ 663159 w 2930925"/>
              <a:gd name="connsiteY0-290" fmla="*/ 2702644 h 3060823"/>
              <a:gd name="connsiteX1-291" fmla="*/ 0 w 2930925"/>
              <a:gd name="connsiteY1-292" fmla="*/ 2032204 h 3060823"/>
              <a:gd name="connsiteX2-293" fmla="*/ 1396998 w 2930925"/>
              <a:gd name="connsiteY2-294" fmla="*/ 0 h 3060823"/>
              <a:gd name="connsiteX3-295" fmla="*/ 2930925 w 2930925"/>
              <a:gd name="connsiteY3-296" fmla="*/ 2461344 h 3060823"/>
              <a:gd name="connsiteX4-297" fmla="*/ 1539930 w 2930925"/>
              <a:gd name="connsiteY4-298" fmla="*/ 3060823 h 3060823"/>
              <a:gd name="connsiteX5-299" fmla="*/ 663159 w 2930925"/>
              <a:gd name="connsiteY5-300" fmla="*/ 2702644 h 3060823"/>
              <a:gd name="connsiteX0-301" fmla="*/ 663159 w 2930925"/>
              <a:gd name="connsiteY0-302" fmla="*/ 2702644 h 2908539"/>
              <a:gd name="connsiteX1-303" fmla="*/ 0 w 2930925"/>
              <a:gd name="connsiteY1-304" fmla="*/ 2032204 h 2908539"/>
              <a:gd name="connsiteX2-305" fmla="*/ 1396998 w 2930925"/>
              <a:gd name="connsiteY2-306" fmla="*/ 0 h 2908539"/>
              <a:gd name="connsiteX3-307" fmla="*/ 2930925 w 2930925"/>
              <a:gd name="connsiteY3-308" fmla="*/ 2461344 h 2908539"/>
              <a:gd name="connsiteX4-309" fmla="*/ 1559196 w 2930925"/>
              <a:gd name="connsiteY4-310" fmla="*/ 2908539 h 2908539"/>
              <a:gd name="connsiteX5-311" fmla="*/ 663159 w 2930925"/>
              <a:gd name="connsiteY5-312" fmla="*/ 2702644 h 2908539"/>
              <a:gd name="connsiteX0-313" fmla="*/ 663159 w 2930925"/>
              <a:gd name="connsiteY0-314" fmla="*/ 2702644 h 2959458"/>
              <a:gd name="connsiteX1-315" fmla="*/ 0 w 2930925"/>
              <a:gd name="connsiteY1-316" fmla="*/ 2032204 h 2959458"/>
              <a:gd name="connsiteX2-317" fmla="*/ 1396998 w 2930925"/>
              <a:gd name="connsiteY2-318" fmla="*/ 0 h 2959458"/>
              <a:gd name="connsiteX3-319" fmla="*/ 2930925 w 2930925"/>
              <a:gd name="connsiteY3-320" fmla="*/ 2461344 h 2959458"/>
              <a:gd name="connsiteX4-321" fmla="*/ 1559412 w 2930925"/>
              <a:gd name="connsiteY4-322" fmla="*/ 2959458 h 2959458"/>
              <a:gd name="connsiteX5-323" fmla="*/ 663159 w 2930925"/>
              <a:gd name="connsiteY5-324" fmla="*/ 2702644 h 2959458"/>
              <a:gd name="connsiteX0-325" fmla="*/ 663159 w 2930925"/>
              <a:gd name="connsiteY0-326" fmla="*/ 2702644 h 2959458"/>
              <a:gd name="connsiteX1-327" fmla="*/ 0 w 2930925"/>
              <a:gd name="connsiteY1-328" fmla="*/ 2032204 h 2959458"/>
              <a:gd name="connsiteX2-329" fmla="*/ 1396998 w 2930925"/>
              <a:gd name="connsiteY2-330" fmla="*/ 0 h 2959458"/>
              <a:gd name="connsiteX3-331" fmla="*/ 2930925 w 2930925"/>
              <a:gd name="connsiteY3-332" fmla="*/ 2461344 h 2959458"/>
              <a:gd name="connsiteX4-333" fmla="*/ 1559412 w 2930925"/>
              <a:gd name="connsiteY4-334" fmla="*/ 2959458 h 2959458"/>
              <a:gd name="connsiteX5-335" fmla="*/ 663159 w 2930925"/>
              <a:gd name="connsiteY5-336" fmla="*/ 2702644 h 2959458"/>
              <a:gd name="connsiteX0-337" fmla="*/ 663159 w 2893222"/>
              <a:gd name="connsiteY0-338" fmla="*/ 2702644 h 2959458"/>
              <a:gd name="connsiteX1-339" fmla="*/ 0 w 2893222"/>
              <a:gd name="connsiteY1-340" fmla="*/ 2032204 h 2959458"/>
              <a:gd name="connsiteX2-341" fmla="*/ 1396998 w 2893222"/>
              <a:gd name="connsiteY2-342" fmla="*/ 0 h 2959458"/>
              <a:gd name="connsiteX3-343" fmla="*/ 2893222 w 2893222"/>
              <a:gd name="connsiteY3-344" fmla="*/ 2404291 h 2959458"/>
              <a:gd name="connsiteX4-345" fmla="*/ 1559412 w 2893222"/>
              <a:gd name="connsiteY4-346" fmla="*/ 2959458 h 2959458"/>
              <a:gd name="connsiteX5-347" fmla="*/ 663159 w 2893222"/>
              <a:gd name="connsiteY5-348" fmla="*/ 2702644 h 2959458"/>
              <a:gd name="connsiteX0-349" fmla="*/ 663159 w 2893222"/>
              <a:gd name="connsiteY0-350" fmla="*/ 2702644 h 2959458"/>
              <a:gd name="connsiteX1-351" fmla="*/ 0 w 2893222"/>
              <a:gd name="connsiteY1-352" fmla="*/ 2032204 h 2959458"/>
              <a:gd name="connsiteX2-353" fmla="*/ 1396998 w 2893222"/>
              <a:gd name="connsiteY2-354" fmla="*/ 0 h 2959458"/>
              <a:gd name="connsiteX3-355" fmla="*/ 2893222 w 2893222"/>
              <a:gd name="connsiteY3-356" fmla="*/ 2404291 h 2959458"/>
              <a:gd name="connsiteX4-357" fmla="*/ 1559412 w 2893222"/>
              <a:gd name="connsiteY4-358" fmla="*/ 2959458 h 2959458"/>
              <a:gd name="connsiteX5-359" fmla="*/ 663159 w 2893222"/>
              <a:gd name="connsiteY5-360" fmla="*/ 2702644 h 2959458"/>
              <a:gd name="connsiteX0-361" fmla="*/ 663159 w 2893222"/>
              <a:gd name="connsiteY0-362" fmla="*/ 2702644 h 2959458"/>
              <a:gd name="connsiteX1-363" fmla="*/ 0 w 2893222"/>
              <a:gd name="connsiteY1-364" fmla="*/ 2032204 h 2959458"/>
              <a:gd name="connsiteX2-365" fmla="*/ 1396998 w 2893222"/>
              <a:gd name="connsiteY2-366" fmla="*/ 0 h 2959458"/>
              <a:gd name="connsiteX3-367" fmla="*/ 2893222 w 2893222"/>
              <a:gd name="connsiteY3-368" fmla="*/ 2404291 h 2959458"/>
              <a:gd name="connsiteX4-369" fmla="*/ 1559412 w 2893222"/>
              <a:gd name="connsiteY4-370" fmla="*/ 2959458 h 2959458"/>
              <a:gd name="connsiteX5-371" fmla="*/ 663159 w 2893222"/>
              <a:gd name="connsiteY5-372" fmla="*/ 2702644 h 2959458"/>
            </a:gdLst>
            <a:cxnLst>
              <a:cxn ang="0">
                <a:pos x="connsiteX0-1" y="connsiteY0-2"/>
              </a:cxn>
              <a:cxn ang="0">
                <a:pos x="connsiteX1-3" y="connsiteY1-4"/>
              </a:cxn>
              <a:cxn ang="0">
                <a:pos x="connsiteX2-5" y="connsiteY2-6"/>
              </a:cxn>
              <a:cxn ang="0">
                <a:pos x="connsiteX3-7" y="connsiteY3-8"/>
              </a:cxn>
              <a:cxn ang="0">
                <a:pos x="connsiteX4-25" y="connsiteY4-26"/>
              </a:cxn>
              <a:cxn ang="0">
                <a:pos x="connsiteX5-107" y="connsiteY5-108"/>
              </a:cxn>
            </a:cxnLst>
            <a:rect l="l" t="t" r="r" b="b"/>
            <a:pathLst>
              <a:path w="2893222" h="2959458">
                <a:moveTo>
                  <a:pt x="663159" y="2702644"/>
                </a:moveTo>
                <a:cubicBezTo>
                  <a:pt x="270694" y="2413616"/>
                  <a:pt x="297292" y="2480177"/>
                  <a:pt x="0" y="2032204"/>
                </a:cubicBezTo>
                <a:lnTo>
                  <a:pt x="1396998" y="0"/>
                </a:lnTo>
                <a:lnTo>
                  <a:pt x="2893222" y="2404291"/>
                </a:lnTo>
                <a:cubicBezTo>
                  <a:pt x="2180089" y="2991587"/>
                  <a:pt x="1930209" y="2931200"/>
                  <a:pt x="1559412" y="2959458"/>
                </a:cubicBezTo>
                <a:cubicBezTo>
                  <a:pt x="1254627" y="2941783"/>
                  <a:pt x="930144" y="2872952"/>
                  <a:pt x="663159" y="2702644"/>
                </a:cubicBezTo>
                <a:close/>
              </a:path>
            </a:pathLst>
          </a:cu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vert="eaVert"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zh-CN" altLang="en-US" sz="15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endParaRPr>
          </a:p>
        </p:txBody>
      </p:sp>
      <p:sp>
        <p:nvSpPr>
          <p:cNvPr id="74" name="等腰三角形 21"/>
          <p:cNvSpPr/>
          <p:nvPr/>
        </p:nvSpPr>
        <p:spPr bwMode="auto">
          <a:xfrm rot="5400000">
            <a:off x="3311239" y="1912456"/>
            <a:ext cx="2837935" cy="2889672"/>
          </a:xfrm>
          <a:custGeom>
            <a:gdLst>
              <a:gd name="connsiteX0" fmla="*/ 0 w 3169466"/>
              <a:gd name="connsiteY0" fmla="*/ 3096344 h 3096344"/>
              <a:gd name="connsiteX1" fmla="*/ 1508539 w 3169466"/>
              <a:gd name="connsiteY1" fmla="*/ 0 h 3096344"/>
              <a:gd name="connsiteX2" fmla="*/ 3169466 w 3169466"/>
              <a:gd name="connsiteY2" fmla="*/ 3096344 h 3096344"/>
              <a:gd name="connsiteX3" fmla="*/ 0 w 3169466"/>
              <a:gd name="connsiteY3" fmla="*/ 3096344 h 3096344"/>
              <a:gd name="connsiteX0-1" fmla="*/ 0 w 3017066"/>
              <a:gd name="connsiteY0-2" fmla="*/ 3083644 h 3096344"/>
              <a:gd name="connsiteX1-3" fmla="*/ 1356139 w 3017066"/>
              <a:gd name="connsiteY1-4" fmla="*/ 0 h 3096344"/>
              <a:gd name="connsiteX2-5" fmla="*/ 3017066 w 3017066"/>
              <a:gd name="connsiteY2-6" fmla="*/ 3096344 h 3096344"/>
              <a:gd name="connsiteX3-7" fmla="*/ 0 w 3017066"/>
              <a:gd name="connsiteY3-8" fmla="*/ 3083644 h 3096344"/>
              <a:gd name="connsiteX0-9" fmla="*/ 0 w 3017066"/>
              <a:gd name="connsiteY0-10" fmla="*/ 3083644 h 3096344"/>
              <a:gd name="connsiteX1-11" fmla="*/ 181393 w 3017066"/>
              <a:gd name="connsiteY1-12" fmla="*/ 2273423 h 3096344"/>
              <a:gd name="connsiteX2-13" fmla="*/ 1356139 w 3017066"/>
              <a:gd name="connsiteY2-14" fmla="*/ 0 h 3096344"/>
              <a:gd name="connsiteX3-15" fmla="*/ 3017066 w 3017066"/>
              <a:gd name="connsiteY3-16" fmla="*/ 3096344 h 3096344"/>
              <a:gd name="connsiteX4" fmla="*/ 0 w 3017066"/>
              <a:gd name="connsiteY4" fmla="*/ 3083644 h 3096344"/>
              <a:gd name="connsiteX0-17" fmla="*/ 0 w 3017066"/>
              <a:gd name="connsiteY0-18" fmla="*/ 3083644 h 3096344"/>
              <a:gd name="connsiteX1-19" fmla="*/ 181393 w 3017066"/>
              <a:gd name="connsiteY1-20" fmla="*/ 2222623 h 3096344"/>
              <a:gd name="connsiteX2-21" fmla="*/ 1356139 w 3017066"/>
              <a:gd name="connsiteY2-22" fmla="*/ 0 h 3096344"/>
              <a:gd name="connsiteX3-23" fmla="*/ 3017066 w 3017066"/>
              <a:gd name="connsiteY3-24" fmla="*/ 3096344 h 3096344"/>
              <a:gd name="connsiteX4-25" fmla="*/ 0 w 3017066"/>
              <a:gd name="connsiteY4-26" fmla="*/ 3083644 h 3096344"/>
              <a:gd name="connsiteX0-27" fmla="*/ 0 w 3017066"/>
              <a:gd name="connsiteY0-28" fmla="*/ 3083644 h 3096344"/>
              <a:gd name="connsiteX1-29" fmla="*/ 105193 w 3017066"/>
              <a:gd name="connsiteY1-30" fmla="*/ 2425823 h 3096344"/>
              <a:gd name="connsiteX2-31" fmla="*/ 1356139 w 3017066"/>
              <a:gd name="connsiteY2-32" fmla="*/ 0 h 3096344"/>
              <a:gd name="connsiteX3-33" fmla="*/ 3017066 w 3017066"/>
              <a:gd name="connsiteY3-34" fmla="*/ 3096344 h 3096344"/>
              <a:gd name="connsiteX4-35" fmla="*/ 0 w 3017066"/>
              <a:gd name="connsiteY4-36" fmla="*/ 3083644 h 3096344"/>
              <a:gd name="connsiteX0-37" fmla="*/ 0 w 3017066"/>
              <a:gd name="connsiteY0-38" fmla="*/ 2601044 h 2613744"/>
              <a:gd name="connsiteX1-39" fmla="*/ 105193 w 3017066"/>
              <a:gd name="connsiteY1-40" fmla="*/ 1943223 h 2613744"/>
              <a:gd name="connsiteX2-41" fmla="*/ 1368839 w 3017066"/>
              <a:gd name="connsiteY2-42" fmla="*/ 0 h 2613744"/>
              <a:gd name="connsiteX3-43" fmla="*/ 3017066 w 3017066"/>
              <a:gd name="connsiteY3-44" fmla="*/ 2613744 h 2613744"/>
              <a:gd name="connsiteX4-45" fmla="*/ 0 w 3017066"/>
              <a:gd name="connsiteY4-46" fmla="*/ 2601044 h 2613744"/>
              <a:gd name="connsiteX0-47" fmla="*/ 537730 w 2919796"/>
              <a:gd name="connsiteY0-48" fmla="*/ 2702644 h 2702644"/>
              <a:gd name="connsiteX1-49" fmla="*/ 7923 w 2919796"/>
              <a:gd name="connsiteY1-50" fmla="*/ 1943223 h 2702644"/>
              <a:gd name="connsiteX2-51" fmla="*/ 1271569 w 2919796"/>
              <a:gd name="connsiteY2-52" fmla="*/ 0 h 2702644"/>
              <a:gd name="connsiteX3-53" fmla="*/ 2919796 w 2919796"/>
              <a:gd name="connsiteY3-54" fmla="*/ 2613744 h 2702644"/>
              <a:gd name="connsiteX4-55" fmla="*/ 537730 w 2919796"/>
              <a:gd name="connsiteY4-56" fmla="*/ 2702644 h 2702644"/>
              <a:gd name="connsiteX0-57" fmla="*/ 552634 w 2934700"/>
              <a:gd name="connsiteY0-58" fmla="*/ 2702644 h 2702644"/>
              <a:gd name="connsiteX1-59" fmla="*/ 22827 w 2934700"/>
              <a:gd name="connsiteY1-60" fmla="*/ 1943223 h 2702644"/>
              <a:gd name="connsiteX2-61" fmla="*/ 1286473 w 2934700"/>
              <a:gd name="connsiteY2-62" fmla="*/ 0 h 2702644"/>
              <a:gd name="connsiteX3-63" fmla="*/ 2934700 w 2934700"/>
              <a:gd name="connsiteY3-64" fmla="*/ 2613744 h 2702644"/>
              <a:gd name="connsiteX4-65" fmla="*/ 552634 w 2934700"/>
              <a:gd name="connsiteY4-66" fmla="*/ 2702644 h 2702644"/>
              <a:gd name="connsiteX0-67" fmla="*/ 529807 w 2911873"/>
              <a:gd name="connsiteY0-68" fmla="*/ 2702644 h 2702644"/>
              <a:gd name="connsiteX1-69" fmla="*/ 0 w 2911873"/>
              <a:gd name="connsiteY1-70" fmla="*/ 1943223 h 2702644"/>
              <a:gd name="connsiteX2-71" fmla="*/ 1263646 w 2911873"/>
              <a:gd name="connsiteY2-72" fmla="*/ 0 h 2702644"/>
              <a:gd name="connsiteX3-73" fmla="*/ 2911873 w 2911873"/>
              <a:gd name="connsiteY3-74" fmla="*/ 2613744 h 2702644"/>
              <a:gd name="connsiteX4-75" fmla="*/ 529807 w 2911873"/>
              <a:gd name="connsiteY4-76" fmla="*/ 2702644 h 2702644"/>
              <a:gd name="connsiteX0-77" fmla="*/ 529807 w 2911873"/>
              <a:gd name="connsiteY0-78" fmla="*/ 2702644 h 2702644"/>
              <a:gd name="connsiteX1-79" fmla="*/ 0 w 2911873"/>
              <a:gd name="connsiteY1-80" fmla="*/ 1943223 h 2702644"/>
              <a:gd name="connsiteX2-81" fmla="*/ 1263646 w 2911873"/>
              <a:gd name="connsiteY2-82" fmla="*/ 0 h 2702644"/>
              <a:gd name="connsiteX3-83" fmla="*/ 2911873 w 2911873"/>
              <a:gd name="connsiteY3-84" fmla="*/ 2613744 h 2702644"/>
              <a:gd name="connsiteX4-85" fmla="*/ 529807 w 2911873"/>
              <a:gd name="connsiteY4-86" fmla="*/ 2702644 h 2702644"/>
              <a:gd name="connsiteX0-87" fmla="*/ 529807 w 2911873"/>
              <a:gd name="connsiteY0-88" fmla="*/ 2702644 h 2844923"/>
              <a:gd name="connsiteX1-89" fmla="*/ 0 w 2911873"/>
              <a:gd name="connsiteY1-90" fmla="*/ 1943223 h 2844923"/>
              <a:gd name="connsiteX2-91" fmla="*/ 1263646 w 2911873"/>
              <a:gd name="connsiteY2-92" fmla="*/ 0 h 2844923"/>
              <a:gd name="connsiteX3-93" fmla="*/ 2911873 w 2911873"/>
              <a:gd name="connsiteY3-94" fmla="*/ 2613744 h 2844923"/>
              <a:gd name="connsiteX4-95" fmla="*/ 1241478 w 2911873"/>
              <a:gd name="connsiteY4-96" fmla="*/ 2844923 h 2844923"/>
              <a:gd name="connsiteX5" fmla="*/ 529807 w 2911873"/>
              <a:gd name="connsiteY5" fmla="*/ 2702644 h 2844923"/>
              <a:gd name="connsiteX0-97" fmla="*/ 529807 w 2619773"/>
              <a:gd name="connsiteY0-98" fmla="*/ 2702644 h 2844923"/>
              <a:gd name="connsiteX1-99" fmla="*/ 0 w 2619773"/>
              <a:gd name="connsiteY1-100" fmla="*/ 1943223 h 2844923"/>
              <a:gd name="connsiteX2-101" fmla="*/ 1263646 w 2619773"/>
              <a:gd name="connsiteY2-102" fmla="*/ 0 h 2844923"/>
              <a:gd name="connsiteX3-103" fmla="*/ 2619773 w 2619773"/>
              <a:gd name="connsiteY3-104" fmla="*/ 2143844 h 2844923"/>
              <a:gd name="connsiteX4-105" fmla="*/ 1241478 w 2619773"/>
              <a:gd name="connsiteY4-106" fmla="*/ 2844923 h 2844923"/>
              <a:gd name="connsiteX5-107" fmla="*/ 529807 w 2619773"/>
              <a:gd name="connsiteY5-108" fmla="*/ 2702644 h 2844923"/>
              <a:gd name="connsiteX0-109" fmla="*/ 529807 w 2619773"/>
              <a:gd name="connsiteY0-110" fmla="*/ 2702644 h 2959223"/>
              <a:gd name="connsiteX1-111" fmla="*/ 0 w 2619773"/>
              <a:gd name="connsiteY1-112" fmla="*/ 1943223 h 2959223"/>
              <a:gd name="connsiteX2-113" fmla="*/ 1263646 w 2619773"/>
              <a:gd name="connsiteY2-114" fmla="*/ 0 h 2959223"/>
              <a:gd name="connsiteX3-115" fmla="*/ 2619773 w 2619773"/>
              <a:gd name="connsiteY3-116" fmla="*/ 2143844 h 2959223"/>
              <a:gd name="connsiteX4-117" fmla="*/ 1216078 w 2619773"/>
              <a:gd name="connsiteY4-118" fmla="*/ 2959223 h 2959223"/>
              <a:gd name="connsiteX5-119" fmla="*/ 529807 w 2619773"/>
              <a:gd name="connsiteY5-120" fmla="*/ 2702644 h 2959223"/>
              <a:gd name="connsiteX0-121" fmla="*/ 529807 w 2619773"/>
              <a:gd name="connsiteY0-122" fmla="*/ 2702644 h 2959223"/>
              <a:gd name="connsiteX1-123" fmla="*/ 0 w 2619773"/>
              <a:gd name="connsiteY1-124" fmla="*/ 1943223 h 2959223"/>
              <a:gd name="connsiteX2-125" fmla="*/ 1263646 w 2619773"/>
              <a:gd name="connsiteY2-126" fmla="*/ 0 h 2959223"/>
              <a:gd name="connsiteX3-127" fmla="*/ 2619773 w 2619773"/>
              <a:gd name="connsiteY3-128" fmla="*/ 2143844 h 2959223"/>
              <a:gd name="connsiteX4-129" fmla="*/ 1216078 w 2619773"/>
              <a:gd name="connsiteY4-130" fmla="*/ 2959223 h 2959223"/>
              <a:gd name="connsiteX5-131" fmla="*/ 529807 w 2619773"/>
              <a:gd name="connsiteY5-132" fmla="*/ 2702644 h 2959223"/>
              <a:gd name="connsiteX0-133" fmla="*/ 529807 w 2619773"/>
              <a:gd name="connsiteY0-134" fmla="*/ 2702644 h 2959223"/>
              <a:gd name="connsiteX1-135" fmla="*/ 0 w 2619773"/>
              <a:gd name="connsiteY1-136" fmla="*/ 1943223 h 2959223"/>
              <a:gd name="connsiteX2-137" fmla="*/ 1263646 w 2619773"/>
              <a:gd name="connsiteY2-138" fmla="*/ 0 h 2959223"/>
              <a:gd name="connsiteX3-139" fmla="*/ 2619773 w 2619773"/>
              <a:gd name="connsiteY3-140" fmla="*/ 2143844 h 2959223"/>
              <a:gd name="connsiteX4-141" fmla="*/ 1216078 w 2619773"/>
              <a:gd name="connsiteY4-142" fmla="*/ 2959223 h 2959223"/>
              <a:gd name="connsiteX5-143" fmla="*/ 529807 w 2619773"/>
              <a:gd name="connsiteY5-144" fmla="*/ 2702644 h 2959223"/>
              <a:gd name="connsiteX0-145" fmla="*/ 529807 w 2708673"/>
              <a:gd name="connsiteY0-146" fmla="*/ 2702644 h 2959223"/>
              <a:gd name="connsiteX1-147" fmla="*/ 0 w 2708673"/>
              <a:gd name="connsiteY1-148" fmla="*/ 1943223 h 2959223"/>
              <a:gd name="connsiteX2-149" fmla="*/ 1263646 w 2708673"/>
              <a:gd name="connsiteY2-150" fmla="*/ 0 h 2959223"/>
              <a:gd name="connsiteX3-151" fmla="*/ 2708673 w 2708673"/>
              <a:gd name="connsiteY3-152" fmla="*/ 2258144 h 2959223"/>
              <a:gd name="connsiteX4-153" fmla="*/ 1216078 w 2708673"/>
              <a:gd name="connsiteY4-154" fmla="*/ 2959223 h 2959223"/>
              <a:gd name="connsiteX5-155" fmla="*/ 529807 w 2708673"/>
              <a:gd name="connsiteY5-156" fmla="*/ 2702644 h 2959223"/>
              <a:gd name="connsiteX0-157" fmla="*/ 529807 w 2708673"/>
              <a:gd name="connsiteY0-158" fmla="*/ 2702644 h 3035423"/>
              <a:gd name="connsiteX1-159" fmla="*/ 0 w 2708673"/>
              <a:gd name="connsiteY1-160" fmla="*/ 1943223 h 3035423"/>
              <a:gd name="connsiteX2-161" fmla="*/ 1263646 w 2708673"/>
              <a:gd name="connsiteY2-162" fmla="*/ 0 h 3035423"/>
              <a:gd name="connsiteX3-163" fmla="*/ 2708673 w 2708673"/>
              <a:gd name="connsiteY3-164" fmla="*/ 2258144 h 3035423"/>
              <a:gd name="connsiteX4-165" fmla="*/ 1216078 w 2708673"/>
              <a:gd name="connsiteY4-166" fmla="*/ 3035423 h 3035423"/>
              <a:gd name="connsiteX5-167" fmla="*/ 529807 w 2708673"/>
              <a:gd name="connsiteY5-168" fmla="*/ 2702644 h 3035423"/>
              <a:gd name="connsiteX0-169" fmla="*/ 631407 w 2810273"/>
              <a:gd name="connsiteY0-170" fmla="*/ 2702644 h 3035423"/>
              <a:gd name="connsiteX1-171" fmla="*/ 0 w 2810273"/>
              <a:gd name="connsiteY1-172" fmla="*/ 1994023 h 3035423"/>
              <a:gd name="connsiteX2-173" fmla="*/ 1365246 w 2810273"/>
              <a:gd name="connsiteY2-174" fmla="*/ 0 h 3035423"/>
              <a:gd name="connsiteX3-175" fmla="*/ 2810273 w 2810273"/>
              <a:gd name="connsiteY3-176" fmla="*/ 2258144 h 3035423"/>
              <a:gd name="connsiteX4-177" fmla="*/ 1317678 w 2810273"/>
              <a:gd name="connsiteY4-178" fmla="*/ 3035423 h 3035423"/>
              <a:gd name="connsiteX5-179" fmla="*/ 631407 w 2810273"/>
              <a:gd name="connsiteY5-180" fmla="*/ 2702644 h 3035423"/>
              <a:gd name="connsiteX0-181" fmla="*/ 631407 w 2899173"/>
              <a:gd name="connsiteY0-182" fmla="*/ 2702644 h 3035423"/>
              <a:gd name="connsiteX1-183" fmla="*/ 0 w 2899173"/>
              <a:gd name="connsiteY1-184" fmla="*/ 1994023 h 3035423"/>
              <a:gd name="connsiteX2-185" fmla="*/ 1365246 w 2899173"/>
              <a:gd name="connsiteY2-186" fmla="*/ 0 h 3035423"/>
              <a:gd name="connsiteX3-187" fmla="*/ 2899173 w 2899173"/>
              <a:gd name="connsiteY3-188" fmla="*/ 2461344 h 3035423"/>
              <a:gd name="connsiteX4-189" fmla="*/ 1317678 w 2899173"/>
              <a:gd name="connsiteY4-190" fmla="*/ 3035423 h 3035423"/>
              <a:gd name="connsiteX5-191" fmla="*/ 631407 w 2899173"/>
              <a:gd name="connsiteY5-192" fmla="*/ 2702644 h 3035423"/>
              <a:gd name="connsiteX0-193" fmla="*/ 631407 w 2899173"/>
              <a:gd name="connsiteY0-194" fmla="*/ 2702644 h 3035423"/>
              <a:gd name="connsiteX1-195" fmla="*/ 0 w 2899173"/>
              <a:gd name="connsiteY1-196" fmla="*/ 1994023 h 3035423"/>
              <a:gd name="connsiteX2-197" fmla="*/ 1365246 w 2899173"/>
              <a:gd name="connsiteY2-198" fmla="*/ 0 h 3035423"/>
              <a:gd name="connsiteX3-199" fmla="*/ 2899173 w 2899173"/>
              <a:gd name="connsiteY3-200" fmla="*/ 2461344 h 3035423"/>
              <a:gd name="connsiteX4-201" fmla="*/ 1317678 w 2899173"/>
              <a:gd name="connsiteY4-202" fmla="*/ 3035423 h 3035423"/>
              <a:gd name="connsiteX5-203" fmla="*/ 631407 w 2899173"/>
              <a:gd name="connsiteY5-204" fmla="*/ 2702644 h 3035423"/>
              <a:gd name="connsiteX0-205" fmla="*/ 631407 w 2899173"/>
              <a:gd name="connsiteY0-206" fmla="*/ 2702644 h 3086223"/>
              <a:gd name="connsiteX1-207" fmla="*/ 0 w 2899173"/>
              <a:gd name="connsiteY1-208" fmla="*/ 1994023 h 3086223"/>
              <a:gd name="connsiteX2-209" fmla="*/ 1365246 w 2899173"/>
              <a:gd name="connsiteY2-210" fmla="*/ 0 h 3086223"/>
              <a:gd name="connsiteX3-211" fmla="*/ 2899173 w 2899173"/>
              <a:gd name="connsiteY3-212" fmla="*/ 2461344 h 3086223"/>
              <a:gd name="connsiteX4-213" fmla="*/ 1330378 w 2899173"/>
              <a:gd name="connsiteY4-214" fmla="*/ 3086223 h 3086223"/>
              <a:gd name="connsiteX5-215" fmla="*/ 631407 w 2899173"/>
              <a:gd name="connsiteY5-216" fmla="*/ 2702644 h 3086223"/>
              <a:gd name="connsiteX0-217" fmla="*/ 631407 w 2899173"/>
              <a:gd name="connsiteY0-218" fmla="*/ 2702644 h 3060823"/>
              <a:gd name="connsiteX1-219" fmla="*/ 0 w 2899173"/>
              <a:gd name="connsiteY1-220" fmla="*/ 1994023 h 3060823"/>
              <a:gd name="connsiteX2-221" fmla="*/ 1365246 w 2899173"/>
              <a:gd name="connsiteY2-222" fmla="*/ 0 h 3060823"/>
              <a:gd name="connsiteX3-223" fmla="*/ 2899173 w 2899173"/>
              <a:gd name="connsiteY3-224" fmla="*/ 2461344 h 3060823"/>
              <a:gd name="connsiteX4-225" fmla="*/ 1508178 w 2899173"/>
              <a:gd name="connsiteY4-226" fmla="*/ 3060823 h 3060823"/>
              <a:gd name="connsiteX5-227" fmla="*/ 631407 w 2899173"/>
              <a:gd name="connsiteY5-228" fmla="*/ 2702644 h 3060823"/>
              <a:gd name="connsiteX0-229" fmla="*/ 631407 w 2899173"/>
              <a:gd name="connsiteY0-230" fmla="*/ 2702644 h 3060823"/>
              <a:gd name="connsiteX1-231" fmla="*/ 0 w 2899173"/>
              <a:gd name="connsiteY1-232" fmla="*/ 1994023 h 3060823"/>
              <a:gd name="connsiteX2-233" fmla="*/ 1365246 w 2899173"/>
              <a:gd name="connsiteY2-234" fmla="*/ 0 h 3060823"/>
              <a:gd name="connsiteX3-235" fmla="*/ 2899173 w 2899173"/>
              <a:gd name="connsiteY3-236" fmla="*/ 2461344 h 3060823"/>
              <a:gd name="connsiteX4-237" fmla="*/ 1508178 w 2899173"/>
              <a:gd name="connsiteY4-238" fmla="*/ 3060823 h 3060823"/>
              <a:gd name="connsiteX5-239" fmla="*/ 631407 w 2899173"/>
              <a:gd name="connsiteY5-240" fmla="*/ 2702644 h 3060823"/>
              <a:gd name="connsiteX0-241" fmla="*/ 631407 w 2899173"/>
              <a:gd name="connsiteY0-242" fmla="*/ 2702644 h 3060823"/>
              <a:gd name="connsiteX1-243" fmla="*/ 0 w 2899173"/>
              <a:gd name="connsiteY1-244" fmla="*/ 1994023 h 3060823"/>
              <a:gd name="connsiteX2-245" fmla="*/ 1365246 w 2899173"/>
              <a:gd name="connsiteY2-246" fmla="*/ 0 h 3060823"/>
              <a:gd name="connsiteX3-247" fmla="*/ 2899173 w 2899173"/>
              <a:gd name="connsiteY3-248" fmla="*/ 2461344 h 3060823"/>
              <a:gd name="connsiteX4-249" fmla="*/ 1508178 w 2899173"/>
              <a:gd name="connsiteY4-250" fmla="*/ 3060823 h 3060823"/>
              <a:gd name="connsiteX5-251" fmla="*/ 631407 w 2899173"/>
              <a:gd name="connsiteY5-252" fmla="*/ 2702644 h 3060823"/>
              <a:gd name="connsiteX0-253" fmla="*/ 663159 w 2930925"/>
              <a:gd name="connsiteY0-254" fmla="*/ 2702644 h 3060823"/>
              <a:gd name="connsiteX1-255" fmla="*/ 0 w 2930925"/>
              <a:gd name="connsiteY1-256" fmla="*/ 2032204 h 3060823"/>
              <a:gd name="connsiteX2-257" fmla="*/ 1396998 w 2930925"/>
              <a:gd name="connsiteY2-258" fmla="*/ 0 h 3060823"/>
              <a:gd name="connsiteX3-259" fmla="*/ 2930925 w 2930925"/>
              <a:gd name="connsiteY3-260" fmla="*/ 2461344 h 3060823"/>
              <a:gd name="connsiteX4-261" fmla="*/ 1539930 w 2930925"/>
              <a:gd name="connsiteY4-262" fmla="*/ 3060823 h 3060823"/>
              <a:gd name="connsiteX5-263" fmla="*/ 663159 w 2930925"/>
              <a:gd name="connsiteY5-264" fmla="*/ 2702644 h 3060823"/>
              <a:gd name="connsiteX0-265" fmla="*/ 663159 w 2930925"/>
              <a:gd name="connsiteY0-266" fmla="*/ 2702644 h 3060823"/>
              <a:gd name="connsiteX1-267" fmla="*/ 0 w 2930925"/>
              <a:gd name="connsiteY1-268" fmla="*/ 2032204 h 3060823"/>
              <a:gd name="connsiteX2-269" fmla="*/ 1396998 w 2930925"/>
              <a:gd name="connsiteY2-270" fmla="*/ 0 h 3060823"/>
              <a:gd name="connsiteX3-271" fmla="*/ 2930925 w 2930925"/>
              <a:gd name="connsiteY3-272" fmla="*/ 2461344 h 3060823"/>
              <a:gd name="connsiteX4-273" fmla="*/ 1539930 w 2930925"/>
              <a:gd name="connsiteY4-274" fmla="*/ 3060823 h 3060823"/>
              <a:gd name="connsiteX5-275" fmla="*/ 663159 w 2930925"/>
              <a:gd name="connsiteY5-276" fmla="*/ 2702644 h 3060823"/>
              <a:gd name="connsiteX0-277" fmla="*/ 663159 w 2930925"/>
              <a:gd name="connsiteY0-278" fmla="*/ 2702644 h 3060823"/>
              <a:gd name="connsiteX1-279" fmla="*/ 0 w 2930925"/>
              <a:gd name="connsiteY1-280" fmla="*/ 2032204 h 3060823"/>
              <a:gd name="connsiteX2-281" fmla="*/ 1396998 w 2930925"/>
              <a:gd name="connsiteY2-282" fmla="*/ 0 h 3060823"/>
              <a:gd name="connsiteX3-283" fmla="*/ 2930925 w 2930925"/>
              <a:gd name="connsiteY3-284" fmla="*/ 2461344 h 3060823"/>
              <a:gd name="connsiteX4-285" fmla="*/ 1539930 w 2930925"/>
              <a:gd name="connsiteY4-286" fmla="*/ 3060823 h 3060823"/>
              <a:gd name="connsiteX5-287" fmla="*/ 663159 w 2930925"/>
              <a:gd name="connsiteY5-288" fmla="*/ 2702644 h 3060823"/>
              <a:gd name="connsiteX0-289" fmla="*/ 663159 w 2930925"/>
              <a:gd name="connsiteY0-290" fmla="*/ 2702644 h 3060823"/>
              <a:gd name="connsiteX1-291" fmla="*/ 0 w 2930925"/>
              <a:gd name="connsiteY1-292" fmla="*/ 2032204 h 3060823"/>
              <a:gd name="connsiteX2-293" fmla="*/ 1396998 w 2930925"/>
              <a:gd name="connsiteY2-294" fmla="*/ 0 h 3060823"/>
              <a:gd name="connsiteX3-295" fmla="*/ 2930925 w 2930925"/>
              <a:gd name="connsiteY3-296" fmla="*/ 2461344 h 3060823"/>
              <a:gd name="connsiteX4-297" fmla="*/ 1539930 w 2930925"/>
              <a:gd name="connsiteY4-298" fmla="*/ 3060823 h 3060823"/>
              <a:gd name="connsiteX5-299" fmla="*/ 663159 w 2930925"/>
              <a:gd name="connsiteY5-300" fmla="*/ 2702644 h 3060823"/>
              <a:gd name="connsiteX0-301" fmla="*/ 663159 w 2930925"/>
              <a:gd name="connsiteY0-302" fmla="*/ 2702644 h 2908539"/>
              <a:gd name="connsiteX1-303" fmla="*/ 0 w 2930925"/>
              <a:gd name="connsiteY1-304" fmla="*/ 2032204 h 2908539"/>
              <a:gd name="connsiteX2-305" fmla="*/ 1396998 w 2930925"/>
              <a:gd name="connsiteY2-306" fmla="*/ 0 h 2908539"/>
              <a:gd name="connsiteX3-307" fmla="*/ 2930925 w 2930925"/>
              <a:gd name="connsiteY3-308" fmla="*/ 2461344 h 2908539"/>
              <a:gd name="connsiteX4-309" fmla="*/ 1559196 w 2930925"/>
              <a:gd name="connsiteY4-310" fmla="*/ 2908539 h 2908539"/>
              <a:gd name="connsiteX5-311" fmla="*/ 663159 w 2930925"/>
              <a:gd name="connsiteY5-312" fmla="*/ 2702644 h 2908539"/>
              <a:gd name="connsiteX0-313" fmla="*/ 663159 w 2930925"/>
              <a:gd name="connsiteY0-314" fmla="*/ 2702644 h 2959458"/>
              <a:gd name="connsiteX1-315" fmla="*/ 0 w 2930925"/>
              <a:gd name="connsiteY1-316" fmla="*/ 2032204 h 2959458"/>
              <a:gd name="connsiteX2-317" fmla="*/ 1396998 w 2930925"/>
              <a:gd name="connsiteY2-318" fmla="*/ 0 h 2959458"/>
              <a:gd name="connsiteX3-319" fmla="*/ 2930925 w 2930925"/>
              <a:gd name="connsiteY3-320" fmla="*/ 2461344 h 2959458"/>
              <a:gd name="connsiteX4-321" fmla="*/ 1559412 w 2930925"/>
              <a:gd name="connsiteY4-322" fmla="*/ 2959458 h 2959458"/>
              <a:gd name="connsiteX5-323" fmla="*/ 663159 w 2930925"/>
              <a:gd name="connsiteY5-324" fmla="*/ 2702644 h 2959458"/>
              <a:gd name="connsiteX0-325" fmla="*/ 663159 w 2930925"/>
              <a:gd name="connsiteY0-326" fmla="*/ 2702644 h 2959458"/>
              <a:gd name="connsiteX1-327" fmla="*/ 0 w 2930925"/>
              <a:gd name="connsiteY1-328" fmla="*/ 2032204 h 2959458"/>
              <a:gd name="connsiteX2-329" fmla="*/ 1396998 w 2930925"/>
              <a:gd name="connsiteY2-330" fmla="*/ 0 h 2959458"/>
              <a:gd name="connsiteX3-331" fmla="*/ 2930925 w 2930925"/>
              <a:gd name="connsiteY3-332" fmla="*/ 2461344 h 2959458"/>
              <a:gd name="connsiteX4-333" fmla="*/ 1559412 w 2930925"/>
              <a:gd name="connsiteY4-334" fmla="*/ 2959458 h 2959458"/>
              <a:gd name="connsiteX5-335" fmla="*/ 663159 w 2930925"/>
              <a:gd name="connsiteY5-336" fmla="*/ 2702644 h 2959458"/>
              <a:gd name="connsiteX0-337" fmla="*/ 663159 w 2893222"/>
              <a:gd name="connsiteY0-338" fmla="*/ 2702644 h 2959458"/>
              <a:gd name="connsiteX1-339" fmla="*/ 0 w 2893222"/>
              <a:gd name="connsiteY1-340" fmla="*/ 2032204 h 2959458"/>
              <a:gd name="connsiteX2-341" fmla="*/ 1396998 w 2893222"/>
              <a:gd name="connsiteY2-342" fmla="*/ 0 h 2959458"/>
              <a:gd name="connsiteX3-343" fmla="*/ 2893222 w 2893222"/>
              <a:gd name="connsiteY3-344" fmla="*/ 2404291 h 2959458"/>
              <a:gd name="connsiteX4-345" fmla="*/ 1559412 w 2893222"/>
              <a:gd name="connsiteY4-346" fmla="*/ 2959458 h 2959458"/>
              <a:gd name="connsiteX5-347" fmla="*/ 663159 w 2893222"/>
              <a:gd name="connsiteY5-348" fmla="*/ 2702644 h 2959458"/>
              <a:gd name="connsiteX0-349" fmla="*/ 663159 w 2893222"/>
              <a:gd name="connsiteY0-350" fmla="*/ 2702644 h 2959458"/>
              <a:gd name="connsiteX1-351" fmla="*/ 0 w 2893222"/>
              <a:gd name="connsiteY1-352" fmla="*/ 2032204 h 2959458"/>
              <a:gd name="connsiteX2-353" fmla="*/ 1396998 w 2893222"/>
              <a:gd name="connsiteY2-354" fmla="*/ 0 h 2959458"/>
              <a:gd name="connsiteX3-355" fmla="*/ 2893222 w 2893222"/>
              <a:gd name="connsiteY3-356" fmla="*/ 2404291 h 2959458"/>
              <a:gd name="connsiteX4-357" fmla="*/ 1559412 w 2893222"/>
              <a:gd name="connsiteY4-358" fmla="*/ 2959458 h 2959458"/>
              <a:gd name="connsiteX5-359" fmla="*/ 663159 w 2893222"/>
              <a:gd name="connsiteY5-360" fmla="*/ 2702644 h 2959458"/>
              <a:gd name="connsiteX0-361" fmla="*/ 663159 w 2893222"/>
              <a:gd name="connsiteY0-362" fmla="*/ 2702644 h 2959458"/>
              <a:gd name="connsiteX1-363" fmla="*/ 0 w 2893222"/>
              <a:gd name="connsiteY1-364" fmla="*/ 2032204 h 2959458"/>
              <a:gd name="connsiteX2-365" fmla="*/ 1396998 w 2893222"/>
              <a:gd name="connsiteY2-366" fmla="*/ 0 h 2959458"/>
              <a:gd name="connsiteX3-367" fmla="*/ 2893222 w 2893222"/>
              <a:gd name="connsiteY3-368" fmla="*/ 2404291 h 2959458"/>
              <a:gd name="connsiteX4-369" fmla="*/ 1559412 w 2893222"/>
              <a:gd name="connsiteY4-370" fmla="*/ 2959458 h 2959458"/>
              <a:gd name="connsiteX5-371" fmla="*/ 663159 w 2893222"/>
              <a:gd name="connsiteY5-372" fmla="*/ 2702644 h 2959458"/>
            </a:gdLst>
            <a:cxnLst>
              <a:cxn ang="0">
                <a:pos x="connsiteX0-1" y="connsiteY0-2"/>
              </a:cxn>
              <a:cxn ang="0">
                <a:pos x="connsiteX1-3" y="connsiteY1-4"/>
              </a:cxn>
              <a:cxn ang="0">
                <a:pos x="connsiteX2-5" y="connsiteY2-6"/>
              </a:cxn>
              <a:cxn ang="0">
                <a:pos x="connsiteX3-7" y="connsiteY3-8"/>
              </a:cxn>
              <a:cxn ang="0">
                <a:pos x="connsiteX4-25" y="connsiteY4-26"/>
              </a:cxn>
              <a:cxn ang="0">
                <a:pos x="connsiteX5-107" y="connsiteY5-108"/>
              </a:cxn>
            </a:cxnLst>
            <a:rect l="l" t="t" r="r" b="b"/>
            <a:pathLst>
              <a:path w="2893222" h="2959458">
                <a:moveTo>
                  <a:pt x="663159" y="2702644"/>
                </a:moveTo>
                <a:cubicBezTo>
                  <a:pt x="270694" y="2413616"/>
                  <a:pt x="297292" y="2480177"/>
                  <a:pt x="0" y="2032204"/>
                </a:cubicBezTo>
                <a:lnTo>
                  <a:pt x="1396998" y="0"/>
                </a:lnTo>
                <a:lnTo>
                  <a:pt x="2893222" y="2404291"/>
                </a:lnTo>
                <a:cubicBezTo>
                  <a:pt x="2180089" y="2991587"/>
                  <a:pt x="1930209" y="2931200"/>
                  <a:pt x="1559412" y="2959458"/>
                </a:cubicBezTo>
                <a:cubicBezTo>
                  <a:pt x="1254627" y="2941783"/>
                  <a:pt x="930144" y="2872952"/>
                  <a:pt x="663159" y="2702644"/>
                </a:cubicBezTo>
                <a:close/>
              </a:path>
            </a:pathLst>
          </a:custGeom>
          <a:solidFill>
            <a:srgbClr val="969696"/>
          </a:solidFill>
          <a:ln w="9525" cap="rnd">
            <a:solidFill>
              <a:srgbClr val="969696"/>
            </a:solidFill>
            <a:prstDash val="solid"/>
            <a:round/>
          </a:ln>
        </p:spPr>
        <p:txBody>
          <a:bodyPr vert="eaVert"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defRPr/>
            </a:pPr>
            <a:endParaRPr lang="zh-CN" altLang="en-US" sz="1500" kern="0">
              <a:solidFill>
                <a:sysClr val="window" lastClr="FFFFFF"/>
              </a:solidFill>
              <a:latin typeface="微软雅黑" panose="020b0503020204020204" pitchFamily="34" charset="-122"/>
              <a:ea typeface="微软雅黑" panose="020b0503020204020204" pitchFamily="34" charset="-122"/>
            </a:endParaRPr>
          </a:p>
        </p:txBody>
      </p:sp>
      <p:sp>
        <p:nvSpPr>
          <p:cNvPr id="75" name="椭圆 74"/>
          <p:cNvSpPr/>
          <p:nvPr/>
        </p:nvSpPr>
        <p:spPr bwMode="auto">
          <a:xfrm>
            <a:off x="3287157" y="1701602"/>
            <a:ext cx="3562194" cy="3578855"/>
          </a:xfrm>
          <a:prstGeom prst="ellipse">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微软雅黑" panose="020b0503020204020204" pitchFamily="34" charset="-122"/>
              <a:cs typeface="+mn-cs"/>
            </a:endParaRPr>
          </a:p>
        </p:txBody>
      </p:sp>
      <p:sp>
        <p:nvSpPr>
          <p:cNvPr id="76" name="椭圆 75"/>
          <p:cNvSpPr/>
          <p:nvPr/>
        </p:nvSpPr>
        <p:spPr bwMode="auto">
          <a:xfrm>
            <a:off x="5418584" y="1701602"/>
            <a:ext cx="3563744" cy="3578855"/>
          </a:xfrm>
          <a:prstGeom prst="ellipse">
            <a:avLst/>
          </a:prstGeom>
          <a:noFill/>
          <a:ln w="25400" cap="flat" cmpd="sng" algn="ctr">
            <a:solidFill>
              <a:srgbClr val="969696"/>
            </a:solidFill>
            <a:prstDash val="solid"/>
          </a:ln>
          <a:effectLst/>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1219200">
              <a:defRPr/>
            </a:pPr>
            <a:endParaRPr lang="zh-CN" altLang="en-US" kern="0">
              <a:solidFill>
                <a:sysClr val="window" lastClr="FFFFFF"/>
              </a:solidFill>
              <a:ea typeface="微软雅黑" panose="020b0503020204020204" pitchFamily="34" charset="-122"/>
            </a:endParaRPr>
          </a:p>
        </p:txBody>
      </p:sp>
      <p:cxnSp>
        <p:nvCxnSpPr>
          <p:cNvPr id="77" name="直接连接符 76"/>
          <p:cNvCxnSpPr>
            <a:cxnSpLocks noChangeShapeType="1"/>
          </p:cNvCxnSpPr>
          <p:nvPr/>
        </p:nvCxnSpPr>
        <p:spPr bwMode="auto">
          <a:xfrm>
            <a:off x="4265287" y="2575292"/>
            <a:ext cx="558047" cy="263196"/>
          </a:xfrm>
          <a:prstGeom prst="line">
            <a:avLst/>
          </a:prstGeom>
          <a:noFill/>
          <a:ln w="25400" cap="flat" cmpd="sng" algn="ctr">
            <a:solidFill>
              <a:sysClr val="windowText" lastClr="000000">
                <a:lumMod val="65000"/>
                <a:lumOff val="35000"/>
              </a:sysClr>
            </a:solidFill>
            <a:prstDash val="solid"/>
            <a:headEnd type="none" w="med" len="med"/>
            <a:tailEnd type="arrow" w="med" len="med"/>
          </a:ln>
          <a:effectLst>
            <a:outerShdw blurRad="40000" dist="20000" dir="5400000" rotWithShape="0">
              <a:srgbClr val="000000">
                <a:alpha val="38000"/>
              </a:srgbClr>
            </a:outerShdw>
          </a:effectLst>
        </p:spPr>
      </p:cxnSp>
      <p:cxnSp>
        <p:nvCxnSpPr>
          <p:cNvPr id="78" name="直接连接符 77"/>
          <p:cNvCxnSpPr>
            <a:cxnSpLocks noChangeShapeType="1"/>
          </p:cNvCxnSpPr>
          <p:nvPr/>
        </p:nvCxnSpPr>
        <p:spPr bwMode="auto">
          <a:xfrm>
            <a:off x="3967662" y="3383569"/>
            <a:ext cx="576647" cy="0"/>
          </a:xfrm>
          <a:prstGeom prst="line">
            <a:avLst/>
          </a:prstGeom>
          <a:noFill/>
          <a:ln w="25400" cap="flat" cmpd="sng" algn="ctr">
            <a:solidFill>
              <a:sysClr val="windowText" lastClr="000000">
                <a:lumMod val="65000"/>
                <a:lumOff val="35000"/>
              </a:sysClr>
            </a:solidFill>
            <a:prstDash val="solid"/>
            <a:headEnd type="none" w="med" len="med"/>
            <a:tailEnd type="arrow" w="med" len="med"/>
          </a:ln>
          <a:effectLst>
            <a:outerShdw blurRad="40000" dist="20000" dir="5400000" rotWithShape="0">
              <a:srgbClr val="000000">
                <a:alpha val="38000"/>
              </a:srgbClr>
            </a:outerShdw>
          </a:effectLst>
        </p:spPr>
      </p:cxnSp>
      <p:cxnSp>
        <p:nvCxnSpPr>
          <p:cNvPr id="79" name="直接连接符 78"/>
          <p:cNvCxnSpPr>
            <a:cxnSpLocks noChangeShapeType="1"/>
          </p:cNvCxnSpPr>
          <p:nvPr/>
        </p:nvCxnSpPr>
        <p:spPr bwMode="auto">
          <a:xfrm flipV="1">
            <a:off x="4265286" y="3906850"/>
            <a:ext cx="576647" cy="306804"/>
          </a:xfrm>
          <a:prstGeom prst="line">
            <a:avLst/>
          </a:prstGeom>
          <a:noFill/>
          <a:ln w="25400" cap="flat" cmpd="sng" algn="ctr">
            <a:solidFill>
              <a:sysClr val="windowText" lastClr="000000">
                <a:lumMod val="65000"/>
                <a:lumOff val="35000"/>
              </a:sysClr>
            </a:solidFill>
            <a:prstDash val="solid"/>
            <a:headEnd type="none" w="med" len="med"/>
            <a:tailEnd type="arrow" w="med" len="med"/>
          </a:ln>
          <a:effectLst>
            <a:outerShdw blurRad="40000" dist="20000" dir="5400000" rotWithShape="0">
              <a:srgbClr val="000000">
                <a:alpha val="38000"/>
              </a:srgbClr>
            </a:outerShdw>
          </a:effectLst>
        </p:spPr>
      </p:cxnSp>
      <p:cxnSp>
        <p:nvCxnSpPr>
          <p:cNvPr id="80" name="直接连接符 79"/>
          <p:cNvCxnSpPr>
            <a:cxnSpLocks noChangeShapeType="1"/>
          </p:cNvCxnSpPr>
          <p:nvPr/>
        </p:nvCxnSpPr>
        <p:spPr bwMode="auto">
          <a:xfrm flipH="1" flipV="1">
            <a:off x="7519005" y="3894391"/>
            <a:ext cx="576647" cy="306804"/>
          </a:xfrm>
          <a:prstGeom prst="line">
            <a:avLst/>
          </a:prstGeom>
          <a:noFill/>
          <a:ln w="25400" cap="flat" cmpd="sng" algn="ctr">
            <a:solidFill>
              <a:sysClr val="windowText" lastClr="000000">
                <a:lumMod val="65000"/>
                <a:lumOff val="35000"/>
              </a:sysClr>
            </a:solidFill>
            <a:prstDash val="solid"/>
            <a:headEnd type="none" w="med" len="med"/>
            <a:tailEnd type="arrow" w="med" len="med"/>
          </a:ln>
          <a:effectLst>
            <a:outerShdw blurRad="40000" dist="20000" dir="5400000" rotWithShape="0">
              <a:srgbClr val="000000">
                <a:alpha val="38000"/>
              </a:srgbClr>
            </a:outerShdw>
          </a:effectLst>
        </p:spPr>
      </p:cxnSp>
      <p:cxnSp>
        <p:nvCxnSpPr>
          <p:cNvPr id="81" name="直接连接符 80"/>
          <p:cNvCxnSpPr>
            <a:cxnSpLocks noChangeShapeType="1"/>
          </p:cNvCxnSpPr>
          <p:nvPr/>
        </p:nvCxnSpPr>
        <p:spPr bwMode="auto">
          <a:xfrm flipH="1">
            <a:off x="7807328" y="3380455"/>
            <a:ext cx="576647" cy="0"/>
          </a:xfrm>
          <a:prstGeom prst="line">
            <a:avLst/>
          </a:prstGeom>
          <a:noFill/>
          <a:ln w="25400" cap="flat" cmpd="sng" algn="ctr">
            <a:solidFill>
              <a:sysClr val="windowText" lastClr="000000">
                <a:lumMod val="65000"/>
                <a:lumOff val="35000"/>
              </a:sysClr>
            </a:solidFill>
            <a:prstDash val="solid"/>
            <a:headEnd type="none" w="med" len="med"/>
            <a:tailEnd type="arrow" w="med" len="med"/>
          </a:ln>
          <a:effectLst>
            <a:outerShdw blurRad="40000" dist="20000" dir="5400000" rotWithShape="0">
              <a:srgbClr val="000000">
                <a:alpha val="38000"/>
              </a:srgbClr>
            </a:outerShdw>
          </a:effectLst>
        </p:spPr>
      </p:cxnSp>
      <p:cxnSp>
        <p:nvCxnSpPr>
          <p:cNvPr id="82" name="直接连接符 81"/>
          <p:cNvCxnSpPr>
            <a:cxnSpLocks noChangeShapeType="1"/>
          </p:cNvCxnSpPr>
          <p:nvPr/>
        </p:nvCxnSpPr>
        <p:spPr bwMode="auto">
          <a:xfrm flipH="1">
            <a:off x="7537607" y="2575292"/>
            <a:ext cx="558047" cy="263196"/>
          </a:xfrm>
          <a:prstGeom prst="line">
            <a:avLst/>
          </a:prstGeom>
          <a:noFill/>
          <a:ln w="25400" cap="flat" cmpd="sng" algn="ctr">
            <a:solidFill>
              <a:sysClr val="windowText" lastClr="000000">
                <a:lumMod val="65000"/>
                <a:lumOff val="35000"/>
              </a:sysClr>
            </a:solidFill>
            <a:prstDash val="solid"/>
            <a:headEnd type="none" w="med" len="med"/>
            <a:tailEnd type="arrow" w="med" len="med"/>
          </a:ln>
          <a:effectLst>
            <a:outerShdw blurRad="40000" dist="20000" dir="5400000" rotWithShape="0">
              <a:srgbClr val="000000">
                <a:alpha val="38000"/>
              </a:srgbClr>
            </a:outerShdw>
          </a:effectLst>
        </p:spPr>
      </p:cxnSp>
      <p:grpSp>
        <p:nvGrpSpPr>
          <p:cNvPr id="83" name="组合 82"/>
          <p:cNvGrpSpPr/>
          <p:nvPr/>
        </p:nvGrpSpPr>
        <p:grpSpPr>
          <a:xfrm>
            <a:off x="5108558" y="2357259"/>
            <a:ext cx="2055468" cy="2065083"/>
            <a:chOff x="5014912" y="2584450"/>
            <a:chExt cx="2105025" cy="2105025"/>
          </a:xfrm>
        </p:grpSpPr>
        <p:sp>
          <p:nvSpPr>
            <p:cNvPr id="84" name="Oval 19"/>
            <p:cNvSpPr>
              <a:spLocks noChangeArrowheads="1"/>
            </p:cNvSpPr>
            <p:nvPr/>
          </p:nvSpPr>
          <p:spPr bwMode="auto">
            <a:xfrm>
              <a:off x="5014912" y="2584450"/>
              <a:ext cx="2105025" cy="2105025"/>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endParaRPr kumimoji="0" lang="zh-CN" altLang="en-US" sz="900" b="0" i="0" u="none" strike="noStrike" kern="0" cap="none" spc="0" normalizeH="0" baseline="0" noProof="0">
                <a:ln>
                  <a:noFill/>
                </a:ln>
                <a:solidFill>
                  <a:srgbClr val="4D4D4D"/>
                </a:solidFill>
                <a:effectLst/>
                <a:uLnTx/>
                <a:uFillTx/>
                <a:latin typeface="微软雅黑" panose="020b0503020204020204" pitchFamily="34" charset="-122"/>
                <a:ea typeface="微软雅黑" panose="020b0503020204020204" pitchFamily="34" charset="-122"/>
                <a:cs typeface="+mn-cs"/>
              </a:endParaRPr>
            </a:p>
          </p:txBody>
        </p:sp>
        <p:sp>
          <p:nvSpPr>
            <p:cNvPr id="85" name="Oval 19"/>
            <p:cNvSpPr>
              <a:spLocks noChangeArrowheads="1"/>
            </p:cNvSpPr>
            <p:nvPr/>
          </p:nvSpPr>
          <p:spPr bwMode="auto">
            <a:xfrm>
              <a:off x="5497512" y="3066331"/>
              <a:ext cx="1139825" cy="1139825"/>
            </a:xfrm>
            <a:prstGeom prst="ellipse">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a:ln w="0"/>
                  <a:solidFill>
                    <a:prstClr val="white"/>
                  </a:solidFill>
                  <a:effectLst>
                    <a:outerShdw blurRad="38100" dist="19050" dir="2700000" algn="tl" rotWithShape="0">
                      <a:prstClr val="black">
                        <a:alpha val="40000"/>
                      </a:prstClr>
                    </a:outerShdw>
                  </a:effectLst>
                  <a:uLnTx/>
                  <a:uFillTx/>
                  <a:latin typeface="微软雅黑" panose="020b0503020204020204" pitchFamily="34" charset="-122"/>
                  <a:ea typeface="微软雅黑" panose="020b0503020204020204" pitchFamily="34" charset="-122"/>
                  <a:cs typeface="+mn-ea"/>
                  <a:sym typeface="+mn-lt"/>
                </a:rPr>
                <a:t>语言技巧</a:t>
              </a:r>
              <a:endParaRPr kumimoji="0" lang="zh-CN" altLang="en-US" sz="2000" b="1" i="0" u="none" strike="noStrike" kern="0" cap="none" spc="0" normalizeH="0" baseline="0" noProof="0">
                <a:ln>
                  <a:noFill/>
                </a:ln>
                <a:solidFill>
                  <a:srgbClr val="4D4D4D"/>
                </a:solidFill>
                <a:effectLst/>
                <a:uLnTx/>
                <a:uFillTx/>
                <a:latin typeface="Impact" panose="020b0806030902050204" pitchFamily="34" charset="0"/>
                <a:ea typeface="微软雅黑" panose="020b0503020204020204" pitchFamily="34" charset="-122"/>
                <a:cs typeface="+mn-cs"/>
              </a:endParaRPr>
            </a:p>
          </p:txBody>
        </p:sp>
      </p:grpSp>
      <p:sp>
        <p:nvSpPr>
          <p:cNvPr id="86" name="Oval 19"/>
          <p:cNvSpPr>
            <a:spLocks noChangeArrowheads="1"/>
          </p:cNvSpPr>
          <p:nvPr/>
        </p:nvSpPr>
        <p:spPr bwMode="auto">
          <a:xfrm>
            <a:off x="3304207" y="1785702"/>
            <a:ext cx="968831" cy="973360"/>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r>
              <a:rPr kumimoji="0" lang="en-US" altLang="zh-CN" sz="40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rPr>
              <a:t>1</a:t>
            </a:r>
            <a:endParaRPr kumimoji="0" lang="zh-CN" altLang="en-US" sz="40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endParaRPr>
          </a:p>
        </p:txBody>
      </p:sp>
      <p:sp>
        <p:nvSpPr>
          <p:cNvPr id="87" name="Oval 19"/>
          <p:cNvSpPr>
            <a:spLocks noChangeArrowheads="1"/>
          </p:cNvSpPr>
          <p:nvPr/>
        </p:nvSpPr>
        <p:spPr bwMode="auto">
          <a:xfrm>
            <a:off x="8046050" y="1801274"/>
            <a:ext cx="968830" cy="974918"/>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r>
              <a:rPr kumimoji="0" lang="en-US" altLang="zh-CN" sz="4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rPr>
              <a:t>4</a:t>
            </a:r>
            <a:endParaRPr kumimoji="0" lang="zh-CN" altLang="en-US" sz="4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88" name="Oval 19"/>
          <p:cNvSpPr>
            <a:spLocks noChangeArrowheads="1"/>
          </p:cNvSpPr>
          <p:nvPr/>
        </p:nvSpPr>
        <p:spPr bwMode="auto">
          <a:xfrm>
            <a:off x="8486286" y="2931932"/>
            <a:ext cx="970379" cy="974918"/>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r>
              <a:rPr kumimoji="0" lang="en-US" altLang="zh-CN" sz="4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rPr>
              <a:t>5</a:t>
            </a:r>
            <a:endParaRPr kumimoji="0" lang="zh-CN" altLang="en-US" sz="4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89" name="Oval 19"/>
          <p:cNvSpPr>
            <a:spLocks noChangeArrowheads="1"/>
          </p:cNvSpPr>
          <p:nvPr/>
        </p:nvSpPr>
        <p:spPr bwMode="auto">
          <a:xfrm>
            <a:off x="8094102" y="4050129"/>
            <a:ext cx="970379" cy="974918"/>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r>
              <a:rPr kumimoji="0" lang="en-US" altLang="zh-CN" sz="4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rPr>
              <a:t>6</a:t>
            </a:r>
            <a:endParaRPr kumimoji="0" lang="zh-CN" altLang="en-US" sz="40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90" name="Oval 19"/>
          <p:cNvSpPr>
            <a:spLocks noChangeArrowheads="1"/>
          </p:cNvSpPr>
          <p:nvPr/>
        </p:nvSpPr>
        <p:spPr bwMode="auto">
          <a:xfrm>
            <a:off x="2870171" y="2894554"/>
            <a:ext cx="970379" cy="974918"/>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r>
              <a:rPr kumimoji="0" lang="en-US" altLang="zh-CN" sz="40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rPr>
              <a:t>2</a:t>
            </a:r>
            <a:endParaRPr kumimoji="0" lang="zh-CN" altLang="en-US" sz="40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endParaRPr>
          </a:p>
        </p:txBody>
      </p:sp>
      <p:sp>
        <p:nvSpPr>
          <p:cNvPr id="91" name="Oval 19"/>
          <p:cNvSpPr>
            <a:spLocks noChangeArrowheads="1"/>
          </p:cNvSpPr>
          <p:nvPr/>
        </p:nvSpPr>
        <p:spPr bwMode="auto">
          <a:xfrm>
            <a:off x="3267005" y="4043898"/>
            <a:ext cx="970379" cy="974918"/>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lIns="89456" tIns="44728" rIns="89456" bIns="44728"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auto" latinLnBrk="0" hangingPunct="1">
              <a:lnSpc>
                <a:spcPct val="120000"/>
              </a:lnSpc>
              <a:spcBef>
                <a:spcPct val="0"/>
              </a:spcBef>
              <a:spcAft>
                <a:spcPct val="0"/>
              </a:spcAft>
              <a:buClrTx/>
              <a:buSzTx/>
              <a:buFontTx/>
              <a:buNone/>
              <a:defRPr/>
            </a:pPr>
            <a:r>
              <a:rPr kumimoji="0" lang="en-US" altLang="zh-CN" sz="40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rPr>
              <a:t>3</a:t>
            </a:r>
            <a:endParaRPr kumimoji="0" lang="zh-CN" altLang="en-US" sz="40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cs typeface="+mn-cs"/>
            </a:endParaRPr>
          </a:p>
        </p:txBody>
      </p:sp>
      <p:sp>
        <p:nvSpPr>
          <p:cNvPr id="92" name="TextBox 22"/>
          <p:cNvSpPr txBox="1"/>
          <p:nvPr/>
        </p:nvSpPr>
        <p:spPr>
          <a:xfrm>
            <a:off x="931529" y="1815229"/>
            <a:ext cx="2123641" cy="740316"/>
          </a:xfrm>
          <a:prstGeom prst="rect">
            <a:avLst/>
          </a:prstGeom>
          <a:noFill/>
        </p:spPr>
        <p:txBody>
          <a:bodyPr wrap="square" lIns="89456" tIns="44728" rIns="89456" bIns="44728"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lnSpc>
                <a:spcPct val="130000"/>
              </a:lnSpc>
            </a:pPr>
            <a:r>
              <a:rPr lang="zh-CN" altLang="en-US" sz="3600" b="1">
                <a:solidFill>
                  <a:prstClr val="black"/>
                </a:solidFill>
                <a:latin typeface="微软雅黑" panose="020b0503020204020204" pitchFamily="34" charset="-122"/>
                <a:ea typeface="微软雅黑" panose="020b0503020204020204" pitchFamily="34" charset="-122"/>
                <a:cs typeface="+mn-ea"/>
                <a:sym typeface="+mn-lt"/>
              </a:rPr>
              <a:t>眼睛语言</a:t>
            </a:r>
            <a:endParaRPr lang="zh-CN" altLang="en-US" sz="3200" b="1">
              <a:solidFill>
                <a:prstClr val="black"/>
              </a:solidFill>
              <a:latin typeface="微软雅黑" panose="020b0503020204020204" pitchFamily="34" charset="-122"/>
              <a:ea typeface="微软雅黑" panose="020b0503020204020204" pitchFamily="34" charset="-122"/>
            </a:endParaRPr>
          </a:p>
        </p:txBody>
      </p:sp>
      <p:sp>
        <p:nvSpPr>
          <p:cNvPr id="93" name="TextBox 23"/>
          <p:cNvSpPr txBox="1"/>
          <p:nvPr/>
        </p:nvSpPr>
        <p:spPr>
          <a:xfrm>
            <a:off x="9229899" y="1815229"/>
            <a:ext cx="2094900" cy="740316"/>
          </a:xfrm>
          <a:prstGeom prst="rect">
            <a:avLst/>
          </a:prstGeom>
          <a:noFill/>
        </p:spPr>
        <p:txBody>
          <a:bodyPr wrap="square" lIns="89456" tIns="44728" rIns="89456" bIns="44728"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lnSpc>
                <a:spcPct val="130000"/>
              </a:lnSpc>
            </a:pPr>
            <a:r>
              <a:rPr lang="zh-CN" altLang="en-US" sz="3600" b="1">
                <a:solidFill>
                  <a:prstClr val="black"/>
                </a:solidFill>
                <a:latin typeface="微软雅黑" panose="020b0503020204020204" pitchFamily="34" charset="-122"/>
                <a:ea typeface="微软雅黑" panose="020b0503020204020204" pitchFamily="34" charset="-122"/>
                <a:cs typeface="+mn-ea"/>
                <a:sym typeface="+mn-lt"/>
              </a:rPr>
              <a:t>手势语言</a:t>
            </a:r>
            <a:endParaRPr lang="zh-CN" altLang="en-US" sz="3200" b="1">
              <a:solidFill>
                <a:prstClr val="black"/>
              </a:solidFill>
              <a:latin typeface="微软雅黑" panose="020b0503020204020204" pitchFamily="34" charset="-122"/>
              <a:ea typeface="微软雅黑" panose="020b0503020204020204" pitchFamily="34" charset="-122"/>
            </a:endParaRPr>
          </a:p>
        </p:txBody>
      </p:sp>
      <p:sp>
        <p:nvSpPr>
          <p:cNvPr id="94" name="TextBox 24"/>
          <p:cNvSpPr txBox="1"/>
          <p:nvPr/>
        </p:nvSpPr>
        <p:spPr>
          <a:xfrm>
            <a:off x="554885" y="3049233"/>
            <a:ext cx="2094900" cy="740316"/>
          </a:xfrm>
          <a:prstGeom prst="rect">
            <a:avLst/>
          </a:prstGeom>
          <a:noFill/>
        </p:spPr>
        <p:txBody>
          <a:bodyPr wrap="square" lIns="89456" tIns="44728" rIns="89456" bIns="44728"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lnSpc>
                <a:spcPct val="130000"/>
              </a:lnSpc>
            </a:pPr>
            <a:r>
              <a:rPr lang="zh-CN" altLang="en-US" sz="3600" b="1">
                <a:solidFill>
                  <a:prstClr val="black"/>
                </a:solidFill>
                <a:latin typeface="微软雅黑" panose="020b0503020204020204" pitchFamily="34" charset="-122"/>
                <a:ea typeface="微软雅黑" panose="020b0503020204020204" pitchFamily="34" charset="-122"/>
                <a:cs typeface="+mn-ea"/>
                <a:sym typeface="+mn-lt"/>
              </a:rPr>
              <a:t>表情语言</a:t>
            </a:r>
            <a:endParaRPr lang="zh-CN" altLang="en-US" sz="3200" b="1">
              <a:solidFill>
                <a:prstClr val="black"/>
              </a:solidFill>
              <a:latin typeface="微软雅黑" panose="020b0503020204020204" pitchFamily="34" charset="-122"/>
              <a:ea typeface="微软雅黑" panose="020b0503020204020204" pitchFamily="34" charset="-122"/>
            </a:endParaRPr>
          </a:p>
        </p:txBody>
      </p:sp>
      <p:sp>
        <p:nvSpPr>
          <p:cNvPr id="95" name="TextBox 25"/>
          <p:cNvSpPr txBox="1"/>
          <p:nvPr/>
        </p:nvSpPr>
        <p:spPr>
          <a:xfrm>
            <a:off x="9665411" y="2958838"/>
            <a:ext cx="2094900" cy="740316"/>
          </a:xfrm>
          <a:prstGeom prst="rect">
            <a:avLst/>
          </a:prstGeom>
          <a:noFill/>
        </p:spPr>
        <p:txBody>
          <a:bodyPr wrap="square" lIns="89456" tIns="44728" rIns="89456" bIns="44728"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lnSpc>
                <a:spcPct val="130000"/>
              </a:lnSpc>
            </a:pPr>
            <a:r>
              <a:rPr lang="zh-CN" altLang="en-US" sz="3600" b="1">
                <a:solidFill>
                  <a:prstClr val="black"/>
                </a:solidFill>
                <a:latin typeface="微软雅黑" panose="020b0503020204020204" pitchFamily="34" charset="-122"/>
                <a:ea typeface="微软雅黑" panose="020b0503020204020204" pitchFamily="34" charset="-122"/>
                <a:cs typeface="+mn-ea"/>
                <a:sym typeface="+mn-lt"/>
              </a:rPr>
              <a:t>姿态语言</a:t>
            </a:r>
            <a:endParaRPr lang="zh-CN" altLang="en-US" sz="3200" b="1">
              <a:solidFill>
                <a:prstClr val="black"/>
              </a:solidFill>
              <a:latin typeface="微软雅黑" panose="020b0503020204020204" pitchFamily="34" charset="-122"/>
              <a:ea typeface="微软雅黑" panose="020b0503020204020204" pitchFamily="34" charset="-122"/>
            </a:endParaRPr>
          </a:p>
        </p:txBody>
      </p:sp>
      <p:sp>
        <p:nvSpPr>
          <p:cNvPr id="96" name="TextBox 26"/>
          <p:cNvSpPr txBox="1"/>
          <p:nvPr/>
        </p:nvSpPr>
        <p:spPr>
          <a:xfrm>
            <a:off x="9261782" y="4250375"/>
            <a:ext cx="2094900" cy="740316"/>
          </a:xfrm>
          <a:prstGeom prst="rect">
            <a:avLst/>
          </a:prstGeom>
          <a:noFill/>
        </p:spPr>
        <p:txBody>
          <a:bodyPr wrap="square" lIns="89456" tIns="44728" rIns="89456" bIns="44728"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lnSpc>
                <a:spcPct val="130000"/>
              </a:lnSpc>
            </a:pPr>
            <a:r>
              <a:rPr lang="zh-CN" altLang="en-US" sz="3600" b="1">
                <a:solidFill>
                  <a:prstClr val="black"/>
                </a:solidFill>
                <a:latin typeface="微软雅黑" panose="020b0503020204020204" pitchFamily="34" charset="-122"/>
                <a:ea typeface="微软雅黑" panose="020b0503020204020204" pitchFamily="34" charset="-122"/>
                <a:cs typeface="+mn-ea"/>
                <a:sym typeface="+mn-lt"/>
              </a:rPr>
              <a:t>物体语言</a:t>
            </a:r>
            <a:endParaRPr lang="zh-CN" altLang="en-US" sz="3200" b="1">
              <a:solidFill>
                <a:prstClr val="black"/>
              </a:solidFill>
              <a:latin typeface="微软雅黑" panose="020b0503020204020204" pitchFamily="34" charset="-122"/>
              <a:ea typeface="微软雅黑" panose="020b0503020204020204" pitchFamily="34" charset="-122"/>
            </a:endParaRPr>
          </a:p>
        </p:txBody>
      </p:sp>
      <p:sp>
        <p:nvSpPr>
          <p:cNvPr id="97" name="TextBox 27"/>
          <p:cNvSpPr txBox="1"/>
          <p:nvPr/>
        </p:nvSpPr>
        <p:spPr>
          <a:xfrm>
            <a:off x="931529" y="4322108"/>
            <a:ext cx="2094900" cy="740316"/>
          </a:xfrm>
          <a:prstGeom prst="rect">
            <a:avLst/>
          </a:prstGeom>
          <a:noFill/>
        </p:spPr>
        <p:txBody>
          <a:bodyPr wrap="square" lIns="89456" tIns="44728" rIns="89456" bIns="44728"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lnSpc>
                <a:spcPct val="130000"/>
              </a:lnSpc>
            </a:pPr>
            <a:r>
              <a:rPr lang="zh-CN" altLang="en-US" sz="3600" b="1">
                <a:solidFill>
                  <a:prstClr val="black"/>
                </a:solidFill>
                <a:latin typeface="微软雅黑" panose="020b0503020204020204" pitchFamily="34" charset="-122"/>
                <a:ea typeface="微软雅黑" panose="020b0503020204020204" pitchFamily="34" charset="-122"/>
                <a:cs typeface="+mn-ea"/>
                <a:sym typeface="+mn-lt"/>
              </a:rPr>
              <a:t>声调语言</a:t>
            </a:r>
            <a:endParaRPr lang="zh-CN" altLang="en-US" sz="3200" b="1">
              <a:solidFill>
                <a:prstClr val="black"/>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49" presetClass="entr" presetSubtype="0" dur="500" decel="100000" fill="hold" nodeType="afterEffect">
                                  <p:stCondLst>
                                    <p:cond delay="0"/>
                                  </p:stCondLst>
                                  <p:childTnLst>
                                    <p:set>
                                      <p:cBhvr>
                                        <p:cTn id="10" dur="1" fill="hold">
                                          <p:stCondLst>
                                            <p:cond delay="0"/>
                                          </p:stCondLst>
                                        </p:cTn>
                                        <p:tgtEl>
                                          <p:spTgt spid="83"/>
                                        </p:tgtEl>
                                        <p:attrNameLst>
                                          <p:attrName>style.visibility</p:attrName>
                                        </p:attrNameLst>
                                      </p:cBhvr>
                                      <p:to>
                                        <p:strVal val="visible"/>
                                      </p:to>
                                    </p:set>
                                    <p:anim calcmode="lin" valueType="num">
                                      <p:cBhvr>
                                        <p:cTn id="11" dur="500" fill="hold"/>
                                        <p:tgtEl>
                                          <p:spTgt spid="83"/>
                                        </p:tgtEl>
                                        <p:attrNameLst>
                                          <p:attrName>ppt_w</p:attrName>
                                        </p:attrNameLst>
                                      </p:cBhvr>
                                      <p:tavLst>
                                        <p:tav tm="0">
                                          <p:val>
                                            <p:fltVal val="0"/>
                                          </p:val>
                                        </p:tav>
                                        <p:tav tm="100000">
                                          <p:val>
                                            <p:strVal val="#ppt_w"/>
                                          </p:val>
                                        </p:tav>
                                      </p:tavLst>
                                    </p:anim>
                                    <p:anim calcmode="lin" valueType="num">
                                      <p:cBhvr>
                                        <p:cTn id="12" dur="500" fill="hold"/>
                                        <p:tgtEl>
                                          <p:spTgt spid="83"/>
                                        </p:tgtEl>
                                        <p:attrNameLst>
                                          <p:attrName>ppt_h</p:attrName>
                                        </p:attrNameLst>
                                      </p:cBhvr>
                                      <p:tavLst>
                                        <p:tav tm="0">
                                          <p:val>
                                            <p:fltVal val="0"/>
                                          </p:val>
                                        </p:tav>
                                        <p:tav tm="100000">
                                          <p:val>
                                            <p:strVal val="#ppt_h"/>
                                          </p:val>
                                        </p:tav>
                                      </p:tavLst>
                                    </p:anim>
                                    <p:anim calcmode="lin" valueType="num">
                                      <p:cBhvr>
                                        <p:cTn id="13" dur="500" fill="hold"/>
                                        <p:tgtEl>
                                          <p:spTgt spid="83"/>
                                        </p:tgtEl>
                                        <p:attrNameLst>
                                          <p:attrName>style.rotation</p:attrName>
                                        </p:attrNameLst>
                                      </p:cBhvr>
                                      <p:tavLst>
                                        <p:tav tm="0">
                                          <p:val>
                                            <p:fltVal val="360"/>
                                          </p:val>
                                        </p:tav>
                                        <p:tav tm="100000">
                                          <p:val>
                                            <p:fltVal val="0"/>
                                          </p:val>
                                        </p:tav>
                                      </p:tavLst>
                                    </p:anim>
                                    <p:animEffect transition="in" filter="fade">
                                      <p:cBhvr>
                                        <p:cTn id="14" dur="500"/>
                                        <p:tgtEl>
                                          <p:spTgt spid="83"/>
                                        </p:tgtEl>
                                      </p:cBhvr>
                                    </p:animEffect>
                                  </p:childTnLst>
                                </p:cTn>
                              </p:par>
                            </p:childTnLst>
                          </p:cTn>
                        </p:par>
                        <p:par>
                          <p:cTn id="15" fill="hold" nodeType="afterGroup">
                            <p:stCondLst>
                              <p:cond delay="1000"/>
                            </p:stCondLst>
                            <p:childTnLst>
                              <p:par>
                                <p:cTn id="16" presetID="22" presetClass="entr" presetSubtype="8" dur="500" fill="hold" grpId="0" nodeType="afterEffect">
                                  <p:stCondLst>
                                    <p:cond delay="0"/>
                                  </p:stCondLst>
                                  <p:childTnLst>
                                    <p:set>
                                      <p:cBhvr>
                                        <p:cTn id="17" dur="1" fill="hold">
                                          <p:stCondLst>
                                            <p:cond delay="0"/>
                                          </p:stCondLst>
                                        </p:cTn>
                                        <p:tgtEl>
                                          <p:spTgt spid="76"/>
                                        </p:tgtEl>
                                        <p:attrNameLst>
                                          <p:attrName>style.visibility</p:attrName>
                                        </p:attrNameLst>
                                      </p:cBhvr>
                                      <p:to>
                                        <p:strVal val="visible"/>
                                      </p:to>
                                    </p:set>
                                    <p:animEffect transition="in" filter="wipe(left)">
                                      <p:cBhvr>
                                        <p:cTn id="18" dur="500"/>
                                        <p:tgtEl>
                                          <p:spTgt spid="76"/>
                                        </p:tgtEl>
                                      </p:cBhvr>
                                    </p:animEffect>
                                  </p:childTnLst>
                                </p:cTn>
                              </p:par>
                              <p:par>
                                <p:cTn id="19" presetID="22" presetClass="entr" presetSubtype="2" dur="500" fill="hold" grpId="0" nodeType="withEffect">
                                  <p:stCondLst>
                                    <p:cond delay="0"/>
                                  </p:stCondLst>
                                  <p:childTnLst>
                                    <p:set>
                                      <p:cBhvr>
                                        <p:cTn id="20" dur="1" fill="hold">
                                          <p:stCondLst>
                                            <p:cond delay="0"/>
                                          </p:stCondLst>
                                        </p:cTn>
                                        <p:tgtEl>
                                          <p:spTgt spid="75"/>
                                        </p:tgtEl>
                                        <p:attrNameLst>
                                          <p:attrName>style.visibility</p:attrName>
                                        </p:attrNameLst>
                                      </p:cBhvr>
                                      <p:to>
                                        <p:strVal val="visible"/>
                                      </p:to>
                                    </p:set>
                                    <p:animEffect transition="in" filter="wipe(right)">
                                      <p:cBhvr>
                                        <p:cTn id="21" dur="500"/>
                                        <p:tgtEl>
                                          <p:spTgt spid="75"/>
                                        </p:tgtEl>
                                      </p:cBhvr>
                                    </p:animEffect>
                                  </p:childTnLst>
                                </p:cTn>
                              </p:par>
                              <p:par>
                                <p:cTn id="22" presetID="22" presetClass="entr" presetSubtype="2" dur="500" fill="hold" grpId="0" nodeType="withEffect">
                                  <p:stCondLst>
                                    <p:cond delay="0"/>
                                  </p:stCondLst>
                                  <p:childTnLst>
                                    <p:set>
                                      <p:cBhvr>
                                        <p:cTn id="23" dur="1" fill="hold">
                                          <p:stCondLst>
                                            <p:cond delay="0"/>
                                          </p:stCondLst>
                                        </p:cTn>
                                        <p:tgtEl>
                                          <p:spTgt spid="73"/>
                                        </p:tgtEl>
                                        <p:attrNameLst>
                                          <p:attrName>style.visibility</p:attrName>
                                        </p:attrNameLst>
                                      </p:cBhvr>
                                      <p:to>
                                        <p:strVal val="visible"/>
                                      </p:to>
                                    </p:set>
                                    <p:animEffect transition="in" filter="wipe(right)">
                                      <p:cBhvr>
                                        <p:cTn id="24" dur="500"/>
                                        <p:tgtEl>
                                          <p:spTgt spid="73"/>
                                        </p:tgtEl>
                                      </p:cBhvr>
                                    </p:animEffect>
                                  </p:childTnLst>
                                </p:cTn>
                              </p:par>
                              <p:par>
                                <p:cTn id="25" presetID="22" presetClass="entr" presetSubtype="2" dur="500" fill="hold" grpId="0" nodeType="withEffect">
                                  <p:stCondLst>
                                    <p:cond delay="0"/>
                                  </p:stCondLst>
                                  <p:childTnLst>
                                    <p:set>
                                      <p:cBhvr>
                                        <p:cTn id="26" dur="1" fill="hold">
                                          <p:stCondLst>
                                            <p:cond delay="0"/>
                                          </p:stCondLst>
                                        </p:cTn>
                                        <p:tgtEl>
                                          <p:spTgt spid="74"/>
                                        </p:tgtEl>
                                        <p:attrNameLst>
                                          <p:attrName>style.visibility</p:attrName>
                                        </p:attrNameLst>
                                      </p:cBhvr>
                                      <p:to>
                                        <p:strVal val="visible"/>
                                      </p:to>
                                    </p:set>
                                    <p:animEffect transition="in" filter="wipe(right)">
                                      <p:cBhvr>
                                        <p:cTn id="27" dur="500"/>
                                        <p:tgtEl>
                                          <p:spTgt spid="74"/>
                                        </p:tgtEl>
                                      </p:cBhvr>
                                    </p:animEffect>
                                  </p:childTnLst>
                                </p:cTn>
                              </p:par>
                            </p:childTnLst>
                          </p:cTn>
                        </p:par>
                        <p:par>
                          <p:cTn id="28" fill="hold" nodeType="afterGroup">
                            <p:stCondLst>
                              <p:cond delay="1500"/>
                            </p:stCondLst>
                            <p:childTnLst>
                              <p:par>
                                <p:cTn id="29" presetID="52" presetClass="entr" presetSubtype="0" dur="1000" fill="hold" grpId="0" nodeType="afterEffect">
                                  <p:stCondLst>
                                    <p:cond delay="0"/>
                                  </p:stCondLst>
                                  <p:childTnLst>
                                    <p:set>
                                      <p:cBhvr>
                                        <p:cTn id="30" dur="1" fill="hold">
                                          <p:stCondLst>
                                            <p:cond delay="0"/>
                                          </p:stCondLst>
                                        </p:cTn>
                                        <p:tgtEl>
                                          <p:spTgt spid="86"/>
                                        </p:tgtEl>
                                        <p:attrNameLst>
                                          <p:attrName>style.visibility</p:attrName>
                                        </p:attrNameLst>
                                      </p:cBhvr>
                                      <p:to>
                                        <p:strVal val="visible"/>
                                      </p:to>
                                    </p:set>
                                    <p:animScale>
                                      <p:cBhvr>
                                        <p:cTn id="31" dur="1000" decel="50000" fill="hold">
                                          <p:stCondLst>
                                            <p:cond delay="0"/>
                                          </p:stCondLst>
                                        </p:cTn>
                                        <p:tgtEl>
                                          <p:spTgt spid="86"/>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32" dur="1000" decel="50000" fill="hold">
                                          <p:stCondLst>
                                            <p:cond delay="0"/>
                                          </p:stCondLst>
                                        </p:cTn>
                                        <p:tgtEl>
                                          <p:spTgt spid="86"/>
                                        </p:tgtEl>
                                        <p:attrNameLst>
                                          <p:attrName>ppt_x</p:attrName>
                                          <p:attrName>ppt_y</p:attrName>
                                        </p:attrNameLst>
                                      </p:cBhvr>
                                    </p:animMotion>
                                    <p:animEffect transition="in" filter="fade">
                                      <p:cBhvr>
                                        <p:cTn id="33" dur="1000"/>
                                        <p:tgtEl>
                                          <p:spTgt spid="86"/>
                                        </p:tgtEl>
                                      </p:cBhvr>
                                    </p:animEffect>
                                  </p:childTnLst>
                                </p:cTn>
                              </p:par>
                              <p:par>
                                <p:cTn id="34" presetID="52" presetClass="entr" presetSubtype="0" dur="1000" fill="hold" grpId="0" nodeType="withEffect">
                                  <p:stCondLst>
                                    <p:cond delay="200"/>
                                  </p:stCondLst>
                                  <p:childTnLst>
                                    <p:set>
                                      <p:cBhvr>
                                        <p:cTn id="35" dur="1" fill="hold">
                                          <p:stCondLst>
                                            <p:cond delay="0"/>
                                          </p:stCondLst>
                                        </p:cTn>
                                        <p:tgtEl>
                                          <p:spTgt spid="87"/>
                                        </p:tgtEl>
                                        <p:attrNameLst>
                                          <p:attrName>style.visibility</p:attrName>
                                        </p:attrNameLst>
                                      </p:cBhvr>
                                      <p:to>
                                        <p:strVal val="visible"/>
                                      </p:to>
                                    </p:set>
                                    <p:animScale>
                                      <p:cBhvr>
                                        <p:cTn id="36" dur="1000" decel="50000" fill="hold">
                                          <p:stCondLst>
                                            <p:cond delay="0"/>
                                          </p:stCondLst>
                                        </p:cTn>
                                        <p:tgtEl>
                                          <p:spTgt spid="87"/>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37" dur="1000" decel="50000" fill="hold">
                                          <p:stCondLst>
                                            <p:cond delay="0"/>
                                          </p:stCondLst>
                                        </p:cTn>
                                        <p:tgtEl>
                                          <p:spTgt spid="87"/>
                                        </p:tgtEl>
                                        <p:attrNameLst>
                                          <p:attrName>ppt_x</p:attrName>
                                          <p:attrName>ppt_y</p:attrName>
                                        </p:attrNameLst>
                                      </p:cBhvr>
                                    </p:animMotion>
                                    <p:animEffect transition="in" filter="fade">
                                      <p:cBhvr>
                                        <p:cTn id="38" dur="1000"/>
                                        <p:tgtEl>
                                          <p:spTgt spid="87"/>
                                        </p:tgtEl>
                                      </p:cBhvr>
                                    </p:animEffect>
                                  </p:childTnLst>
                                </p:cTn>
                              </p:par>
                              <p:par>
                                <p:cTn id="39" presetID="52" presetClass="entr" presetSubtype="0" dur="1000" fill="hold" grpId="0" nodeType="withEffect">
                                  <p:stCondLst>
                                    <p:cond delay="400"/>
                                  </p:stCondLst>
                                  <p:childTnLst>
                                    <p:set>
                                      <p:cBhvr>
                                        <p:cTn id="40" dur="1" fill="hold">
                                          <p:stCondLst>
                                            <p:cond delay="0"/>
                                          </p:stCondLst>
                                        </p:cTn>
                                        <p:tgtEl>
                                          <p:spTgt spid="90"/>
                                        </p:tgtEl>
                                        <p:attrNameLst>
                                          <p:attrName>style.visibility</p:attrName>
                                        </p:attrNameLst>
                                      </p:cBhvr>
                                      <p:to>
                                        <p:strVal val="visible"/>
                                      </p:to>
                                    </p:set>
                                    <p:animScale>
                                      <p:cBhvr>
                                        <p:cTn id="41" dur="1000" decel="50000" fill="hold">
                                          <p:stCondLst>
                                            <p:cond delay="0"/>
                                          </p:stCondLst>
                                        </p:cTn>
                                        <p:tgtEl>
                                          <p:spTgt spid="90"/>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42" dur="1000" decel="50000" fill="hold">
                                          <p:stCondLst>
                                            <p:cond delay="0"/>
                                          </p:stCondLst>
                                        </p:cTn>
                                        <p:tgtEl>
                                          <p:spTgt spid="90"/>
                                        </p:tgtEl>
                                        <p:attrNameLst>
                                          <p:attrName>ppt_x</p:attrName>
                                          <p:attrName>ppt_y</p:attrName>
                                        </p:attrNameLst>
                                      </p:cBhvr>
                                    </p:animMotion>
                                    <p:animEffect transition="in" filter="fade">
                                      <p:cBhvr>
                                        <p:cTn id="43" dur="1000"/>
                                        <p:tgtEl>
                                          <p:spTgt spid="90"/>
                                        </p:tgtEl>
                                      </p:cBhvr>
                                    </p:animEffect>
                                  </p:childTnLst>
                                </p:cTn>
                              </p:par>
                              <p:par>
                                <p:cTn id="44" presetID="52" presetClass="entr" presetSubtype="0" dur="1000" fill="hold" grpId="0" nodeType="withEffect">
                                  <p:stCondLst>
                                    <p:cond delay="600"/>
                                  </p:stCondLst>
                                  <p:childTnLst>
                                    <p:set>
                                      <p:cBhvr>
                                        <p:cTn id="45" dur="1" fill="hold">
                                          <p:stCondLst>
                                            <p:cond delay="0"/>
                                          </p:stCondLst>
                                        </p:cTn>
                                        <p:tgtEl>
                                          <p:spTgt spid="88"/>
                                        </p:tgtEl>
                                        <p:attrNameLst>
                                          <p:attrName>style.visibility</p:attrName>
                                        </p:attrNameLst>
                                      </p:cBhvr>
                                      <p:to>
                                        <p:strVal val="visible"/>
                                      </p:to>
                                    </p:set>
                                    <p:animScale>
                                      <p:cBhvr>
                                        <p:cTn id="46" dur="1000" decel="50000" fill="hold">
                                          <p:stCondLst>
                                            <p:cond delay="0"/>
                                          </p:stCondLst>
                                        </p:cTn>
                                        <p:tgtEl>
                                          <p:spTgt spid="88"/>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47" dur="1000" decel="50000" fill="hold">
                                          <p:stCondLst>
                                            <p:cond delay="0"/>
                                          </p:stCondLst>
                                        </p:cTn>
                                        <p:tgtEl>
                                          <p:spTgt spid="88"/>
                                        </p:tgtEl>
                                        <p:attrNameLst>
                                          <p:attrName>ppt_x</p:attrName>
                                          <p:attrName>ppt_y</p:attrName>
                                        </p:attrNameLst>
                                      </p:cBhvr>
                                    </p:animMotion>
                                    <p:animEffect transition="in" filter="fade">
                                      <p:cBhvr>
                                        <p:cTn id="48" dur="1000"/>
                                        <p:tgtEl>
                                          <p:spTgt spid="88"/>
                                        </p:tgtEl>
                                      </p:cBhvr>
                                    </p:animEffect>
                                  </p:childTnLst>
                                </p:cTn>
                              </p:par>
                              <p:par>
                                <p:cTn id="49" presetID="52" presetClass="entr" presetSubtype="0" dur="1000" fill="hold" grpId="0" nodeType="withEffect">
                                  <p:stCondLst>
                                    <p:cond delay="800"/>
                                  </p:stCondLst>
                                  <p:childTnLst>
                                    <p:set>
                                      <p:cBhvr>
                                        <p:cTn id="50" dur="1" fill="hold">
                                          <p:stCondLst>
                                            <p:cond delay="0"/>
                                          </p:stCondLst>
                                        </p:cTn>
                                        <p:tgtEl>
                                          <p:spTgt spid="91"/>
                                        </p:tgtEl>
                                        <p:attrNameLst>
                                          <p:attrName>style.visibility</p:attrName>
                                        </p:attrNameLst>
                                      </p:cBhvr>
                                      <p:to>
                                        <p:strVal val="visible"/>
                                      </p:to>
                                    </p:set>
                                    <p:animScale>
                                      <p:cBhvr>
                                        <p:cTn id="51" dur="1000" decel="50000" fill="hold">
                                          <p:stCondLst>
                                            <p:cond delay="0"/>
                                          </p:stCondLst>
                                        </p:cTn>
                                        <p:tgtEl>
                                          <p:spTgt spid="91"/>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52" dur="1000" decel="50000" fill="hold">
                                          <p:stCondLst>
                                            <p:cond delay="0"/>
                                          </p:stCondLst>
                                        </p:cTn>
                                        <p:tgtEl>
                                          <p:spTgt spid="91"/>
                                        </p:tgtEl>
                                        <p:attrNameLst>
                                          <p:attrName>ppt_x</p:attrName>
                                          <p:attrName>ppt_y</p:attrName>
                                        </p:attrNameLst>
                                      </p:cBhvr>
                                    </p:animMotion>
                                    <p:animEffect transition="in" filter="fade">
                                      <p:cBhvr>
                                        <p:cTn id="53" dur="1000"/>
                                        <p:tgtEl>
                                          <p:spTgt spid="91"/>
                                        </p:tgtEl>
                                      </p:cBhvr>
                                    </p:animEffect>
                                  </p:childTnLst>
                                </p:cTn>
                              </p:par>
                              <p:par>
                                <p:cTn id="54" presetID="52" presetClass="entr" presetSubtype="0" dur="1000" fill="hold" grpId="0" nodeType="withEffect">
                                  <p:stCondLst>
                                    <p:cond delay="1000"/>
                                  </p:stCondLst>
                                  <p:childTnLst>
                                    <p:set>
                                      <p:cBhvr>
                                        <p:cTn id="55" dur="1" fill="hold">
                                          <p:stCondLst>
                                            <p:cond delay="0"/>
                                          </p:stCondLst>
                                        </p:cTn>
                                        <p:tgtEl>
                                          <p:spTgt spid="89"/>
                                        </p:tgtEl>
                                        <p:attrNameLst>
                                          <p:attrName>style.visibility</p:attrName>
                                        </p:attrNameLst>
                                      </p:cBhvr>
                                      <p:to>
                                        <p:strVal val="visible"/>
                                      </p:to>
                                    </p:set>
                                    <p:animScale>
                                      <p:cBhvr>
                                        <p:cTn id="56" dur="1000" decel="50000" fill="hold">
                                          <p:stCondLst>
                                            <p:cond delay="0"/>
                                          </p:stCondLst>
                                        </p:cTn>
                                        <p:tgtEl>
                                          <p:spTgt spid="89"/>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57" dur="1000" decel="50000" fill="hold">
                                          <p:stCondLst>
                                            <p:cond delay="0"/>
                                          </p:stCondLst>
                                        </p:cTn>
                                        <p:tgtEl>
                                          <p:spTgt spid="89"/>
                                        </p:tgtEl>
                                        <p:attrNameLst>
                                          <p:attrName>ppt_x</p:attrName>
                                          <p:attrName>ppt_y</p:attrName>
                                        </p:attrNameLst>
                                      </p:cBhvr>
                                    </p:animMotion>
                                    <p:animEffect transition="in" filter="fade">
                                      <p:cBhvr>
                                        <p:cTn id="58" dur="1000"/>
                                        <p:tgtEl>
                                          <p:spTgt spid="89"/>
                                        </p:tgtEl>
                                      </p:cBhvr>
                                    </p:animEffect>
                                  </p:childTnLst>
                                </p:cTn>
                              </p:par>
                            </p:childTnLst>
                          </p:cTn>
                        </p:par>
                        <p:par>
                          <p:cTn id="59" fill="hold" nodeType="afterGroup">
                            <p:stCondLst>
                              <p:cond delay="3500"/>
                            </p:stCondLst>
                            <p:childTnLst>
                              <p:par>
                                <p:cTn id="60" presetID="12" presetClass="entr" presetSubtype="8" dur="500" fill="hold" nodeType="afterEffect">
                                  <p:stCondLst>
                                    <p:cond delay="0"/>
                                  </p:stCondLst>
                                  <p:childTnLst>
                                    <p:set>
                                      <p:cBhvr>
                                        <p:cTn id="61" dur="1" fill="hold">
                                          <p:stCondLst>
                                            <p:cond delay="0"/>
                                          </p:stCondLst>
                                        </p:cTn>
                                        <p:tgtEl>
                                          <p:spTgt spid="77"/>
                                        </p:tgtEl>
                                        <p:attrNameLst>
                                          <p:attrName>style.visibility</p:attrName>
                                        </p:attrNameLst>
                                      </p:cBhvr>
                                      <p:to>
                                        <p:strVal val="visible"/>
                                      </p:to>
                                    </p:set>
                                    <p:anim calcmode="lin" valueType="num">
                                      <p:cBhvr additive="base">
                                        <p:cTn id="62" dur="500"/>
                                        <p:tgtEl>
                                          <p:spTgt spid="77"/>
                                        </p:tgtEl>
                                        <p:attrNameLst>
                                          <p:attrName>ppt_x</p:attrName>
                                        </p:attrNameLst>
                                      </p:cBhvr>
                                      <p:tavLst>
                                        <p:tav tm="0">
                                          <p:val>
                                            <p:strVal val="#ppt_x-#ppt_w*1.125000"/>
                                          </p:val>
                                        </p:tav>
                                        <p:tav tm="100000">
                                          <p:val>
                                            <p:strVal val="#ppt_x"/>
                                          </p:val>
                                        </p:tav>
                                      </p:tavLst>
                                    </p:anim>
                                    <p:animEffect transition="in" filter="wipe(right)">
                                      <p:cBhvr>
                                        <p:cTn id="63" dur="500"/>
                                        <p:tgtEl>
                                          <p:spTgt spid="77"/>
                                        </p:tgtEl>
                                      </p:cBhvr>
                                    </p:animEffect>
                                  </p:childTnLst>
                                </p:cTn>
                              </p:par>
                              <p:par>
                                <p:cTn id="64" presetID="12" presetClass="entr" presetSubtype="8" dur="500" fill="hold" nodeType="withEffect">
                                  <p:stCondLst>
                                    <p:cond delay="0"/>
                                  </p:stCondLst>
                                  <p:childTnLst>
                                    <p:set>
                                      <p:cBhvr>
                                        <p:cTn id="65" dur="1" fill="hold">
                                          <p:stCondLst>
                                            <p:cond delay="0"/>
                                          </p:stCondLst>
                                        </p:cTn>
                                        <p:tgtEl>
                                          <p:spTgt spid="78"/>
                                        </p:tgtEl>
                                        <p:attrNameLst>
                                          <p:attrName>style.visibility</p:attrName>
                                        </p:attrNameLst>
                                      </p:cBhvr>
                                      <p:to>
                                        <p:strVal val="visible"/>
                                      </p:to>
                                    </p:set>
                                    <p:anim calcmode="lin" valueType="num">
                                      <p:cBhvr additive="base">
                                        <p:cTn id="66" dur="500"/>
                                        <p:tgtEl>
                                          <p:spTgt spid="78"/>
                                        </p:tgtEl>
                                        <p:attrNameLst>
                                          <p:attrName>ppt_x</p:attrName>
                                        </p:attrNameLst>
                                      </p:cBhvr>
                                      <p:tavLst>
                                        <p:tav tm="0">
                                          <p:val>
                                            <p:strVal val="#ppt_x-#ppt_w*1.125000"/>
                                          </p:val>
                                        </p:tav>
                                        <p:tav tm="100000">
                                          <p:val>
                                            <p:strVal val="#ppt_x"/>
                                          </p:val>
                                        </p:tav>
                                      </p:tavLst>
                                    </p:anim>
                                    <p:animEffect transition="in" filter="wipe(right)">
                                      <p:cBhvr>
                                        <p:cTn id="67" dur="500"/>
                                        <p:tgtEl>
                                          <p:spTgt spid="78"/>
                                        </p:tgtEl>
                                      </p:cBhvr>
                                    </p:animEffect>
                                  </p:childTnLst>
                                </p:cTn>
                              </p:par>
                              <p:par>
                                <p:cTn id="68" presetID="12" presetClass="entr" presetSubtype="8" dur="500" fill="hold" nodeType="withEffect">
                                  <p:stCondLst>
                                    <p:cond delay="0"/>
                                  </p:stCondLst>
                                  <p:childTnLst>
                                    <p:set>
                                      <p:cBhvr>
                                        <p:cTn id="69" dur="1" fill="hold">
                                          <p:stCondLst>
                                            <p:cond delay="0"/>
                                          </p:stCondLst>
                                        </p:cTn>
                                        <p:tgtEl>
                                          <p:spTgt spid="79"/>
                                        </p:tgtEl>
                                        <p:attrNameLst>
                                          <p:attrName>style.visibility</p:attrName>
                                        </p:attrNameLst>
                                      </p:cBhvr>
                                      <p:to>
                                        <p:strVal val="visible"/>
                                      </p:to>
                                    </p:set>
                                    <p:anim calcmode="lin" valueType="num">
                                      <p:cBhvr additive="base">
                                        <p:cTn id="70" dur="500"/>
                                        <p:tgtEl>
                                          <p:spTgt spid="79"/>
                                        </p:tgtEl>
                                        <p:attrNameLst>
                                          <p:attrName>ppt_x</p:attrName>
                                        </p:attrNameLst>
                                      </p:cBhvr>
                                      <p:tavLst>
                                        <p:tav tm="0">
                                          <p:val>
                                            <p:strVal val="#ppt_x-#ppt_w*1.125000"/>
                                          </p:val>
                                        </p:tav>
                                        <p:tav tm="100000">
                                          <p:val>
                                            <p:strVal val="#ppt_x"/>
                                          </p:val>
                                        </p:tav>
                                      </p:tavLst>
                                    </p:anim>
                                    <p:animEffect transition="in" filter="wipe(right)">
                                      <p:cBhvr>
                                        <p:cTn id="71" dur="500"/>
                                        <p:tgtEl>
                                          <p:spTgt spid="79"/>
                                        </p:tgtEl>
                                      </p:cBhvr>
                                    </p:animEffect>
                                  </p:childTnLst>
                                </p:cTn>
                              </p:par>
                              <p:par>
                                <p:cTn id="72" presetID="12" presetClass="entr" presetSubtype="2" dur="500" fill="hold" nodeType="withEffect">
                                  <p:stCondLst>
                                    <p:cond delay="0"/>
                                  </p:stCondLst>
                                  <p:childTnLst>
                                    <p:set>
                                      <p:cBhvr>
                                        <p:cTn id="73" dur="1" fill="hold">
                                          <p:stCondLst>
                                            <p:cond delay="0"/>
                                          </p:stCondLst>
                                        </p:cTn>
                                        <p:tgtEl>
                                          <p:spTgt spid="82"/>
                                        </p:tgtEl>
                                        <p:attrNameLst>
                                          <p:attrName>style.visibility</p:attrName>
                                        </p:attrNameLst>
                                      </p:cBhvr>
                                      <p:to>
                                        <p:strVal val="visible"/>
                                      </p:to>
                                    </p:set>
                                    <p:anim calcmode="lin" valueType="num">
                                      <p:cBhvr additive="base">
                                        <p:cTn id="74" dur="500"/>
                                        <p:tgtEl>
                                          <p:spTgt spid="82"/>
                                        </p:tgtEl>
                                        <p:attrNameLst>
                                          <p:attrName>ppt_x</p:attrName>
                                        </p:attrNameLst>
                                      </p:cBhvr>
                                      <p:tavLst>
                                        <p:tav tm="0">
                                          <p:val>
                                            <p:strVal val="#ppt_x+#ppt_w*1.125000"/>
                                          </p:val>
                                        </p:tav>
                                        <p:tav tm="100000">
                                          <p:val>
                                            <p:strVal val="#ppt_x"/>
                                          </p:val>
                                        </p:tav>
                                      </p:tavLst>
                                    </p:anim>
                                    <p:animEffect transition="in" filter="wipe(left)">
                                      <p:cBhvr>
                                        <p:cTn id="75" dur="500"/>
                                        <p:tgtEl>
                                          <p:spTgt spid="82"/>
                                        </p:tgtEl>
                                      </p:cBhvr>
                                    </p:animEffect>
                                  </p:childTnLst>
                                </p:cTn>
                              </p:par>
                              <p:par>
                                <p:cTn id="76" presetID="12" presetClass="entr" presetSubtype="2" dur="500" fill="hold" nodeType="withEffect">
                                  <p:stCondLst>
                                    <p:cond delay="0"/>
                                  </p:stCondLst>
                                  <p:childTnLst>
                                    <p:set>
                                      <p:cBhvr>
                                        <p:cTn id="77" dur="1" fill="hold">
                                          <p:stCondLst>
                                            <p:cond delay="0"/>
                                          </p:stCondLst>
                                        </p:cTn>
                                        <p:tgtEl>
                                          <p:spTgt spid="81"/>
                                        </p:tgtEl>
                                        <p:attrNameLst>
                                          <p:attrName>style.visibility</p:attrName>
                                        </p:attrNameLst>
                                      </p:cBhvr>
                                      <p:to>
                                        <p:strVal val="visible"/>
                                      </p:to>
                                    </p:set>
                                    <p:anim calcmode="lin" valueType="num">
                                      <p:cBhvr additive="base">
                                        <p:cTn id="78" dur="500"/>
                                        <p:tgtEl>
                                          <p:spTgt spid="81"/>
                                        </p:tgtEl>
                                        <p:attrNameLst>
                                          <p:attrName>ppt_x</p:attrName>
                                        </p:attrNameLst>
                                      </p:cBhvr>
                                      <p:tavLst>
                                        <p:tav tm="0">
                                          <p:val>
                                            <p:strVal val="#ppt_x+#ppt_w*1.125000"/>
                                          </p:val>
                                        </p:tav>
                                        <p:tav tm="100000">
                                          <p:val>
                                            <p:strVal val="#ppt_x"/>
                                          </p:val>
                                        </p:tav>
                                      </p:tavLst>
                                    </p:anim>
                                    <p:animEffect transition="in" filter="wipe(left)">
                                      <p:cBhvr>
                                        <p:cTn id="79" dur="500"/>
                                        <p:tgtEl>
                                          <p:spTgt spid="81"/>
                                        </p:tgtEl>
                                      </p:cBhvr>
                                    </p:animEffect>
                                  </p:childTnLst>
                                </p:cTn>
                              </p:par>
                              <p:par>
                                <p:cTn id="80" presetID="12" presetClass="entr" presetSubtype="2" dur="500" fill="hold" nodeType="withEffect">
                                  <p:stCondLst>
                                    <p:cond delay="0"/>
                                  </p:stCondLst>
                                  <p:childTnLst>
                                    <p:set>
                                      <p:cBhvr>
                                        <p:cTn id="81" dur="1" fill="hold">
                                          <p:stCondLst>
                                            <p:cond delay="0"/>
                                          </p:stCondLst>
                                        </p:cTn>
                                        <p:tgtEl>
                                          <p:spTgt spid="80"/>
                                        </p:tgtEl>
                                        <p:attrNameLst>
                                          <p:attrName>style.visibility</p:attrName>
                                        </p:attrNameLst>
                                      </p:cBhvr>
                                      <p:to>
                                        <p:strVal val="visible"/>
                                      </p:to>
                                    </p:set>
                                    <p:anim calcmode="lin" valueType="num">
                                      <p:cBhvr additive="base">
                                        <p:cTn id="82" dur="500"/>
                                        <p:tgtEl>
                                          <p:spTgt spid="80"/>
                                        </p:tgtEl>
                                        <p:attrNameLst>
                                          <p:attrName>ppt_x</p:attrName>
                                        </p:attrNameLst>
                                      </p:cBhvr>
                                      <p:tavLst>
                                        <p:tav tm="0">
                                          <p:val>
                                            <p:strVal val="#ppt_x+#ppt_w*1.125000"/>
                                          </p:val>
                                        </p:tav>
                                        <p:tav tm="100000">
                                          <p:val>
                                            <p:strVal val="#ppt_x"/>
                                          </p:val>
                                        </p:tav>
                                      </p:tavLst>
                                    </p:anim>
                                    <p:animEffect transition="in" filter="wipe(left)">
                                      <p:cBhvr>
                                        <p:cTn id="83" dur="500"/>
                                        <p:tgtEl>
                                          <p:spTgt spid="80"/>
                                        </p:tgtEl>
                                      </p:cBhvr>
                                    </p:animEffect>
                                  </p:childTnLst>
                                </p:cTn>
                              </p:par>
                            </p:childTnLst>
                          </p:cTn>
                        </p:par>
                        <p:par>
                          <p:cTn id="84" fill="hold" nodeType="afterGroup">
                            <p:stCondLst>
                              <p:cond delay="4000"/>
                            </p:stCondLst>
                            <p:childTnLst>
                              <p:par>
                                <p:cTn id="85" presetID="22" presetClass="entr" presetSubtype="8" dur="500" fill="hold" grpId="0" nodeType="afterEffect">
                                  <p:stCondLst>
                                    <p:cond delay="0"/>
                                  </p:stCondLst>
                                  <p:childTnLst>
                                    <p:set>
                                      <p:cBhvr>
                                        <p:cTn id="86" dur="1" fill="hold">
                                          <p:stCondLst>
                                            <p:cond delay="0"/>
                                          </p:stCondLst>
                                        </p:cTn>
                                        <p:tgtEl>
                                          <p:spTgt spid="92"/>
                                        </p:tgtEl>
                                        <p:attrNameLst>
                                          <p:attrName>style.visibility</p:attrName>
                                        </p:attrNameLst>
                                      </p:cBhvr>
                                      <p:to>
                                        <p:strVal val="visible"/>
                                      </p:to>
                                    </p:set>
                                    <p:animEffect transition="in" filter="wipe(left)">
                                      <p:cBhvr>
                                        <p:cTn id="87" dur="500"/>
                                        <p:tgtEl>
                                          <p:spTgt spid="92"/>
                                        </p:tgtEl>
                                      </p:cBhvr>
                                    </p:animEffect>
                                  </p:childTnLst>
                                </p:cTn>
                              </p:par>
                              <p:par>
                                <p:cTn id="88" presetID="22" presetClass="entr" presetSubtype="8" dur="500" fill="hold" grpId="0" nodeType="withEffect">
                                  <p:stCondLst>
                                    <p:cond delay="0"/>
                                  </p:stCondLst>
                                  <p:childTnLst>
                                    <p:set>
                                      <p:cBhvr>
                                        <p:cTn id="89" dur="1" fill="hold">
                                          <p:stCondLst>
                                            <p:cond delay="0"/>
                                          </p:stCondLst>
                                        </p:cTn>
                                        <p:tgtEl>
                                          <p:spTgt spid="93"/>
                                        </p:tgtEl>
                                        <p:attrNameLst>
                                          <p:attrName>style.visibility</p:attrName>
                                        </p:attrNameLst>
                                      </p:cBhvr>
                                      <p:to>
                                        <p:strVal val="visible"/>
                                      </p:to>
                                    </p:set>
                                    <p:animEffect transition="in" filter="wipe(left)">
                                      <p:cBhvr>
                                        <p:cTn id="90" dur="500"/>
                                        <p:tgtEl>
                                          <p:spTgt spid="93"/>
                                        </p:tgtEl>
                                      </p:cBhvr>
                                    </p:animEffect>
                                  </p:childTnLst>
                                </p:cTn>
                              </p:par>
                              <p:par>
                                <p:cTn id="91" presetID="22" presetClass="entr" presetSubtype="8" dur="500" fill="hold" grpId="0" nodeType="withEffect">
                                  <p:stCondLst>
                                    <p:cond delay="0"/>
                                  </p:stCondLst>
                                  <p:childTnLst>
                                    <p:set>
                                      <p:cBhvr>
                                        <p:cTn id="92" dur="1" fill="hold">
                                          <p:stCondLst>
                                            <p:cond delay="0"/>
                                          </p:stCondLst>
                                        </p:cTn>
                                        <p:tgtEl>
                                          <p:spTgt spid="94"/>
                                        </p:tgtEl>
                                        <p:attrNameLst>
                                          <p:attrName>style.visibility</p:attrName>
                                        </p:attrNameLst>
                                      </p:cBhvr>
                                      <p:to>
                                        <p:strVal val="visible"/>
                                      </p:to>
                                    </p:set>
                                    <p:animEffect transition="in" filter="wipe(left)">
                                      <p:cBhvr>
                                        <p:cTn id="93" dur="500"/>
                                        <p:tgtEl>
                                          <p:spTgt spid="94"/>
                                        </p:tgtEl>
                                      </p:cBhvr>
                                    </p:animEffect>
                                  </p:childTnLst>
                                </p:cTn>
                              </p:par>
                              <p:par>
                                <p:cTn id="94" presetID="22" presetClass="entr" presetSubtype="8" dur="500" fill="hold" grpId="0" nodeType="withEffect">
                                  <p:stCondLst>
                                    <p:cond delay="0"/>
                                  </p:stCondLst>
                                  <p:childTnLst>
                                    <p:set>
                                      <p:cBhvr>
                                        <p:cTn id="95" dur="1" fill="hold">
                                          <p:stCondLst>
                                            <p:cond delay="0"/>
                                          </p:stCondLst>
                                        </p:cTn>
                                        <p:tgtEl>
                                          <p:spTgt spid="95"/>
                                        </p:tgtEl>
                                        <p:attrNameLst>
                                          <p:attrName>style.visibility</p:attrName>
                                        </p:attrNameLst>
                                      </p:cBhvr>
                                      <p:to>
                                        <p:strVal val="visible"/>
                                      </p:to>
                                    </p:set>
                                    <p:animEffect transition="in" filter="wipe(left)">
                                      <p:cBhvr>
                                        <p:cTn id="96" dur="500"/>
                                        <p:tgtEl>
                                          <p:spTgt spid="95"/>
                                        </p:tgtEl>
                                      </p:cBhvr>
                                    </p:animEffect>
                                  </p:childTnLst>
                                </p:cTn>
                              </p:par>
                              <p:par>
                                <p:cTn id="97" presetID="22" presetClass="entr" presetSubtype="8" dur="500" fill="hold" grpId="0" nodeType="withEffect">
                                  <p:stCondLst>
                                    <p:cond delay="0"/>
                                  </p:stCondLst>
                                  <p:childTnLst>
                                    <p:set>
                                      <p:cBhvr>
                                        <p:cTn id="98" dur="1" fill="hold">
                                          <p:stCondLst>
                                            <p:cond delay="0"/>
                                          </p:stCondLst>
                                        </p:cTn>
                                        <p:tgtEl>
                                          <p:spTgt spid="96"/>
                                        </p:tgtEl>
                                        <p:attrNameLst>
                                          <p:attrName>style.visibility</p:attrName>
                                        </p:attrNameLst>
                                      </p:cBhvr>
                                      <p:to>
                                        <p:strVal val="visible"/>
                                      </p:to>
                                    </p:set>
                                    <p:animEffect transition="in" filter="wipe(left)">
                                      <p:cBhvr>
                                        <p:cTn id="99" dur="500"/>
                                        <p:tgtEl>
                                          <p:spTgt spid="96"/>
                                        </p:tgtEl>
                                      </p:cBhvr>
                                    </p:animEffect>
                                  </p:childTnLst>
                                </p:cTn>
                              </p:par>
                              <p:par>
                                <p:cTn id="100" presetID="22" presetClass="entr" presetSubtype="8" dur="500" fill="hold" grpId="0" nodeType="withEffect">
                                  <p:stCondLst>
                                    <p:cond delay="0"/>
                                  </p:stCondLst>
                                  <p:childTnLst>
                                    <p:set>
                                      <p:cBhvr>
                                        <p:cTn id="101" dur="1" fill="hold">
                                          <p:stCondLst>
                                            <p:cond delay="0"/>
                                          </p:stCondLst>
                                        </p:cTn>
                                        <p:tgtEl>
                                          <p:spTgt spid="97"/>
                                        </p:tgtEl>
                                        <p:attrNameLst>
                                          <p:attrName>style.visibility</p:attrName>
                                        </p:attrNameLst>
                                      </p:cBhvr>
                                      <p:to>
                                        <p:strVal val="visible"/>
                                      </p:to>
                                    </p:set>
                                    <p:animEffect transition="in" filter="wipe(left)">
                                      <p:cBhvr>
                                        <p:cTn id="102" dur="50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3" grpId="0"/>
      <p:bldP spid="74" grpId="0"/>
      <p:bldP spid="75" grpId="0"/>
      <p:bldP spid="76" grpId="0"/>
      <p:bldP spid="86" grpId="0"/>
      <p:bldP spid="87" grpId="0"/>
      <p:bldP spid="88" grpId="0"/>
      <p:bldP spid="89" grpId="0"/>
      <p:bldP spid="90" grpId="0"/>
      <p:bldP spid="91" grpId="0"/>
      <p:bldP spid="92" grpId="0"/>
      <p:bldP spid="93" grpId="0"/>
      <p:bldP spid="94" grpId="0"/>
      <p:bldP spid="95" grpId="0"/>
      <p:bldP spid="96" grpId="0"/>
      <p:bldP spid="97"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447134" y="189434"/>
            <a:ext cx="691276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2800">
                <a:latin typeface="微软雅黑" panose="020b0503020204020204" pitchFamily="34" charset="-122"/>
                <a:ea typeface="微软雅黑" panose="020b0503020204020204" pitchFamily="34" charset="-122"/>
              </a:rPr>
              <a:t>三、行为分析中无声语言的表现规律</a:t>
            </a:r>
            <a:endParaRPr lang="zh-CN" altLang="en-US" sz="2800">
              <a:latin typeface="微软雅黑" panose="020b0503020204020204" pitchFamily="34" charset="-122"/>
              <a:ea typeface="微软雅黑" panose="020b0503020204020204" pitchFamily="34" charset="-122"/>
            </a:endParaRPr>
          </a:p>
        </p:txBody>
      </p:sp>
      <p:sp>
        <p:nvSpPr>
          <p:cNvPr id="29" name="Oval 4"/>
          <p:cNvSpPr>
            <a:spLocks noChangeArrowheads="1"/>
          </p:cNvSpPr>
          <p:nvPr/>
        </p:nvSpPr>
        <p:spPr bwMode="auto">
          <a:xfrm>
            <a:off x="5488201" y="1197546"/>
            <a:ext cx="1275245" cy="1294604"/>
          </a:xfrm>
          <a:prstGeom prst="ellipse">
            <a:avLst/>
          </a:prstGeom>
          <a:solidFill>
            <a:sysClr val="window" lastClr="FFFFFF">
              <a:lumMod val="50000"/>
            </a:sysClr>
          </a:solidFill>
          <a:ln w="12700">
            <a:noFill/>
            <a:round/>
          </a:ln>
          <a:effectLst/>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0" name="Oval 4"/>
          <p:cNvSpPr>
            <a:spLocks noChangeArrowheads="1"/>
          </p:cNvSpPr>
          <p:nvPr/>
        </p:nvSpPr>
        <p:spPr bwMode="auto">
          <a:xfrm>
            <a:off x="5488201" y="1197546"/>
            <a:ext cx="1275245" cy="1294604"/>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1" name="Oval 4"/>
          <p:cNvSpPr>
            <a:spLocks noChangeArrowheads="1"/>
          </p:cNvSpPr>
          <p:nvPr/>
        </p:nvSpPr>
        <p:spPr bwMode="auto">
          <a:xfrm>
            <a:off x="4070004" y="1782820"/>
            <a:ext cx="1744690" cy="1771179"/>
          </a:xfrm>
          <a:prstGeom prst="ellipse">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2" name="Oval 4"/>
          <p:cNvSpPr>
            <a:spLocks noChangeArrowheads="1"/>
          </p:cNvSpPr>
          <p:nvPr/>
        </p:nvSpPr>
        <p:spPr bwMode="auto">
          <a:xfrm>
            <a:off x="4070004" y="2311698"/>
            <a:ext cx="1744690" cy="1242302"/>
          </a:xfrm>
          <a:custGeom>
            <a:rect l="l" t="t" r="r" b="b"/>
            <a:pathLst>
              <a:path w="1667532" h="1169451">
                <a:moveTo>
                  <a:pt x="71654" y="0"/>
                </a:moveTo>
                <a:lnTo>
                  <a:pt x="1595878" y="0"/>
                </a:lnTo>
                <a:cubicBezTo>
                  <a:pt x="1642324" y="102389"/>
                  <a:pt x="1667532" y="216148"/>
                  <a:pt x="1667532" y="335794"/>
                </a:cubicBezTo>
                <a:cubicBezTo>
                  <a:pt x="1667532" y="796210"/>
                  <a:pt x="1294242" y="1169451"/>
                  <a:pt x="833766" y="1169451"/>
                </a:cubicBezTo>
                <a:cubicBezTo>
                  <a:pt x="373290" y="1169451"/>
                  <a:pt x="0" y="796210"/>
                  <a:pt x="0" y="335794"/>
                </a:cubicBezTo>
                <a:cubicBezTo>
                  <a:pt x="0" y="216148"/>
                  <a:pt x="25208" y="102389"/>
                  <a:pt x="71654" y="0"/>
                </a:cubicBezTo>
                <a:close/>
              </a:path>
            </a:pathLst>
          </a:cu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3" name="Oval 4"/>
          <p:cNvSpPr>
            <a:spLocks noChangeArrowheads="1"/>
          </p:cNvSpPr>
          <p:nvPr/>
        </p:nvSpPr>
        <p:spPr bwMode="auto">
          <a:xfrm>
            <a:off x="2424252" y="2596307"/>
            <a:ext cx="2150301" cy="2183233"/>
          </a:xfrm>
          <a:prstGeom prst="ellipse">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4" name="Oval 4"/>
          <p:cNvSpPr>
            <a:spLocks noChangeArrowheads="1"/>
          </p:cNvSpPr>
          <p:nvPr/>
        </p:nvSpPr>
        <p:spPr bwMode="auto">
          <a:xfrm>
            <a:off x="2424252" y="3669599"/>
            <a:ext cx="2150301" cy="1109944"/>
          </a:xfrm>
          <a:custGeom>
            <a:rect l="l" t="t" r="r" b="b"/>
            <a:pathLst>
              <a:path w="2055204" h="1044854">
                <a:moveTo>
                  <a:pt x="871" y="0"/>
                </a:moveTo>
                <a:lnTo>
                  <a:pt x="2054333" y="0"/>
                </a:lnTo>
                <a:cubicBezTo>
                  <a:pt x="2055157" y="5732"/>
                  <a:pt x="2055204" y="11487"/>
                  <a:pt x="2055204" y="17253"/>
                </a:cubicBezTo>
                <a:cubicBezTo>
                  <a:pt x="2055204" y="584781"/>
                  <a:pt x="1595131" y="1044854"/>
                  <a:pt x="1027602" y="1044854"/>
                </a:cubicBezTo>
                <a:cubicBezTo>
                  <a:pt x="460073" y="1044854"/>
                  <a:pt x="0" y="584781"/>
                  <a:pt x="0" y="17253"/>
                </a:cubicBezTo>
                <a:close/>
              </a:path>
            </a:pathLst>
          </a:cu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5" name="Oval 4"/>
          <p:cNvSpPr>
            <a:spLocks noChangeArrowheads="1"/>
          </p:cNvSpPr>
          <p:nvPr/>
        </p:nvSpPr>
        <p:spPr bwMode="auto">
          <a:xfrm>
            <a:off x="480963" y="3641224"/>
            <a:ext cx="2639260" cy="2679682"/>
          </a:xfrm>
          <a:prstGeom prst="ellipse">
            <a:avLst/>
          </a:prstGeom>
          <a:solidFill>
            <a:sysClr val="window" lastClr="FFFFFF">
              <a:lumMod val="50000"/>
            </a:sys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6" name="Oval 4"/>
          <p:cNvSpPr>
            <a:spLocks noChangeArrowheads="1"/>
          </p:cNvSpPr>
          <p:nvPr/>
        </p:nvSpPr>
        <p:spPr bwMode="auto">
          <a:xfrm>
            <a:off x="708349" y="5732919"/>
            <a:ext cx="2184485" cy="587987"/>
          </a:xfrm>
          <a:custGeom>
            <a:rect l="l" t="t" r="r" b="b"/>
            <a:pathLst>
              <a:path w="2087876" h="553506">
                <a:moveTo>
                  <a:pt x="0" y="0"/>
                </a:moveTo>
                <a:lnTo>
                  <a:pt x="2087877" y="0"/>
                </a:lnTo>
                <a:cubicBezTo>
                  <a:pt x="1861113" y="334090"/>
                  <a:pt x="1478149" y="553506"/>
                  <a:pt x="1043938" y="553506"/>
                </a:cubicBezTo>
                <a:cubicBezTo>
                  <a:pt x="609727" y="553506"/>
                  <a:pt x="226764" y="334090"/>
                  <a:pt x="0" y="0"/>
                </a:cubicBezTo>
                <a:close/>
              </a:path>
            </a:pathLst>
          </a:cu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none" lIns="96226" tIns="48114" rIns="96226" bIns="48114"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auto" latinLnBrk="0" hangingPunct="1">
              <a:lnSpc>
                <a:spcPct val="100000"/>
              </a:lnSpc>
              <a:spcBef>
                <a:spcPct val="0"/>
              </a:spcBef>
              <a:spcAft>
                <a:spcPct val="0"/>
              </a:spcAft>
              <a:buClrTx/>
              <a:buSzTx/>
              <a:buFontTx/>
              <a:buNone/>
              <a:defRPr/>
            </a:pPr>
            <a:endParaRPr kumimoji="0" lang="ko-KR" altLang="en-US" sz="1800" b="0" i="0" u="none" strike="noStrike" kern="0" cap="none" spc="0" normalizeH="0" baseline="0" noProof="0">
              <a:ln>
                <a:noFill/>
              </a:ln>
              <a:solidFill>
                <a:srgbClr val="000000"/>
              </a:solidFill>
              <a:effectLst/>
              <a:uLnTx/>
              <a:uFillTx/>
              <a:latin typeface="微软雅黑" panose="020b0503020204020204" pitchFamily="34" charset="-122"/>
              <a:ea typeface="Gulim" panose="020b0600000101010101" pitchFamily="34" charset="-127"/>
            </a:endParaRPr>
          </a:p>
        </p:txBody>
      </p:sp>
      <p:sp>
        <p:nvSpPr>
          <p:cNvPr id="37" name="TextBox 11"/>
          <p:cNvSpPr txBox="1"/>
          <p:nvPr/>
        </p:nvSpPr>
        <p:spPr>
          <a:xfrm>
            <a:off x="952615" y="4593926"/>
            <a:ext cx="1680480" cy="774276"/>
          </a:xfrm>
          <a:prstGeom prst="rect">
            <a:avLst/>
          </a:prstGeom>
          <a:noFill/>
        </p:spPr>
        <p:txBody>
          <a:bodyPr wrap="square" lIns="96226" tIns="48114" rIns="96226" bIns="48114" rtlCol="0" anchor="ctr">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1219200"/>
            <a:r>
              <a:rPr lang="en-US" altLang="zh-CN" sz="4400" b="1">
                <a:solidFill>
                  <a:prstClr val="white"/>
                </a:solidFill>
                <a:latin typeface="微软雅黑" panose="020b0503020204020204" pitchFamily="34" charset="-122"/>
                <a:ea typeface="微软雅黑" panose="020b0503020204020204" pitchFamily="34" charset="-122"/>
              </a:rPr>
              <a:t>1</a:t>
            </a:r>
            <a:endParaRPr lang="zh-CN" altLang="en-US" sz="4400" b="1">
              <a:solidFill>
                <a:prstClr val="white"/>
              </a:solidFill>
              <a:latin typeface="微软雅黑" panose="020b0503020204020204" pitchFamily="34" charset="-122"/>
              <a:ea typeface="微软雅黑" panose="020b0503020204020204" pitchFamily="34" charset="-122"/>
            </a:endParaRPr>
          </a:p>
        </p:txBody>
      </p:sp>
      <p:sp>
        <p:nvSpPr>
          <p:cNvPr id="38" name="TextBox 12"/>
          <p:cNvSpPr txBox="1"/>
          <p:nvPr/>
        </p:nvSpPr>
        <p:spPr>
          <a:xfrm>
            <a:off x="2767415" y="2904763"/>
            <a:ext cx="1475475" cy="774276"/>
          </a:xfrm>
          <a:prstGeom prst="rect">
            <a:avLst/>
          </a:prstGeom>
          <a:noFill/>
        </p:spPr>
        <p:txBody>
          <a:bodyPr wrap="square" lIns="96226" tIns="48114" rIns="96226" bIns="48114" rtlCol="0" anchor="ctr">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1219200"/>
            <a:r>
              <a:rPr lang="en-US" altLang="zh-CN" sz="4400" b="1">
                <a:solidFill>
                  <a:prstClr val="white"/>
                </a:solidFill>
                <a:latin typeface="微软雅黑" panose="020b0503020204020204" pitchFamily="34" charset="-122"/>
                <a:ea typeface="微软雅黑" panose="020b0503020204020204" pitchFamily="34" charset="-122"/>
              </a:rPr>
              <a:t>2</a:t>
            </a:r>
            <a:endParaRPr lang="zh-CN" altLang="en-US" sz="4400" b="1">
              <a:solidFill>
                <a:prstClr val="white"/>
              </a:solidFill>
              <a:latin typeface="微软雅黑" panose="020b0503020204020204" pitchFamily="34" charset="-122"/>
              <a:ea typeface="微软雅黑" panose="020b0503020204020204" pitchFamily="34" charset="-122"/>
            </a:endParaRPr>
          </a:p>
        </p:txBody>
      </p:sp>
      <p:sp>
        <p:nvSpPr>
          <p:cNvPr id="39" name="TextBox 13"/>
          <p:cNvSpPr txBox="1"/>
          <p:nvPr/>
        </p:nvSpPr>
        <p:spPr>
          <a:xfrm>
            <a:off x="4214226" y="2205175"/>
            <a:ext cx="1424224" cy="774276"/>
          </a:xfrm>
          <a:prstGeom prst="rect">
            <a:avLst/>
          </a:prstGeom>
          <a:noFill/>
        </p:spPr>
        <p:txBody>
          <a:bodyPr wrap="square" lIns="96226" tIns="48114" rIns="96226" bIns="48114" rtlCol="0" anchor="ctr">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1219200"/>
            <a:r>
              <a:rPr lang="en-US" altLang="zh-CN" sz="4400" b="1">
                <a:solidFill>
                  <a:prstClr val="white"/>
                </a:solidFill>
                <a:latin typeface="微软雅黑" panose="020b0503020204020204" pitchFamily="34" charset="-122"/>
                <a:ea typeface="微软雅黑" panose="020b0503020204020204" pitchFamily="34" charset="-122"/>
              </a:rPr>
              <a:t>3</a:t>
            </a:r>
            <a:endParaRPr lang="zh-CN" altLang="en-US" sz="4400" b="1">
              <a:solidFill>
                <a:prstClr val="white"/>
              </a:solidFill>
              <a:latin typeface="微软雅黑" panose="020b0503020204020204" pitchFamily="34" charset="-122"/>
              <a:ea typeface="微软雅黑" panose="020b0503020204020204" pitchFamily="34" charset="-122"/>
            </a:endParaRPr>
          </a:p>
        </p:txBody>
      </p:sp>
      <p:cxnSp>
        <p:nvCxnSpPr>
          <p:cNvPr id="40" name="直接连接符 39"/>
          <p:cNvCxnSpPr/>
          <p:nvPr/>
        </p:nvCxnSpPr>
        <p:spPr>
          <a:xfrm>
            <a:off x="6127589" y="2024670"/>
            <a:ext cx="1121366" cy="0"/>
          </a:xfrm>
          <a:prstGeom prst="line">
            <a:avLst/>
          </a:prstGeom>
          <a:noFill/>
          <a:ln w="9525" cap="flat" cmpd="sng" algn="ctr">
            <a:solidFill>
              <a:sysClr val="window" lastClr="FFFFFF">
                <a:lumMod val="50000"/>
              </a:sysClr>
            </a:solidFill>
            <a:prstDash val="sysDot"/>
            <a:headEnd type="oval"/>
            <a:tailEnd type="oval"/>
          </a:ln>
          <a:effectLst/>
        </p:spPr>
      </p:cxnSp>
      <p:cxnSp>
        <p:nvCxnSpPr>
          <p:cNvPr id="41" name="直接连接符 40"/>
          <p:cNvCxnSpPr/>
          <p:nvPr/>
        </p:nvCxnSpPr>
        <p:spPr>
          <a:xfrm>
            <a:off x="4930670" y="3000584"/>
            <a:ext cx="2318286" cy="0"/>
          </a:xfrm>
          <a:prstGeom prst="line">
            <a:avLst/>
          </a:prstGeom>
          <a:noFill/>
          <a:ln w="9525" cap="flat" cmpd="sng" algn="ctr">
            <a:solidFill>
              <a:sysClr val="window" lastClr="FFFFFF">
                <a:lumMod val="50000"/>
              </a:sysClr>
            </a:solidFill>
            <a:prstDash val="sysDot"/>
            <a:headEnd type="oval"/>
            <a:tailEnd type="oval"/>
          </a:ln>
          <a:effectLst/>
        </p:spPr>
      </p:cxnSp>
      <p:cxnSp>
        <p:nvCxnSpPr>
          <p:cNvPr id="42" name="直接连接符 41"/>
          <p:cNvCxnSpPr/>
          <p:nvPr/>
        </p:nvCxnSpPr>
        <p:spPr>
          <a:xfrm>
            <a:off x="3450040" y="4112475"/>
            <a:ext cx="3798916" cy="0"/>
          </a:xfrm>
          <a:prstGeom prst="line">
            <a:avLst/>
          </a:prstGeom>
          <a:noFill/>
          <a:ln w="9525" cap="flat" cmpd="sng" algn="ctr">
            <a:solidFill>
              <a:sysClr val="window" lastClr="FFFFFF">
                <a:lumMod val="50000"/>
              </a:sysClr>
            </a:solidFill>
            <a:prstDash val="sysDot"/>
            <a:headEnd type="oval"/>
            <a:tailEnd type="oval"/>
          </a:ln>
          <a:effectLst/>
        </p:spPr>
      </p:cxnSp>
      <p:cxnSp>
        <p:nvCxnSpPr>
          <p:cNvPr id="43" name="直接连接符 42"/>
          <p:cNvCxnSpPr/>
          <p:nvPr/>
        </p:nvCxnSpPr>
        <p:spPr>
          <a:xfrm>
            <a:off x="1800592" y="5270835"/>
            <a:ext cx="5448363" cy="0"/>
          </a:xfrm>
          <a:prstGeom prst="line">
            <a:avLst/>
          </a:prstGeom>
          <a:noFill/>
          <a:ln w="9525" cap="flat" cmpd="sng" algn="ctr">
            <a:solidFill>
              <a:sysClr val="window" lastClr="FFFFFF">
                <a:lumMod val="50000"/>
              </a:sysClr>
            </a:solidFill>
            <a:prstDash val="sysDot"/>
            <a:headEnd type="oval"/>
            <a:tailEnd type="oval"/>
          </a:ln>
          <a:effectLst/>
        </p:spPr>
      </p:cxnSp>
      <p:sp>
        <p:nvSpPr>
          <p:cNvPr id="44" name="TextBox 18"/>
          <p:cNvSpPr txBox="1"/>
          <p:nvPr/>
        </p:nvSpPr>
        <p:spPr>
          <a:xfrm>
            <a:off x="7336894" y="4981066"/>
            <a:ext cx="4566252" cy="528055"/>
          </a:xfrm>
          <a:prstGeom prst="rect">
            <a:avLst/>
          </a:prstGeom>
          <a:noFill/>
        </p:spPr>
        <p:txBody>
          <a:bodyPr wrap="square" lIns="96226" tIns="48114" rIns="96226" bIns="48114"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r>
              <a:rPr lang="zh-CN" altLang="en-US" sz="2800" b="1">
                <a:solidFill>
                  <a:prstClr val="black"/>
                </a:solidFill>
                <a:latin typeface="微软雅黑" panose="020b0503020204020204" pitchFamily="34" charset="-122"/>
                <a:ea typeface="微软雅黑" panose="020b0503020204020204" pitchFamily="34" charset="-122"/>
                <a:cs typeface="+mn-ea"/>
                <a:sym typeface="+mn-lt"/>
              </a:rPr>
              <a:t>表示思考状态的无声语言</a:t>
            </a:r>
            <a:endParaRPr lang="zh-CN" altLang="en-US" sz="2800" b="1">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45" name="TextBox 19"/>
          <p:cNvSpPr txBox="1"/>
          <p:nvPr/>
        </p:nvSpPr>
        <p:spPr>
          <a:xfrm>
            <a:off x="7336894" y="3840506"/>
            <a:ext cx="4566252" cy="528055"/>
          </a:xfrm>
          <a:prstGeom prst="rect">
            <a:avLst/>
          </a:prstGeom>
          <a:noFill/>
        </p:spPr>
        <p:txBody>
          <a:bodyPr wrap="square" lIns="96226" tIns="48114" rIns="96226" bIns="48114"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r>
              <a:rPr lang="zh-CN" altLang="en-US" sz="2800" b="1">
                <a:solidFill>
                  <a:prstClr val="black"/>
                </a:solidFill>
                <a:latin typeface="微软雅黑" panose="020b0503020204020204" pitchFamily="34" charset="-122"/>
                <a:ea typeface="微软雅黑" panose="020b0503020204020204" pitchFamily="34" charset="-122"/>
                <a:cs typeface="+mn-ea"/>
                <a:sym typeface="+mn-lt"/>
              </a:rPr>
              <a:t>表示情绪不稳定的无声语言</a:t>
            </a:r>
            <a:endParaRPr lang="zh-CN" altLang="en-US" sz="2800" b="1">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46" name="TextBox 20"/>
          <p:cNvSpPr txBox="1"/>
          <p:nvPr/>
        </p:nvSpPr>
        <p:spPr>
          <a:xfrm>
            <a:off x="7336894" y="2699947"/>
            <a:ext cx="4566252" cy="528055"/>
          </a:xfrm>
          <a:prstGeom prst="rect">
            <a:avLst/>
          </a:prstGeom>
          <a:noFill/>
        </p:spPr>
        <p:txBody>
          <a:bodyPr wrap="square" lIns="96226" tIns="48114" rIns="96226" bIns="48114"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r>
              <a:rPr lang="zh-CN" altLang="en-US" sz="2800" b="1">
                <a:solidFill>
                  <a:prstClr val="black"/>
                </a:solidFill>
                <a:latin typeface="微软雅黑" panose="020b0503020204020204" pitchFamily="34" charset="-122"/>
                <a:ea typeface="微软雅黑" panose="020b0503020204020204" pitchFamily="34" charset="-122"/>
                <a:cs typeface="+mn-ea"/>
                <a:sym typeface="+mn-lt"/>
              </a:rPr>
              <a:t>表示性格的无声语言</a:t>
            </a:r>
            <a:endParaRPr lang="zh-CN" altLang="en-US" sz="2800" b="1">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47" name="TextBox 21"/>
          <p:cNvSpPr txBox="1"/>
          <p:nvPr/>
        </p:nvSpPr>
        <p:spPr>
          <a:xfrm>
            <a:off x="7336894" y="1778642"/>
            <a:ext cx="4566252" cy="528055"/>
          </a:xfrm>
          <a:prstGeom prst="rect">
            <a:avLst/>
          </a:prstGeom>
          <a:noFill/>
        </p:spPr>
        <p:txBody>
          <a:bodyPr wrap="square" lIns="96226" tIns="48114" rIns="96226" bIns="48114"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r>
              <a:rPr lang="zh-CN" altLang="en-US" sz="2800" b="1">
                <a:solidFill>
                  <a:prstClr val="black"/>
                </a:solidFill>
                <a:latin typeface="微软雅黑" panose="020b0503020204020204" pitchFamily="34" charset="-122"/>
                <a:ea typeface="微软雅黑" panose="020b0503020204020204" pitchFamily="34" charset="-122"/>
                <a:cs typeface="+mn-ea"/>
                <a:sym typeface="+mn-lt"/>
              </a:rPr>
              <a:t>表示不满的无声语言</a:t>
            </a:r>
            <a:endParaRPr lang="zh-CN" altLang="en-US" sz="2800" b="1">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48" name="TextBox 22"/>
          <p:cNvSpPr txBox="1"/>
          <p:nvPr/>
        </p:nvSpPr>
        <p:spPr>
          <a:xfrm>
            <a:off x="5601630" y="1457711"/>
            <a:ext cx="1014218" cy="774276"/>
          </a:xfrm>
          <a:prstGeom prst="rect">
            <a:avLst/>
          </a:prstGeom>
          <a:noFill/>
        </p:spPr>
        <p:txBody>
          <a:bodyPr wrap="square" lIns="96226" tIns="48114" rIns="96226" bIns="48114" rtlCol="0" anchor="ctr">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1219200"/>
            <a:r>
              <a:rPr lang="en-US" altLang="zh-CN" sz="4400" b="1">
                <a:solidFill>
                  <a:prstClr val="white"/>
                </a:solidFill>
                <a:latin typeface="微软雅黑" panose="020b0503020204020204" pitchFamily="34" charset="-122"/>
                <a:ea typeface="微软雅黑" panose="020b0503020204020204" pitchFamily="34" charset="-122"/>
              </a:rPr>
              <a:t>4</a:t>
            </a:r>
            <a:endParaRPr lang="zh-CN" altLang="en-US" sz="4400" b="1">
              <a:solidFill>
                <a:prstClr val="white"/>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 presetClass="entr" presetSubtype="1" dur="500" fill="hold" grpId="0" nodeType="after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ppt_x"/>
                                          </p:val>
                                        </p:tav>
                                        <p:tav tm="100000">
                                          <p:val>
                                            <p:strVal val="#ppt_x"/>
                                          </p:val>
                                        </p:tav>
                                      </p:tavLst>
                                    </p:anim>
                                    <p:anim calcmode="lin" valueType="num">
                                      <p:cBhvr additive="base">
                                        <p:cTn id="12" dur="500" fill="hold"/>
                                        <p:tgtEl>
                                          <p:spTgt spid="29"/>
                                        </p:tgtEl>
                                        <p:attrNameLst>
                                          <p:attrName>ppt_y</p:attrName>
                                        </p:attrNameLst>
                                      </p:cBhvr>
                                      <p:tavLst>
                                        <p:tav tm="0">
                                          <p:val>
                                            <p:strVal val="0-#ppt_h/2"/>
                                          </p:val>
                                        </p:tav>
                                        <p:tav tm="100000">
                                          <p:val>
                                            <p:strVal val="#ppt_y"/>
                                          </p:val>
                                        </p:tav>
                                      </p:tavLst>
                                    </p:anim>
                                  </p:childTnLst>
                                </p:cTn>
                              </p:par>
                              <p:par>
                                <p:cTn id="13" presetID="2" presetClass="entr" presetSubtype="1" dur="500" fill="hold" grpId="0" nodeType="withEffect">
                                  <p:stCondLst>
                                    <p:cond delay="200"/>
                                  </p:stCondLst>
                                  <p:childTnLst>
                                    <p:set>
                                      <p:cBhvr>
                                        <p:cTn id="14" dur="1" fill="hold">
                                          <p:stCondLst>
                                            <p:cond delay="0"/>
                                          </p:stCondLst>
                                        </p:cTn>
                                        <p:tgtEl>
                                          <p:spTgt spid="31"/>
                                        </p:tgtEl>
                                        <p:attrNameLst>
                                          <p:attrName>style.visibility</p:attrName>
                                        </p:attrNameLst>
                                      </p:cBhvr>
                                      <p:to>
                                        <p:strVal val="visible"/>
                                      </p:to>
                                    </p:set>
                                    <p:anim calcmode="lin" valueType="num">
                                      <p:cBhvr additive="base">
                                        <p:cTn id="15" dur="500" fill="hold"/>
                                        <p:tgtEl>
                                          <p:spTgt spid="31"/>
                                        </p:tgtEl>
                                        <p:attrNameLst>
                                          <p:attrName>ppt_x</p:attrName>
                                        </p:attrNameLst>
                                      </p:cBhvr>
                                      <p:tavLst>
                                        <p:tav tm="0">
                                          <p:val>
                                            <p:strVal val="#ppt_x"/>
                                          </p:val>
                                        </p:tav>
                                        <p:tav tm="100000">
                                          <p:val>
                                            <p:strVal val="#ppt_x"/>
                                          </p:val>
                                        </p:tav>
                                      </p:tavLst>
                                    </p:anim>
                                    <p:anim calcmode="lin" valueType="num">
                                      <p:cBhvr additive="base">
                                        <p:cTn id="16" dur="500" fill="hold"/>
                                        <p:tgtEl>
                                          <p:spTgt spid="31"/>
                                        </p:tgtEl>
                                        <p:attrNameLst>
                                          <p:attrName>ppt_y</p:attrName>
                                        </p:attrNameLst>
                                      </p:cBhvr>
                                      <p:tavLst>
                                        <p:tav tm="0">
                                          <p:val>
                                            <p:strVal val="0-#ppt_h/2"/>
                                          </p:val>
                                        </p:tav>
                                        <p:tav tm="100000">
                                          <p:val>
                                            <p:strVal val="#ppt_y"/>
                                          </p:val>
                                        </p:tav>
                                      </p:tavLst>
                                    </p:anim>
                                  </p:childTnLst>
                                </p:cTn>
                              </p:par>
                              <p:par>
                                <p:cTn id="17" presetID="2" presetClass="entr" presetSubtype="1" dur="500" fill="hold" grpId="0" nodeType="withEffect">
                                  <p:stCondLst>
                                    <p:cond delay="40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ppt_x"/>
                                          </p:val>
                                        </p:tav>
                                        <p:tav tm="100000">
                                          <p:val>
                                            <p:strVal val="#ppt_x"/>
                                          </p:val>
                                        </p:tav>
                                      </p:tavLst>
                                    </p:anim>
                                    <p:anim calcmode="lin" valueType="num">
                                      <p:cBhvr additive="base">
                                        <p:cTn id="20" dur="500" fill="hold"/>
                                        <p:tgtEl>
                                          <p:spTgt spid="33"/>
                                        </p:tgtEl>
                                        <p:attrNameLst>
                                          <p:attrName>ppt_y</p:attrName>
                                        </p:attrNameLst>
                                      </p:cBhvr>
                                      <p:tavLst>
                                        <p:tav tm="0">
                                          <p:val>
                                            <p:strVal val="0-#ppt_h/2"/>
                                          </p:val>
                                        </p:tav>
                                        <p:tav tm="100000">
                                          <p:val>
                                            <p:strVal val="#ppt_y"/>
                                          </p:val>
                                        </p:tav>
                                      </p:tavLst>
                                    </p:anim>
                                  </p:childTnLst>
                                </p:cTn>
                              </p:par>
                              <p:par>
                                <p:cTn id="21" presetID="2" presetClass="entr" presetSubtype="1" dur="500" fill="hold" grpId="0" nodeType="withEffect">
                                  <p:stCondLst>
                                    <p:cond delay="600"/>
                                  </p:stCondLst>
                                  <p:childTnLst>
                                    <p:set>
                                      <p:cBhvr>
                                        <p:cTn id="22" dur="1" fill="hold">
                                          <p:stCondLst>
                                            <p:cond delay="0"/>
                                          </p:stCondLst>
                                        </p:cTn>
                                        <p:tgtEl>
                                          <p:spTgt spid="35"/>
                                        </p:tgtEl>
                                        <p:attrNameLst>
                                          <p:attrName>style.visibility</p:attrName>
                                        </p:attrNameLst>
                                      </p:cBhvr>
                                      <p:to>
                                        <p:strVal val="visible"/>
                                      </p:to>
                                    </p:set>
                                    <p:anim calcmode="lin" valueType="num">
                                      <p:cBhvr additive="base">
                                        <p:cTn id="23" dur="500" fill="hold"/>
                                        <p:tgtEl>
                                          <p:spTgt spid="35"/>
                                        </p:tgtEl>
                                        <p:attrNameLst>
                                          <p:attrName>ppt_x</p:attrName>
                                        </p:attrNameLst>
                                      </p:cBhvr>
                                      <p:tavLst>
                                        <p:tav tm="0">
                                          <p:val>
                                            <p:strVal val="#ppt_x"/>
                                          </p:val>
                                        </p:tav>
                                        <p:tav tm="100000">
                                          <p:val>
                                            <p:strVal val="#ppt_x"/>
                                          </p:val>
                                        </p:tav>
                                      </p:tavLst>
                                    </p:anim>
                                    <p:anim calcmode="lin" valueType="num">
                                      <p:cBhvr additive="base">
                                        <p:cTn id="24" dur="500" fill="hold"/>
                                        <p:tgtEl>
                                          <p:spTgt spid="35"/>
                                        </p:tgtEl>
                                        <p:attrNameLst>
                                          <p:attrName>ppt_y</p:attrName>
                                        </p:attrNameLst>
                                      </p:cBhvr>
                                      <p:tavLst>
                                        <p:tav tm="0">
                                          <p:val>
                                            <p:strVal val="0-#ppt_h/2"/>
                                          </p:val>
                                        </p:tav>
                                        <p:tav tm="100000">
                                          <p:val>
                                            <p:strVal val="#ppt_y"/>
                                          </p:val>
                                        </p:tav>
                                      </p:tavLst>
                                    </p:anim>
                                  </p:childTnLst>
                                </p:cTn>
                              </p:par>
                            </p:childTnLst>
                          </p:cTn>
                        </p:par>
                        <p:par>
                          <p:cTn id="25" fill="hold" nodeType="afterGroup">
                            <p:stCondLst>
                              <p:cond delay="1600"/>
                            </p:stCondLst>
                            <p:childTnLst>
                              <p:par>
                                <p:cTn id="26" presetID="22" presetClass="entr" presetSubtype="4" dur="500" fill="hold" grpId="0" nodeType="afterEffect">
                                  <p:stCondLst>
                                    <p:cond delay="0"/>
                                  </p:stCondLst>
                                  <p:childTnLst>
                                    <p:set>
                                      <p:cBhvr>
                                        <p:cTn id="27" dur="1" fill="hold">
                                          <p:stCondLst>
                                            <p:cond delay="0"/>
                                          </p:stCondLst>
                                        </p:cTn>
                                        <p:tgtEl>
                                          <p:spTgt spid="36"/>
                                        </p:tgtEl>
                                        <p:attrNameLst>
                                          <p:attrName>style.visibility</p:attrName>
                                        </p:attrNameLst>
                                      </p:cBhvr>
                                      <p:to>
                                        <p:strVal val="visible"/>
                                      </p:to>
                                    </p:set>
                                    <p:animEffect transition="in" filter="wipe(down)">
                                      <p:cBhvr>
                                        <p:cTn id="28" dur="500"/>
                                        <p:tgtEl>
                                          <p:spTgt spid="36"/>
                                        </p:tgtEl>
                                      </p:cBhvr>
                                    </p:animEffect>
                                  </p:childTnLst>
                                </p:cTn>
                              </p:par>
                            </p:childTnLst>
                          </p:cTn>
                        </p:par>
                        <p:par>
                          <p:cTn id="29" fill="hold" nodeType="afterGroup">
                            <p:stCondLst>
                              <p:cond delay="2100"/>
                            </p:stCondLst>
                            <p:childTnLst>
                              <p:par>
                                <p:cTn id="30" presetID="42" presetClass="entr" presetSubtype="0" dur="1000" fill="hold" grpId="0" nodeType="after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fade">
                                      <p:cBhvr>
                                        <p:cTn id="32" dur="1000"/>
                                        <p:tgtEl>
                                          <p:spTgt spid="37"/>
                                        </p:tgtEl>
                                      </p:cBhvr>
                                    </p:animEffect>
                                    <p:anim calcmode="lin" valueType="num">
                                      <p:cBhvr>
                                        <p:cTn id="33" dur="1000" fill="hold"/>
                                        <p:tgtEl>
                                          <p:spTgt spid="37"/>
                                        </p:tgtEl>
                                        <p:attrNameLst>
                                          <p:attrName>ppt_x</p:attrName>
                                        </p:attrNameLst>
                                      </p:cBhvr>
                                      <p:tavLst>
                                        <p:tav tm="0">
                                          <p:val>
                                            <p:strVal val="#ppt_x"/>
                                          </p:val>
                                        </p:tav>
                                        <p:tav tm="100000">
                                          <p:val>
                                            <p:strVal val="#ppt_x"/>
                                          </p:val>
                                        </p:tav>
                                      </p:tavLst>
                                    </p:anim>
                                    <p:anim calcmode="lin" valueType="num">
                                      <p:cBhvr>
                                        <p:cTn id="34" dur="1000" fill="hold"/>
                                        <p:tgtEl>
                                          <p:spTgt spid="37"/>
                                        </p:tgtEl>
                                        <p:attrNameLst>
                                          <p:attrName>ppt_y</p:attrName>
                                        </p:attrNameLst>
                                      </p:cBhvr>
                                      <p:tavLst>
                                        <p:tav tm="0">
                                          <p:val>
                                            <p:strVal val="#ppt_y+.1"/>
                                          </p:val>
                                        </p:tav>
                                        <p:tav tm="100000">
                                          <p:val>
                                            <p:strVal val="#ppt_y"/>
                                          </p:val>
                                        </p:tav>
                                      </p:tavLst>
                                    </p:anim>
                                  </p:childTnLst>
                                </p:cTn>
                              </p:par>
                            </p:childTnLst>
                          </p:cTn>
                        </p:par>
                        <p:par>
                          <p:cTn id="35" fill="hold" nodeType="afterGroup">
                            <p:stCondLst>
                              <p:cond delay="3100"/>
                            </p:stCondLst>
                            <p:childTnLst>
                              <p:par>
                                <p:cTn id="36" presetID="22" presetClass="entr" presetSubtype="8" dur="500" fill="hold" nodeType="afterEffect">
                                  <p:stCondLst>
                                    <p:cond delay="0"/>
                                  </p:stCondLst>
                                  <p:childTnLst>
                                    <p:set>
                                      <p:cBhvr>
                                        <p:cTn id="37" dur="1" fill="hold">
                                          <p:stCondLst>
                                            <p:cond delay="0"/>
                                          </p:stCondLst>
                                        </p:cTn>
                                        <p:tgtEl>
                                          <p:spTgt spid="43"/>
                                        </p:tgtEl>
                                        <p:attrNameLst>
                                          <p:attrName>style.visibility</p:attrName>
                                        </p:attrNameLst>
                                      </p:cBhvr>
                                      <p:to>
                                        <p:strVal val="visible"/>
                                      </p:to>
                                    </p:set>
                                    <p:animEffect transition="in" filter="wipe(left)">
                                      <p:cBhvr>
                                        <p:cTn id="38" dur="500"/>
                                        <p:tgtEl>
                                          <p:spTgt spid="43"/>
                                        </p:tgtEl>
                                      </p:cBhvr>
                                    </p:animEffect>
                                  </p:childTnLst>
                                </p:cTn>
                              </p:par>
                            </p:childTnLst>
                          </p:cTn>
                        </p:par>
                        <p:par>
                          <p:cTn id="39" fill="hold" nodeType="afterGroup">
                            <p:stCondLst>
                              <p:cond delay="3600"/>
                            </p:stCondLst>
                            <p:childTnLst>
                              <p:par>
                                <p:cTn id="40" presetID="22" presetClass="entr" presetSubtype="8" dur="500" fill="hold" grpId="0" nodeType="afterEffect">
                                  <p:stCondLst>
                                    <p:cond delay="0"/>
                                  </p:stCondLst>
                                  <p:childTnLst>
                                    <p:set>
                                      <p:cBhvr>
                                        <p:cTn id="41" dur="1" fill="hold">
                                          <p:stCondLst>
                                            <p:cond delay="0"/>
                                          </p:stCondLst>
                                        </p:cTn>
                                        <p:tgtEl>
                                          <p:spTgt spid="44"/>
                                        </p:tgtEl>
                                        <p:attrNameLst>
                                          <p:attrName>style.visibility</p:attrName>
                                        </p:attrNameLst>
                                      </p:cBhvr>
                                      <p:to>
                                        <p:strVal val="visible"/>
                                      </p:to>
                                    </p:set>
                                    <p:animEffect transition="in" filter="wipe(left)">
                                      <p:cBhvr>
                                        <p:cTn id="42" dur="500"/>
                                        <p:tgtEl>
                                          <p:spTgt spid="44"/>
                                        </p:tgtEl>
                                      </p:cBhvr>
                                    </p:animEffect>
                                  </p:childTnLst>
                                </p:cTn>
                              </p:par>
                            </p:childTnLst>
                          </p:cTn>
                        </p:par>
                        <p:par>
                          <p:cTn id="43" fill="hold" nodeType="afterGroup">
                            <p:stCondLst>
                              <p:cond delay="4100"/>
                            </p:stCondLst>
                            <p:childTnLst>
                              <p:par>
                                <p:cTn id="44" presetID="22" presetClass="entr" presetSubtype="4" dur="500" fill="hold" grpId="0" nodeType="after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wipe(down)">
                                      <p:cBhvr>
                                        <p:cTn id="46" dur="500"/>
                                        <p:tgtEl>
                                          <p:spTgt spid="34"/>
                                        </p:tgtEl>
                                      </p:cBhvr>
                                    </p:animEffect>
                                  </p:childTnLst>
                                </p:cTn>
                              </p:par>
                            </p:childTnLst>
                          </p:cTn>
                        </p:par>
                        <p:par>
                          <p:cTn id="47" fill="hold" nodeType="afterGroup">
                            <p:stCondLst>
                              <p:cond delay="4600"/>
                            </p:stCondLst>
                            <p:childTnLst>
                              <p:par>
                                <p:cTn id="48" presetID="42" presetClass="entr" presetSubtype="0" dur="1000" fill="hold" grpId="0" nodeType="afterEffect">
                                  <p:stCondLst>
                                    <p:cond delay="0"/>
                                  </p:stCondLst>
                                  <p:childTnLst>
                                    <p:set>
                                      <p:cBhvr>
                                        <p:cTn id="49" dur="1" fill="hold">
                                          <p:stCondLst>
                                            <p:cond delay="0"/>
                                          </p:stCondLst>
                                        </p:cTn>
                                        <p:tgtEl>
                                          <p:spTgt spid="38"/>
                                        </p:tgtEl>
                                        <p:attrNameLst>
                                          <p:attrName>style.visibility</p:attrName>
                                        </p:attrNameLst>
                                      </p:cBhvr>
                                      <p:to>
                                        <p:strVal val="visible"/>
                                      </p:to>
                                    </p:set>
                                    <p:animEffect transition="in" filter="fade">
                                      <p:cBhvr>
                                        <p:cTn id="50" dur="1000"/>
                                        <p:tgtEl>
                                          <p:spTgt spid="38"/>
                                        </p:tgtEl>
                                      </p:cBhvr>
                                    </p:animEffect>
                                    <p:anim calcmode="lin" valueType="num">
                                      <p:cBhvr>
                                        <p:cTn id="51" dur="1000" fill="hold"/>
                                        <p:tgtEl>
                                          <p:spTgt spid="38"/>
                                        </p:tgtEl>
                                        <p:attrNameLst>
                                          <p:attrName>ppt_x</p:attrName>
                                        </p:attrNameLst>
                                      </p:cBhvr>
                                      <p:tavLst>
                                        <p:tav tm="0">
                                          <p:val>
                                            <p:strVal val="#ppt_x"/>
                                          </p:val>
                                        </p:tav>
                                        <p:tav tm="100000">
                                          <p:val>
                                            <p:strVal val="#ppt_x"/>
                                          </p:val>
                                        </p:tav>
                                      </p:tavLst>
                                    </p:anim>
                                    <p:anim calcmode="lin" valueType="num">
                                      <p:cBhvr>
                                        <p:cTn id="52" dur="1000" fill="hold"/>
                                        <p:tgtEl>
                                          <p:spTgt spid="38"/>
                                        </p:tgtEl>
                                        <p:attrNameLst>
                                          <p:attrName>ppt_y</p:attrName>
                                        </p:attrNameLst>
                                      </p:cBhvr>
                                      <p:tavLst>
                                        <p:tav tm="0">
                                          <p:val>
                                            <p:strVal val="#ppt_y+.1"/>
                                          </p:val>
                                        </p:tav>
                                        <p:tav tm="100000">
                                          <p:val>
                                            <p:strVal val="#ppt_y"/>
                                          </p:val>
                                        </p:tav>
                                      </p:tavLst>
                                    </p:anim>
                                  </p:childTnLst>
                                </p:cTn>
                              </p:par>
                            </p:childTnLst>
                          </p:cTn>
                        </p:par>
                        <p:par>
                          <p:cTn id="53" fill="hold" nodeType="afterGroup">
                            <p:stCondLst>
                              <p:cond delay="5600"/>
                            </p:stCondLst>
                            <p:childTnLst>
                              <p:par>
                                <p:cTn id="54" presetID="22" presetClass="entr" presetSubtype="8" dur="500" fill="hold" nodeType="afterEffect">
                                  <p:stCondLst>
                                    <p:cond delay="0"/>
                                  </p:stCondLst>
                                  <p:childTnLst>
                                    <p:set>
                                      <p:cBhvr>
                                        <p:cTn id="55" dur="1" fill="hold">
                                          <p:stCondLst>
                                            <p:cond delay="0"/>
                                          </p:stCondLst>
                                        </p:cTn>
                                        <p:tgtEl>
                                          <p:spTgt spid="42"/>
                                        </p:tgtEl>
                                        <p:attrNameLst>
                                          <p:attrName>style.visibility</p:attrName>
                                        </p:attrNameLst>
                                      </p:cBhvr>
                                      <p:to>
                                        <p:strVal val="visible"/>
                                      </p:to>
                                    </p:set>
                                    <p:animEffect transition="in" filter="wipe(left)">
                                      <p:cBhvr>
                                        <p:cTn id="56" dur="500"/>
                                        <p:tgtEl>
                                          <p:spTgt spid="42"/>
                                        </p:tgtEl>
                                      </p:cBhvr>
                                    </p:animEffect>
                                  </p:childTnLst>
                                </p:cTn>
                              </p:par>
                            </p:childTnLst>
                          </p:cTn>
                        </p:par>
                        <p:par>
                          <p:cTn id="57" fill="hold" nodeType="afterGroup">
                            <p:stCondLst>
                              <p:cond delay="6100"/>
                            </p:stCondLst>
                            <p:childTnLst>
                              <p:par>
                                <p:cTn id="58" presetID="22" presetClass="entr" presetSubtype="8" dur="500" fill="hold" grpId="0" nodeType="afterEffect">
                                  <p:stCondLst>
                                    <p:cond delay="0"/>
                                  </p:stCondLst>
                                  <p:childTnLst>
                                    <p:set>
                                      <p:cBhvr>
                                        <p:cTn id="59" dur="1" fill="hold">
                                          <p:stCondLst>
                                            <p:cond delay="0"/>
                                          </p:stCondLst>
                                        </p:cTn>
                                        <p:tgtEl>
                                          <p:spTgt spid="45"/>
                                        </p:tgtEl>
                                        <p:attrNameLst>
                                          <p:attrName>style.visibility</p:attrName>
                                        </p:attrNameLst>
                                      </p:cBhvr>
                                      <p:to>
                                        <p:strVal val="visible"/>
                                      </p:to>
                                    </p:set>
                                    <p:animEffect transition="in" filter="wipe(left)">
                                      <p:cBhvr>
                                        <p:cTn id="60" dur="500"/>
                                        <p:tgtEl>
                                          <p:spTgt spid="45"/>
                                        </p:tgtEl>
                                      </p:cBhvr>
                                    </p:animEffect>
                                  </p:childTnLst>
                                </p:cTn>
                              </p:par>
                            </p:childTnLst>
                          </p:cTn>
                        </p:par>
                        <p:par>
                          <p:cTn id="61" fill="hold" nodeType="afterGroup">
                            <p:stCondLst>
                              <p:cond delay="6600"/>
                            </p:stCondLst>
                            <p:childTnLst>
                              <p:par>
                                <p:cTn id="62" presetID="22" presetClass="entr" presetSubtype="4" dur="500" fill="hold" grpId="0" nodeType="afterEffect">
                                  <p:stCondLst>
                                    <p:cond delay="0"/>
                                  </p:stCondLst>
                                  <p:childTnLst>
                                    <p:set>
                                      <p:cBhvr>
                                        <p:cTn id="63" dur="1" fill="hold">
                                          <p:stCondLst>
                                            <p:cond delay="0"/>
                                          </p:stCondLst>
                                        </p:cTn>
                                        <p:tgtEl>
                                          <p:spTgt spid="32"/>
                                        </p:tgtEl>
                                        <p:attrNameLst>
                                          <p:attrName>style.visibility</p:attrName>
                                        </p:attrNameLst>
                                      </p:cBhvr>
                                      <p:to>
                                        <p:strVal val="visible"/>
                                      </p:to>
                                    </p:set>
                                    <p:animEffect transition="in" filter="wipe(down)">
                                      <p:cBhvr>
                                        <p:cTn id="64" dur="500"/>
                                        <p:tgtEl>
                                          <p:spTgt spid="32"/>
                                        </p:tgtEl>
                                      </p:cBhvr>
                                    </p:animEffect>
                                  </p:childTnLst>
                                </p:cTn>
                              </p:par>
                            </p:childTnLst>
                          </p:cTn>
                        </p:par>
                        <p:par>
                          <p:cTn id="65" fill="hold" nodeType="afterGroup">
                            <p:stCondLst>
                              <p:cond delay="7100"/>
                            </p:stCondLst>
                            <p:childTnLst>
                              <p:par>
                                <p:cTn id="66" presetID="42" presetClass="entr" presetSubtype="0" dur="1000" fill="hold" grpId="0" nodeType="afterEffect">
                                  <p:stCondLst>
                                    <p:cond delay="0"/>
                                  </p:stCondLst>
                                  <p:childTnLst>
                                    <p:set>
                                      <p:cBhvr>
                                        <p:cTn id="67" dur="1" fill="hold">
                                          <p:stCondLst>
                                            <p:cond delay="0"/>
                                          </p:stCondLst>
                                        </p:cTn>
                                        <p:tgtEl>
                                          <p:spTgt spid="39"/>
                                        </p:tgtEl>
                                        <p:attrNameLst>
                                          <p:attrName>style.visibility</p:attrName>
                                        </p:attrNameLst>
                                      </p:cBhvr>
                                      <p:to>
                                        <p:strVal val="visible"/>
                                      </p:to>
                                    </p:set>
                                    <p:animEffect transition="in" filter="fade">
                                      <p:cBhvr>
                                        <p:cTn id="68" dur="1000"/>
                                        <p:tgtEl>
                                          <p:spTgt spid="39"/>
                                        </p:tgtEl>
                                      </p:cBhvr>
                                    </p:animEffect>
                                    <p:anim calcmode="lin" valueType="num">
                                      <p:cBhvr>
                                        <p:cTn id="69" dur="1000" fill="hold"/>
                                        <p:tgtEl>
                                          <p:spTgt spid="39"/>
                                        </p:tgtEl>
                                        <p:attrNameLst>
                                          <p:attrName>ppt_x</p:attrName>
                                        </p:attrNameLst>
                                      </p:cBhvr>
                                      <p:tavLst>
                                        <p:tav tm="0">
                                          <p:val>
                                            <p:strVal val="#ppt_x"/>
                                          </p:val>
                                        </p:tav>
                                        <p:tav tm="100000">
                                          <p:val>
                                            <p:strVal val="#ppt_x"/>
                                          </p:val>
                                        </p:tav>
                                      </p:tavLst>
                                    </p:anim>
                                    <p:anim calcmode="lin" valueType="num">
                                      <p:cBhvr>
                                        <p:cTn id="70" dur="1000" fill="hold"/>
                                        <p:tgtEl>
                                          <p:spTgt spid="39"/>
                                        </p:tgtEl>
                                        <p:attrNameLst>
                                          <p:attrName>ppt_y</p:attrName>
                                        </p:attrNameLst>
                                      </p:cBhvr>
                                      <p:tavLst>
                                        <p:tav tm="0">
                                          <p:val>
                                            <p:strVal val="#ppt_y+.1"/>
                                          </p:val>
                                        </p:tav>
                                        <p:tav tm="100000">
                                          <p:val>
                                            <p:strVal val="#ppt_y"/>
                                          </p:val>
                                        </p:tav>
                                      </p:tavLst>
                                    </p:anim>
                                  </p:childTnLst>
                                </p:cTn>
                              </p:par>
                            </p:childTnLst>
                          </p:cTn>
                        </p:par>
                        <p:par>
                          <p:cTn id="71" fill="hold" nodeType="afterGroup">
                            <p:stCondLst>
                              <p:cond delay="8100"/>
                            </p:stCondLst>
                            <p:childTnLst>
                              <p:par>
                                <p:cTn id="72" presetID="22" presetClass="entr" presetSubtype="8" dur="500" fill="hold" nodeType="afterEffect">
                                  <p:stCondLst>
                                    <p:cond delay="0"/>
                                  </p:stCondLst>
                                  <p:childTnLst>
                                    <p:set>
                                      <p:cBhvr>
                                        <p:cTn id="73" dur="1" fill="hold">
                                          <p:stCondLst>
                                            <p:cond delay="0"/>
                                          </p:stCondLst>
                                        </p:cTn>
                                        <p:tgtEl>
                                          <p:spTgt spid="41"/>
                                        </p:tgtEl>
                                        <p:attrNameLst>
                                          <p:attrName>style.visibility</p:attrName>
                                        </p:attrNameLst>
                                      </p:cBhvr>
                                      <p:to>
                                        <p:strVal val="visible"/>
                                      </p:to>
                                    </p:set>
                                    <p:animEffect transition="in" filter="wipe(left)">
                                      <p:cBhvr>
                                        <p:cTn id="74" dur="500"/>
                                        <p:tgtEl>
                                          <p:spTgt spid="41"/>
                                        </p:tgtEl>
                                      </p:cBhvr>
                                    </p:animEffect>
                                  </p:childTnLst>
                                </p:cTn>
                              </p:par>
                            </p:childTnLst>
                          </p:cTn>
                        </p:par>
                        <p:par>
                          <p:cTn id="75" fill="hold" nodeType="afterGroup">
                            <p:stCondLst>
                              <p:cond delay="8600"/>
                            </p:stCondLst>
                            <p:childTnLst>
                              <p:par>
                                <p:cTn id="76" presetID="22" presetClass="entr" presetSubtype="8" dur="500" fill="hold" grpId="0" nodeType="afterEffect">
                                  <p:stCondLst>
                                    <p:cond delay="0"/>
                                  </p:stCondLst>
                                  <p:childTnLst>
                                    <p:set>
                                      <p:cBhvr>
                                        <p:cTn id="77" dur="1" fill="hold">
                                          <p:stCondLst>
                                            <p:cond delay="0"/>
                                          </p:stCondLst>
                                        </p:cTn>
                                        <p:tgtEl>
                                          <p:spTgt spid="46"/>
                                        </p:tgtEl>
                                        <p:attrNameLst>
                                          <p:attrName>style.visibility</p:attrName>
                                        </p:attrNameLst>
                                      </p:cBhvr>
                                      <p:to>
                                        <p:strVal val="visible"/>
                                      </p:to>
                                    </p:set>
                                    <p:animEffect transition="in" filter="wipe(left)">
                                      <p:cBhvr>
                                        <p:cTn id="78" dur="500"/>
                                        <p:tgtEl>
                                          <p:spTgt spid="46"/>
                                        </p:tgtEl>
                                      </p:cBhvr>
                                    </p:animEffect>
                                  </p:childTnLst>
                                </p:cTn>
                              </p:par>
                            </p:childTnLst>
                          </p:cTn>
                        </p:par>
                        <p:par>
                          <p:cTn id="79" fill="hold" nodeType="afterGroup">
                            <p:stCondLst>
                              <p:cond delay="9100"/>
                            </p:stCondLst>
                            <p:childTnLst>
                              <p:par>
                                <p:cTn id="80" presetID="22" presetClass="entr" presetSubtype="4" dur="500" fill="hold" grpId="0" nodeType="afterEffect">
                                  <p:stCondLst>
                                    <p:cond delay="0"/>
                                  </p:stCondLst>
                                  <p:childTnLst>
                                    <p:set>
                                      <p:cBhvr>
                                        <p:cTn id="81" dur="1" fill="hold">
                                          <p:stCondLst>
                                            <p:cond delay="0"/>
                                          </p:stCondLst>
                                        </p:cTn>
                                        <p:tgtEl>
                                          <p:spTgt spid="30"/>
                                        </p:tgtEl>
                                        <p:attrNameLst>
                                          <p:attrName>style.visibility</p:attrName>
                                        </p:attrNameLst>
                                      </p:cBhvr>
                                      <p:to>
                                        <p:strVal val="visible"/>
                                      </p:to>
                                    </p:set>
                                    <p:animEffect transition="in" filter="wipe(down)">
                                      <p:cBhvr>
                                        <p:cTn id="82" dur="500"/>
                                        <p:tgtEl>
                                          <p:spTgt spid="30"/>
                                        </p:tgtEl>
                                      </p:cBhvr>
                                    </p:animEffect>
                                  </p:childTnLst>
                                </p:cTn>
                              </p:par>
                            </p:childTnLst>
                          </p:cTn>
                        </p:par>
                        <p:par>
                          <p:cTn id="83" fill="hold" nodeType="afterGroup">
                            <p:stCondLst>
                              <p:cond delay="9600"/>
                            </p:stCondLst>
                            <p:childTnLst>
                              <p:par>
                                <p:cTn id="84" presetID="42" presetClass="entr" presetSubtype="0" dur="1000" fill="hold" grpId="0" nodeType="afterEffect">
                                  <p:stCondLst>
                                    <p:cond delay="0"/>
                                  </p:stCondLst>
                                  <p:childTnLst>
                                    <p:set>
                                      <p:cBhvr>
                                        <p:cTn id="85" dur="1" fill="hold">
                                          <p:stCondLst>
                                            <p:cond delay="0"/>
                                          </p:stCondLst>
                                        </p:cTn>
                                        <p:tgtEl>
                                          <p:spTgt spid="48"/>
                                        </p:tgtEl>
                                        <p:attrNameLst>
                                          <p:attrName>style.visibility</p:attrName>
                                        </p:attrNameLst>
                                      </p:cBhvr>
                                      <p:to>
                                        <p:strVal val="visible"/>
                                      </p:to>
                                    </p:set>
                                    <p:animEffect transition="in" filter="fade">
                                      <p:cBhvr>
                                        <p:cTn id="86" dur="1000"/>
                                        <p:tgtEl>
                                          <p:spTgt spid="48"/>
                                        </p:tgtEl>
                                      </p:cBhvr>
                                    </p:animEffect>
                                    <p:anim calcmode="lin" valueType="num">
                                      <p:cBhvr>
                                        <p:cTn id="87" dur="1000" fill="hold"/>
                                        <p:tgtEl>
                                          <p:spTgt spid="48"/>
                                        </p:tgtEl>
                                        <p:attrNameLst>
                                          <p:attrName>ppt_x</p:attrName>
                                        </p:attrNameLst>
                                      </p:cBhvr>
                                      <p:tavLst>
                                        <p:tav tm="0">
                                          <p:val>
                                            <p:strVal val="#ppt_x"/>
                                          </p:val>
                                        </p:tav>
                                        <p:tav tm="100000">
                                          <p:val>
                                            <p:strVal val="#ppt_x"/>
                                          </p:val>
                                        </p:tav>
                                      </p:tavLst>
                                    </p:anim>
                                    <p:anim calcmode="lin" valueType="num">
                                      <p:cBhvr>
                                        <p:cTn id="88" dur="1000" fill="hold"/>
                                        <p:tgtEl>
                                          <p:spTgt spid="48"/>
                                        </p:tgtEl>
                                        <p:attrNameLst>
                                          <p:attrName>ppt_y</p:attrName>
                                        </p:attrNameLst>
                                      </p:cBhvr>
                                      <p:tavLst>
                                        <p:tav tm="0">
                                          <p:val>
                                            <p:strVal val="#ppt_y+.1"/>
                                          </p:val>
                                        </p:tav>
                                        <p:tav tm="100000">
                                          <p:val>
                                            <p:strVal val="#ppt_y"/>
                                          </p:val>
                                        </p:tav>
                                      </p:tavLst>
                                    </p:anim>
                                  </p:childTnLst>
                                </p:cTn>
                              </p:par>
                            </p:childTnLst>
                          </p:cTn>
                        </p:par>
                        <p:par>
                          <p:cTn id="89" fill="hold" nodeType="afterGroup">
                            <p:stCondLst>
                              <p:cond delay="10600"/>
                            </p:stCondLst>
                            <p:childTnLst>
                              <p:par>
                                <p:cTn id="90" presetID="22" presetClass="entr" presetSubtype="8" dur="500" fill="hold" nodeType="afterEffect">
                                  <p:stCondLst>
                                    <p:cond delay="0"/>
                                  </p:stCondLst>
                                  <p:childTnLst>
                                    <p:set>
                                      <p:cBhvr>
                                        <p:cTn id="91" dur="1" fill="hold">
                                          <p:stCondLst>
                                            <p:cond delay="0"/>
                                          </p:stCondLst>
                                        </p:cTn>
                                        <p:tgtEl>
                                          <p:spTgt spid="40"/>
                                        </p:tgtEl>
                                        <p:attrNameLst>
                                          <p:attrName>style.visibility</p:attrName>
                                        </p:attrNameLst>
                                      </p:cBhvr>
                                      <p:to>
                                        <p:strVal val="visible"/>
                                      </p:to>
                                    </p:set>
                                    <p:animEffect transition="in" filter="wipe(left)">
                                      <p:cBhvr>
                                        <p:cTn id="92" dur="500"/>
                                        <p:tgtEl>
                                          <p:spTgt spid="40"/>
                                        </p:tgtEl>
                                      </p:cBhvr>
                                    </p:animEffect>
                                  </p:childTnLst>
                                </p:cTn>
                              </p:par>
                            </p:childTnLst>
                          </p:cTn>
                        </p:par>
                        <p:par>
                          <p:cTn id="93" fill="hold" nodeType="afterGroup">
                            <p:stCondLst>
                              <p:cond delay="11100"/>
                            </p:stCondLst>
                            <p:childTnLst>
                              <p:par>
                                <p:cTn id="94" presetID="22" presetClass="entr" presetSubtype="8" dur="500" fill="hold" grpId="0" nodeType="afterEffect">
                                  <p:stCondLst>
                                    <p:cond delay="0"/>
                                  </p:stCondLst>
                                  <p:childTnLst>
                                    <p:set>
                                      <p:cBhvr>
                                        <p:cTn id="95" dur="1" fill="hold">
                                          <p:stCondLst>
                                            <p:cond delay="0"/>
                                          </p:stCondLst>
                                        </p:cTn>
                                        <p:tgtEl>
                                          <p:spTgt spid="47"/>
                                        </p:tgtEl>
                                        <p:attrNameLst>
                                          <p:attrName>style.visibility</p:attrName>
                                        </p:attrNameLst>
                                      </p:cBhvr>
                                      <p:to>
                                        <p:strVal val="visible"/>
                                      </p:to>
                                    </p:set>
                                    <p:animEffect transition="in" filter="wipe(left)">
                                      <p:cBhvr>
                                        <p:cTn id="96"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9" grpId="0"/>
      <p:bldP spid="30" grpId="0"/>
      <p:bldP spid="31" grpId="0"/>
      <p:bldP spid="32" grpId="0"/>
      <p:bldP spid="33" grpId="0"/>
      <p:bldP spid="34" grpId="0"/>
      <p:bldP spid="35" grpId="0"/>
      <p:bldP spid="36" grpId="0"/>
      <p:bldP spid="37" grpId="0"/>
      <p:bldP spid="38" grpId="0"/>
      <p:bldP spid="39" grpId="0"/>
      <p:bldP spid="44" grpId="0"/>
      <p:bldP spid="45" grpId="0"/>
      <p:bldP spid="46" grpId="0"/>
      <p:bldP spid="47" grpId="0"/>
      <p:bldP spid="48"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18"/>
          <p:cNvSpPr txBox="1">
            <a:spLocks noChangeArrowheads="1"/>
          </p:cNvSpPr>
          <p:nvPr/>
        </p:nvSpPr>
        <p:spPr bwMode="gray">
          <a:xfrm>
            <a:off x="5447134" y="333450"/>
            <a:ext cx="691276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a:latin typeface="微软雅黑" panose="020b0503020204020204" pitchFamily="34" charset="-122"/>
                <a:ea typeface="微软雅黑" panose="020b0503020204020204" pitchFamily="34" charset="-122"/>
              </a:rPr>
              <a:t>四、行为分析中运用无声语言技巧应注意的问题</a:t>
            </a:r>
            <a:endParaRPr lang="zh-CN" altLang="en-US">
              <a:latin typeface="微软雅黑" panose="020b0503020204020204" pitchFamily="34" charset="-122"/>
              <a:ea typeface="微软雅黑" panose="020b0503020204020204" pitchFamily="34" charset="-122"/>
            </a:endParaRPr>
          </a:p>
        </p:txBody>
      </p:sp>
      <p:grpSp>
        <p:nvGrpSpPr>
          <p:cNvPr id="23" name="组合 22"/>
          <p:cNvGrpSpPr/>
          <p:nvPr/>
        </p:nvGrpSpPr>
        <p:grpSpPr>
          <a:xfrm>
            <a:off x="781492" y="909514"/>
            <a:ext cx="5898229" cy="5736364"/>
            <a:chOff x="2933281" y="944656"/>
            <a:chExt cx="5898229" cy="5736364"/>
          </a:xfrm>
        </p:grpSpPr>
        <p:grpSp>
          <p:nvGrpSpPr>
            <p:cNvPr id="24" name="组合 23"/>
            <p:cNvGrpSpPr/>
            <p:nvPr/>
          </p:nvGrpSpPr>
          <p:grpSpPr>
            <a:xfrm>
              <a:off x="2933281" y="944656"/>
              <a:ext cx="5898229" cy="5657943"/>
              <a:chOff x="2933281" y="944656"/>
              <a:chExt cx="5898229" cy="5657943"/>
            </a:xfrm>
          </p:grpSpPr>
          <p:sp>
            <p:nvSpPr>
              <p:cNvPr id="56" name="任意多边形 1"/>
              <p:cNvSpPr/>
              <p:nvPr/>
            </p:nvSpPr>
            <p:spPr>
              <a:xfrm>
                <a:off x="2933281" y="5518707"/>
                <a:ext cx="5898229" cy="1053947"/>
              </a:xfrm>
              <a:custGeom>
                <a:gdLst>
                  <a:gd name="connsiteX0" fmla="*/ 3767 w 3018430"/>
                  <a:gd name="connsiteY0" fmla="*/ 324728 h 420367"/>
                  <a:gd name="connsiteX1" fmla="*/ 141880 w 3018430"/>
                  <a:gd name="connsiteY1" fmla="*/ 419978 h 420367"/>
                  <a:gd name="connsiteX2" fmla="*/ 932455 w 3018430"/>
                  <a:gd name="connsiteY2" fmla="*/ 358065 h 420367"/>
                  <a:gd name="connsiteX3" fmla="*/ 1175343 w 3018430"/>
                  <a:gd name="connsiteY3" fmla="*/ 348540 h 420367"/>
                  <a:gd name="connsiteX4" fmla="*/ 1927818 w 3018430"/>
                  <a:gd name="connsiteY4" fmla="*/ 267578 h 420367"/>
                  <a:gd name="connsiteX5" fmla="*/ 1989730 w 3018430"/>
                  <a:gd name="connsiteY5" fmla="*/ 253290 h 420367"/>
                  <a:gd name="connsiteX6" fmla="*/ 2156418 w 3018430"/>
                  <a:gd name="connsiteY6" fmla="*/ 300915 h 420367"/>
                  <a:gd name="connsiteX7" fmla="*/ 2270718 w 3018430"/>
                  <a:gd name="connsiteY7" fmla="*/ 286628 h 420367"/>
                  <a:gd name="connsiteX8" fmla="*/ 3018430 w 3018430"/>
                  <a:gd name="connsiteY8" fmla="*/ 143753 h 420367"/>
                  <a:gd name="connsiteX9" fmla="*/ 2842218 w 3018430"/>
                  <a:gd name="connsiteY9" fmla="*/ 5640 h 420367"/>
                  <a:gd name="connsiteX10" fmla="*/ 2556468 w 3018430"/>
                  <a:gd name="connsiteY10" fmla="*/ 24690 h 420367"/>
                  <a:gd name="connsiteX11" fmla="*/ 146642 w 3018430"/>
                  <a:gd name="connsiteY11" fmla="*/ 243765 h 420367"/>
                  <a:gd name="connsiteX12" fmla="*/ 3767 w 3018430"/>
                  <a:gd name="connsiteY12" fmla="*/ 324728 h 420367"/>
                  <a:gd name="connsiteX0-1" fmla="*/ 3767 w 3169553"/>
                  <a:gd name="connsiteY0-2" fmla="*/ 323469 h 419108"/>
                  <a:gd name="connsiteX1-3" fmla="*/ 141880 w 3169553"/>
                  <a:gd name="connsiteY1-4" fmla="*/ 418719 h 419108"/>
                  <a:gd name="connsiteX2-5" fmla="*/ 932455 w 3169553"/>
                  <a:gd name="connsiteY2-6" fmla="*/ 356806 h 419108"/>
                  <a:gd name="connsiteX3-7" fmla="*/ 1175343 w 3169553"/>
                  <a:gd name="connsiteY3-8" fmla="*/ 347281 h 419108"/>
                  <a:gd name="connsiteX4-9" fmla="*/ 1927818 w 3169553"/>
                  <a:gd name="connsiteY4-10" fmla="*/ 266319 h 419108"/>
                  <a:gd name="connsiteX5-11" fmla="*/ 1989730 w 3169553"/>
                  <a:gd name="connsiteY5-12" fmla="*/ 252031 h 419108"/>
                  <a:gd name="connsiteX6-13" fmla="*/ 2156418 w 3169553"/>
                  <a:gd name="connsiteY6-14" fmla="*/ 299656 h 419108"/>
                  <a:gd name="connsiteX7-15" fmla="*/ 2270718 w 3169553"/>
                  <a:gd name="connsiteY7-16" fmla="*/ 285369 h 419108"/>
                  <a:gd name="connsiteX8-17" fmla="*/ 3169553 w 3169553"/>
                  <a:gd name="connsiteY8-18" fmla="*/ 122609 h 419108"/>
                  <a:gd name="connsiteX9-19" fmla="*/ 2842218 w 3169553"/>
                  <a:gd name="connsiteY9-20" fmla="*/ 4381 h 419108"/>
                  <a:gd name="connsiteX10-21" fmla="*/ 2556468 w 3169553"/>
                  <a:gd name="connsiteY10-22" fmla="*/ 23431 h 419108"/>
                  <a:gd name="connsiteX11-23" fmla="*/ 146642 w 3169553"/>
                  <a:gd name="connsiteY11-24" fmla="*/ 242506 h 419108"/>
                  <a:gd name="connsiteX12-25" fmla="*/ 3767 w 3169553"/>
                  <a:gd name="connsiteY12-26" fmla="*/ 323469 h 419108"/>
                  <a:gd name="connsiteX0-27" fmla="*/ 3767 w 3169553"/>
                  <a:gd name="connsiteY0-28" fmla="*/ 323469 h 419108"/>
                  <a:gd name="connsiteX1-29" fmla="*/ 141880 w 3169553"/>
                  <a:gd name="connsiteY1-30" fmla="*/ 418719 h 419108"/>
                  <a:gd name="connsiteX2-31" fmla="*/ 932455 w 3169553"/>
                  <a:gd name="connsiteY2-32" fmla="*/ 356806 h 419108"/>
                  <a:gd name="connsiteX3-33" fmla="*/ 1175343 w 3169553"/>
                  <a:gd name="connsiteY3-34" fmla="*/ 347281 h 419108"/>
                  <a:gd name="connsiteX4-35" fmla="*/ 1927818 w 3169553"/>
                  <a:gd name="connsiteY4-36" fmla="*/ 266319 h 419108"/>
                  <a:gd name="connsiteX5-37" fmla="*/ 1989730 w 3169553"/>
                  <a:gd name="connsiteY5-38" fmla="*/ 252031 h 419108"/>
                  <a:gd name="connsiteX6-39" fmla="*/ 2156418 w 3169553"/>
                  <a:gd name="connsiteY6-40" fmla="*/ 299656 h 419108"/>
                  <a:gd name="connsiteX7-41" fmla="*/ 2270718 w 3169553"/>
                  <a:gd name="connsiteY7-42" fmla="*/ 285369 h 419108"/>
                  <a:gd name="connsiteX8-43" fmla="*/ 3169553 w 3169553"/>
                  <a:gd name="connsiteY8-44" fmla="*/ 122609 h 419108"/>
                  <a:gd name="connsiteX9-45" fmla="*/ 2842218 w 3169553"/>
                  <a:gd name="connsiteY9-46" fmla="*/ 4381 h 419108"/>
                  <a:gd name="connsiteX10-47" fmla="*/ 2556468 w 3169553"/>
                  <a:gd name="connsiteY10-48" fmla="*/ 23431 h 419108"/>
                  <a:gd name="connsiteX11-49" fmla="*/ 146642 w 3169553"/>
                  <a:gd name="connsiteY11-50" fmla="*/ 242506 h 419108"/>
                  <a:gd name="connsiteX12-51" fmla="*/ 3767 w 3169553"/>
                  <a:gd name="connsiteY12-52" fmla="*/ 323469 h 419108"/>
                  <a:gd name="connsiteX0-53" fmla="*/ 314180 w 3039191"/>
                  <a:gd name="connsiteY0-54" fmla="*/ 310213 h 419434"/>
                  <a:gd name="connsiteX1-55" fmla="*/ 11518 w 3039191"/>
                  <a:gd name="connsiteY1-56" fmla="*/ 418719 h 419434"/>
                  <a:gd name="connsiteX2-57" fmla="*/ 802093 w 3039191"/>
                  <a:gd name="connsiteY2-58" fmla="*/ 356806 h 419434"/>
                  <a:gd name="connsiteX3-59" fmla="*/ 1044981 w 3039191"/>
                  <a:gd name="connsiteY3-60" fmla="*/ 347281 h 419434"/>
                  <a:gd name="connsiteX4-61" fmla="*/ 1797456 w 3039191"/>
                  <a:gd name="connsiteY4-62" fmla="*/ 266319 h 419434"/>
                  <a:gd name="connsiteX5-63" fmla="*/ 1859368 w 3039191"/>
                  <a:gd name="connsiteY5-64" fmla="*/ 252031 h 419434"/>
                  <a:gd name="connsiteX6-65" fmla="*/ 2026056 w 3039191"/>
                  <a:gd name="connsiteY6-66" fmla="*/ 299656 h 419434"/>
                  <a:gd name="connsiteX7-67" fmla="*/ 2140356 w 3039191"/>
                  <a:gd name="connsiteY7-68" fmla="*/ 285369 h 419434"/>
                  <a:gd name="connsiteX8-69" fmla="*/ 3039191 w 3039191"/>
                  <a:gd name="connsiteY8-70" fmla="*/ 122609 h 419434"/>
                  <a:gd name="connsiteX9-71" fmla="*/ 2711856 w 3039191"/>
                  <a:gd name="connsiteY9-72" fmla="*/ 4381 h 419434"/>
                  <a:gd name="connsiteX10-73" fmla="*/ 2426106 w 3039191"/>
                  <a:gd name="connsiteY10-74" fmla="*/ 23431 h 419434"/>
                  <a:gd name="connsiteX11-75" fmla="*/ 16280 w 3039191"/>
                  <a:gd name="connsiteY11-76" fmla="*/ 242506 h 419434"/>
                  <a:gd name="connsiteX12-77" fmla="*/ 314180 w 3039191"/>
                  <a:gd name="connsiteY12-78" fmla="*/ 310213 h 419434"/>
                  <a:gd name="connsiteX0-79" fmla="*/ 314180 w 3039191"/>
                  <a:gd name="connsiteY0-80" fmla="*/ 310213 h 419434"/>
                  <a:gd name="connsiteX1-81" fmla="*/ 11518 w 3039191"/>
                  <a:gd name="connsiteY1-82" fmla="*/ 418719 h 419434"/>
                  <a:gd name="connsiteX2-83" fmla="*/ 802093 w 3039191"/>
                  <a:gd name="connsiteY2-84" fmla="*/ 356806 h 419434"/>
                  <a:gd name="connsiteX3-85" fmla="*/ 1044981 w 3039191"/>
                  <a:gd name="connsiteY3-86" fmla="*/ 347281 h 419434"/>
                  <a:gd name="connsiteX4-87" fmla="*/ 1797456 w 3039191"/>
                  <a:gd name="connsiteY4-88" fmla="*/ 266319 h 419434"/>
                  <a:gd name="connsiteX5-89" fmla="*/ 1859368 w 3039191"/>
                  <a:gd name="connsiteY5-90" fmla="*/ 252031 h 419434"/>
                  <a:gd name="connsiteX6-91" fmla="*/ 2026056 w 3039191"/>
                  <a:gd name="connsiteY6-92" fmla="*/ 299656 h 419434"/>
                  <a:gd name="connsiteX7-93" fmla="*/ 2140356 w 3039191"/>
                  <a:gd name="connsiteY7-94" fmla="*/ 285369 h 419434"/>
                  <a:gd name="connsiteX8-95" fmla="*/ 3039191 w 3039191"/>
                  <a:gd name="connsiteY8-96" fmla="*/ 122609 h 419434"/>
                  <a:gd name="connsiteX9-97" fmla="*/ 2711856 w 3039191"/>
                  <a:gd name="connsiteY9-98" fmla="*/ 4381 h 419434"/>
                  <a:gd name="connsiteX10-99" fmla="*/ 2426106 w 3039191"/>
                  <a:gd name="connsiteY10-100" fmla="*/ 23431 h 419434"/>
                  <a:gd name="connsiteX11-101" fmla="*/ 331119 w 3039191"/>
                  <a:gd name="connsiteY11-102" fmla="*/ 219308 h 419434"/>
                  <a:gd name="connsiteX12-103" fmla="*/ 314180 w 3039191"/>
                  <a:gd name="connsiteY12-104" fmla="*/ 310213 h 419434"/>
                  <a:gd name="connsiteX0-105" fmla="*/ 0 w 2725011"/>
                  <a:gd name="connsiteY0-106" fmla="*/ 310213 h 360483"/>
                  <a:gd name="connsiteX1-107" fmla="*/ 487913 w 2725011"/>
                  <a:gd name="connsiteY1-108" fmla="*/ 356806 h 360483"/>
                  <a:gd name="connsiteX2-109" fmla="*/ 730801 w 2725011"/>
                  <a:gd name="connsiteY2-110" fmla="*/ 347281 h 360483"/>
                  <a:gd name="connsiteX3-111" fmla="*/ 1483276 w 2725011"/>
                  <a:gd name="connsiteY3-112" fmla="*/ 266319 h 360483"/>
                  <a:gd name="connsiteX4-113" fmla="*/ 1545188 w 2725011"/>
                  <a:gd name="connsiteY4-114" fmla="*/ 252031 h 360483"/>
                  <a:gd name="connsiteX5-115" fmla="*/ 1711876 w 2725011"/>
                  <a:gd name="connsiteY5-116" fmla="*/ 299656 h 360483"/>
                  <a:gd name="connsiteX6-117" fmla="*/ 1826176 w 2725011"/>
                  <a:gd name="connsiteY6-118" fmla="*/ 285369 h 360483"/>
                  <a:gd name="connsiteX7-119" fmla="*/ 2725011 w 2725011"/>
                  <a:gd name="connsiteY7-120" fmla="*/ 122609 h 360483"/>
                  <a:gd name="connsiteX8-121" fmla="*/ 2397676 w 2725011"/>
                  <a:gd name="connsiteY8-122" fmla="*/ 4381 h 360483"/>
                  <a:gd name="connsiteX9-123" fmla="*/ 2111926 w 2725011"/>
                  <a:gd name="connsiteY9-124" fmla="*/ 23431 h 360483"/>
                  <a:gd name="connsiteX10-125" fmla="*/ 16939 w 2725011"/>
                  <a:gd name="connsiteY10-126" fmla="*/ 219308 h 360483"/>
                  <a:gd name="connsiteX11-127" fmla="*/ 0 w 2725011"/>
                  <a:gd name="connsiteY11-128" fmla="*/ 310213 h 360483"/>
                  <a:gd name="connsiteX0-129" fmla="*/ 0 w 2725011"/>
                  <a:gd name="connsiteY0-130" fmla="*/ 310213 h 371008"/>
                  <a:gd name="connsiteX1-131" fmla="*/ 102622 w 2725011"/>
                  <a:gd name="connsiteY1-132" fmla="*/ 368935 h 371008"/>
                  <a:gd name="connsiteX2-133" fmla="*/ 487913 w 2725011"/>
                  <a:gd name="connsiteY2-134" fmla="*/ 356806 h 371008"/>
                  <a:gd name="connsiteX3-135" fmla="*/ 730801 w 2725011"/>
                  <a:gd name="connsiteY3-136" fmla="*/ 347281 h 371008"/>
                  <a:gd name="connsiteX4-137" fmla="*/ 1483276 w 2725011"/>
                  <a:gd name="connsiteY4-138" fmla="*/ 266319 h 371008"/>
                  <a:gd name="connsiteX5-139" fmla="*/ 1545188 w 2725011"/>
                  <a:gd name="connsiteY5-140" fmla="*/ 252031 h 371008"/>
                  <a:gd name="connsiteX6-141" fmla="*/ 1711876 w 2725011"/>
                  <a:gd name="connsiteY6-142" fmla="*/ 299656 h 371008"/>
                  <a:gd name="connsiteX7-143" fmla="*/ 1826176 w 2725011"/>
                  <a:gd name="connsiteY7-144" fmla="*/ 285369 h 371008"/>
                  <a:gd name="connsiteX8-145" fmla="*/ 2725011 w 2725011"/>
                  <a:gd name="connsiteY8-146" fmla="*/ 122609 h 371008"/>
                  <a:gd name="connsiteX9-147" fmla="*/ 2397676 w 2725011"/>
                  <a:gd name="connsiteY9-148" fmla="*/ 4381 h 371008"/>
                  <a:gd name="connsiteX10-149" fmla="*/ 2111926 w 2725011"/>
                  <a:gd name="connsiteY10-150" fmla="*/ 23431 h 371008"/>
                  <a:gd name="connsiteX11-151" fmla="*/ 16939 w 2725011"/>
                  <a:gd name="connsiteY11-152" fmla="*/ 219308 h 371008"/>
                  <a:gd name="connsiteX12-153" fmla="*/ 0 w 2725011"/>
                  <a:gd name="connsiteY12-154" fmla="*/ 310213 h 371008"/>
                  <a:gd name="connsiteX0-155" fmla="*/ 0 w 2725011"/>
                  <a:gd name="connsiteY0-156" fmla="*/ 310213 h 372626"/>
                  <a:gd name="connsiteX1-157" fmla="*/ 102622 w 2725011"/>
                  <a:gd name="connsiteY1-158" fmla="*/ 368935 h 372626"/>
                  <a:gd name="connsiteX2-159" fmla="*/ 484599 w 2725011"/>
                  <a:gd name="connsiteY2-160" fmla="*/ 366748 h 372626"/>
                  <a:gd name="connsiteX3-161" fmla="*/ 730801 w 2725011"/>
                  <a:gd name="connsiteY3-162" fmla="*/ 347281 h 372626"/>
                  <a:gd name="connsiteX4-163" fmla="*/ 1483276 w 2725011"/>
                  <a:gd name="connsiteY4-164" fmla="*/ 266319 h 372626"/>
                  <a:gd name="connsiteX5-165" fmla="*/ 1545188 w 2725011"/>
                  <a:gd name="connsiteY5-166" fmla="*/ 252031 h 372626"/>
                  <a:gd name="connsiteX6-167" fmla="*/ 1711876 w 2725011"/>
                  <a:gd name="connsiteY6-168" fmla="*/ 299656 h 372626"/>
                  <a:gd name="connsiteX7-169" fmla="*/ 1826176 w 2725011"/>
                  <a:gd name="connsiteY7-170" fmla="*/ 285369 h 372626"/>
                  <a:gd name="connsiteX8-171" fmla="*/ 2725011 w 2725011"/>
                  <a:gd name="connsiteY8-172" fmla="*/ 122609 h 372626"/>
                  <a:gd name="connsiteX9-173" fmla="*/ 2397676 w 2725011"/>
                  <a:gd name="connsiteY9-174" fmla="*/ 4381 h 372626"/>
                  <a:gd name="connsiteX10-175" fmla="*/ 2111926 w 2725011"/>
                  <a:gd name="connsiteY10-176" fmla="*/ 23431 h 372626"/>
                  <a:gd name="connsiteX11-177" fmla="*/ 16939 w 2725011"/>
                  <a:gd name="connsiteY11-178" fmla="*/ 219308 h 372626"/>
                  <a:gd name="connsiteX12-179" fmla="*/ 0 w 2725011"/>
                  <a:gd name="connsiteY12-180" fmla="*/ 310213 h 372626"/>
                  <a:gd name="connsiteX0-181" fmla="*/ 0 w 2725011"/>
                  <a:gd name="connsiteY0-182" fmla="*/ 310213 h 372626"/>
                  <a:gd name="connsiteX1-183" fmla="*/ 102622 w 2725011"/>
                  <a:gd name="connsiteY1-184" fmla="*/ 368935 h 372626"/>
                  <a:gd name="connsiteX2-185" fmla="*/ 484599 w 2725011"/>
                  <a:gd name="connsiteY2-186" fmla="*/ 366748 h 372626"/>
                  <a:gd name="connsiteX3-187" fmla="*/ 730801 w 2725011"/>
                  <a:gd name="connsiteY3-188" fmla="*/ 347281 h 372626"/>
                  <a:gd name="connsiteX4-189" fmla="*/ 1483276 w 2725011"/>
                  <a:gd name="connsiteY4-190" fmla="*/ 266319 h 372626"/>
                  <a:gd name="connsiteX5-191" fmla="*/ 1545188 w 2725011"/>
                  <a:gd name="connsiteY5-192" fmla="*/ 252031 h 372626"/>
                  <a:gd name="connsiteX6-193" fmla="*/ 1711876 w 2725011"/>
                  <a:gd name="connsiteY6-194" fmla="*/ 299656 h 372626"/>
                  <a:gd name="connsiteX7-195" fmla="*/ 1826176 w 2725011"/>
                  <a:gd name="connsiteY7-196" fmla="*/ 285369 h 372626"/>
                  <a:gd name="connsiteX8-197" fmla="*/ 2725011 w 2725011"/>
                  <a:gd name="connsiteY8-198" fmla="*/ 122609 h 372626"/>
                  <a:gd name="connsiteX9-199" fmla="*/ 2397676 w 2725011"/>
                  <a:gd name="connsiteY9-200" fmla="*/ 4381 h 372626"/>
                  <a:gd name="connsiteX10-201" fmla="*/ 2111926 w 2725011"/>
                  <a:gd name="connsiteY10-202" fmla="*/ 23431 h 372626"/>
                  <a:gd name="connsiteX11-203" fmla="*/ 16939 w 2725011"/>
                  <a:gd name="connsiteY11-204" fmla="*/ 219308 h 372626"/>
                  <a:gd name="connsiteX12-205" fmla="*/ 0 w 2725011"/>
                  <a:gd name="connsiteY12-206" fmla="*/ 310213 h 372626"/>
                  <a:gd name="connsiteX0-207" fmla="*/ 0 w 2725011"/>
                  <a:gd name="connsiteY0-208" fmla="*/ 310213 h 372626"/>
                  <a:gd name="connsiteX1-209" fmla="*/ 102622 w 2725011"/>
                  <a:gd name="connsiteY1-210" fmla="*/ 368935 h 372626"/>
                  <a:gd name="connsiteX2-211" fmla="*/ 484599 w 2725011"/>
                  <a:gd name="connsiteY2-212" fmla="*/ 366748 h 372626"/>
                  <a:gd name="connsiteX3-213" fmla="*/ 730801 w 2725011"/>
                  <a:gd name="connsiteY3-214" fmla="*/ 347281 h 372626"/>
                  <a:gd name="connsiteX4-215" fmla="*/ 1483276 w 2725011"/>
                  <a:gd name="connsiteY4-216" fmla="*/ 266319 h 372626"/>
                  <a:gd name="connsiteX5-217" fmla="*/ 1545188 w 2725011"/>
                  <a:gd name="connsiteY5-218" fmla="*/ 252031 h 372626"/>
                  <a:gd name="connsiteX6-219" fmla="*/ 1711876 w 2725011"/>
                  <a:gd name="connsiteY6-220" fmla="*/ 299656 h 372626"/>
                  <a:gd name="connsiteX7-221" fmla="*/ 1826176 w 2725011"/>
                  <a:gd name="connsiteY7-222" fmla="*/ 285369 h 372626"/>
                  <a:gd name="connsiteX8-223" fmla="*/ 2725011 w 2725011"/>
                  <a:gd name="connsiteY8-224" fmla="*/ 122609 h 372626"/>
                  <a:gd name="connsiteX9-225" fmla="*/ 2397676 w 2725011"/>
                  <a:gd name="connsiteY9-226" fmla="*/ 4381 h 372626"/>
                  <a:gd name="connsiteX10-227" fmla="*/ 2111926 w 2725011"/>
                  <a:gd name="connsiteY10-228" fmla="*/ 23431 h 372626"/>
                  <a:gd name="connsiteX11-229" fmla="*/ 16939 w 2725011"/>
                  <a:gd name="connsiteY11-230" fmla="*/ 219308 h 372626"/>
                  <a:gd name="connsiteX12-231" fmla="*/ 0 w 2725011"/>
                  <a:gd name="connsiteY12-232" fmla="*/ 310213 h 372626"/>
                  <a:gd name="connsiteX0-233" fmla="*/ 0 w 2725011"/>
                  <a:gd name="connsiteY0-234" fmla="*/ 310213 h 372626"/>
                  <a:gd name="connsiteX1-235" fmla="*/ 102622 w 2725011"/>
                  <a:gd name="connsiteY1-236" fmla="*/ 368935 h 372626"/>
                  <a:gd name="connsiteX2-237" fmla="*/ 484599 w 2725011"/>
                  <a:gd name="connsiteY2-238" fmla="*/ 366748 h 372626"/>
                  <a:gd name="connsiteX3-239" fmla="*/ 730801 w 2725011"/>
                  <a:gd name="connsiteY3-240" fmla="*/ 347281 h 372626"/>
                  <a:gd name="connsiteX4-241" fmla="*/ 1483276 w 2725011"/>
                  <a:gd name="connsiteY4-242" fmla="*/ 266319 h 372626"/>
                  <a:gd name="connsiteX5-243" fmla="*/ 1711876 w 2725011"/>
                  <a:gd name="connsiteY5-244" fmla="*/ 299656 h 372626"/>
                  <a:gd name="connsiteX6-245" fmla="*/ 1826176 w 2725011"/>
                  <a:gd name="connsiteY6-246" fmla="*/ 285369 h 372626"/>
                  <a:gd name="connsiteX7-247" fmla="*/ 2725011 w 2725011"/>
                  <a:gd name="connsiteY7-248" fmla="*/ 122609 h 372626"/>
                  <a:gd name="connsiteX8-249" fmla="*/ 2397676 w 2725011"/>
                  <a:gd name="connsiteY8-250" fmla="*/ 4381 h 372626"/>
                  <a:gd name="connsiteX9-251" fmla="*/ 2111926 w 2725011"/>
                  <a:gd name="connsiteY9-252" fmla="*/ 23431 h 372626"/>
                  <a:gd name="connsiteX10-253" fmla="*/ 16939 w 2725011"/>
                  <a:gd name="connsiteY10-254" fmla="*/ 219308 h 372626"/>
                  <a:gd name="connsiteX11-255" fmla="*/ 0 w 2725011"/>
                  <a:gd name="connsiteY11-256" fmla="*/ 310213 h 372626"/>
                  <a:gd name="connsiteX0-257" fmla="*/ 0 w 2725011"/>
                  <a:gd name="connsiteY0-258" fmla="*/ 310213 h 372626"/>
                  <a:gd name="connsiteX1-259" fmla="*/ 102622 w 2725011"/>
                  <a:gd name="connsiteY1-260" fmla="*/ 368935 h 372626"/>
                  <a:gd name="connsiteX2-261" fmla="*/ 484599 w 2725011"/>
                  <a:gd name="connsiteY2-262" fmla="*/ 366748 h 372626"/>
                  <a:gd name="connsiteX3-263" fmla="*/ 730801 w 2725011"/>
                  <a:gd name="connsiteY3-264" fmla="*/ 347281 h 372626"/>
                  <a:gd name="connsiteX4-265" fmla="*/ 1483276 w 2725011"/>
                  <a:gd name="connsiteY4-266" fmla="*/ 266319 h 372626"/>
                  <a:gd name="connsiteX5-267" fmla="*/ 1711876 w 2725011"/>
                  <a:gd name="connsiteY5-268" fmla="*/ 299656 h 372626"/>
                  <a:gd name="connsiteX6-269" fmla="*/ 1826176 w 2725011"/>
                  <a:gd name="connsiteY6-270" fmla="*/ 285369 h 372626"/>
                  <a:gd name="connsiteX7-271" fmla="*/ 2725011 w 2725011"/>
                  <a:gd name="connsiteY7-272" fmla="*/ 122609 h 372626"/>
                  <a:gd name="connsiteX8-273" fmla="*/ 2397676 w 2725011"/>
                  <a:gd name="connsiteY8-274" fmla="*/ 4381 h 372626"/>
                  <a:gd name="connsiteX9-275" fmla="*/ 2111926 w 2725011"/>
                  <a:gd name="connsiteY9-276" fmla="*/ 23431 h 372626"/>
                  <a:gd name="connsiteX10-277" fmla="*/ 16939 w 2725011"/>
                  <a:gd name="connsiteY10-278" fmla="*/ 219308 h 372626"/>
                  <a:gd name="connsiteX11-279" fmla="*/ 0 w 2725011"/>
                  <a:gd name="connsiteY11-280" fmla="*/ 310213 h 372626"/>
                  <a:gd name="connsiteX0-281" fmla="*/ 0 w 2748233"/>
                  <a:gd name="connsiteY0-282" fmla="*/ 310213 h 372626"/>
                  <a:gd name="connsiteX1-283" fmla="*/ 102622 w 2748233"/>
                  <a:gd name="connsiteY1-284" fmla="*/ 368935 h 372626"/>
                  <a:gd name="connsiteX2-285" fmla="*/ 484599 w 2748233"/>
                  <a:gd name="connsiteY2-286" fmla="*/ 366748 h 372626"/>
                  <a:gd name="connsiteX3-287" fmla="*/ 730801 w 2748233"/>
                  <a:gd name="connsiteY3-288" fmla="*/ 347281 h 372626"/>
                  <a:gd name="connsiteX4-289" fmla="*/ 1483276 w 2748233"/>
                  <a:gd name="connsiteY4-290" fmla="*/ 266319 h 372626"/>
                  <a:gd name="connsiteX5-291" fmla="*/ 1711876 w 2748233"/>
                  <a:gd name="connsiteY5-292" fmla="*/ 299656 h 372626"/>
                  <a:gd name="connsiteX6-293" fmla="*/ 2725011 w 2748233"/>
                  <a:gd name="connsiteY6-294" fmla="*/ 122609 h 372626"/>
                  <a:gd name="connsiteX7-295" fmla="*/ 2397676 w 2748233"/>
                  <a:gd name="connsiteY7-296" fmla="*/ 4381 h 372626"/>
                  <a:gd name="connsiteX8-297" fmla="*/ 2111926 w 2748233"/>
                  <a:gd name="connsiteY8-298" fmla="*/ 23431 h 372626"/>
                  <a:gd name="connsiteX9-299" fmla="*/ 16939 w 2748233"/>
                  <a:gd name="connsiteY9-300" fmla="*/ 219308 h 372626"/>
                  <a:gd name="connsiteX10-301" fmla="*/ 0 w 2748233"/>
                  <a:gd name="connsiteY10-302" fmla="*/ 310213 h 372626"/>
                  <a:gd name="connsiteX0-303" fmla="*/ 0 w 2725011"/>
                  <a:gd name="connsiteY0-304" fmla="*/ 310213 h 372626"/>
                  <a:gd name="connsiteX1-305" fmla="*/ 102622 w 2725011"/>
                  <a:gd name="connsiteY1-306" fmla="*/ 368935 h 372626"/>
                  <a:gd name="connsiteX2-307" fmla="*/ 484599 w 2725011"/>
                  <a:gd name="connsiteY2-308" fmla="*/ 366748 h 372626"/>
                  <a:gd name="connsiteX3-309" fmla="*/ 730801 w 2725011"/>
                  <a:gd name="connsiteY3-310" fmla="*/ 347281 h 372626"/>
                  <a:gd name="connsiteX4-311" fmla="*/ 1483276 w 2725011"/>
                  <a:gd name="connsiteY4-312" fmla="*/ 266319 h 372626"/>
                  <a:gd name="connsiteX5-313" fmla="*/ 1711876 w 2725011"/>
                  <a:gd name="connsiteY5-314" fmla="*/ 299656 h 372626"/>
                  <a:gd name="connsiteX6-315" fmla="*/ 2725011 w 2725011"/>
                  <a:gd name="connsiteY6-316" fmla="*/ 122609 h 372626"/>
                  <a:gd name="connsiteX7-317" fmla="*/ 2397676 w 2725011"/>
                  <a:gd name="connsiteY7-318" fmla="*/ 4381 h 372626"/>
                  <a:gd name="connsiteX8-319" fmla="*/ 2111926 w 2725011"/>
                  <a:gd name="connsiteY8-320" fmla="*/ 23431 h 372626"/>
                  <a:gd name="connsiteX9-321" fmla="*/ 16939 w 2725011"/>
                  <a:gd name="connsiteY9-322" fmla="*/ 219308 h 372626"/>
                  <a:gd name="connsiteX10-323" fmla="*/ 0 w 2725011"/>
                  <a:gd name="connsiteY10-324" fmla="*/ 310213 h 372626"/>
                  <a:gd name="connsiteX0-325" fmla="*/ 0 w 2725011"/>
                  <a:gd name="connsiteY0-326" fmla="*/ 310213 h 372626"/>
                  <a:gd name="connsiteX1-327" fmla="*/ 102622 w 2725011"/>
                  <a:gd name="connsiteY1-328" fmla="*/ 368935 h 372626"/>
                  <a:gd name="connsiteX2-329" fmla="*/ 484599 w 2725011"/>
                  <a:gd name="connsiteY2-330" fmla="*/ 366748 h 372626"/>
                  <a:gd name="connsiteX3-331" fmla="*/ 730801 w 2725011"/>
                  <a:gd name="connsiteY3-332" fmla="*/ 347281 h 372626"/>
                  <a:gd name="connsiteX4-333" fmla="*/ 1483276 w 2725011"/>
                  <a:gd name="connsiteY4-334" fmla="*/ 266319 h 372626"/>
                  <a:gd name="connsiteX5-335" fmla="*/ 1711876 w 2725011"/>
                  <a:gd name="connsiteY5-336" fmla="*/ 299656 h 372626"/>
                  <a:gd name="connsiteX6-337" fmla="*/ 2725011 w 2725011"/>
                  <a:gd name="connsiteY6-338" fmla="*/ 122609 h 372626"/>
                  <a:gd name="connsiteX7-339" fmla="*/ 2397676 w 2725011"/>
                  <a:gd name="connsiteY7-340" fmla="*/ 4381 h 372626"/>
                  <a:gd name="connsiteX8-341" fmla="*/ 2111926 w 2725011"/>
                  <a:gd name="connsiteY8-342" fmla="*/ 23431 h 372626"/>
                  <a:gd name="connsiteX9-343" fmla="*/ 24395 w 2725011"/>
                  <a:gd name="connsiteY9-344" fmla="*/ 216822 h 372626"/>
                  <a:gd name="connsiteX10-345" fmla="*/ 0 w 2725011"/>
                  <a:gd name="connsiteY10-346" fmla="*/ 310213 h 372626"/>
                  <a:gd name="connsiteX0-347" fmla="*/ 0 w 2725011"/>
                  <a:gd name="connsiteY0-348" fmla="*/ 310213 h 372626"/>
                  <a:gd name="connsiteX1-349" fmla="*/ 102622 w 2725011"/>
                  <a:gd name="connsiteY1-350" fmla="*/ 368935 h 372626"/>
                  <a:gd name="connsiteX2-351" fmla="*/ 484599 w 2725011"/>
                  <a:gd name="connsiteY2-352" fmla="*/ 366748 h 372626"/>
                  <a:gd name="connsiteX3-353" fmla="*/ 730801 w 2725011"/>
                  <a:gd name="connsiteY3-354" fmla="*/ 347281 h 372626"/>
                  <a:gd name="connsiteX4-355" fmla="*/ 1483276 w 2725011"/>
                  <a:gd name="connsiteY4-356" fmla="*/ 266319 h 372626"/>
                  <a:gd name="connsiteX5-357" fmla="*/ 1711876 w 2725011"/>
                  <a:gd name="connsiteY5-358" fmla="*/ 299656 h 372626"/>
                  <a:gd name="connsiteX6-359" fmla="*/ 2725011 w 2725011"/>
                  <a:gd name="connsiteY6-360" fmla="*/ 122609 h 372626"/>
                  <a:gd name="connsiteX7-361" fmla="*/ 2397676 w 2725011"/>
                  <a:gd name="connsiteY7-362" fmla="*/ 4381 h 372626"/>
                  <a:gd name="connsiteX8-363" fmla="*/ 2111926 w 2725011"/>
                  <a:gd name="connsiteY8-364" fmla="*/ 23431 h 372626"/>
                  <a:gd name="connsiteX9-365" fmla="*/ 24395 w 2725011"/>
                  <a:gd name="connsiteY9-366" fmla="*/ 216822 h 372626"/>
                  <a:gd name="connsiteX10-367" fmla="*/ 0 w 2725011"/>
                  <a:gd name="connsiteY10-368" fmla="*/ 310213 h 372626"/>
                  <a:gd name="connsiteX0-369" fmla="*/ 0 w 2725011"/>
                  <a:gd name="connsiteY0-370" fmla="*/ 310213 h 372626"/>
                  <a:gd name="connsiteX1-371" fmla="*/ 102622 w 2725011"/>
                  <a:gd name="connsiteY1-372" fmla="*/ 368935 h 372626"/>
                  <a:gd name="connsiteX2-373" fmla="*/ 484599 w 2725011"/>
                  <a:gd name="connsiteY2-374" fmla="*/ 366748 h 372626"/>
                  <a:gd name="connsiteX3-375" fmla="*/ 730801 w 2725011"/>
                  <a:gd name="connsiteY3-376" fmla="*/ 347281 h 372626"/>
                  <a:gd name="connsiteX4-377" fmla="*/ 1483276 w 2725011"/>
                  <a:gd name="connsiteY4-378" fmla="*/ 266319 h 372626"/>
                  <a:gd name="connsiteX5-379" fmla="*/ 1711876 w 2725011"/>
                  <a:gd name="connsiteY5-380" fmla="*/ 299656 h 372626"/>
                  <a:gd name="connsiteX6-381" fmla="*/ 2725011 w 2725011"/>
                  <a:gd name="connsiteY6-382" fmla="*/ 122609 h 372626"/>
                  <a:gd name="connsiteX7-383" fmla="*/ 2397676 w 2725011"/>
                  <a:gd name="connsiteY7-384" fmla="*/ 4381 h 372626"/>
                  <a:gd name="connsiteX8-385" fmla="*/ 2111926 w 2725011"/>
                  <a:gd name="connsiteY8-386" fmla="*/ 23431 h 372626"/>
                  <a:gd name="connsiteX9-387" fmla="*/ 39308 w 2725011"/>
                  <a:gd name="connsiteY9-388" fmla="*/ 221793 h 372626"/>
                  <a:gd name="connsiteX10-389" fmla="*/ 0 w 2725011"/>
                  <a:gd name="connsiteY10-390" fmla="*/ 310213 h 372626"/>
                  <a:gd name="connsiteX0-391" fmla="*/ 0 w 2725011"/>
                  <a:gd name="connsiteY0-392" fmla="*/ 310213 h 372626"/>
                  <a:gd name="connsiteX1-393" fmla="*/ 102622 w 2725011"/>
                  <a:gd name="connsiteY1-394" fmla="*/ 368935 h 372626"/>
                  <a:gd name="connsiteX2-395" fmla="*/ 484599 w 2725011"/>
                  <a:gd name="connsiteY2-396" fmla="*/ 366748 h 372626"/>
                  <a:gd name="connsiteX3-397" fmla="*/ 730801 w 2725011"/>
                  <a:gd name="connsiteY3-398" fmla="*/ 347281 h 372626"/>
                  <a:gd name="connsiteX4-399" fmla="*/ 1483276 w 2725011"/>
                  <a:gd name="connsiteY4-400" fmla="*/ 266319 h 372626"/>
                  <a:gd name="connsiteX5-401" fmla="*/ 1711876 w 2725011"/>
                  <a:gd name="connsiteY5-402" fmla="*/ 299656 h 372626"/>
                  <a:gd name="connsiteX6-403" fmla="*/ 2725011 w 2725011"/>
                  <a:gd name="connsiteY6-404" fmla="*/ 122609 h 372626"/>
                  <a:gd name="connsiteX7-405" fmla="*/ 2397676 w 2725011"/>
                  <a:gd name="connsiteY7-406" fmla="*/ 4381 h 372626"/>
                  <a:gd name="connsiteX8-407" fmla="*/ 2111926 w 2725011"/>
                  <a:gd name="connsiteY8-408" fmla="*/ 23431 h 372626"/>
                  <a:gd name="connsiteX9-409" fmla="*/ 39308 w 2725011"/>
                  <a:gd name="connsiteY9-410" fmla="*/ 221793 h 372626"/>
                  <a:gd name="connsiteX10-411" fmla="*/ 0 w 2725011"/>
                  <a:gd name="connsiteY10-412" fmla="*/ 310213 h 372626"/>
                  <a:gd name="connsiteX0-413" fmla="*/ 0 w 2725011"/>
                  <a:gd name="connsiteY0-414" fmla="*/ 310213 h 372626"/>
                  <a:gd name="connsiteX1-415" fmla="*/ 102622 w 2725011"/>
                  <a:gd name="connsiteY1-416" fmla="*/ 368935 h 372626"/>
                  <a:gd name="connsiteX2-417" fmla="*/ 484599 w 2725011"/>
                  <a:gd name="connsiteY2-418" fmla="*/ 366748 h 372626"/>
                  <a:gd name="connsiteX3-419" fmla="*/ 730801 w 2725011"/>
                  <a:gd name="connsiteY3-420" fmla="*/ 347281 h 372626"/>
                  <a:gd name="connsiteX4-421" fmla="*/ 1483276 w 2725011"/>
                  <a:gd name="connsiteY4-422" fmla="*/ 266319 h 372626"/>
                  <a:gd name="connsiteX5-423" fmla="*/ 1711876 w 2725011"/>
                  <a:gd name="connsiteY5-424" fmla="*/ 299656 h 372626"/>
                  <a:gd name="connsiteX6-425" fmla="*/ 2725011 w 2725011"/>
                  <a:gd name="connsiteY6-426" fmla="*/ 122609 h 372626"/>
                  <a:gd name="connsiteX7-427" fmla="*/ 2397676 w 2725011"/>
                  <a:gd name="connsiteY7-428" fmla="*/ 4381 h 372626"/>
                  <a:gd name="connsiteX8-429" fmla="*/ 2111926 w 2725011"/>
                  <a:gd name="connsiteY8-430" fmla="*/ 23431 h 372626"/>
                  <a:gd name="connsiteX9-431" fmla="*/ 39308 w 2725011"/>
                  <a:gd name="connsiteY9-432" fmla="*/ 221793 h 372626"/>
                  <a:gd name="connsiteX10-433" fmla="*/ 0 w 2725011"/>
                  <a:gd name="connsiteY10-434" fmla="*/ 310213 h 372626"/>
                  <a:gd name="connsiteX0-435" fmla="*/ 0 w 2725011"/>
                  <a:gd name="connsiteY0-436" fmla="*/ 310213 h 372626"/>
                  <a:gd name="connsiteX1-437" fmla="*/ 102622 w 2725011"/>
                  <a:gd name="connsiteY1-438" fmla="*/ 368935 h 372626"/>
                  <a:gd name="connsiteX2-439" fmla="*/ 484599 w 2725011"/>
                  <a:gd name="connsiteY2-440" fmla="*/ 366748 h 372626"/>
                  <a:gd name="connsiteX3-441" fmla="*/ 730801 w 2725011"/>
                  <a:gd name="connsiteY3-442" fmla="*/ 347281 h 372626"/>
                  <a:gd name="connsiteX4-443" fmla="*/ 1483276 w 2725011"/>
                  <a:gd name="connsiteY4-444" fmla="*/ 266319 h 372626"/>
                  <a:gd name="connsiteX5-445" fmla="*/ 1711876 w 2725011"/>
                  <a:gd name="connsiteY5-446" fmla="*/ 299656 h 372626"/>
                  <a:gd name="connsiteX6-447" fmla="*/ 2725011 w 2725011"/>
                  <a:gd name="connsiteY6-448" fmla="*/ 122609 h 372626"/>
                  <a:gd name="connsiteX7-449" fmla="*/ 2397676 w 2725011"/>
                  <a:gd name="connsiteY7-450" fmla="*/ 4381 h 372626"/>
                  <a:gd name="connsiteX8-451" fmla="*/ 2111926 w 2725011"/>
                  <a:gd name="connsiteY8-452" fmla="*/ 23431 h 372626"/>
                  <a:gd name="connsiteX9-453" fmla="*/ 39308 w 2725011"/>
                  <a:gd name="connsiteY9-454" fmla="*/ 221793 h 372626"/>
                  <a:gd name="connsiteX10-455" fmla="*/ 0 w 2725011"/>
                  <a:gd name="connsiteY10-456" fmla="*/ 310213 h 372626"/>
                  <a:gd name="connsiteX0-457" fmla="*/ 0 w 2744896"/>
                  <a:gd name="connsiteY0-458" fmla="*/ 311165 h 373578"/>
                  <a:gd name="connsiteX1-459" fmla="*/ 102622 w 2744896"/>
                  <a:gd name="connsiteY1-460" fmla="*/ 369887 h 373578"/>
                  <a:gd name="connsiteX2-461" fmla="*/ 484599 w 2744896"/>
                  <a:gd name="connsiteY2-462" fmla="*/ 367700 h 373578"/>
                  <a:gd name="connsiteX3-463" fmla="*/ 730801 w 2744896"/>
                  <a:gd name="connsiteY3-464" fmla="*/ 348233 h 373578"/>
                  <a:gd name="connsiteX4-465" fmla="*/ 1483276 w 2744896"/>
                  <a:gd name="connsiteY4-466" fmla="*/ 267271 h 373578"/>
                  <a:gd name="connsiteX5-467" fmla="*/ 1711876 w 2744896"/>
                  <a:gd name="connsiteY5-468" fmla="*/ 300608 h 373578"/>
                  <a:gd name="connsiteX6-469" fmla="*/ 2744896 w 2744896"/>
                  <a:gd name="connsiteY6-470" fmla="*/ 138675 h 373578"/>
                  <a:gd name="connsiteX7-471" fmla="*/ 2397676 w 2744896"/>
                  <a:gd name="connsiteY7-472" fmla="*/ 5333 h 373578"/>
                  <a:gd name="connsiteX8-473" fmla="*/ 2111926 w 2744896"/>
                  <a:gd name="connsiteY8-474" fmla="*/ 24383 h 373578"/>
                  <a:gd name="connsiteX9-475" fmla="*/ 39308 w 2744896"/>
                  <a:gd name="connsiteY9-476" fmla="*/ 222745 h 373578"/>
                  <a:gd name="connsiteX10-477" fmla="*/ 0 w 2744896"/>
                  <a:gd name="connsiteY10-478" fmla="*/ 311165 h 373578"/>
                  <a:gd name="connsiteX0-479" fmla="*/ 0 w 2744896"/>
                  <a:gd name="connsiteY0-480" fmla="*/ 311165 h 373578"/>
                  <a:gd name="connsiteX1-481" fmla="*/ 102622 w 2744896"/>
                  <a:gd name="connsiteY1-482" fmla="*/ 369887 h 373578"/>
                  <a:gd name="connsiteX2-483" fmla="*/ 484599 w 2744896"/>
                  <a:gd name="connsiteY2-484" fmla="*/ 367700 h 373578"/>
                  <a:gd name="connsiteX3-485" fmla="*/ 730801 w 2744896"/>
                  <a:gd name="connsiteY3-486" fmla="*/ 348233 h 373578"/>
                  <a:gd name="connsiteX4-487" fmla="*/ 1483276 w 2744896"/>
                  <a:gd name="connsiteY4-488" fmla="*/ 267271 h 373578"/>
                  <a:gd name="connsiteX5-489" fmla="*/ 1652222 w 2744896"/>
                  <a:gd name="connsiteY5-490" fmla="*/ 289272 h 373578"/>
                  <a:gd name="connsiteX6-491" fmla="*/ 2744896 w 2744896"/>
                  <a:gd name="connsiteY6-492" fmla="*/ 138675 h 373578"/>
                  <a:gd name="connsiteX7-493" fmla="*/ 2397676 w 2744896"/>
                  <a:gd name="connsiteY7-494" fmla="*/ 5333 h 373578"/>
                  <a:gd name="connsiteX8-495" fmla="*/ 2111926 w 2744896"/>
                  <a:gd name="connsiteY8-496" fmla="*/ 24383 h 373578"/>
                  <a:gd name="connsiteX9-497" fmla="*/ 39308 w 2744896"/>
                  <a:gd name="connsiteY9-498" fmla="*/ 222745 h 373578"/>
                  <a:gd name="connsiteX10-499" fmla="*/ 0 w 2744896"/>
                  <a:gd name="connsiteY10-500" fmla="*/ 311165 h 373578"/>
                  <a:gd name="connsiteX0-501" fmla="*/ 0 w 2744896"/>
                  <a:gd name="connsiteY0-502" fmla="*/ 311165 h 373578"/>
                  <a:gd name="connsiteX1-503" fmla="*/ 102622 w 2744896"/>
                  <a:gd name="connsiteY1-504" fmla="*/ 369887 h 373578"/>
                  <a:gd name="connsiteX2-505" fmla="*/ 484599 w 2744896"/>
                  <a:gd name="connsiteY2-506" fmla="*/ 367700 h 373578"/>
                  <a:gd name="connsiteX3-507" fmla="*/ 730801 w 2744896"/>
                  <a:gd name="connsiteY3-508" fmla="*/ 348233 h 373578"/>
                  <a:gd name="connsiteX4-509" fmla="*/ 1483276 w 2744896"/>
                  <a:gd name="connsiteY4-510" fmla="*/ 267271 h 373578"/>
                  <a:gd name="connsiteX5-511" fmla="*/ 1652222 w 2744896"/>
                  <a:gd name="connsiteY5-512" fmla="*/ 289272 h 373578"/>
                  <a:gd name="connsiteX6-513" fmla="*/ 2744896 w 2744896"/>
                  <a:gd name="connsiteY6-514" fmla="*/ 138675 h 373578"/>
                  <a:gd name="connsiteX7-515" fmla="*/ 2397676 w 2744896"/>
                  <a:gd name="connsiteY7-516" fmla="*/ 5333 h 373578"/>
                  <a:gd name="connsiteX8-517" fmla="*/ 2111926 w 2744896"/>
                  <a:gd name="connsiteY8-518" fmla="*/ 24383 h 373578"/>
                  <a:gd name="connsiteX9-519" fmla="*/ 39308 w 2744896"/>
                  <a:gd name="connsiteY9-520" fmla="*/ 222745 h 373578"/>
                  <a:gd name="connsiteX10-521" fmla="*/ 0 w 2744896"/>
                  <a:gd name="connsiteY10-522" fmla="*/ 311165 h 373578"/>
                  <a:gd name="connsiteX0-523" fmla="*/ 0 w 2744896"/>
                  <a:gd name="connsiteY0-524" fmla="*/ 311165 h 373578"/>
                  <a:gd name="connsiteX1-525" fmla="*/ 102622 w 2744896"/>
                  <a:gd name="connsiteY1-526" fmla="*/ 369887 h 373578"/>
                  <a:gd name="connsiteX2-527" fmla="*/ 484599 w 2744896"/>
                  <a:gd name="connsiteY2-528" fmla="*/ 367700 h 373578"/>
                  <a:gd name="connsiteX3-529" fmla="*/ 730801 w 2744896"/>
                  <a:gd name="connsiteY3-530" fmla="*/ 348233 h 373578"/>
                  <a:gd name="connsiteX4-531" fmla="*/ 1483276 w 2744896"/>
                  <a:gd name="connsiteY4-532" fmla="*/ 267271 h 373578"/>
                  <a:gd name="connsiteX5-533" fmla="*/ 1637309 w 2744896"/>
                  <a:gd name="connsiteY5-534" fmla="*/ 304387 h 373578"/>
                  <a:gd name="connsiteX6-535" fmla="*/ 2744896 w 2744896"/>
                  <a:gd name="connsiteY6-536" fmla="*/ 138675 h 373578"/>
                  <a:gd name="connsiteX7-537" fmla="*/ 2397676 w 2744896"/>
                  <a:gd name="connsiteY7-538" fmla="*/ 5333 h 373578"/>
                  <a:gd name="connsiteX8-539" fmla="*/ 2111926 w 2744896"/>
                  <a:gd name="connsiteY8-540" fmla="*/ 24383 h 373578"/>
                  <a:gd name="connsiteX9-541" fmla="*/ 39308 w 2744896"/>
                  <a:gd name="connsiteY9-542" fmla="*/ 222745 h 373578"/>
                  <a:gd name="connsiteX10-543" fmla="*/ 0 w 2744896"/>
                  <a:gd name="connsiteY10-544" fmla="*/ 311165 h 373578"/>
                  <a:gd name="connsiteX0-545" fmla="*/ 0 w 2744896"/>
                  <a:gd name="connsiteY0-546" fmla="*/ 311165 h 373578"/>
                  <a:gd name="connsiteX1-547" fmla="*/ 102622 w 2744896"/>
                  <a:gd name="connsiteY1-548" fmla="*/ 369887 h 373578"/>
                  <a:gd name="connsiteX2-549" fmla="*/ 484599 w 2744896"/>
                  <a:gd name="connsiteY2-550" fmla="*/ 367700 h 373578"/>
                  <a:gd name="connsiteX3-551" fmla="*/ 730801 w 2744896"/>
                  <a:gd name="connsiteY3-552" fmla="*/ 348233 h 373578"/>
                  <a:gd name="connsiteX4-553" fmla="*/ 1498190 w 2744896"/>
                  <a:gd name="connsiteY4-554" fmla="*/ 252157 h 373578"/>
                  <a:gd name="connsiteX5-555" fmla="*/ 1637309 w 2744896"/>
                  <a:gd name="connsiteY5-556" fmla="*/ 304387 h 373578"/>
                  <a:gd name="connsiteX6-557" fmla="*/ 2744896 w 2744896"/>
                  <a:gd name="connsiteY6-558" fmla="*/ 138675 h 373578"/>
                  <a:gd name="connsiteX7-559" fmla="*/ 2397676 w 2744896"/>
                  <a:gd name="connsiteY7-560" fmla="*/ 5333 h 373578"/>
                  <a:gd name="connsiteX8-561" fmla="*/ 2111926 w 2744896"/>
                  <a:gd name="connsiteY8-562" fmla="*/ 24383 h 373578"/>
                  <a:gd name="connsiteX9-563" fmla="*/ 39308 w 2744896"/>
                  <a:gd name="connsiteY9-564" fmla="*/ 222745 h 373578"/>
                  <a:gd name="connsiteX10-565" fmla="*/ 0 w 2744896"/>
                  <a:gd name="connsiteY10-566" fmla="*/ 311165 h 373578"/>
                  <a:gd name="connsiteX0-567" fmla="*/ 0 w 2744896"/>
                  <a:gd name="connsiteY0-568" fmla="*/ 311165 h 373578"/>
                  <a:gd name="connsiteX1-569" fmla="*/ 102622 w 2744896"/>
                  <a:gd name="connsiteY1-570" fmla="*/ 369887 h 373578"/>
                  <a:gd name="connsiteX2-571" fmla="*/ 484599 w 2744896"/>
                  <a:gd name="connsiteY2-572" fmla="*/ 367700 h 373578"/>
                  <a:gd name="connsiteX3-573" fmla="*/ 730801 w 2744896"/>
                  <a:gd name="connsiteY3-574" fmla="*/ 348233 h 373578"/>
                  <a:gd name="connsiteX4-575" fmla="*/ 1493219 w 2744896"/>
                  <a:gd name="connsiteY4-576" fmla="*/ 255936 h 373578"/>
                  <a:gd name="connsiteX5-577" fmla="*/ 1637309 w 2744896"/>
                  <a:gd name="connsiteY5-578" fmla="*/ 304387 h 373578"/>
                  <a:gd name="connsiteX6-579" fmla="*/ 2744896 w 2744896"/>
                  <a:gd name="connsiteY6-580" fmla="*/ 138675 h 373578"/>
                  <a:gd name="connsiteX7-581" fmla="*/ 2397676 w 2744896"/>
                  <a:gd name="connsiteY7-582" fmla="*/ 5333 h 373578"/>
                  <a:gd name="connsiteX8-583" fmla="*/ 2111926 w 2744896"/>
                  <a:gd name="connsiteY8-584" fmla="*/ 24383 h 373578"/>
                  <a:gd name="connsiteX9-585" fmla="*/ 39308 w 2744896"/>
                  <a:gd name="connsiteY9-586" fmla="*/ 222745 h 373578"/>
                  <a:gd name="connsiteX10-587" fmla="*/ 0 w 2744896"/>
                  <a:gd name="connsiteY10-588" fmla="*/ 311165 h 373578"/>
                  <a:gd name="connsiteX0-589" fmla="*/ 0 w 2744896"/>
                  <a:gd name="connsiteY0-590" fmla="*/ 311165 h 373578"/>
                  <a:gd name="connsiteX1-591" fmla="*/ 102622 w 2744896"/>
                  <a:gd name="connsiteY1-592" fmla="*/ 369887 h 373578"/>
                  <a:gd name="connsiteX2-593" fmla="*/ 484599 w 2744896"/>
                  <a:gd name="connsiteY2-594" fmla="*/ 367700 h 373578"/>
                  <a:gd name="connsiteX3-595" fmla="*/ 730801 w 2744896"/>
                  <a:gd name="connsiteY3-596" fmla="*/ 348233 h 373578"/>
                  <a:gd name="connsiteX4-597" fmla="*/ 1493219 w 2744896"/>
                  <a:gd name="connsiteY4-598" fmla="*/ 255936 h 373578"/>
                  <a:gd name="connsiteX5-599" fmla="*/ 1637309 w 2744896"/>
                  <a:gd name="connsiteY5-600" fmla="*/ 304387 h 373578"/>
                  <a:gd name="connsiteX6-601" fmla="*/ 2744896 w 2744896"/>
                  <a:gd name="connsiteY6-602" fmla="*/ 138675 h 373578"/>
                  <a:gd name="connsiteX7-603" fmla="*/ 2397676 w 2744896"/>
                  <a:gd name="connsiteY7-604" fmla="*/ 5333 h 373578"/>
                  <a:gd name="connsiteX8-605" fmla="*/ 2111926 w 2744896"/>
                  <a:gd name="connsiteY8-606" fmla="*/ 24383 h 373578"/>
                  <a:gd name="connsiteX9-607" fmla="*/ 39308 w 2744896"/>
                  <a:gd name="connsiteY9-608" fmla="*/ 222745 h 373578"/>
                  <a:gd name="connsiteX10-609" fmla="*/ 0 w 2744896"/>
                  <a:gd name="connsiteY10-610" fmla="*/ 311165 h 373578"/>
                  <a:gd name="connsiteX0-611" fmla="*/ 0 w 2744896"/>
                  <a:gd name="connsiteY0-612" fmla="*/ 311165 h 373578"/>
                  <a:gd name="connsiteX1-613" fmla="*/ 102622 w 2744896"/>
                  <a:gd name="connsiteY1-614" fmla="*/ 369887 h 373578"/>
                  <a:gd name="connsiteX2-615" fmla="*/ 484599 w 2744896"/>
                  <a:gd name="connsiteY2-616" fmla="*/ 367700 h 373578"/>
                  <a:gd name="connsiteX3-617" fmla="*/ 730801 w 2744896"/>
                  <a:gd name="connsiteY3-618" fmla="*/ 348233 h 373578"/>
                  <a:gd name="connsiteX4-619" fmla="*/ 1500676 w 2744896"/>
                  <a:gd name="connsiteY4-620" fmla="*/ 269161 h 373578"/>
                  <a:gd name="connsiteX5-621" fmla="*/ 1637309 w 2744896"/>
                  <a:gd name="connsiteY5-622" fmla="*/ 304387 h 373578"/>
                  <a:gd name="connsiteX6-623" fmla="*/ 2744896 w 2744896"/>
                  <a:gd name="connsiteY6-624" fmla="*/ 138675 h 373578"/>
                  <a:gd name="connsiteX7-625" fmla="*/ 2397676 w 2744896"/>
                  <a:gd name="connsiteY7-626" fmla="*/ 5333 h 373578"/>
                  <a:gd name="connsiteX8-627" fmla="*/ 2111926 w 2744896"/>
                  <a:gd name="connsiteY8-628" fmla="*/ 24383 h 373578"/>
                  <a:gd name="connsiteX9-629" fmla="*/ 39308 w 2744896"/>
                  <a:gd name="connsiteY9-630" fmla="*/ 222745 h 373578"/>
                  <a:gd name="connsiteX10-631" fmla="*/ 0 w 2744896"/>
                  <a:gd name="connsiteY10-632" fmla="*/ 311165 h 373578"/>
                  <a:gd name="connsiteX0-633" fmla="*/ 0 w 2744896"/>
                  <a:gd name="connsiteY0-634" fmla="*/ 311165 h 373578"/>
                  <a:gd name="connsiteX1-635" fmla="*/ 102622 w 2744896"/>
                  <a:gd name="connsiteY1-636" fmla="*/ 369887 h 373578"/>
                  <a:gd name="connsiteX2-637" fmla="*/ 484599 w 2744896"/>
                  <a:gd name="connsiteY2-638" fmla="*/ 367700 h 373578"/>
                  <a:gd name="connsiteX3-639" fmla="*/ 730801 w 2744896"/>
                  <a:gd name="connsiteY3-640" fmla="*/ 348233 h 373578"/>
                  <a:gd name="connsiteX4-641" fmla="*/ 1503162 w 2744896"/>
                  <a:gd name="connsiteY4-642" fmla="*/ 261604 h 373578"/>
                  <a:gd name="connsiteX5-643" fmla="*/ 1637309 w 2744896"/>
                  <a:gd name="connsiteY5-644" fmla="*/ 304387 h 373578"/>
                  <a:gd name="connsiteX6-645" fmla="*/ 2744896 w 2744896"/>
                  <a:gd name="connsiteY6-646" fmla="*/ 138675 h 373578"/>
                  <a:gd name="connsiteX7-647" fmla="*/ 2397676 w 2744896"/>
                  <a:gd name="connsiteY7-648" fmla="*/ 5333 h 373578"/>
                  <a:gd name="connsiteX8-649" fmla="*/ 2111926 w 2744896"/>
                  <a:gd name="connsiteY8-650" fmla="*/ 24383 h 373578"/>
                  <a:gd name="connsiteX9-651" fmla="*/ 39308 w 2744896"/>
                  <a:gd name="connsiteY9-652" fmla="*/ 222745 h 373578"/>
                  <a:gd name="connsiteX10-653" fmla="*/ 0 w 2744896"/>
                  <a:gd name="connsiteY10-654" fmla="*/ 311165 h 373578"/>
                  <a:gd name="connsiteX0-655" fmla="*/ 0 w 2744896"/>
                  <a:gd name="connsiteY0-656" fmla="*/ 311165 h 373578"/>
                  <a:gd name="connsiteX1-657" fmla="*/ 102622 w 2744896"/>
                  <a:gd name="connsiteY1-658" fmla="*/ 369887 h 373578"/>
                  <a:gd name="connsiteX2-659" fmla="*/ 484599 w 2744896"/>
                  <a:gd name="connsiteY2-660" fmla="*/ 367700 h 373578"/>
                  <a:gd name="connsiteX3-661" fmla="*/ 730801 w 2744896"/>
                  <a:gd name="connsiteY3-662" fmla="*/ 348233 h 373578"/>
                  <a:gd name="connsiteX4-663" fmla="*/ 1363667 w 2744896"/>
                  <a:gd name="connsiteY4-664" fmla="*/ 271979 h 373578"/>
                  <a:gd name="connsiteX5-665" fmla="*/ 1503162 w 2744896"/>
                  <a:gd name="connsiteY5-666" fmla="*/ 261604 h 373578"/>
                  <a:gd name="connsiteX6-667" fmla="*/ 1637309 w 2744896"/>
                  <a:gd name="connsiteY6-668" fmla="*/ 304387 h 373578"/>
                  <a:gd name="connsiteX7-669" fmla="*/ 2744896 w 2744896"/>
                  <a:gd name="connsiteY7-670" fmla="*/ 138675 h 373578"/>
                  <a:gd name="connsiteX8-671" fmla="*/ 2397676 w 2744896"/>
                  <a:gd name="connsiteY8-672" fmla="*/ 5333 h 373578"/>
                  <a:gd name="connsiteX9-673" fmla="*/ 2111926 w 2744896"/>
                  <a:gd name="connsiteY9-674" fmla="*/ 24383 h 373578"/>
                  <a:gd name="connsiteX10-675" fmla="*/ 39308 w 2744896"/>
                  <a:gd name="connsiteY10-676" fmla="*/ 222745 h 373578"/>
                  <a:gd name="connsiteX11-677" fmla="*/ 0 w 2744896"/>
                  <a:gd name="connsiteY11-678" fmla="*/ 311165 h 373578"/>
                  <a:gd name="connsiteX0-679" fmla="*/ 0 w 2744896"/>
                  <a:gd name="connsiteY0-680" fmla="*/ 311165 h 373578"/>
                  <a:gd name="connsiteX1-681" fmla="*/ 102622 w 2744896"/>
                  <a:gd name="connsiteY1-682" fmla="*/ 369887 h 373578"/>
                  <a:gd name="connsiteX2-683" fmla="*/ 484599 w 2744896"/>
                  <a:gd name="connsiteY2-684" fmla="*/ 367700 h 373578"/>
                  <a:gd name="connsiteX3-685" fmla="*/ 730801 w 2744896"/>
                  <a:gd name="connsiteY3-686" fmla="*/ 348233 h 373578"/>
                  <a:gd name="connsiteX4-687" fmla="*/ 1363667 w 2744896"/>
                  <a:gd name="connsiteY4-688" fmla="*/ 271979 h 373578"/>
                  <a:gd name="connsiteX5-689" fmla="*/ 1505648 w 2744896"/>
                  <a:gd name="connsiteY5-690" fmla="*/ 269161 h 373578"/>
                  <a:gd name="connsiteX6-691" fmla="*/ 1637309 w 2744896"/>
                  <a:gd name="connsiteY6-692" fmla="*/ 304387 h 373578"/>
                  <a:gd name="connsiteX7-693" fmla="*/ 2744896 w 2744896"/>
                  <a:gd name="connsiteY7-694" fmla="*/ 138675 h 373578"/>
                  <a:gd name="connsiteX8-695" fmla="*/ 2397676 w 2744896"/>
                  <a:gd name="connsiteY8-696" fmla="*/ 5333 h 373578"/>
                  <a:gd name="connsiteX9-697" fmla="*/ 2111926 w 2744896"/>
                  <a:gd name="connsiteY9-698" fmla="*/ 24383 h 373578"/>
                  <a:gd name="connsiteX10-699" fmla="*/ 39308 w 2744896"/>
                  <a:gd name="connsiteY10-700" fmla="*/ 222745 h 373578"/>
                  <a:gd name="connsiteX11-701" fmla="*/ 0 w 2744896"/>
                  <a:gd name="connsiteY11-702" fmla="*/ 311165 h 373578"/>
                  <a:gd name="connsiteX0-703" fmla="*/ 0 w 2744896"/>
                  <a:gd name="connsiteY0-704" fmla="*/ 311165 h 373578"/>
                  <a:gd name="connsiteX1-705" fmla="*/ 102622 w 2744896"/>
                  <a:gd name="connsiteY1-706" fmla="*/ 369887 h 373578"/>
                  <a:gd name="connsiteX2-707" fmla="*/ 484599 w 2744896"/>
                  <a:gd name="connsiteY2-708" fmla="*/ 367700 h 373578"/>
                  <a:gd name="connsiteX3-709" fmla="*/ 730801 w 2744896"/>
                  <a:gd name="connsiteY3-710" fmla="*/ 348233 h 373578"/>
                  <a:gd name="connsiteX4-711" fmla="*/ 1363667 w 2744896"/>
                  <a:gd name="connsiteY4-712" fmla="*/ 271979 h 373578"/>
                  <a:gd name="connsiteX5-713" fmla="*/ 1505648 w 2744896"/>
                  <a:gd name="connsiteY5-714" fmla="*/ 269161 h 373578"/>
                  <a:gd name="connsiteX6-715" fmla="*/ 1637309 w 2744896"/>
                  <a:gd name="connsiteY6-716" fmla="*/ 304387 h 373578"/>
                  <a:gd name="connsiteX7-717" fmla="*/ 2744896 w 2744896"/>
                  <a:gd name="connsiteY7-718" fmla="*/ 138675 h 373578"/>
                  <a:gd name="connsiteX8-719" fmla="*/ 2397676 w 2744896"/>
                  <a:gd name="connsiteY8-720" fmla="*/ 5333 h 373578"/>
                  <a:gd name="connsiteX9-721" fmla="*/ 2111926 w 2744896"/>
                  <a:gd name="connsiteY9-722" fmla="*/ 24383 h 373578"/>
                  <a:gd name="connsiteX10-723" fmla="*/ 39308 w 2744896"/>
                  <a:gd name="connsiteY10-724" fmla="*/ 222745 h 373578"/>
                  <a:gd name="connsiteX11-725" fmla="*/ 0 w 2744896"/>
                  <a:gd name="connsiteY11-726" fmla="*/ 311165 h 373578"/>
                  <a:gd name="connsiteX0-727" fmla="*/ 0 w 2744896"/>
                  <a:gd name="connsiteY0-728" fmla="*/ 311165 h 373578"/>
                  <a:gd name="connsiteX1-729" fmla="*/ 102622 w 2744896"/>
                  <a:gd name="connsiteY1-730" fmla="*/ 369887 h 373578"/>
                  <a:gd name="connsiteX2-731" fmla="*/ 484599 w 2744896"/>
                  <a:gd name="connsiteY2-732" fmla="*/ 367700 h 373578"/>
                  <a:gd name="connsiteX3-733" fmla="*/ 730801 w 2744896"/>
                  <a:gd name="connsiteY3-734" fmla="*/ 348233 h 373578"/>
                  <a:gd name="connsiteX4-735" fmla="*/ 1363667 w 2744896"/>
                  <a:gd name="connsiteY4-736" fmla="*/ 271979 h 373578"/>
                  <a:gd name="connsiteX5-737" fmla="*/ 1505648 w 2744896"/>
                  <a:gd name="connsiteY5-738" fmla="*/ 269161 h 373578"/>
                  <a:gd name="connsiteX6-739" fmla="*/ 1637309 w 2744896"/>
                  <a:gd name="connsiteY6-740" fmla="*/ 304387 h 373578"/>
                  <a:gd name="connsiteX7-741" fmla="*/ 2744896 w 2744896"/>
                  <a:gd name="connsiteY7-742" fmla="*/ 138675 h 373578"/>
                  <a:gd name="connsiteX8-743" fmla="*/ 2397676 w 2744896"/>
                  <a:gd name="connsiteY8-744" fmla="*/ 5333 h 373578"/>
                  <a:gd name="connsiteX9-745" fmla="*/ 2111926 w 2744896"/>
                  <a:gd name="connsiteY9-746" fmla="*/ 24383 h 373578"/>
                  <a:gd name="connsiteX10-747" fmla="*/ 39308 w 2744896"/>
                  <a:gd name="connsiteY10-748" fmla="*/ 222745 h 373578"/>
                  <a:gd name="connsiteX11-749" fmla="*/ 0 w 2744896"/>
                  <a:gd name="connsiteY11-750" fmla="*/ 311165 h 373578"/>
                  <a:gd name="connsiteX0-751" fmla="*/ 0 w 2744896"/>
                  <a:gd name="connsiteY0-752" fmla="*/ 311165 h 373578"/>
                  <a:gd name="connsiteX1-753" fmla="*/ 102622 w 2744896"/>
                  <a:gd name="connsiteY1-754" fmla="*/ 369887 h 373578"/>
                  <a:gd name="connsiteX2-755" fmla="*/ 484599 w 2744896"/>
                  <a:gd name="connsiteY2-756" fmla="*/ 367700 h 373578"/>
                  <a:gd name="connsiteX3-757" fmla="*/ 730801 w 2744896"/>
                  <a:gd name="connsiteY3-758" fmla="*/ 348233 h 373578"/>
                  <a:gd name="connsiteX4-759" fmla="*/ 1363667 w 2744896"/>
                  <a:gd name="connsiteY4-760" fmla="*/ 271979 h 373578"/>
                  <a:gd name="connsiteX5-761" fmla="*/ 1505648 w 2744896"/>
                  <a:gd name="connsiteY5-762" fmla="*/ 269161 h 373578"/>
                  <a:gd name="connsiteX6-763" fmla="*/ 1637309 w 2744896"/>
                  <a:gd name="connsiteY6-764" fmla="*/ 304387 h 373578"/>
                  <a:gd name="connsiteX7-765" fmla="*/ 2744896 w 2744896"/>
                  <a:gd name="connsiteY7-766" fmla="*/ 138675 h 373578"/>
                  <a:gd name="connsiteX8-767" fmla="*/ 2397676 w 2744896"/>
                  <a:gd name="connsiteY8-768" fmla="*/ 5333 h 373578"/>
                  <a:gd name="connsiteX9-769" fmla="*/ 2111926 w 2744896"/>
                  <a:gd name="connsiteY9-770" fmla="*/ 24383 h 373578"/>
                  <a:gd name="connsiteX10-771" fmla="*/ 39308 w 2744896"/>
                  <a:gd name="connsiteY10-772" fmla="*/ 222745 h 373578"/>
                  <a:gd name="connsiteX11-773" fmla="*/ 0 w 2744896"/>
                  <a:gd name="connsiteY11-774" fmla="*/ 311165 h 373578"/>
                  <a:gd name="connsiteX0-775" fmla="*/ 0 w 2744896"/>
                  <a:gd name="connsiteY0-776" fmla="*/ 311165 h 373578"/>
                  <a:gd name="connsiteX1-777" fmla="*/ 102622 w 2744896"/>
                  <a:gd name="connsiteY1-778" fmla="*/ 369887 h 373578"/>
                  <a:gd name="connsiteX2-779" fmla="*/ 484599 w 2744896"/>
                  <a:gd name="connsiteY2-780" fmla="*/ 367700 h 373578"/>
                  <a:gd name="connsiteX3-781" fmla="*/ 730801 w 2744896"/>
                  <a:gd name="connsiteY3-782" fmla="*/ 348233 h 373578"/>
                  <a:gd name="connsiteX4-783" fmla="*/ 1363667 w 2744896"/>
                  <a:gd name="connsiteY4-784" fmla="*/ 271979 h 373578"/>
                  <a:gd name="connsiteX5-785" fmla="*/ 1505648 w 2744896"/>
                  <a:gd name="connsiteY5-786" fmla="*/ 269161 h 373578"/>
                  <a:gd name="connsiteX6-787" fmla="*/ 1637309 w 2744896"/>
                  <a:gd name="connsiteY6-788" fmla="*/ 304387 h 373578"/>
                  <a:gd name="connsiteX7-789" fmla="*/ 2744896 w 2744896"/>
                  <a:gd name="connsiteY7-790" fmla="*/ 138675 h 373578"/>
                  <a:gd name="connsiteX8-791" fmla="*/ 2397676 w 2744896"/>
                  <a:gd name="connsiteY8-792" fmla="*/ 5333 h 373578"/>
                  <a:gd name="connsiteX9-793" fmla="*/ 2111926 w 2744896"/>
                  <a:gd name="connsiteY9-794" fmla="*/ 24383 h 373578"/>
                  <a:gd name="connsiteX10-795" fmla="*/ 39308 w 2744896"/>
                  <a:gd name="connsiteY10-796" fmla="*/ 222745 h 373578"/>
                  <a:gd name="connsiteX11-797" fmla="*/ 0 w 2744896"/>
                  <a:gd name="connsiteY11-798" fmla="*/ 311165 h 373578"/>
                  <a:gd name="connsiteX0-799" fmla="*/ 0 w 2744896"/>
                  <a:gd name="connsiteY0-800" fmla="*/ 311165 h 373578"/>
                  <a:gd name="connsiteX1-801" fmla="*/ 102622 w 2744896"/>
                  <a:gd name="connsiteY1-802" fmla="*/ 369887 h 373578"/>
                  <a:gd name="connsiteX2-803" fmla="*/ 484599 w 2744896"/>
                  <a:gd name="connsiteY2-804" fmla="*/ 367700 h 373578"/>
                  <a:gd name="connsiteX3-805" fmla="*/ 730801 w 2744896"/>
                  <a:gd name="connsiteY3-806" fmla="*/ 348233 h 373578"/>
                  <a:gd name="connsiteX4-807" fmla="*/ 1363667 w 2744896"/>
                  <a:gd name="connsiteY4-808" fmla="*/ 271979 h 373578"/>
                  <a:gd name="connsiteX5-809" fmla="*/ 1505648 w 2744896"/>
                  <a:gd name="connsiteY5-810" fmla="*/ 269161 h 373578"/>
                  <a:gd name="connsiteX6-811" fmla="*/ 1637309 w 2744896"/>
                  <a:gd name="connsiteY6-812" fmla="*/ 304387 h 373578"/>
                  <a:gd name="connsiteX7-813" fmla="*/ 2744896 w 2744896"/>
                  <a:gd name="connsiteY7-814" fmla="*/ 138675 h 373578"/>
                  <a:gd name="connsiteX8-815" fmla="*/ 2397676 w 2744896"/>
                  <a:gd name="connsiteY8-816" fmla="*/ 5333 h 373578"/>
                  <a:gd name="connsiteX9-817" fmla="*/ 2111926 w 2744896"/>
                  <a:gd name="connsiteY9-818" fmla="*/ 24383 h 373578"/>
                  <a:gd name="connsiteX10-819" fmla="*/ 39308 w 2744896"/>
                  <a:gd name="connsiteY10-820" fmla="*/ 222745 h 373578"/>
                  <a:gd name="connsiteX11-821" fmla="*/ 0 w 2744896"/>
                  <a:gd name="connsiteY11-822" fmla="*/ 311165 h 373578"/>
                  <a:gd name="connsiteX0-823" fmla="*/ 0 w 2744896"/>
                  <a:gd name="connsiteY0-824" fmla="*/ 311165 h 373578"/>
                  <a:gd name="connsiteX1-825" fmla="*/ 102622 w 2744896"/>
                  <a:gd name="connsiteY1-826" fmla="*/ 369887 h 373578"/>
                  <a:gd name="connsiteX2-827" fmla="*/ 484599 w 2744896"/>
                  <a:gd name="connsiteY2-828" fmla="*/ 367700 h 373578"/>
                  <a:gd name="connsiteX3-829" fmla="*/ 730801 w 2744896"/>
                  <a:gd name="connsiteY3-830" fmla="*/ 348233 h 373578"/>
                  <a:gd name="connsiteX4-831" fmla="*/ 1363667 w 2744896"/>
                  <a:gd name="connsiteY4-832" fmla="*/ 268200 h 373578"/>
                  <a:gd name="connsiteX5-833" fmla="*/ 1505648 w 2744896"/>
                  <a:gd name="connsiteY5-834" fmla="*/ 269161 h 373578"/>
                  <a:gd name="connsiteX6-835" fmla="*/ 1637309 w 2744896"/>
                  <a:gd name="connsiteY6-836" fmla="*/ 304387 h 373578"/>
                  <a:gd name="connsiteX7-837" fmla="*/ 2744896 w 2744896"/>
                  <a:gd name="connsiteY7-838" fmla="*/ 138675 h 373578"/>
                  <a:gd name="connsiteX8-839" fmla="*/ 2397676 w 2744896"/>
                  <a:gd name="connsiteY8-840" fmla="*/ 5333 h 373578"/>
                  <a:gd name="connsiteX9-841" fmla="*/ 2111926 w 2744896"/>
                  <a:gd name="connsiteY9-842" fmla="*/ 24383 h 373578"/>
                  <a:gd name="connsiteX10-843" fmla="*/ 39308 w 2744896"/>
                  <a:gd name="connsiteY10-844" fmla="*/ 222745 h 373578"/>
                  <a:gd name="connsiteX11-845" fmla="*/ 0 w 2744896"/>
                  <a:gd name="connsiteY11-846" fmla="*/ 311165 h 373578"/>
                  <a:gd name="connsiteX0-847" fmla="*/ 0 w 2744896"/>
                  <a:gd name="connsiteY0-848" fmla="*/ 311165 h 373578"/>
                  <a:gd name="connsiteX1-849" fmla="*/ 102622 w 2744896"/>
                  <a:gd name="connsiteY1-850" fmla="*/ 369887 h 373578"/>
                  <a:gd name="connsiteX2-851" fmla="*/ 484599 w 2744896"/>
                  <a:gd name="connsiteY2-852" fmla="*/ 367700 h 373578"/>
                  <a:gd name="connsiteX3-853" fmla="*/ 730801 w 2744896"/>
                  <a:gd name="connsiteY3-854" fmla="*/ 348233 h 373578"/>
                  <a:gd name="connsiteX4-855" fmla="*/ 1363667 w 2744896"/>
                  <a:gd name="connsiteY4-856" fmla="*/ 268200 h 373578"/>
                  <a:gd name="connsiteX5-857" fmla="*/ 1515590 w 2744896"/>
                  <a:gd name="connsiteY5-858" fmla="*/ 267272 h 373578"/>
                  <a:gd name="connsiteX6-859" fmla="*/ 1637309 w 2744896"/>
                  <a:gd name="connsiteY6-860" fmla="*/ 304387 h 373578"/>
                  <a:gd name="connsiteX7-861" fmla="*/ 2744896 w 2744896"/>
                  <a:gd name="connsiteY7-862" fmla="*/ 138675 h 373578"/>
                  <a:gd name="connsiteX8-863" fmla="*/ 2397676 w 2744896"/>
                  <a:gd name="connsiteY8-864" fmla="*/ 5333 h 373578"/>
                  <a:gd name="connsiteX9-865" fmla="*/ 2111926 w 2744896"/>
                  <a:gd name="connsiteY9-866" fmla="*/ 24383 h 373578"/>
                  <a:gd name="connsiteX10-867" fmla="*/ 39308 w 2744896"/>
                  <a:gd name="connsiteY10-868" fmla="*/ 222745 h 373578"/>
                  <a:gd name="connsiteX11-869" fmla="*/ 0 w 2744896"/>
                  <a:gd name="connsiteY11-870" fmla="*/ 311165 h 373578"/>
                  <a:gd name="connsiteX0-871" fmla="*/ 0 w 2744896"/>
                  <a:gd name="connsiteY0-872" fmla="*/ 311165 h 373578"/>
                  <a:gd name="connsiteX1-873" fmla="*/ 102622 w 2744896"/>
                  <a:gd name="connsiteY1-874" fmla="*/ 369887 h 373578"/>
                  <a:gd name="connsiteX2-875" fmla="*/ 484599 w 2744896"/>
                  <a:gd name="connsiteY2-876" fmla="*/ 367700 h 373578"/>
                  <a:gd name="connsiteX3-877" fmla="*/ 730801 w 2744896"/>
                  <a:gd name="connsiteY3-878" fmla="*/ 348233 h 373578"/>
                  <a:gd name="connsiteX4-879" fmla="*/ 1363667 w 2744896"/>
                  <a:gd name="connsiteY4-880" fmla="*/ 268200 h 373578"/>
                  <a:gd name="connsiteX5-881" fmla="*/ 1520561 w 2744896"/>
                  <a:gd name="connsiteY5-882" fmla="*/ 259715 h 373578"/>
                  <a:gd name="connsiteX6-883" fmla="*/ 1637309 w 2744896"/>
                  <a:gd name="connsiteY6-884" fmla="*/ 304387 h 373578"/>
                  <a:gd name="connsiteX7-885" fmla="*/ 2744896 w 2744896"/>
                  <a:gd name="connsiteY7-886" fmla="*/ 138675 h 373578"/>
                  <a:gd name="connsiteX8-887" fmla="*/ 2397676 w 2744896"/>
                  <a:gd name="connsiteY8-888" fmla="*/ 5333 h 373578"/>
                  <a:gd name="connsiteX9-889" fmla="*/ 2111926 w 2744896"/>
                  <a:gd name="connsiteY9-890" fmla="*/ 24383 h 373578"/>
                  <a:gd name="connsiteX10-891" fmla="*/ 39308 w 2744896"/>
                  <a:gd name="connsiteY10-892" fmla="*/ 222745 h 373578"/>
                  <a:gd name="connsiteX11-893" fmla="*/ 0 w 2744896"/>
                  <a:gd name="connsiteY11-894" fmla="*/ 311165 h 373578"/>
                  <a:gd name="connsiteX0-895" fmla="*/ 0 w 2744896"/>
                  <a:gd name="connsiteY0-896" fmla="*/ 311165 h 373578"/>
                  <a:gd name="connsiteX1-897" fmla="*/ 102622 w 2744896"/>
                  <a:gd name="connsiteY1-898" fmla="*/ 369887 h 373578"/>
                  <a:gd name="connsiteX2-899" fmla="*/ 484599 w 2744896"/>
                  <a:gd name="connsiteY2-900" fmla="*/ 367700 h 373578"/>
                  <a:gd name="connsiteX3-901" fmla="*/ 730801 w 2744896"/>
                  <a:gd name="connsiteY3-902" fmla="*/ 348233 h 373578"/>
                  <a:gd name="connsiteX4-903" fmla="*/ 1520561 w 2744896"/>
                  <a:gd name="connsiteY4-904" fmla="*/ 259715 h 373578"/>
                  <a:gd name="connsiteX5-905" fmla="*/ 1637309 w 2744896"/>
                  <a:gd name="connsiteY5-906" fmla="*/ 304387 h 373578"/>
                  <a:gd name="connsiteX6-907" fmla="*/ 2744896 w 2744896"/>
                  <a:gd name="connsiteY6-908" fmla="*/ 138675 h 373578"/>
                  <a:gd name="connsiteX7-909" fmla="*/ 2397676 w 2744896"/>
                  <a:gd name="connsiteY7-910" fmla="*/ 5333 h 373578"/>
                  <a:gd name="connsiteX8-911" fmla="*/ 2111926 w 2744896"/>
                  <a:gd name="connsiteY8-912" fmla="*/ 24383 h 373578"/>
                  <a:gd name="connsiteX9-913" fmla="*/ 39308 w 2744896"/>
                  <a:gd name="connsiteY9-914" fmla="*/ 222745 h 373578"/>
                  <a:gd name="connsiteX10-915" fmla="*/ 0 w 2744896"/>
                  <a:gd name="connsiteY10-916" fmla="*/ 311165 h 373578"/>
                  <a:gd name="connsiteX0-917" fmla="*/ 0 w 2744896"/>
                  <a:gd name="connsiteY0-918" fmla="*/ 311165 h 371771"/>
                  <a:gd name="connsiteX1-919" fmla="*/ 102622 w 2744896"/>
                  <a:gd name="connsiteY1-920" fmla="*/ 369887 h 371771"/>
                  <a:gd name="connsiteX2-921" fmla="*/ 730801 w 2744896"/>
                  <a:gd name="connsiteY2-922" fmla="*/ 348233 h 371771"/>
                  <a:gd name="connsiteX3-923" fmla="*/ 1520561 w 2744896"/>
                  <a:gd name="connsiteY3-924" fmla="*/ 259715 h 371771"/>
                  <a:gd name="connsiteX4-925" fmla="*/ 1637309 w 2744896"/>
                  <a:gd name="connsiteY4-926" fmla="*/ 304387 h 371771"/>
                  <a:gd name="connsiteX5-927" fmla="*/ 2744896 w 2744896"/>
                  <a:gd name="connsiteY5-928" fmla="*/ 138675 h 371771"/>
                  <a:gd name="connsiteX6-929" fmla="*/ 2397676 w 2744896"/>
                  <a:gd name="connsiteY6-930" fmla="*/ 5333 h 371771"/>
                  <a:gd name="connsiteX7-931" fmla="*/ 2111926 w 2744896"/>
                  <a:gd name="connsiteY7-932" fmla="*/ 24383 h 371771"/>
                  <a:gd name="connsiteX8-933" fmla="*/ 39308 w 2744896"/>
                  <a:gd name="connsiteY8-934" fmla="*/ 222745 h 371771"/>
                  <a:gd name="connsiteX9-935" fmla="*/ 0 w 2744896"/>
                  <a:gd name="connsiteY9-936" fmla="*/ 311165 h 371771"/>
                  <a:gd name="connsiteX0-937" fmla="*/ 0 w 2744896"/>
                  <a:gd name="connsiteY0-938" fmla="*/ 311165 h 350666"/>
                  <a:gd name="connsiteX1-939" fmla="*/ 117536 w 2744896"/>
                  <a:gd name="connsiteY1-940" fmla="*/ 324543 h 350666"/>
                  <a:gd name="connsiteX2-941" fmla="*/ 730801 w 2744896"/>
                  <a:gd name="connsiteY2-942" fmla="*/ 348233 h 350666"/>
                  <a:gd name="connsiteX3-943" fmla="*/ 1520561 w 2744896"/>
                  <a:gd name="connsiteY3-944" fmla="*/ 259715 h 350666"/>
                  <a:gd name="connsiteX4-945" fmla="*/ 1637309 w 2744896"/>
                  <a:gd name="connsiteY4-946" fmla="*/ 304387 h 350666"/>
                  <a:gd name="connsiteX5-947" fmla="*/ 2744896 w 2744896"/>
                  <a:gd name="connsiteY5-948" fmla="*/ 138675 h 350666"/>
                  <a:gd name="connsiteX6-949" fmla="*/ 2397676 w 2744896"/>
                  <a:gd name="connsiteY6-950" fmla="*/ 5333 h 350666"/>
                  <a:gd name="connsiteX7-951" fmla="*/ 2111926 w 2744896"/>
                  <a:gd name="connsiteY7-952" fmla="*/ 24383 h 350666"/>
                  <a:gd name="connsiteX8-953" fmla="*/ 39308 w 2744896"/>
                  <a:gd name="connsiteY8-954" fmla="*/ 222745 h 350666"/>
                  <a:gd name="connsiteX9-955" fmla="*/ 0 w 2744896"/>
                  <a:gd name="connsiteY9-956" fmla="*/ 311165 h 350666"/>
                  <a:gd name="connsiteX0-957" fmla="*/ 37626 w 2712926"/>
                  <a:gd name="connsiteY0-958" fmla="*/ 307386 h 350666"/>
                  <a:gd name="connsiteX1-959" fmla="*/ 85566 w 2712926"/>
                  <a:gd name="connsiteY1-960" fmla="*/ 324543 h 350666"/>
                  <a:gd name="connsiteX2-961" fmla="*/ 698831 w 2712926"/>
                  <a:gd name="connsiteY2-962" fmla="*/ 348233 h 350666"/>
                  <a:gd name="connsiteX3-963" fmla="*/ 1488591 w 2712926"/>
                  <a:gd name="connsiteY3-964" fmla="*/ 259715 h 350666"/>
                  <a:gd name="connsiteX4-965" fmla="*/ 1605339 w 2712926"/>
                  <a:gd name="connsiteY4-966" fmla="*/ 304387 h 350666"/>
                  <a:gd name="connsiteX5-967" fmla="*/ 2712926 w 2712926"/>
                  <a:gd name="connsiteY5-968" fmla="*/ 138675 h 350666"/>
                  <a:gd name="connsiteX6-969" fmla="*/ 2365706 w 2712926"/>
                  <a:gd name="connsiteY6-970" fmla="*/ 5333 h 350666"/>
                  <a:gd name="connsiteX7-971" fmla="*/ 2079956 w 2712926"/>
                  <a:gd name="connsiteY7-972" fmla="*/ 24383 h 350666"/>
                  <a:gd name="connsiteX8-973" fmla="*/ 7338 w 2712926"/>
                  <a:gd name="connsiteY8-974" fmla="*/ 222745 h 350666"/>
                  <a:gd name="connsiteX9-975" fmla="*/ 37626 w 2712926"/>
                  <a:gd name="connsiteY9-976" fmla="*/ 307386 h 350666"/>
                  <a:gd name="connsiteX0-977" fmla="*/ 153089 w 2858677"/>
                  <a:gd name="connsiteY0-978" fmla="*/ 222745 h 352034"/>
                  <a:gd name="connsiteX1-979" fmla="*/ 231317 w 2858677"/>
                  <a:gd name="connsiteY1-980" fmla="*/ 324543 h 352034"/>
                  <a:gd name="connsiteX2-981" fmla="*/ 844582 w 2858677"/>
                  <a:gd name="connsiteY2-982" fmla="*/ 348233 h 352034"/>
                  <a:gd name="connsiteX3-983" fmla="*/ 1634342 w 2858677"/>
                  <a:gd name="connsiteY3-984" fmla="*/ 259715 h 352034"/>
                  <a:gd name="connsiteX4-985" fmla="*/ 1751090 w 2858677"/>
                  <a:gd name="connsiteY4-986" fmla="*/ 304387 h 352034"/>
                  <a:gd name="connsiteX5-987" fmla="*/ 2858677 w 2858677"/>
                  <a:gd name="connsiteY5-988" fmla="*/ 138675 h 352034"/>
                  <a:gd name="connsiteX6-989" fmla="*/ 2511457 w 2858677"/>
                  <a:gd name="connsiteY6-990" fmla="*/ 5333 h 352034"/>
                  <a:gd name="connsiteX7-991" fmla="*/ 2225707 w 2858677"/>
                  <a:gd name="connsiteY7-992" fmla="*/ 24383 h 352034"/>
                  <a:gd name="connsiteX8-993" fmla="*/ 153089 w 2858677"/>
                  <a:gd name="connsiteY8-994" fmla="*/ 222745 h 352034"/>
                  <a:gd name="connsiteX0-995" fmla="*/ 27259 w 2732847"/>
                  <a:gd name="connsiteY0-996" fmla="*/ 222745 h 352034"/>
                  <a:gd name="connsiteX1-997" fmla="*/ 105487 w 2732847"/>
                  <a:gd name="connsiteY1-998" fmla="*/ 324543 h 352034"/>
                  <a:gd name="connsiteX2-999" fmla="*/ 718752 w 2732847"/>
                  <a:gd name="connsiteY2-1000" fmla="*/ 348233 h 352034"/>
                  <a:gd name="connsiteX3-1001" fmla="*/ 1508512 w 2732847"/>
                  <a:gd name="connsiteY3-1002" fmla="*/ 259715 h 352034"/>
                  <a:gd name="connsiteX4-1003" fmla="*/ 1625260 w 2732847"/>
                  <a:gd name="connsiteY4-1004" fmla="*/ 304387 h 352034"/>
                  <a:gd name="connsiteX5-1005" fmla="*/ 2732847 w 2732847"/>
                  <a:gd name="connsiteY5-1006" fmla="*/ 138675 h 352034"/>
                  <a:gd name="connsiteX6-1007" fmla="*/ 2385627 w 2732847"/>
                  <a:gd name="connsiteY6-1008" fmla="*/ 5333 h 352034"/>
                  <a:gd name="connsiteX7-1009" fmla="*/ 2099877 w 2732847"/>
                  <a:gd name="connsiteY7-1010" fmla="*/ 24383 h 352034"/>
                  <a:gd name="connsiteX8-1011" fmla="*/ 27259 w 2732847"/>
                  <a:gd name="connsiteY8-1012" fmla="*/ 222745 h 352034"/>
                  <a:gd name="connsiteX0-1013" fmla="*/ 27259 w 2732847"/>
                  <a:gd name="connsiteY0-1014" fmla="*/ 222745 h 349833"/>
                  <a:gd name="connsiteX1-1015" fmla="*/ 105487 w 2732847"/>
                  <a:gd name="connsiteY1-1016" fmla="*/ 324543 h 349833"/>
                  <a:gd name="connsiteX2-1017" fmla="*/ 695427 w 2732847"/>
                  <a:gd name="connsiteY2-1018" fmla="*/ 317323 h 349833"/>
                  <a:gd name="connsiteX3-1019" fmla="*/ 718752 w 2732847"/>
                  <a:gd name="connsiteY3-1020" fmla="*/ 348233 h 349833"/>
                  <a:gd name="connsiteX4-1021" fmla="*/ 1508512 w 2732847"/>
                  <a:gd name="connsiteY4-1022" fmla="*/ 259715 h 349833"/>
                  <a:gd name="connsiteX5-1023" fmla="*/ 1625260 w 2732847"/>
                  <a:gd name="connsiteY5-1024" fmla="*/ 304387 h 349833"/>
                  <a:gd name="connsiteX6-1025" fmla="*/ 2732847 w 2732847"/>
                  <a:gd name="connsiteY6-1026" fmla="*/ 138675 h 349833"/>
                  <a:gd name="connsiteX7-1027" fmla="*/ 2385627 w 2732847"/>
                  <a:gd name="connsiteY7-1028" fmla="*/ 5333 h 349833"/>
                  <a:gd name="connsiteX8-1029" fmla="*/ 2099877 w 2732847"/>
                  <a:gd name="connsiteY8-1030" fmla="*/ 24383 h 349833"/>
                  <a:gd name="connsiteX9-1031" fmla="*/ 27259 w 2732847"/>
                  <a:gd name="connsiteY9-1032" fmla="*/ 222745 h 349833"/>
                  <a:gd name="connsiteX0-1033" fmla="*/ 27259 w 2732847"/>
                  <a:gd name="connsiteY0-1034" fmla="*/ 222745 h 352034"/>
                  <a:gd name="connsiteX1-1035" fmla="*/ 105487 w 2732847"/>
                  <a:gd name="connsiteY1-1036" fmla="*/ 324543 h 352034"/>
                  <a:gd name="connsiteX2-1037" fmla="*/ 718752 w 2732847"/>
                  <a:gd name="connsiteY2-1038" fmla="*/ 348233 h 352034"/>
                  <a:gd name="connsiteX3-1039" fmla="*/ 1508512 w 2732847"/>
                  <a:gd name="connsiteY3-1040" fmla="*/ 259715 h 352034"/>
                  <a:gd name="connsiteX4-1041" fmla="*/ 1625260 w 2732847"/>
                  <a:gd name="connsiteY4-1042" fmla="*/ 304387 h 352034"/>
                  <a:gd name="connsiteX5-1043" fmla="*/ 2732847 w 2732847"/>
                  <a:gd name="connsiteY5-1044" fmla="*/ 138675 h 352034"/>
                  <a:gd name="connsiteX6-1045" fmla="*/ 2385627 w 2732847"/>
                  <a:gd name="connsiteY6-1046" fmla="*/ 5333 h 352034"/>
                  <a:gd name="connsiteX7-1047" fmla="*/ 2099877 w 2732847"/>
                  <a:gd name="connsiteY7-1048" fmla="*/ 24383 h 352034"/>
                  <a:gd name="connsiteX8-1049" fmla="*/ 27259 w 2732847"/>
                  <a:gd name="connsiteY8-1050" fmla="*/ 222745 h 352034"/>
                  <a:gd name="connsiteX0-1051" fmla="*/ 27259 w 2732847"/>
                  <a:gd name="connsiteY0-1052" fmla="*/ 222745 h 335114"/>
                  <a:gd name="connsiteX1-1053" fmla="*/ 105487 w 2732847"/>
                  <a:gd name="connsiteY1-1054" fmla="*/ 324543 h 335114"/>
                  <a:gd name="connsiteX2-1055" fmla="*/ 716267 w 2732847"/>
                  <a:gd name="connsiteY2-1056" fmla="*/ 319893 h 335114"/>
                  <a:gd name="connsiteX3-1057" fmla="*/ 1508512 w 2732847"/>
                  <a:gd name="connsiteY3-1058" fmla="*/ 259715 h 335114"/>
                  <a:gd name="connsiteX4-1059" fmla="*/ 1625260 w 2732847"/>
                  <a:gd name="connsiteY4-1060" fmla="*/ 304387 h 335114"/>
                  <a:gd name="connsiteX5-1061" fmla="*/ 2732847 w 2732847"/>
                  <a:gd name="connsiteY5-1062" fmla="*/ 138675 h 335114"/>
                  <a:gd name="connsiteX6-1063" fmla="*/ 2385627 w 2732847"/>
                  <a:gd name="connsiteY6-1064" fmla="*/ 5333 h 335114"/>
                  <a:gd name="connsiteX7-1065" fmla="*/ 2099877 w 2732847"/>
                  <a:gd name="connsiteY7-1066" fmla="*/ 24383 h 335114"/>
                  <a:gd name="connsiteX8-1067" fmla="*/ 27259 w 2732847"/>
                  <a:gd name="connsiteY8-1068" fmla="*/ 222745 h 335114"/>
                  <a:gd name="connsiteX0-1069" fmla="*/ 27259 w 2732847"/>
                  <a:gd name="connsiteY0-1070" fmla="*/ 222745 h 332785"/>
                  <a:gd name="connsiteX1-1071" fmla="*/ 105487 w 2732847"/>
                  <a:gd name="connsiteY1-1072" fmla="*/ 324543 h 332785"/>
                  <a:gd name="connsiteX2-1073" fmla="*/ 711296 w 2732847"/>
                  <a:gd name="connsiteY2-1074" fmla="*/ 310446 h 332785"/>
                  <a:gd name="connsiteX3-1075" fmla="*/ 1508512 w 2732847"/>
                  <a:gd name="connsiteY3-1076" fmla="*/ 259715 h 332785"/>
                  <a:gd name="connsiteX4-1077" fmla="*/ 1625260 w 2732847"/>
                  <a:gd name="connsiteY4-1078" fmla="*/ 304387 h 332785"/>
                  <a:gd name="connsiteX5-1079" fmla="*/ 2732847 w 2732847"/>
                  <a:gd name="connsiteY5-1080" fmla="*/ 138675 h 332785"/>
                  <a:gd name="connsiteX6-1081" fmla="*/ 2385627 w 2732847"/>
                  <a:gd name="connsiteY6-1082" fmla="*/ 5333 h 332785"/>
                  <a:gd name="connsiteX7-1083" fmla="*/ 2099877 w 2732847"/>
                  <a:gd name="connsiteY7-1084" fmla="*/ 24383 h 332785"/>
                  <a:gd name="connsiteX8-1085" fmla="*/ 27259 w 2732847"/>
                  <a:gd name="connsiteY8-1086" fmla="*/ 222745 h 332785"/>
                  <a:gd name="connsiteX0-1087" fmla="*/ 27259 w 2732847"/>
                  <a:gd name="connsiteY0-1088" fmla="*/ 222745 h 332429"/>
                  <a:gd name="connsiteX1-1089" fmla="*/ 105487 w 2732847"/>
                  <a:gd name="connsiteY1-1090" fmla="*/ 324543 h 332429"/>
                  <a:gd name="connsiteX2-1091" fmla="*/ 805748 w 2732847"/>
                  <a:gd name="connsiteY2-1092" fmla="*/ 308556 h 332429"/>
                  <a:gd name="connsiteX3-1093" fmla="*/ 1508512 w 2732847"/>
                  <a:gd name="connsiteY3-1094" fmla="*/ 259715 h 332429"/>
                  <a:gd name="connsiteX4-1095" fmla="*/ 1625260 w 2732847"/>
                  <a:gd name="connsiteY4-1096" fmla="*/ 304387 h 332429"/>
                  <a:gd name="connsiteX5-1097" fmla="*/ 2732847 w 2732847"/>
                  <a:gd name="connsiteY5-1098" fmla="*/ 138675 h 332429"/>
                  <a:gd name="connsiteX6-1099" fmla="*/ 2385627 w 2732847"/>
                  <a:gd name="connsiteY6-1100" fmla="*/ 5333 h 332429"/>
                  <a:gd name="connsiteX7-1101" fmla="*/ 2099877 w 2732847"/>
                  <a:gd name="connsiteY7-1102" fmla="*/ 24383 h 332429"/>
                  <a:gd name="connsiteX8-1103" fmla="*/ 27259 w 2732847"/>
                  <a:gd name="connsiteY8-1104" fmla="*/ 222745 h 332429"/>
                  <a:gd name="connsiteX0-1105" fmla="*/ 27259 w 2732847"/>
                  <a:gd name="connsiteY0-1106" fmla="*/ 222745 h 331797"/>
                  <a:gd name="connsiteX1-1107" fmla="*/ 105487 w 2732847"/>
                  <a:gd name="connsiteY1-1108" fmla="*/ 324543 h 331797"/>
                  <a:gd name="connsiteX2-1109" fmla="*/ 982224 w 2732847"/>
                  <a:gd name="connsiteY2-1110" fmla="*/ 304777 h 331797"/>
                  <a:gd name="connsiteX3-1111" fmla="*/ 1508512 w 2732847"/>
                  <a:gd name="connsiteY3-1112" fmla="*/ 259715 h 331797"/>
                  <a:gd name="connsiteX4-1113" fmla="*/ 1625260 w 2732847"/>
                  <a:gd name="connsiteY4-1114" fmla="*/ 304387 h 331797"/>
                  <a:gd name="connsiteX5-1115" fmla="*/ 2732847 w 2732847"/>
                  <a:gd name="connsiteY5-1116" fmla="*/ 138675 h 331797"/>
                  <a:gd name="connsiteX6-1117" fmla="*/ 2385627 w 2732847"/>
                  <a:gd name="connsiteY6-1118" fmla="*/ 5333 h 331797"/>
                  <a:gd name="connsiteX7-1119" fmla="*/ 2099877 w 2732847"/>
                  <a:gd name="connsiteY7-1120" fmla="*/ 24383 h 331797"/>
                  <a:gd name="connsiteX8-1121" fmla="*/ 27259 w 2732847"/>
                  <a:gd name="connsiteY8-1122" fmla="*/ 222745 h 331797"/>
                  <a:gd name="connsiteX0-1123" fmla="*/ 27259 w 2732847"/>
                  <a:gd name="connsiteY0-1124" fmla="*/ 222745 h 326506"/>
                  <a:gd name="connsiteX1-1125" fmla="*/ 105487 w 2732847"/>
                  <a:gd name="connsiteY1-1126" fmla="*/ 324543 h 326506"/>
                  <a:gd name="connsiteX2-1127" fmla="*/ 982224 w 2732847"/>
                  <a:gd name="connsiteY2-1128" fmla="*/ 304777 h 326506"/>
                  <a:gd name="connsiteX3-1129" fmla="*/ 1508512 w 2732847"/>
                  <a:gd name="connsiteY3-1130" fmla="*/ 259715 h 326506"/>
                  <a:gd name="connsiteX4-1131" fmla="*/ 1625260 w 2732847"/>
                  <a:gd name="connsiteY4-1132" fmla="*/ 304387 h 326506"/>
                  <a:gd name="connsiteX5-1133" fmla="*/ 2732847 w 2732847"/>
                  <a:gd name="connsiteY5-1134" fmla="*/ 138675 h 326506"/>
                  <a:gd name="connsiteX6-1135" fmla="*/ 2385627 w 2732847"/>
                  <a:gd name="connsiteY6-1136" fmla="*/ 5333 h 326506"/>
                  <a:gd name="connsiteX7-1137" fmla="*/ 2099877 w 2732847"/>
                  <a:gd name="connsiteY7-1138" fmla="*/ 24383 h 326506"/>
                  <a:gd name="connsiteX8-1139" fmla="*/ 27259 w 2732847"/>
                  <a:gd name="connsiteY8-1140" fmla="*/ 222745 h 326506"/>
                  <a:gd name="connsiteX0-1141" fmla="*/ 27259 w 2732847"/>
                  <a:gd name="connsiteY0-1142" fmla="*/ 222745 h 324543"/>
                  <a:gd name="connsiteX1-1143" fmla="*/ 105487 w 2732847"/>
                  <a:gd name="connsiteY1-1144" fmla="*/ 324543 h 324543"/>
                  <a:gd name="connsiteX2-1145" fmla="*/ 982224 w 2732847"/>
                  <a:gd name="connsiteY2-1146" fmla="*/ 304777 h 324543"/>
                  <a:gd name="connsiteX3-1147" fmla="*/ 1508512 w 2732847"/>
                  <a:gd name="connsiteY3-1148" fmla="*/ 259715 h 324543"/>
                  <a:gd name="connsiteX4-1149" fmla="*/ 1625260 w 2732847"/>
                  <a:gd name="connsiteY4-1150" fmla="*/ 304387 h 324543"/>
                  <a:gd name="connsiteX5-1151" fmla="*/ 2732847 w 2732847"/>
                  <a:gd name="connsiteY5-1152" fmla="*/ 138675 h 324543"/>
                  <a:gd name="connsiteX6-1153" fmla="*/ 2385627 w 2732847"/>
                  <a:gd name="connsiteY6-1154" fmla="*/ 5333 h 324543"/>
                  <a:gd name="connsiteX7-1155" fmla="*/ 2099877 w 2732847"/>
                  <a:gd name="connsiteY7-1156" fmla="*/ 24383 h 324543"/>
                  <a:gd name="connsiteX8-1157" fmla="*/ 27259 w 2732847"/>
                  <a:gd name="connsiteY8-1158" fmla="*/ 222745 h 324543"/>
                  <a:gd name="connsiteX0-1159" fmla="*/ 24140 w 2741327"/>
                  <a:gd name="connsiteY0-1160" fmla="*/ 224005 h 324543"/>
                  <a:gd name="connsiteX1-1161" fmla="*/ 113967 w 2741327"/>
                  <a:gd name="connsiteY1-1162" fmla="*/ 324543 h 324543"/>
                  <a:gd name="connsiteX2-1163" fmla="*/ 990704 w 2741327"/>
                  <a:gd name="connsiteY2-1164" fmla="*/ 304777 h 324543"/>
                  <a:gd name="connsiteX3-1165" fmla="*/ 1516992 w 2741327"/>
                  <a:gd name="connsiteY3-1166" fmla="*/ 259715 h 324543"/>
                  <a:gd name="connsiteX4-1167" fmla="*/ 1633740 w 2741327"/>
                  <a:gd name="connsiteY4-1168" fmla="*/ 304387 h 324543"/>
                  <a:gd name="connsiteX5-1169" fmla="*/ 2741327 w 2741327"/>
                  <a:gd name="connsiteY5-1170" fmla="*/ 138675 h 324543"/>
                  <a:gd name="connsiteX6-1171" fmla="*/ 2394107 w 2741327"/>
                  <a:gd name="connsiteY6-1172" fmla="*/ 5333 h 324543"/>
                  <a:gd name="connsiteX7-1173" fmla="*/ 2108357 w 2741327"/>
                  <a:gd name="connsiteY7-1174" fmla="*/ 24383 h 324543"/>
                  <a:gd name="connsiteX8-1175" fmla="*/ 24140 w 2741327"/>
                  <a:gd name="connsiteY8-1176" fmla="*/ 224005 h 324543"/>
                  <a:gd name="connsiteX0-1177" fmla="*/ 30934 w 2748121"/>
                  <a:gd name="connsiteY0-1178" fmla="*/ 224005 h 320764"/>
                  <a:gd name="connsiteX1-1179" fmla="*/ 97562 w 2748121"/>
                  <a:gd name="connsiteY1-1180" fmla="*/ 320764 h 320764"/>
                  <a:gd name="connsiteX2-1181" fmla="*/ 997498 w 2748121"/>
                  <a:gd name="connsiteY2-1182" fmla="*/ 304777 h 320764"/>
                  <a:gd name="connsiteX3-1183" fmla="*/ 1523786 w 2748121"/>
                  <a:gd name="connsiteY3-1184" fmla="*/ 259715 h 320764"/>
                  <a:gd name="connsiteX4-1185" fmla="*/ 1640534 w 2748121"/>
                  <a:gd name="connsiteY4-1186" fmla="*/ 304387 h 320764"/>
                  <a:gd name="connsiteX5-1187" fmla="*/ 2748121 w 2748121"/>
                  <a:gd name="connsiteY5-1188" fmla="*/ 138675 h 320764"/>
                  <a:gd name="connsiteX6-1189" fmla="*/ 2400901 w 2748121"/>
                  <a:gd name="connsiteY6-1190" fmla="*/ 5333 h 320764"/>
                  <a:gd name="connsiteX7-1191" fmla="*/ 2115151 w 2748121"/>
                  <a:gd name="connsiteY7-1192" fmla="*/ 24383 h 320764"/>
                  <a:gd name="connsiteX8-1193" fmla="*/ 30934 w 2748121"/>
                  <a:gd name="connsiteY8-1194" fmla="*/ 224005 h 320764"/>
                  <a:gd name="connsiteX0-1195" fmla="*/ 149463 w 2866650"/>
                  <a:gd name="connsiteY0-1196" fmla="*/ 230395 h 327154"/>
                  <a:gd name="connsiteX1-1197" fmla="*/ 216091 w 2866650"/>
                  <a:gd name="connsiteY1-1198" fmla="*/ 327154 h 327154"/>
                  <a:gd name="connsiteX2-1199" fmla="*/ 1116027 w 2866650"/>
                  <a:gd name="connsiteY2-1200" fmla="*/ 311167 h 327154"/>
                  <a:gd name="connsiteX3-1201" fmla="*/ 1642315 w 2866650"/>
                  <a:gd name="connsiteY3-1202" fmla="*/ 266105 h 327154"/>
                  <a:gd name="connsiteX4-1203" fmla="*/ 1759063 w 2866650"/>
                  <a:gd name="connsiteY4-1204" fmla="*/ 310777 h 327154"/>
                  <a:gd name="connsiteX5-1205" fmla="*/ 2866650 w 2866650"/>
                  <a:gd name="connsiteY5-1206" fmla="*/ 145065 h 327154"/>
                  <a:gd name="connsiteX6-1207" fmla="*/ 2519430 w 2866650"/>
                  <a:gd name="connsiteY6-1208" fmla="*/ 11723 h 327154"/>
                  <a:gd name="connsiteX7-1209" fmla="*/ 2233680 w 2866650"/>
                  <a:gd name="connsiteY7-1210" fmla="*/ 30773 h 327154"/>
                  <a:gd name="connsiteX8-1211" fmla="*/ 158954 w 2866650"/>
                  <a:gd name="connsiteY8-1212" fmla="*/ 216652 h 327154"/>
                  <a:gd name="connsiteX9-1213" fmla="*/ 149463 w 2866650"/>
                  <a:gd name="connsiteY9-1214" fmla="*/ 230395 h 327154"/>
                  <a:gd name="connsiteX0-1215" fmla="*/ 30935 w 2748122"/>
                  <a:gd name="connsiteY0-1216" fmla="*/ 230395 h 327154"/>
                  <a:gd name="connsiteX1-1217" fmla="*/ 97563 w 2748122"/>
                  <a:gd name="connsiteY1-1218" fmla="*/ 327154 h 327154"/>
                  <a:gd name="connsiteX2-1219" fmla="*/ 997499 w 2748122"/>
                  <a:gd name="connsiteY2-1220" fmla="*/ 311167 h 327154"/>
                  <a:gd name="connsiteX3-1221" fmla="*/ 1523787 w 2748122"/>
                  <a:gd name="connsiteY3-1222" fmla="*/ 266105 h 327154"/>
                  <a:gd name="connsiteX4-1223" fmla="*/ 1640535 w 2748122"/>
                  <a:gd name="connsiteY4-1224" fmla="*/ 310777 h 327154"/>
                  <a:gd name="connsiteX5-1225" fmla="*/ 2748122 w 2748122"/>
                  <a:gd name="connsiteY5-1226" fmla="*/ 145065 h 327154"/>
                  <a:gd name="connsiteX6-1227" fmla="*/ 2400902 w 2748122"/>
                  <a:gd name="connsiteY6-1228" fmla="*/ 11723 h 327154"/>
                  <a:gd name="connsiteX7-1229" fmla="*/ 2115152 w 2748122"/>
                  <a:gd name="connsiteY7-1230" fmla="*/ 30773 h 327154"/>
                  <a:gd name="connsiteX8-1231" fmla="*/ 30935 w 2748122"/>
                  <a:gd name="connsiteY8-1232" fmla="*/ 230395 h 327154"/>
                  <a:gd name="connsiteX0-1233" fmla="*/ 29286 w 2751444"/>
                  <a:gd name="connsiteY0-1234" fmla="*/ 224097 h 327154"/>
                  <a:gd name="connsiteX1-1235" fmla="*/ 100885 w 2751444"/>
                  <a:gd name="connsiteY1-1236" fmla="*/ 327154 h 327154"/>
                  <a:gd name="connsiteX2-1237" fmla="*/ 1000821 w 2751444"/>
                  <a:gd name="connsiteY2-1238" fmla="*/ 311167 h 327154"/>
                  <a:gd name="connsiteX3-1239" fmla="*/ 1527109 w 2751444"/>
                  <a:gd name="connsiteY3-1240" fmla="*/ 266105 h 327154"/>
                  <a:gd name="connsiteX4-1241" fmla="*/ 1643857 w 2751444"/>
                  <a:gd name="connsiteY4-1242" fmla="*/ 310777 h 327154"/>
                  <a:gd name="connsiteX5-1243" fmla="*/ 2751444 w 2751444"/>
                  <a:gd name="connsiteY5-1244" fmla="*/ 145065 h 327154"/>
                  <a:gd name="connsiteX6-1245" fmla="*/ 2404224 w 2751444"/>
                  <a:gd name="connsiteY6-1246" fmla="*/ 11723 h 327154"/>
                  <a:gd name="connsiteX7-1247" fmla="*/ 2118474 w 2751444"/>
                  <a:gd name="connsiteY7-1248" fmla="*/ 30773 h 327154"/>
                  <a:gd name="connsiteX8-1249" fmla="*/ 29286 w 2751444"/>
                  <a:gd name="connsiteY8-1250" fmla="*/ 224097 h 327154"/>
                  <a:gd name="connsiteX0-1251" fmla="*/ 32095 w 2745968"/>
                  <a:gd name="connsiteY0-1252" fmla="*/ 224097 h 327154"/>
                  <a:gd name="connsiteX1-1253" fmla="*/ 95409 w 2745968"/>
                  <a:gd name="connsiteY1-1254" fmla="*/ 327154 h 327154"/>
                  <a:gd name="connsiteX2-1255" fmla="*/ 995345 w 2745968"/>
                  <a:gd name="connsiteY2-1256" fmla="*/ 311167 h 327154"/>
                  <a:gd name="connsiteX3-1257" fmla="*/ 1521633 w 2745968"/>
                  <a:gd name="connsiteY3-1258" fmla="*/ 266105 h 327154"/>
                  <a:gd name="connsiteX4-1259" fmla="*/ 1638381 w 2745968"/>
                  <a:gd name="connsiteY4-1260" fmla="*/ 310777 h 327154"/>
                  <a:gd name="connsiteX5-1261" fmla="*/ 2745968 w 2745968"/>
                  <a:gd name="connsiteY5-1262" fmla="*/ 145065 h 327154"/>
                  <a:gd name="connsiteX6-1263" fmla="*/ 2398748 w 2745968"/>
                  <a:gd name="connsiteY6-1264" fmla="*/ 11723 h 327154"/>
                  <a:gd name="connsiteX7-1265" fmla="*/ 2112998 w 2745968"/>
                  <a:gd name="connsiteY7-1266" fmla="*/ 30773 h 327154"/>
                  <a:gd name="connsiteX8-1267" fmla="*/ 32095 w 2745968"/>
                  <a:gd name="connsiteY8-1268" fmla="*/ 224097 h 327154"/>
                  <a:gd name="connsiteX0-1269" fmla="*/ 38671 w 2735973"/>
                  <a:gd name="connsiteY0-1270" fmla="*/ 193868 h 327154"/>
                  <a:gd name="connsiteX1-1271" fmla="*/ 85414 w 2735973"/>
                  <a:gd name="connsiteY1-1272" fmla="*/ 327154 h 327154"/>
                  <a:gd name="connsiteX2-1273" fmla="*/ 985350 w 2735973"/>
                  <a:gd name="connsiteY2-1274" fmla="*/ 311167 h 327154"/>
                  <a:gd name="connsiteX3-1275" fmla="*/ 1511638 w 2735973"/>
                  <a:gd name="connsiteY3-1276" fmla="*/ 266105 h 327154"/>
                  <a:gd name="connsiteX4-1277" fmla="*/ 1628386 w 2735973"/>
                  <a:gd name="connsiteY4-1278" fmla="*/ 310777 h 327154"/>
                  <a:gd name="connsiteX5-1279" fmla="*/ 2735973 w 2735973"/>
                  <a:gd name="connsiteY5-1280" fmla="*/ 145065 h 327154"/>
                  <a:gd name="connsiteX6-1281" fmla="*/ 2388753 w 2735973"/>
                  <a:gd name="connsiteY6-1282" fmla="*/ 11723 h 327154"/>
                  <a:gd name="connsiteX7-1283" fmla="*/ 2103003 w 2735973"/>
                  <a:gd name="connsiteY7-1284" fmla="*/ 30773 h 327154"/>
                  <a:gd name="connsiteX8-1285" fmla="*/ 38671 w 2735973"/>
                  <a:gd name="connsiteY8-1286" fmla="*/ 193868 h 327154"/>
                  <a:gd name="connsiteX0-1287" fmla="*/ 35884 w 2733186"/>
                  <a:gd name="connsiteY0-1288" fmla="*/ 193868 h 334711"/>
                  <a:gd name="connsiteX1-1289" fmla="*/ 89255 w 2733186"/>
                  <a:gd name="connsiteY1-1290" fmla="*/ 334711 h 334711"/>
                  <a:gd name="connsiteX2-1291" fmla="*/ 982563 w 2733186"/>
                  <a:gd name="connsiteY2-1292" fmla="*/ 311167 h 334711"/>
                  <a:gd name="connsiteX3-1293" fmla="*/ 1508851 w 2733186"/>
                  <a:gd name="connsiteY3-1294" fmla="*/ 266105 h 334711"/>
                  <a:gd name="connsiteX4-1295" fmla="*/ 1625599 w 2733186"/>
                  <a:gd name="connsiteY4-1296" fmla="*/ 310777 h 334711"/>
                  <a:gd name="connsiteX5-1297" fmla="*/ 2733186 w 2733186"/>
                  <a:gd name="connsiteY5-1298" fmla="*/ 145065 h 334711"/>
                  <a:gd name="connsiteX6-1299" fmla="*/ 2385966 w 2733186"/>
                  <a:gd name="connsiteY6-1300" fmla="*/ 11723 h 334711"/>
                  <a:gd name="connsiteX7-1301" fmla="*/ 2100216 w 2733186"/>
                  <a:gd name="connsiteY7-1302" fmla="*/ 30773 h 334711"/>
                  <a:gd name="connsiteX8-1303" fmla="*/ 35884 w 2733186"/>
                  <a:gd name="connsiteY8-1304" fmla="*/ 193868 h 334711"/>
                  <a:gd name="connsiteX0-1305" fmla="*/ 35884 w 2733186"/>
                  <a:gd name="connsiteY0-1306" fmla="*/ 193868 h 345251"/>
                  <a:gd name="connsiteX1-1307" fmla="*/ 89255 w 2733186"/>
                  <a:gd name="connsiteY1-1308" fmla="*/ 334711 h 345251"/>
                  <a:gd name="connsiteX2-1309" fmla="*/ 191195 w 2733186"/>
                  <a:gd name="connsiteY2-1310" fmla="*/ 345125 h 345251"/>
                  <a:gd name="connsiteX3-1311" fmla="*/ 982563 w 2733186"/>
                  <a:gd name="connsiteY3-1312" fmla="*/ 311167 h 345251"/>
                  <a:gd name="connsiteX4-1313" fmla="*/ 1508851 w 2733186"/>
                  <a:gd name="connsiteY4-1314" fmla="*/ 266105 h 345251"/>
                  <a:gd name="connsiteX5-1315" fmla="*/ 1625599 w 2733186"/>
                  <a:gd name="connsiteY5-1316" fmla="*/ 310777 h 345251"/>
                  <a:gd name="connsiteX6-1317" fmla="*/ 2733186 w 2733186"/>
                  <a:gd name="connsiteY6-1318" fmla="*/ 145065 h 345251"/>
                  <a:gd name="connsiteX7-1319" fmla="*/ 2385966 w 2733186"/>
                  <a:gd name="connsiteY7-1320" fmla="*/ 11723 h 345251"/>
                  <a:gd name="connsiteX8-1321" fmla="*/ 2100216 w 2733186"/>
                  <a:gd name="connsiteY8-1322" fmla="*/ 30773 h 345251"/>
                  <a:gd name="connsiteX9-1323" fmla="*/ 35884 w 2733186"/>
                  <a:gd name="connsiteY9-1324" fmla="*/ 193868 h 345251"/>
                  <a:gd name="connsiteX0-1325" fmla="*/ 50043 w 2717518"/>
                  <a:gd name="connsiteY0-1326" fmla="*/ 171196 h 345251"/>
                  <a:gd name="connsiteX1-1327" fmla="*/ 73587 w 2717518"/>
                  <a:gd name="connsiteY1-1328" fmla="*/ 334711 h 345251"/>
                  <a:gd name="connsiteX2-1329" fmla="*/ 175527 w 2717518"/>
                  <a:gd name="connsiteY2-1330" fmla="*/ 345125 h 345251"/>
                  <a:gd name="connsiteX3-1331" fmla="*/ 966895 w 2717518"/>
                  <a:gd name="connsiteY3-1332" fmla="*/ 311167 h 345251"/>
                  <a:gd name="connsiteX4-1333" fmla="*/ 1493183 w 2717518"/>
                  <a:gd name="connsiteY4-1334" fmla="*/ 266105 h 345251"/>
                  <a:gd name="connsiteX5-1335" fmla="*/ 1609931 w 2717518"/>
                  <a:gd name="connsiteY5-1336" fmla="*/ 310777 h 345251"/>
                  <a:gd name="connsiteX6-1337" fmla="*/ 2717518 w 2717518"/>
                  <a:gd name="connsiteY6-1338" fmla="*/ 145065 h 345251"/>
                  <a:gd name="connsiteX7-1339" fmla="*/ 2370298 w 2717518"/>
                  <a:gd name="connsiteY7-1340" fmla="*/ 11723 h 345251"/>
                  <a:gd name="connsiteX8-1341" fmla="*/ 2084548 w 2717518"/>
                  <a:gd name="connsiteY8-1342" fmla="*/ 30773 h 345251"/>
                  <a:gd name="connsiteX9-1343" fmla="*/ 50043 w 2717518"/>
                  <a:gd name="connsiteY9-1344" fmla="*/ 171196 h 345251"/>
                  <a:gd name="connsiteX0-1345" fmla="*/ 40141 w 2727501"/>
                  <a:gd name="connsiteY0-1346" fmla="*/ 173715 h 345251"/>
                  <a:gd name="connsiteX1-1347" fmla="*/ 83570 w 2727501"/>
                  <a:gd name="connsiteY1-1348" fmla="*/ 334711 h 345251"/>
                  <a:gd name="connsiteX2-1349" fmla="*/ 185510 w 2727501"/>
                  <a:gd name="connsiteY2-1350" fmla="*/ 345125 h 345251"/>
                  <a:gd name="connsiteX3-1351" fmla="*/ 976878 w 2727501"/>
                  <a:gd name="connsiteY3-1352" fmla="*/ 311167 h 345251"/>
                  <a:gd name="connsiteX4-1353" fmla="*/ 1503166 w 2727501"/>
                  <a:gd name="connsiteY4-1354" fmla="*/ 266105 h 345251"/>
                  <a:gd name="connsiteX5-1355" fmla="*/ 1619914 w 2727501"/>
                  <a:gd name="connsiteY5-1356" fmla="*/ 310777 h 345251"/>
                  <a:gd name="connsiteX6-1357" fmla="*/ 2727501 w 2727501"/>
                  <a:gd name="connsiteY6-1358" fmla="*/ 145065 h 345251"/>
                  <a:gd name="connsiteX7-1359" fmla="*/ 2380281 w 2727501"/>
                  <a:gd name="connsiteY7-1360" fmla="*/ 11723 h 345251"/>
                  <a:gd name="connsiteX8-1361" fmla="*/ 2094531 w 2727501"/>
                  <a:gd name="connsiteY8-1362" fmla="*/ 30773 h 345251"/>
                  <a:gd name="connsiteX9-1363" fmla="*/ 40141 w 2727501"/>
                  <a:gd name="connsiteY9-1364" fmla="*/ 173715 h 345251"/>
                  <a:gd name="connsiteX0-1365" fmla="*/ 41666 w 2725712"/>
                  <a:gd name="connsiteY0-1366" fmla="*/ 173715 h 345251"/>
                  <a:gd name="connsiteX1-1367" fmla="*/ 81781 w 2725712"/>
                  <a:gd name="connsiteY1-1368" fmla="*/ 334711 h 345251"/>
                  <a:gd name="connsiteX2-1369" fmla="*/ 183721 w 2725712"/>
                  <a:gd name="connsiteY2-1370" fmla="*/ 345125 h 345251"/>
                  <a:gd name="connsiteX3-1371" fmla="*/ 975089 w 2725712"/>
                  <a:gd name="connsiteY3-1372" fmla="*/ 311167 h 345251"/>
                  <a:gd name="connsiteX4-1373" fmla="*/ 1501377 w 2725712"/>
                  <a:gd name="connsiteY4-1374" fmla="*/ 266105 h 345251"/>
                  <a:gd name="connsiteX5-1375" fmla="*/ 1618125 w 2725712"/>
                  <a:gd name="connsiteY5-1376" fmla="*/ 310777 h 345251"/>
                  <a:gd name="connsiteX6-1377" fmla="*/ 2725712 w 2725712"/>
                  <a:gd name="connsiteY6-1378" fmla="*/ 145065 h 345251"/>
                  <a:gd name="connsiteX7-1379" fmla="*/ 2378492 w 2725712"/>
                  <a:gd name="connsiteY7-1380" fmla="*/ 11723 h 345251"/>
                  <a:gd name="connsiteX8-1381" fmla="*/ 2092742 w 2725712"/>
                  <a:gd name="connsiteY8-1382" fmla="*/ 30773 h 345251"/>
                  <a:gd name="connsiteX9-1383" fmla="*/ 41666 w 2725712"/>
                  <a:gd name="connsiteY9-1384" fmla="*/ 173715 h 345251"/>
                  <a:gd name="connsiteX0-1385" fmla="*/ 41666 w 2725712"/>
                  <a:gd name="connsiteY0-1386" fmla="*/ 173715 h 345251"/>
                  <a:gd name="connsiteX1-1387" fmla="*/ 81781 w 2725712"/>
                  <a:gd name="connsiteY1-1388" fmla="*/ 334711 h 345251"/>
                  <a:gd name="connsiteX2-1389" fmla="*/ 183721 w 2725712"/>
                  <a:gd name="connsiteY2-1390" fmla="*/ 345125 h 345251"/>
                  <a:gd name="connsiteX3-1391" fmla="*/ 975089 w 2725712"/>
                  <a:gd name="connsiteY3-1392" fmla="*/ 311167 h 345251"/>
                  <a:gd name="connsiteX4-1393" fmla="*/ 1501377 w 2725712"/>
                  <a:gd name="connsiteY4-1394" fmla="*/ 266105 h 345251"/>
                  <a:gd name="connsiteX5-1395" fmla="*/ 1618125 w 2725712"/>
                  <a:gd name="connsiteY5-1396" fmla="*/ 310777 h 345251"/>
                  <a:gd name="connsiteX6-1397" fmla="*/ 2725712 w 2725712"/>
                  <a:gd name="connsiteY6-1398" fmla="*/ 145065 h 345251"/>
                  <a:gd name="connsiteX7-1399" fmla="*/ 2378492 w 2725712"/>
                  <a:gd name="connsiteY7-1400" fmla="*/ 11723 h 345251"/>
                  <a:gd name="connsiteX8-1401" fmla="*/ 2092742 w 2725712"/>
                  <a:gd name="connsiteY8-1402" fmla="*/ 30773 h 345251"/>
                  <a:gd name="connsiteX9-1403" fmla="*/ 41666 w 2725712"/>
                  <a:gd name="connsiteY9-1404" fmla="*/ 173715 h 345251"/>
                  <a:gd name="connsiteX0-1405" fmla="*/ 41666 w 2725712"/>
                  <a:gd name="connsiteY0-1406" fmla="*/ 173715 h 345251"/>
                  <a:gd name="connsiteX1-1407" fmla="*/ 81781 w 2725712"/>
                  <a:gd name="connsiteY1-1408" fmla="*/ 334711 h 345251"/>
                  <a:gd name="connsiteX2-1409" fmla="*/ 183721 w 2725712"/>
                  <a:gd name="connsiteY2-1410" fmla="*/ 345125 h 345251"/>
                  <a:gd name="connsiteX3-1411" fmla="*/ 975089 w 2725712"/>
                  <a:gd name="connsiteY3-1412" fmla="*/ 311167 h 345251"/>
                  <a:gd name="connsiteX4-1413" fmla="*/ 1501377 w 2725712"/>
                  <a:gd name="connsiteY4-1414" fmla="*/ 266105 h 345251"/>
                  <a:gd name="connsiteX5-1415" fmla="*/ 1618125 w 2725712"/>
                  <a:gd name="connsiteY5-1416" fmla="*/ 310777 h 345251"/>
                  <a:gd name="connsiteX6-1417" fmla="*/ 2725712 w 2725712"/>
                  <a:gd name="connsiteY6-1418" fmla="*/ 145065 h 345251"/>
                  <a:gd name="connsiteX7-1419" fmla="*/ 2378492 w 2725712"/>
                  <a:gd name="connsiteY7-1420" fmla="*/ 11723 h 345251"/>
                  <a:gd name="connsiteX8-1421" fmla="*/ 2092742 w 2725712"/>
                  <a:gd name="connsiteY8-1422" fmla="*/ 30773 h 345251"/>
                  <a:gd name="connsiteX9-1423" fmla="*/ 41666 w 2725712"/>
                  <a:gd name="connsiteY9-1424" fmla="*/ 173715 h 345251"/>
                  <a:gd name="connsiteX0-1425" fmla="*/ 46543 w 2720647"/>
                  <a:gd name="connsiteY0-1426" fmla="*/ 173715 h 345251"/>
                  <a:gd name="connsiteX1-1427" fmla="*/ 76716 w 2720647"/>
                  <a:gd name="connsiteY1-1428" fmla="*/ 334711 h 345251"/>
                  <a:gd name="connsiteX2-1429" fmla="*/ 178656 w 2720647"/>
                  <a:gd name="connsiteY2-1430" fmla="*/ 345125 h 345251"/>
                  <a:gd name="connsiteX3-1431" fmla="*/ 970024 w 2720647"/>
                  <a:gd name="connsiteY3-1432" fmla="*/ 311167 h 345251"/>
                  <a:gd name="connsiteX4-1433" fmla="*/ 1496312 w 2720647"/>
                  <a:gd name="connsiteY4-1434" fmla="*/ 266105 h 345251"/>
                  <a:gd name="connsiteX5-1435" fmla="*/ 1613060 w 2720647"/>
                  <a:gd name="connsiteY5-1436" fmla="*/ 310777 h 345251"/>
                  <a:gd name="connsiteX6-1437" fmla="*/ 2720647 w 2720647"/>
                  <a:gd name="connsiteY6-1438" fmla="*/ 145065 h 345251"/>
                  <a:gd name="connsiteX7-1439" fmla="*/ 2373427 w 2720647"/>
                  <a:gd name="connsiteY7-1440" fmla="*/ 11723 h 345251"/>
                  <a:gd name="connsiteX8-1441" fmla="*/ 2087677 w 2720647"/>
                  <a:gd name="connsiteY8-1442" fmla="*/ 30773 h 345251"/>
                  <a:gd name="connsiteX9-1443" fmla="*/ 46543 w 2720647"/>
                  <a:gd name="connsiteY9-1444" fmla="*/ 173715 h 345251"/>
                  <a:gd name="connsiteX0-1445" fmla="*/ 40141 w 2727501"/>
                  <a:gd name="connsiteY0-1446" fmla="*/ 173715 h 345251"/>
                  <a:gd name="connsiteX1-1447" fmla="*/ 83570 w 2727501"/>
                  <a:gd name="connsiteY1-1448" fmla="*/ 334711 h 345251"/>
                  <a:gd name="connsiteX2-1449" fmla="*/ 185510 w 2727501"/>
                  <a:gd name="connsiteY2-1450" fmla="*/ 345125 h 345251"/>
                  <a:gd name="connsiteX3-1451" fmla="*/ 976878 w 2727501"/>
                  <a:gd name="connsiteY3-1452" fmla="*/ 311167 h 345251"/>
                  <a:gd name="connsiteX4-1453" fmla="*/ 1503166 w 2727501"/>
                  <a:gd name="connsiteY4-1454" fmla="*/ 266105 h 345251"/>
                  <a:gd name="connsiteX5-1455" fmla="*/ 1619914 w 2727501"/>
                  <a:gd name="connsiteY5-1456" fmla="*/ 310777 h 345251"/>
                  <a:gd name="connsiteX6-1457" fmla="*/ 2727501 w 2727501"/>
                  <a:gd name="connsiteY6-1458" fmla="*/ 145065 h 345251"/>
                  <a:gd name="connsiteX7-1459" fmla="*/ 2380281 w 2727501"/>
                  <a:gd name="connsiteY7-1460" fmla="*/ 11723 h 345251"/>
                  <a:gd name="connsiteX8-1461" fmla="*/ 2094531 w 2727501"/>
                  <a:gd name="connsiteY8-1462" fmla="*/ 30773 h 345251"/>
                  <a:gd name="connsiteX9-1463" fmla="*/ 40141 w 2727501"/>
                  <a:gd name="connsiteY9-1464" fmla="*/ 173715 h 345251"/>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727501" h="345251">
                    <a:moveTo>
                      <a:pt x="40141" y="173715"/>
                    </a:moveTo>
                    <a:cubicBezTo>
                      <a:pt x="-8901" y="229410"/>
                      <a:pt x="-31679" y="313796"/>
                      <a:pt x="83570" y="334711"/>
                    </a:cubicBezTo>
                    <a:cubicBezTo>
                      <a:pt x="119759" y="333144"/>
                      <a:pt x="149321" y="346692"/>
                      <a:pt x="185510" y="345125"/>
                    </a:cubicBezTo>
                    <a:lnTo>
                      <a:pt x="976878" y="311167"/>
                    </a:lnTo>
                    <a:cubicBezTo>
                      <a:pt x="1196487" y="297997"/>
                      <a:pt x="1327737" y="281126"/>
                      <a:pt x="1503166" y="266105"/>
                    </a:cubicBezTo>
                    <a:cubicBezTo>
                      <a:pt x="1558716" y="277174"/>
                      <a:pt x="1557793" y="292487"/>
                      <a:pt x="1619914" y="310777"/>
                    </a:cubicBezTo>
                    <a:cubicBezTo>
                      <a:pt x="1826870" y="286825"/>
                      <a:pt x="2613201" y="194278"/>
                      <a:pt x="2727501" y="145065"/>
                    </a:cubicBezTo>
                    <a:cubicBezTo>
                      <a:pt x="2686039" y="62712"/>
                      <a:pt x="2485776" y="30772"/>
                      <a:pt x="2380281" y="11723"/>
                    </a:cubicBezTo>
                    <a:cubicBezTo>
                      <a:pt x="2274786" y="-7326"/>
                      <a:pt x="2487391" y="-4641"/>
                      <a:pt x="2094531" y="30773"/>
                    </a:cubicBezTo>
                    <a:cubicBezTo>
                      <a:pt x="1410839" y="78420"/>
                      <a:pt x="120667" y="136144"/>
                      <a:pt x="40141" y="173715"/>
                    </a:cubicBezTo>
                    <a:close/>
                  </a:path>
                </a:pathLst>
              </a:custGeom>
              <a:gradFill flip="none" rotWithShape="1">
                <a:gsLst>
                  <a:gs pos="100000">
                    <a:sysClr val="windowText" lastClr="000000">
                      <a:alpha val="49000"/>
                    </a:sysClr>
                  </a:gs>
                  <a:gs pos="0">
                    <a:sysClr val="windowText" lastClr="000000">
                      <a:alpha val="55000"/>
                    </a:sysClr>
                  </a:gs>
                </a:gsLst>
                <a:lin ang="5160000" scaled="0"/>
              </a:gradFill>
              <a:ln w="25400" cap="flat" cmpd="sng" algn="ctr">
                <a:noFill/>
                <a:prstDash val="solid"/>
              </a:ln>
              <a:effectLst>
                <a:softEdge rad="127000"/>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57" name="矩形 56"/>
              <p:cNvSpPr/>
              <p:nvPr/>
            </p:nvSpPr>
            <p:spPr>
              <a:xfrm rot="1560000">
                <a:off x="4274740" y="944656"/>
                <a:ext cx="289993" cy="5657943"/>
              </a:xfrm>
              <a:prstGeom prst="rect">
                <a:avLst/>
              </a:prstGeom>
              <a:solidFill>
                <a:sysClr val="windowText" lastClr="000000">
                  <a:lumMod val="75000"/>
                  <a:lumOff val="25000"/>
                </a:sysClr>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58" name="任意多边形 4"/>
              <p:cNvSpPr/>
              <p:nvPr/>
            </p:nvSpPr>
            <p:spPr>
              <a:xfrm>
                <a:off x="3309787" y="1284243"/>
                <a:ext cx="4944273" cy="5080951"/>
              </a:xfrm>
              <a:custGeom>
                <a:gdLst>
                  <a:gd name="connsiteX0" fmla="*/ 2317480 w 4635161"/>
                  <a:gd name="connsiteY0" fmla="*/ 11756 h 4763294"/>
                  <a:gd name="connsiteX1" fmla="*/ 4635161 w 4635161"/>
                  <a:gd name="connsiteY1" fmla="*/ 4092387 h 4763294"/>
                  <a:gd name="connsiteX2" fmla="*/ 0 w 4635161"/>
                  <a:gd name="connsiteY2" fmla="*/ 4763294 h 4763294"/>
                  <a:gd name="connsiteX3" fmla="*/ 2310803 w 4635161"/>
                  <a:gd name="connsiteY3" fmla="*/ 0 h 4763294"/>
                  <a:gd name="connsiteX4" fmla="*/ 2314605 w 4635161"/>
                  <a:gd name="connsiteY4" fmla="*/ 6694 h 4763294"/>
                  <a:gd name="connsiteX5" fmla="*/ 2308891 w 4635161"/>
                  <a:gd name="connsiteY5" fmla="*/ 3907 h 47632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5161" h="4763294">
                    <a:moveTo>
                      <a:pt x="2317480" y="11756"/>
                    </a:moveTo>
                    <a:lnTo>
                      <a:pt x="4635161" y="4092387"/>
                    </a:lnTo>
                    <a:lnTo>
                      <a:pt x="0" y="4763294"/>
                    </a:lnTo>
                    <a:close/>
                    <a:moveTo>
                      <a:pt x="2310803" y="0"/>
                    </a:moveTo>
                    <a:lnTo>
                      <a:pt x="2314605" y="6694"/>
                    </a:lnTo>
                    <a:lnTo>
                      <a:pt x="2308891" y="3907"/>
                    </a:lnTo>
                    <a:close/>
                  </a:path>
                </a:pathLst>
              </a:custGeom>
              <a:solidFill>
                <a:sysClr val="windowText" lastClr="000000">
                  <a:lumMod val="65000"/>
                  <a:lumOff val="35000"/>
                </a:sysClr>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nvGrpSpPr>
            <p:cNvPr id="25" name="组合 24"/>
            <p:cNvGrpSpPr/>
            <p:nvPr/>
          </p:nvGrpSpPr>
          <p:grpSpPr>
            <a:xfrm>
              <a:off x="5001344" y="1273409"/>
              <a:ext cx="3753315" cy="5407611"/>
              <a:chOff x="5001344" y="1273409"/>
              <a:chExt cx="3753315" cy="5407611"/>
            </a:xfrm>
          </p:grpSpPr>
          <p:sp>
            <p:nvSpPr>
              <p:cNvPr id="26" name="AutoShape 3"/>
              <p:cNvSpPr>
                <a:spLocks noChangeAspect="1" noChangeArrowheads="1" noTextEdit="1"/>
              </p:cNvSpPr>
              <p:nvPr/>
            </p:nvSpPr>
            <p:spPr bwMode="auto">
              <a:xfrm>
                <a:off x="6292521" y="2772076"/>
                <a:ext cx="1967272" cy="1981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Trebuchet MS" panose="020b0603020202020204"/>
                  <a:ea typeface="华文新魏" panose="02010800040101010101" pitchFamily="2" charset="-122"/>
                </a:endParaRPr>
              </a:p>
            </p:txBody>
          </p:sp>
          <p:sp>
            <p:nvSpPr>
              <p:cNvPr id="27" name="矩形 27"/>
              <p:cNvSpPr/>
              <p:nvPr/>
            </p:nvSpPr>
            <p:spPr>
              <a:xfrm rot="1560000">
                <a:off x="5411577" y="1273409"/>
                <a:ext cx="431112" cy="5407611"/>
              </a:xfrm>
              <a:custGeom>
                <a:gdLst>
                  <a:gd name="connsiteX0" fmla="*/ 0 w 255600"/>
                  <a:gd name="connsiteY0" fmla="*/ 0 h 2272399"/>
                  <a:gd name="connsiteX1" fmla="*/ 255600 w 255600"/>
                  <a:gd name="connsiteY1" fmla="*/ 0 h 2272399"/>
                  <a:gd name="connsiteX2" fmla="*/ 255600 w 255600"/>
                  <a:gd name="connsiteY2" fmla="*/ 2272399 h 2272399"/>
                  <a:gd name="connsiteX3" fmla="*/ 0 w 255600"/>
                  <a:gd name="connsiteY3" fmla="*/ 2272399 h 2272399"/>
                  <a:gd name="connsiteX4" fmla="*/ 0 w 255600"/>
                  <a:gd name="connsiteY4" fmla="*/ 0 h 2272399"/>
                  <a:gd name="connsiteX0-1" fmla="*/ 0 w 255600"/>
                  <a:gd name="connsiteY0-2" fmla="*/ 2272399 h 2272399"/>
                  <a:gd name="connsiteX1-3" fmla="*/ 255600 w 255600"/>
                  <a:gd name="connsiteY1-4" fmla="*/ 0 h 2272399"/>
                  <a:gd name="connsiteX2-5" fmla="*/ 255600 w 255600"/>
                  <a:gd name="connsiteY2-6" fmla="*/ 2272399 h 2272399"/>
                  <a:gd name="connsiteX3-7" fmla="*/ 0 w 255600"/>
                  <a:gd name="connsiteY3-8" fmla="*/ 2272399 h 2272399"/>
                  <a:gd name="connsiteX0-9" fmla="*/ 0 w 268695"/>
                  <a:gd name="connsiteY0-10" fmla="*/ 2448346 h 2448346"/>
                  <a:gd name="connsiteX1-11" fmla="*/ 268695 w 268695"/>
                  <a:gd name="connsiteY1-12" fmla="*/ 0 h 2448346"/>
                  <a:gd name="connsiteX2-13" fmla="*/ 268695 w 268695"/>
                  <a:gd name="connsiteY2-14" fmla="*/ 2272399 h 2448346"/>
                  <a:gd name="connsiteX3-15" fmla="*/ 0 w 268695"/>
                  <a:gd name="connsiteY3-16" fmla="*/ 2448346 h 2448346"/>
                  <a:gd name="connsiteX0-17" fmla="*/ 0 w 251009"/>
                  <a:gd name="connsiteY0-18" fmla="*/ 2431082 h 2431082"/>
                  <a:gd name="connsiteX1-19" fmla="*/ 251009 w 251009"/>
                  <a:gd name="connsiteY1-20" fmla="*/ 0 h 2431082"/>
                  <a:gd name="connsiteX2-21" fmla="*/ 251009 w 251009"/>
                  <a:gd name="connsiteY2-22" fmla="*/ 2272399 h 2431082"/>
                  <a:gd name="connsiteX3-23" fmla="*/ 0 w 251009"/>
                  <a:gd name="connsiteY3-24" fmla="*/ 2431082 h 2431082"/>
                  <a:gd name="connsiteX0-25" fmla="*/ 0 w 264509"/>
                  <a:gd name="connsiteY0-26" fmla="*/ 2425184 h 2425184"/>
                  <a:gd name="connsiteX1-27" fmla="*/ 264509 w 264509"/>
                  <a:gd name="connsiteY1-28" fmla="*/ 0 h 2425184"/>
                  <a:gd name="connsiteX2-29" fmla="*/ 264509 w 264509"/>
                  <a:gd name="connsiteY2-30" fmla="*/ 2272399 h 2425184"/>
                  <a:gd name="connsiteX3-31" fmla="*/ 0 w 264509"/>
                  <a:gd name="connsiteY3-32" fmla="*/ 2425184 h 2425184"/>
                  <a:gd name="connsiteX0-33" fmla="*/ 0 w 260898"/>
                  <a:gd name="connsiteY0-34" fmla="*/ 2445504 h 2445504"/>
                  <a:gd name="connsiteX1-35" fmla="*/ 260898 w 260898"/>
                  <a:gd name="connsiteY1-36" fmla="*/ 0 h 2445504"/>
                  <a:gd name="connsiteX2-37" fmla="*/ 260898 w 260898"/>
                  <a:gd name="connsiteY2-38" fmla="*/ 2272399 h 2445504"/>
                  <a:gd name="connsiteX3-39" fmla="*/ 0 w 260898"/>
                  <a:gd name="connsiteY3-40" fmla="*/ 2445504 h 2445504"/>
                  <a:gd name="connsiteX0-41" fmla="*/ 0 w 260898"/>
                  <a:gd name="connsiteY0-42" fmla="*/ 2445504 h 2445504"/>
                  <a:gd name="connsiteX1-43" fmla="*/ 260898 w 260898"/>
                  <a:gd name="connsiteY1-44" fmla="*/ 0 h 2445504"/>
                  <a:gd name="connsiteX2-45" fmla="*/ 258710 w 260898"/>
                  <a:gd name="connsiteY2-46" fmla="*/ 2291227 h 2445504"/>
                  <a:gd name="connsiteX3-47" fmla="*/ 0 w 260898"/>
                  <a:gd name="connsiteY3-48" fmla="*/ 2445504 h 2445504"/>
                </a:gdLst>
                <a:cxnLst>
                  <a:cxn ang="0">
                    <a:pos x="connsiteX0-1" y="connsiteY0-2"/>
                  </a:cxn>
                  <a:cxn ang="0">
                    <a:pos x="connsiteX1-3" y="connsiteY1-4"/>
                  </a:cxn>
                  <a:cxn ang="0">
                    <a:pos x="connsiteX2-5" y="connsiteY2-6"/>
                  </a:cxn>
                  <a:cxn ang="0">
                    <a:pos x="connsiteX3-7" y="connsiteY3-8"/>
                  </a:cxn>
                </a:cxnLst>
                <a:rect l="l" t="t" r="r" b="b"/>
                <a:pathLst>
                  <a:path w="260898" h="2445504">
                    <a:moveTo>
                      <a:pt x="0" y="2445504"/>
                    </a:moveTo>
                    <a:lnTo>
                      <a:pt x="260898" y="0"/>
                    </a:lnTo>
                    <a:cubicBezTo>
                      <a:pt x="260169" y="763742"/>
                      <a:pt x="259439" y="1527485"/>
                      <a:pt x="258710" y="2291227"/>
                    </a:cubicBezTo>
                    <a:lnTo>
                      <a:pt x="0" y="2445504"/>
                    </a:lnTo>
                    <a:close/>
                  </a:path>
                </a:pathLst>
              </a:custGeom>
              <a:gradFill>
                <a:gsLst>
                  <a:gs pos="88000">
                    <a:sysClr val="windowText" lastClr="000000">
                      <a:alpha val="40000"/>
                    </a:sysClr>
                  </a:gs>
                  <a:gs pos="46000">
                    <a:srgbClr val="000000">
                      <a:alpha val="18000"/>
                    </a:srgbClr>
                  </a:gs>
                  <a:gs pos="24000">
                    <a:sysClr val="windowText" lastClr="000000">
                      <a:alpha val="13000"/>
                    </a:sysClr>
                  </a:gs>
                  <a:gs pos="69000">
                    <a:sysClr val="windowText" lastClr="000000">
                      <a:alpha val="21000"/>
                    </a:sysClr>
                  </a:gs>
                  <a:gs pos="100000">
                    <a:sysClr val="windowText" lastClr="000000">
                      <a:alpha val="40000"/>
                    </a:sysClr>
                  </a:gs>
                  <a:gs pos="0">
                    <a:sysClr val="windowText" lastClr="000000">
                      <a:alpha val="0"/>
                    </a:sysClr>
                  </a:gs>
                </a:gsLst>
                <a:lin ang="0" scaled="0"/>
              </a:gradFill>
              <a:ln w="25400" cap="flat" cmpd="sng" algn="ctr">
                <a:noFill/>
                <a:prstDash val="solid"/>
              </a:ln>
              <a:effectLst>
                <a:softEdge rad="38100"/>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nvGrpSpPr>
              <p:cNvPr id="28" name="组合 27"/>
              <p:cNvGrpSpPr/>
              <p:nvPr/>
            </p:nvGrpSpPr>
            <p:grpSpPr>
              <a:xfrm>
                <a:off x="5001344" y="2391030"/>
                <a:ext cx="3502233" cy="4007754"/>
                <a:chOff x="3891140" y="681226"/>
                <a:chExt cx="4635161" cy="5304213"/>
              </a:xfrm>
              <a:solidFill>
                <a:srgbClr val="860000"/>
              </a:solidFill>
            </p:grpSpPr>
            <p:sp>
              <p:nvSpPr>
                <p:cNvPr id="54" name="任意多边形 8"/>
                <p:cNvSpPr/>
                <p:nvPr/>
              </p:nvSpPr>
              <p:spPr>
                <a:xfrm>
                  <a:off x="3891140" y="1053923"/>
                  <a:ext cx="4635161" cy="4763293"/>
                </a:xfrm>
                <a:custGeom>
                  <a:gdLst>
                    <a:gd name="connsiteX0" fmla="*/ 2317480 w 4635161"/>
                    <a:gd name="connsiteY0" fmla="*/ 11756 h 4763294"/>
                    <a:gd name="connsiteX1" fmla="*/ 4635161 w 4635161"/>
                    <a:gd name="connsiteY1" fmla="*/ 4092387 h 4763294"/>
                    <a:gd name="connsiteX2" fmla="*/ 0 w 4635161"/>
                    <a:gd name="connsiteY2" fmla="*/ 4763294 h 4763294"/>
                    <a:gd name="connsiteX3" fmla="*/ 2310803 w 4635161"/>
                    <a:gd name="connsiteY3" fmla="*/ 0 h 4763294"/>
                    <a:gd name="connsiteX4" fmla="*/ 2314605 w 4635161"/>
                    <a:gd name="connsiteY4" fmla="*/ 6694 h 4763294"/>
                    <a:gd name="connsiteX5" fmla="*/ 2308891 w 4635161"/>
                    <a:gd name="connsiteY5" fmla="*/ 3907 h 47632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5161" h="4763294">
                      <a:moveTo>
                        <a:pt x="2317480" y="11756"/>
                      </a:moveTo>
                      <a:lnTo>
                        <a:pt x="4635161" y="4092387"/>
                      </a:lnTo>
                      <a:lnTo>
                        <a:pt x="0" y="4763294"/>
                      </a:lnTo>
                      <a:close/>
                      <a:moveTo>
                        <a:pt x="2310803" y="0"/>
                      </a:moveTo>
                      <a:lnTo>
                        <a:pt x="2314605" y="6694"/>
                      </a:lnTo>
                      <a:lnTo>
                        <a:pt x="2308891" y="3907"/>
                      </a:lnTo>
                      <a:close/>
                    </a:path>
                  </a:pathLst>
                </a:custGeom>
                <a:solidFill>
                  <a:srgbClr val="C00000"/>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55" name="矩形 54"/>
                <p:cNvSpPr/>
                <p:nvPr/>
              </p:nvSpPr>
              <p:spPr>
                <a:xfrm rot="1560000">
                  <a:off x="4691121" y="681226"/>
                  <a:ext cx="381794" cy="5304213"/>
                </a:xfrm>
                <a:prstGeom prst="rect">
                  <a:avLst/>
                </a:prstGeom>
                <a:solidFill>
                  <a:srgbClr val="8A0000"/>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nvGrpSpPr>
              <p:cNvPr id="49" name="组合 48"/>
              <p:cNvGrpSpPr/>
              <p:nvPr/>
            </p:nvGrpSpPr>
            <p:grpSpPr>
              <a:xfrm>
                <a:off x="6513478" y="2780253"/>
                <a:ext cx="2241181" cy="3709736"/>
                <a:chOff x="6513478" y="2780253"/>
                <a:chExt cx="2241181" cy="3709736"/>
              </a:xfrm>
            </p:grpSpPr>
            <p:sp>
              <p:nvSpPr>
                <p:cNvPr id="50" name="矩形 27"/>
                <p:cNvSpPr/>
                <p:nvPr/>
              </p:nvSpPr>
              <p:spPr>
                <a:xfrm rot="1560000">
                  <a:off x="6599139" y="2780253"/>
                  <a:ext cx="399882" cy="3709736"/>
                </a:xfrm>
                <a:custGeom>
                  <a:gdLst>
                    <a:gd name="connsiteX0" fmla="*/ 0 w 255600"/>
                    <a:gd name="connsiteY0" fmla="*/ 0 h 2272399"/>
                    <a:gd name="connsiteX1" fmla="*/ 255600 w 255600"/>
                    <a:gd name="connsiteY1" fmla="*/ 0 h 2272399"/>
                    <a:gd name="connsiteX2" fmla="*/ 255600 w 255600"/>
                    <a:gd name="connsiteY2" fmla="*/ 2272399 h 2272399"/>
                    <a:gd name="connsiteX3" fmla="*/ 0 w 255600"/>
                    <a:gd name="connsiteY3" fmla="*/ 2272399 h 2272399"/>
                    <a:gd name="connsiteX4" fmla="*/ 0 w 255600"/>
                    <a:gd name="connsiteY4" fmla="*/ 0 h 2272399"/>
                    <a:gd name="connsiteX0-1" fmla="*/ 0 w 255600"/>
                    <a:gd name="connsiteY0-2" fmla="*/ 2272399 h 2272399"/>
                    <a:gd name="connsiteX1-3" fmla="*/ 255600 w 255600"/>
                    <a:gd name="connsiteY1-4" fmla="*/ 0 h 2272399"/>
                    <a:gd name="connsiteX2-5" fmla="*/ 255600 w 255600"/>
                    <a:gd name="connsiteY2-6" fmla="*/ 2272399 h 2272399"/>
                    <a:gd name="connsiteX3-7" fmla="*/ 0 w 255600"/>
                    <a:gd name="connsiteY3-8" fmla="*/ 2272399 h 2272399"/>
                    <a:gd name="connsiteX0-9" fmla="*/ 0 w 268695"/>
                    <a:gd name="connsiteY0-10" fmla="*/ 2448346 h 2448346"/>
                    <a:gd name="connsiteX1-11" fmla="*/ 268695 w 268695"/>
                    <a:gd name="connsiteY1-12" fmla="*/ 0 h 2448346"/>
                    <a:gd name="connsiteX2-13" fmla="*/ 268695 w 268695"/>
                    <a:gd name="connsiteY2-14" fmla="*/ 2272399 h 2448346"/>
                    <a:gd name="connsiteX3-15" fmla="*/ 0 w 268695"/>
                    <a:gd name="connsiteY3-16" fmla="*/ 2448346 h 2448346"/>
                    <a:gd name="connsiteX0-17" fmla="*/ 0 w 235720"/>
                    <a:gd name="connsiteY0-18" fmla="*/ 2405408 h 2405408"/>
                    <a:gd name="connsiteX1-19" fmla="*/ 235720 w 235720"/>
                    <a:gd name="connsiteY1-20" fmla="*/ 0 h 2405408"/>
                    <a:gd name="connsiteX2-21" fmla="*/ 235720 w 235720"/>
                    <a:gd name="connsiteY2-22" fmla="*/ 2272399 h 2405408"/>
                    <a:gd name="connsiteX3-23" fmla="*/ 0 w 235720"/>
                    <a:gd name="connsiteY3-24" fmla="*/ 2405408 h 2405408"/>
                    <a:gd name="connsiteX0-25" fmla="*/ 0 w 241998"/>
                    <a:gd name="connsiteY0-26" fmla="*/ 2456273 h 2456273"/>
                    <a:gd name="connsiteX1-27" fmla="*/ 241998 w 241998"/>
                    <a:gd name="connsiteY1-28" fmla="*/ 0 h 2456273"/>
                    <a:gd name="connsiteX2-29" fmla="*/ 241998 w 241998"/>
                    <a:gd name="connsiteY2-30" fmla="*/ 2272399 h 2456273"/>
                    <a:gd name="connsiteX3-31" fmla="*/ 0 w 241998"/>
                    <a:gd name="connsiteY3-32" fmla="*/ 2456273 h 2456273"/>
                  </a:gdLst>
                  <a:cxnLst>
                    <a:cxn ang="0">
                      <a:pos x="connsiteX0-1" y="connsiteY0-2"/>
                    </a:cxn>
                    <a:cxn ang="0">
                      <a:pos x="connsiteX1-3" y="connsiteY1-4"/>
                    </a:cxn>
                    <a:cxn ang="0">
                      <a:pos x="connsiteX2-5" y="connsiteY2-6"/>
                    </a:cxn>
                    <a:cxn ang="0">
                      <a:pos x="connsiteX3-7" y="connsiteY3-8"/>
                    </a:cxn>
                  </a:cxnLst>
                  <a:rect l="l" t="t" r="r" b="b"/>
                  <a:pathLst>
                    <a:path w="241998" h="2456273">
                      <a:moveTo>
                        <a:pt x="0" y="2456273"/>
                      </a:moveTo>
                      <a:lnTo>
                        <a:pt x="241998" y="0"/>
                      </a:lnTo>
                      <a:lnTo>
                        <a:pt x="241998" y="2272399"/>
                      </a:lnTo>
                      <a:lnTo>
                        <a:pt x="0" y="2456273"/>
                      </a:lnTo>
                      <a:close/>
                    </a:path>
                  </a:pathLst>
                </a:custGeom>
                <a:gradFill>
                  <a:gsLst>
                    <a:gs pos="88000">
                      <a:sysClr val="windowText" lastClr="000000">
                        <a:alpha val="40000"/>
                      </a:sysClr>
                    </a:gs>
                    <a:gs pos="46000">
                      <a:srgbClr val="000000">
                        <a:alpha val="18000"/>
                      </a:srgbClr>
                    </a:gs>
                    <a:gs pos="24000">
                      <a:sysClr val="windowText" lastClr="000000">
                        <a:alpha val="13000"/>
                      </a:sysClr>
                    </a:gs>
                    <a:gs pos="69000">
                      <a:sysClr val="windowText" lastClr="000000">
                        <a:alpha val="21000"/>
                      </a:sysClr>
                    </a:gs>
                    <a:gs pos="100000">
                      <a:sysClr val="windowText" lastClr="000000">
                        <a:alpha val="40000"/>
                      </a:sysClr>
                    </a:gs>
                    <a:gs pos="0">
                      <a:sysClr val="windowText" lastClr="000000">
                        <a:alpha val="0"/>
                      </a:sysClr>
                    </a:gs>
                  </a:gsLst>
                  <a:lin ang="0" scaled="0"/>
                </a:gradFill>
                <a:ln w="25400" cap="flat" cmpd="sng" algn="ctr">
                  <a:noFill/>
                  <a:prstDash val="solid"/>
                </a:ln>
                <a:effectLst>
                  <a:softEdge rad="38100"/>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nvGrpSpPr>
                <p:cNvPr id="51" name="组合 50"/>
                <p:cNvGrpSpPr/>
                <p:nvPr/>
              </p:nvGrpSpPr>
              <p:grpSpPr>
                <a:xfrm>
                  <a:off x="6513478" y="3720908"/>
                  <a:ext cx="2241181" cy="2564678"/>
                  <a:chOff x="4085027" y="753987"/>
                  <a:chExt cx="4635161" cy="5304213"/>
                </a:xfrm>
                <a:solidFill>
                  <a:srgbClr val="FEB850"/>
                </a:solidFill>
              </p:grpSpPr>
              <p:sp>
                <p:nvSpPr>
                  <p:cNvPr id="52" name="任意多边形 12"/>
                  <p:cNvSpPr/>
                  <p:nvPr/>
                </p:nvSpPr>
                <p:spPr>
                  <a:xfrm>
                    <a:off x="4085027" y="1145914"/>
                    <a:ext cx="4635161" cy="4763295"/>
                  </a:xfrm>
                  <a:custGeom>
                    <a:gdLst>
                      <a:gd name="connsiteX0" fmla="*/ 2317480 w 4635161"/>
                      <a:gd name="connsiteY0" fmla="*/ 11756 h 4763294"/>
                      <a:gd name="connsiteX1" fmla="*/ 4635161 w 4635161"/>
                      <a:gd name="connsiteY1" fmla="*/ 4092387 h 4763294"/>
                      <a:gd name="connsiteX2" fmla="*/ 0 w 4635161"/>
                      <a:gd name="connsiteY2" fmla="*/ 4763294 h 4763294"/>
                      <a:gd name="connsiteX3" fmla="*/ 2310803 w 4635161"/>
                      <a:gd name="connsiteY3" fmla="*/ 0 h 4763294"/>
                      <a:gd name="connsiteX4" fmla="*/ 2314605 w 4635161"/>
                      <a:gd name="connsiteY4" fmla="*/ 6694 h 4763294"/>
                      <a:gd name="connsiteX5" fmla="*/ 2308891 w 4635161"/>
                      <a:gd name="connsiteY5" fmla="*/ 3907 h 47632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35161" h="4763294">
                        <a:moveTo>
                          <a:pt x="2317480" y="11756"/>
                        </a:moveTo>
                        <a:lnTo>
                          <a:pt x="4635161" y="4092387"/>
                        </a:lnTo>
                        <a:lnTo>
                          <a:pt x="0" y="4763294"/>
                        </a:lnTo>
                        <a:close/>
                        <a:moveTo>
                          <a:pt x="2310803" y="0"/>
                        </a:moveTo>
                        <a:lnTo>
                          <a:pt x="2314605" y="6694"/>
                        </a:lnTo>
                        <a:lnTo>
                          <a:pt x="2308891" y="3907"/>
                        </a:lnTo>
                        <a:close/>
                      </a:path>
                    </a:pathLst>
                  </a:custGeom>
                  <a:solidFill>
                    <a:sysClr val="windowText" lastClr="000000">
                      <a:lumMod val="65000"/>
                      <a:lumOff val="35000"/>
                    </a:sysClr>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53" name="矩形 52"/>
                  <p:cNvSpPr/>
                  <p:nvPr/>
                </p:nvSpPr>
                <p:spPr>
                  <a:xfrm rot="1560000">
                    <a:off x="4679735" y="753987"/>
                    <a:ext cx="596619" cy="5304213"/>
                  </a:xfrm>
                  <a:prstGeom prst="rect">
                    <a:avLst/>
                  </a:prstGeom>
                  <a:solidFill>
                    <a:sysClr val="windowText" lastClr="000000">
                      <a:lumMod val="75000"/>
                      <a:lumOff val="25000"/>
                    </a:sysClr>
                  </a:solidFill>
                  <a:ln w="25400" cap="flat" cmpd="sng" algn="ctr">
                    <a:no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grpSp>
        </p:grpSp>
      </p:grpSp>
      <p:sp>
        <p:nvSpPr>
          <p:cNvPr id="59" name="文本框 33"/>
          <p:cNvSpPr txBox="1"/>
          <p:nvPr/>
        </p:nvSpPr>
        <p:spPr>
          <a:xfrm>
            <a:off x="5603199" y="1709537"/>
            <a:ext cx="4987243" cy="40011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just" defTabSz="914400"/>
            <a:r>
              <a:rPr lang="zh-CN" altLang="en-US" sz="2000" b="1">
                <a:solidFill>
                  <a:prstClr val="black"/>
                </a:solidFill>
                <a:latin typeface="微软雅黑" panose="020b0503020204020204" pitchFamily="34" charset="-122"/>
                <a:ea typeface="微软雅黑" panose="020b0503020204020204" pitchFamily="34" charset="-122"/>
                <a:cs typeface="+mn-ea"/>
                <a:sym typeface="+mn-lt"/>
              </a:rPr>
              <a:t>分辨无声语言的含义</a:t>
            </a:r>
            <a:endParaRPr lang="zh-CN" altLang="en-US" sz="1800" b="1">
              <a:solidFill>
                <a:prstClr val="black"/>
              </a:solidFill>
              <a:latin typeface="微软雅黑" panose="020b0503020204020204" pitchFamily="34" charset="-122"/>
              <a:ea typeface="微软雅黑" panose="020b0503020204020204" pitchFamily="34" charset="-122"/>
            </a:endParaRPr>
          </a:p>
        </p:txBody>
      </p:sp>
      <p:cxnSp>
        <p:nvCxnSpPr>
          <p:cNvPr id="60" name="直接连接符 59"/>
          <p:cNvCxnSpPr/>
          <p:nvPr/>
        </p:nvCxnSpPr>
        <p:spPr>
          <a:xfrm flipH="1">
            <a:off x="5660526" y="1581057"/>
            <a:ext cx="0" cy="627451"/>
          </a:xfrm>
          <a:prstGeom prst="line">
            <a:avLst/>
          </a:prstGeom>
          <a:noFill/>
          <a:ln w="19050" cap="flat" cmpd="sng" algn="ctr">
            <a:solidFill>
              <a:sysClr val="window" lastClr="FFFFFF">
                <a:lumMod val="50000"/>
              </a:sysClr>
            </a:solidFill>
            <a:prstDash val="sysDot"/>
          </a:ln>
          <a:effectLst/>
        </p:spPr>
      </p:cxnSp>
      <p:sp>
        <p:nvSpPr>
          <p:cNvPr id="61" name="文本框 52"/>
          <p:cNvSpPr txBox="1"/>
          <p:nvPr/>
        </p:nvSpPr>
        <p:spPr>
          <a:xfrm>
            <a:off x="6569910" y="2861665"/>
            <a:ext cx="4740273" cy="40011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just" defTabSz="914400"/>
            <a:r>
              <a:rPr lang="zh-CN" altLang="en-US" sz="2000" b="1">
                <a:solidFill>
                  <a:prstClr val="black"/>
                </a:solidFill>
                <a:latin typeface="微软雅黑" panose="020b0503020204020204" pitchFamily="34" charset="-122"/>
                <a:ea typeface="微软雅黑" panose="020b0503020204020204" pitchFamily="34" charset="-122"/>
                <a:cs typeface="+mn-ea"/>
                <a:sym typeface="+mn-lt"/>
              </a:rPr>
              <a:t>弄清无声语言运用的场合、时间和背景</a:t>
            </a:r>
            <a:endParaRPr lang="zh-CN" altLang="en-US" sz="1800" b="1">
              <a:solidFill>
                <a:prstClr val="black"/>
              </a:solidFill>
              <a:latin typeface="微软雅黑" panose="020b0503020204020204" pitchFamily="34" charset="-122"/>
              <a:ea typeface="微软雅黑" panose="020b0503020204020204" pitchFamily="34" charset="-122"/>
            </a:endParaRPr>
          </a:p>
        </p:txBody>
      </p:sp>
      <p:cxnSp>
        <p:nvCxnSpPr>
          <p:cNvPr id="62" name="直接连接符 61"/>
          <p:cNvCxnSpPr/>
          <p:nvPr/>
        </p:nvCxnSpPr>
        <p:spPr>
          <a:xfrm flipH="1">
            <a:off x="6627240" y="2745887"/>
            <a:ext cx="0" cy="615537"/>
          </a:xfrm>
          <a:prstGeom prst="line">
            <a:avLst/>
          </a:prstGeom>
          <a:noFill/>
          <a:ln w="19050" cap="flat" cmpd="sng" algn="ctr">
            <a:solidFill>
              <a:sysClr val="window" lastClr="FFFFFF">
                <a:lumMod val="50000"/>
              </a:sysClr>
            </a:solidFill>
            <a:prstDash val="sysDot"/>
          </a:ln>
          <a:effectLst/>
        </p:spPr>
      </p:cxnSp>
      <p:sp>
        <p:nvSpPr>
          <p:cNvPr id="63" name="文本框 54"/>
          <p:cNvSpPr txBox="1"/>
          <p:nvPr/>
        </p:nvSpPr>
        <p:spPr>
          <a:xfrm>
            <a:off x="7437852" y="4157809"/>
            <a:ext cx="4648108" cy="40011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just" defTabSz="914400"/>
            <a:r>
              <a:rPr lang="zh-CN" altLang="en-US" sz="2000" b="1">
                <a:solidFill>
                  <a:prstClr val="black"/>
                </a:solidFill>
                <a:latin typeface="微软雅黑" panose="020b0503020204020204" pitchFamily="34" charset="-122"/>
                <a:ea typeface="微软雅黑" panose="020b0503020204020204" pitchFamily="34" charset="-122"/>
                <a:cs typeface="+mn-ea"/>
                <a:sym typeface="+mn-lt"/>
              </a:rPr>
              <a:t>善于观察</a:t>
            </a:r>
            <a:endParaRPr lang="zh-CN" altLang="en-US" sz="1800" b="1">
              <a:solidFill>
                <a:prstClr val="black"/>
              </a:solidFill>
              <a:latin typeface="微软雅黑" panose="020b0503020204020204" pitchFamily="34" charset="-122"/>
              <a:ea typeface="微软雅黑" panose="020b0503020204020204" pitchFamily="34" charset="-122"/>
            </a:endParaRPr>
          </a:p>
        </p:txBody>
      </p:sp>
      <p:cxnSp>
        <p:nvCxnSpPr>
          <p:cNvPr id="64" name="直接连接符 63"/>
          <p:cNvCxnSpPr/>
          <p:nvPr/>
        </p:nvCxnSpPr>
        <p:spPr>
          <a:xfrm flipH="1">
            <a:off x="7449231" y="4042024"/>
            <a:ext cx="0" cy="635796"/>
          </a:xfrm>
          <a:prstGeom prst="line">
            <a:avLst/>
          </a:prstGeom>
          <a:noFill/>
          <a:ln w="19050" cap="flat" cmpd="sng" algn="ctr">
            <a:solidFill>
              <a:sysClr val="window" lastClr="FFFFFF">
                <a:lumMod val="50000"/>
              </a:sysClr>
            </a:solidFill>
            <a:prstDash val="sysDot"/>
          </a:ln>
          <a:effectLst/>
        </p:spPr>
      </p:cxnSp>
      <p:sp>
        <p:nvSpPr>
          <p:cNvPr id="65" name="Freeform 5"/>
          <p:cNvSpPr>
            <a:spLocks noEditPoints="1"/>
          </p:cNvSpPr>
          <p:nvPr/>
        </p:nvSpPr>
        <p:spPr bwMode="auto">
          <a:xfrm>
            <a:off x="4744738" y="1653391"/>
            <a:ext cx="859276" cy="486516"/>
          </a:xfrm>
          <a:custGeom>
            <a:gdLst>
              <a:gd name="T0" fmla="*/ 1776 w 1961"/>
              <a:gd name="T1" fmla="*/ 171 h 1109"/>
              <a:gd name="T2" fmla="*/ 1534 w 1961"/>
              <a:gd name="T3" fmla="*/ 0 h 1109"/>
              <a:gd name="T4" fmla="*/ 256 w 1961"/>
              <a:gd name="T5" fmla="*/ 0 h 1109"/>
              <a:gd name="T6" fmla="*/ 0 w 1961"/>
              <a:gd name="T7" fmla="*/ 256 h 1109"/>
              <a:gd name="T8" fmla="*/ 0 w 1961"/>
              <a:gd name="T9" fmla="*/ 853 h 1109"/>
              <a:gd name="T10" fmla="*/ 256 w 1961"/>
              <a:gd name="T11" fmla="*/ 1109 h 1109"/>
              <a:gd name="T12" fmla="*/ 1534 w 1961"/>
              <a:gd name="T13" fmla="*/ 1109 h 1109"/>
              <a:gd name="T14" fmla="*/ 1776 w 1961"/>
              <a:gd name="T15" fmla="*/ 939 h 1109"/>
              <a:gd name="T16" fmla="*/ 1961 w 1961"/>
              <a:gd name="T17" fmla="*/ 939 h 1109"/>
              <a:gd name="T18" fmla="*/ 1961 w 1961"/>
              <a:gd name="T19" fmla="*/ 171 h 1109"/>
              <a:gd name="T20" fmla="*/ 1776 w 1961"/>
              <a:gd name="T21" fmla="*/ 171 h 1109"/>
              <a:gd name="T22" fmla="*/ 1620 w 1961"/>
              <a:gd name="T23" fmla="*/ 853 h 1109"/>
              <a:gd name="T24" fmla="*/ 1534 w 1961"/>
              <a:gd name="T25" fmla="*/ 939 h 1109"/>
              <a:gd name="T26" fmla="*/ 256 w 1961"/>
              <a:gd name="T27" fmla="*/ 939 h 1109"/>
              <a:gd name="T28" fmla="*/ 170 w 1961"/>
              <a:gd name="T29" fmla="*/ 853 h 1109"/>
              <a:gd name="T30" fmla="*/ 170 w 1961"/>
              <a:gd name="T31" fmla="*/ 256 h 1109"/>
              <a:gd name="T32" fmla="*/ 256 w 1961"/>
              <a:gd name="T33" fmla="*/ 171 h 1109"/>
              <a:gd name="T34" fmla="*/ 1534 w 1961"/>
              <a:gd name="T35" fmla="*/ 171 h 1109"/>
              <a:gd name="T36" fmla="*/ 1620 w 1961"/>
              <a:gd name="T37" fmla="*/ 256 h 1109"/>
              <a:gd name="T38" fmla="*/ 1620 w 1961"/>
              <a:gd name="T39" fmla="*/ 853 h 1109"/>
              <a:gd name="T40" fmla="*/ 1790 w 1961"/>
              <a:gd name="T41" fmla="*/ 768 h 1109"/>
              <a:gd name="T42" fmla="*/ 1705 w 1961"/>
              <a:gd name="T43" fmla="*/ 768 h 1109"/>
              <a:gd name="T44" fmla="*/ 1705 w 1961"/>
              <a:gd name="T45" fmla="*/ 341 h 1109"/>
              <a:gd name="T46" fmla="*/ 1790 w 1961"/>
              <a:gd name="T47" fmla="*/ 341 h 1109"/>
              <a:gd name="T48" fmla="*/ 1790 w 1961"/>
              <a:gd name="T49" fmla="*/ 768 h 1109"/>
              <a:gd name="T50" fmla="*/ 256 w 1961"/>
              <a:gd name="T51" fmla="*/ 427 h 1109"/>
              <a:gd name="T52" fmla="*/ 256 w 1961"/>
              <a:gd name="T53" fmla="*/ 683 h 1109"/>
              <a:gd name="T54" fmla="*/ 384 w 1961"/>
              <a:gd name="T55" fmla="*/ 853 h 1109"/>
              <a:gd name="T56" fmla="*/ 511 w 1961"/>
              <a:gd name="T57" fmla="*/ 853 h 1109"/>
              <a:gd name="T58" fmla="*/ 511 w 1961"/>
              <a:gd name="T59" fmla="*/ 256 h 1109"/>
              <a:gd name="T60" fmla="*/ 384 w 1961"/>
              <a:gd name="T61" fmla="*/ 256 h 1109"/>
              <a:gd name="T62" fmla="*/ 256 w 1961"/>
              <a:gd name="T63" fmla="*/ 427 h 11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961" h="1109">
                <a:moveTo>
                  <a:pt x="1776" y="171"/>
                </a:moveTo>
                <a:cubicBezTo>
                  <a:pt x="1740" y="71"/>
                  <a:pt x="1646" y="0"/>
                  <a:pt x="1534" y="0"/>
                </a:cubicBezTo>
                <a:cubicBezTo>
                  <a:pt x="256" y="0"/>
                  <a:pt x="256" y="0"/>
                  <a:pt x="256" y="0"/>
                </a:cubicBezTo>
                <a:cubicBezTo>
                  <a:pt x="115" y="0"/>
                  <a:pt x="0" y="115"/>
                  <a:pt x="0" y="256"/>
                </a:cubicBezTo>
                <a:cubicBezTo>
                  <a:pt x="0" y="853"/>
                  <a:pt x="0" y="853"/>
                  <a:pt x="0" y="853"/>
                </a:cubicBezTo>
                <a:cubicBezTo>
                  <a:pt x="0" y="994"/>
                  <a:pt x="115" y="1109"/>
                  <a:pt x="256" y="1109"/>
                </a:cubicBezTo>
                <a:cubicBezTo>
                  <a:pt x="1534" y="1109"/>
                  <a:pt x="1534" y="1109"/>
                  <a:pt x="1534" y="1109"/>
                </a:cubicBezTo>
                <a:cubicBezTo>
                  <a:pt x="1646" y="1109"/>
                  <a:pt x="1740" y="1038"/>
                  <a:pt x="1776" y="939"/>
                </a:cubicBezTo>
                <a:cubicBezTo>
                  <a:pt x="1961" y="939"/>
                  <a:pt x="1961" y="939"/>
                  <a:pt x="1961" y="939"/>
                </a:cubicBezTo>
                <a:cubicBezTo>
                  <a:pt x="1961" y="171"/>
                  <a:pt x="1961" y="171"/>
                  <a:pt x="1961" y="171"/>
                </a:cubicBezTo>
                <a:lnTo>
                  <a:pt x="1776" y="171"/>
                </a:lnTo>
                <a:close/>
                <a:moveTo>
                  <a:pt x="1620" y="853"/>
                </a:moveTo>
                <a:cubicBezTo>
                  <a:pt x="1620" y="900"/>
                  <a:pt x="1582" y="939"/>
                  <a:pt x="1534" y="939"/>
                </a:cubicBezTo>
                <a:cubicBezTo>
                  <a:pt x="256" y="939"/>
                  <a:pt x="256" y="939"/>
                  <a:pt x="256" y="939"/>
                </a:cubicBezTo>
                <a:cubicBezTo>
                  <a:pt x="208" y="939"/>
                  <a:pt x="170" y="900"/>
                  <a:pt x="170" y="853"/>
                </a:cubicBezTo>
                <a:cubicBezTo>
                  <a:pt x="170" y="256"/>
                  <a:pt x="170" y="256"/>
                  <a:pt x="170" y="256"/>
                </a:cubicBezTo>
                <a:cubicBezTo>
                  <a:pt x="170" y="209"/>
                  <a:pt x="208" y="171"/>
                  <a:pt x="256" y="171"/>
                </a:cubicBezTo>
                <a:cubicBezTo>
                  <a:pt x="1534" y="171"/>
                  <a:pt x="1534" y="171"/>
                  <a:pt x="1534" y="171"/>
                </a:cubicBezTo>
                <a:cubicBezTo>
                  <a:pt x="1582" y="171"/>
                  <a:pt x="1620" y="209"/>
                  <a:pt x="1620" y="256"/>
                </a:cubicBezTo>
                <a:cubicBezTo>
                  <a:pt x="1620" y="853"/>
                  <a:pt x="1620" y="853"/>
                  <a:pt x="1620" y="853"/>
                </a:cubicBezTo>
                <a:close/>
                <a:moveTo>
                  <a:pt x="1790" y="768"/>
                </a:moveTo>
                <a:cubicBezTo>
                  <a:pt x="1705" y="768"/>
                  <a:pt x="1705" y="768"/>
                  <a:pt x="1705" y="768"/>
                </a:cubicBezTo>
                <a:cubicBezTo>
                  <a:pt x="1705" y="341"/>
                  <a:pt x="1705" y="341"/>
                  <a:pt x="1705" y="341"/>
                </a:cubicBezTo>
                <a:cubicBezTo>
                  <a:pt x="1790" y="341"/>
                  <a:pt x="1790" y="341"/>
                  <a:pt x="1790" y="341"/>
                </a:cubicBezTo>
                <a:cubicBezTo>
                  <a:pt x="1790" y="768"/>
                  <a:pt x="1790" y="768"/>
                  <a:pt x="1790" y="768"/>
                </a:cubicBezTo>
                <a:close/>
                <a:moveTo>
                  <a:pt x="256" y="427"/>
                </a:moveTo>
                <a:cubicBezTo>
                  <a:pt x="256" y="683"/>
                  <a:pt x="256" y="683"/>
                  <a:pt x="256" y="683"/>
                </a:cubicBezTo>
                <a:cubicBezTo>
                  <a:pt x="256" y="777"/>
                  <a:pt x="313" y="853"/>
                  <a:pt x="384" y="853"/>
                </a:cubicBezTo>
                <a:cubicBezTo>
                  <a:pt x="511" y="853"/>
                  <a:pt x="511" y="853"/>
                  <a:pt x="511" y="853"/>
                </a:cubicBezTo>
                <a:cubicBezTo>
                  <a:pt x="511" y="256"/>
                  <a:pt x="511" y="256"/>
                  <a:pt x="511" y="256"/>
                </a:cubicBezTo>
                <a:cubicBezTo>
                  <a:pt x="384" y="256"/>
                  <a:pt x="384" y="256"/>
                  <a:pt x="384" y="256"/>
                </a:cubicBezTo>
                <a:cubicBezTo>
                  <a:pt x="313" y="256"/>
                  <a:pt x="256" y="333"/>
                  <a:pt x="256" y="427"/>
                </a:cubicBezTo>
                <a:close/>
              </a:path>
            </a:pathLst>
          </a:custGeom>
          <a:solidFill>
            <a:sysClr val="windowText" lastClr="000000">
              <a:lumMod val="65000"/>
              <a:lumOff val="35000"/>
            </a:sysClr>
          </a:solidFill>
          <a:ln>
            <a:noFill/>
          </a:ln>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6" name="Freeform 9"/>
          <p:cNvSpPr>
            <a:spLocks noEditPoints="1"/>
          </p:cNvSpPr>
          <p:nvPr/>
        </p:nvSpPr>
        <p:spPr bwMode="auto">
          <a:xfrm>
            <a:off x="5680845" y="2807986"/>
            <a:ext cx="861543" cy="487800"/>
          </a:xfrm>
          <a:custGeom>
            <a:gdLst>
              <a:gd name="T0" fmla="*/ 1776 w 1961"/>
              <a:gd name="T1" fmla="*/ 171 h 1109"/>
              <a:gd name="T2" fmla="*/ 1534 w 1961"/>
              <a:gd name="T3" fmla="*/ 0 h 1109"/>
              <a:gd name="T4" fmla="*/ 256 w 1961"/>
              <a:gd name="T5" fmla="*/ 0 h 1109"/>
              <a:gd name="T6" fmla="*/ 0 w 1961"/>
              <a:gd name="T7" fmla="*/ 256 h 1109"/>
              <a:gd name="T8" fmla="*/ 0 w 1961"/>
              <a:gd name="T9" fmla="*/ 853 h 1109"/>
              <a:gd name="T10" fmla="*/ 256 w 1961"/>
              <a:gd name="T11" fmla="*/ 1109 h 1109"/>
              <a:gd name="T12" fmla="*/ 1534 w 1961"/>
              <a:gd name="T13" fmla="*/ 1109 h 1109"/>
              <a:gd name="T14" fmla="*/ 1776 w 1961"/>
              <a:gd name="T15" fmla="*/ 939 h 1109"/>
              <a:gd name="T16" fmla="*/ 1961 w 1961"/>
              <a:gd name="T17" fmla="*/ 939 h 1109"/>
              <a:gd name="T18" fmla="*/ 1961 w 1961"/>
              <a:gd name="T19" fmla="*/ 171 h 1109"/>
              <a:gd name="T20" fmla="*/ 1776 w 1961"/>
              <a:gd name="T21" fmla="*/ 171 h 1109"/>
              <a:gd name="T22" fmla="*/ 1620 w 1961"/>
              <a:gd name="T23" fmla="*/ 853 h 1109"/>
              <a:gd name="T24" fmla="*/ 1534 w 1961"/>
              <a:gd name="T25" fmla="*/ 939 h 1109"/>
              <a:gd name="T26" fmla="*/ 256 w 1961"/>
              <a:gd name="T27" fmla="*/ 939 h 1109"/>
              <a:gd name="T28" fmla="*/ 170 w 1961"/>
              <a:gd name="T29" fmla="*/ 853 h 1109"/>
              <a:gd name="T30" fmla="*/ 170 w 1961"/>
              <a:gd name="T31" fmla="*/ 256 h 1109"/>
              <a:gd name="T32" fmla="*/ 256 w 1961"/>
              <a:gd name="T33" fmla="*/ 171 h 1109"/>
              <a:gd name="T34" fmla="*/ 1534 w 1961"/>
              <a:gd name="T35" fmla="*/ 171 h 1109"/>
              <a:gd name="T36" fmla="*/ 1620 w 1961"/>
              <a:gd name="T37" fmla="*/ 256 h 1109"/>
              <a:gd name="T38" fmla="*/ 1620 w 1961"/>
              <a:gd name="T39" fmla="*/ 853 h 1109"/>
              <a:gd name="T40" fmla="*/ 1790 w 1961"/>
              <a:gd name="T41" fmla="*/ 768 h 1109"/>
              <a:gd name="T42" fmla="*/ 1705 w 1961"/>
              <a:gd name="T43" fmla="*/ 768 h 1109"/>
              <a:gd name="T44" fmla="*/ 1705 w 1961"/>
              <a:gd name="T45" fmla="*/ 341 h 1109"/>
              <a:gd name="T46" fmla="*/ 1790 w 1961"/>
              <a:gd name="T47" fmla="*/ 341 h 1109"/>
              <a:gd name="T48" fmla="*/ 1790 w 1961"/>
              <a:gd name="T49" fmla="*/ 768 h 1109"/>
              <a:gd name="T50" fmla="*/ 597 w 1961"/>
              <a:gd name="T51" fmla="*/ 256 h 1109"/>
              <a:gd name="T52" fmla="*/ 852 w 1961"/>
              <a:gd name="T53" fmla="*/ 256 h 1109"/>
              <a:gd name="T54" fmla="*/ 852 w 1961"/>
              <a:gd name="T55" fmla="*/ 853 h 1109"/>
              <a:gd name="T56" fmla="*/ 597 w 1961"/>
              <a:gd name="T57" fmla="*/ 853 h 1109"/>
              <a:gd name="T58" fmla="*/ 597 w 1961"/>
              <a:gd name="T59" fmla="*/ 256 h 1109"/>
              <a:gd name="T60" fmla="*/ 256 w 1961"/>
              <a:gd name="T61" fmla="*/ 427 h 1109"/>
              <a:gd name="T62" fmla="*/ 256 w 1961"/>
              <a:gd name="T63" fmla="*/ 683 h 1109"/>
              <a:gd name="T64" fmla="*/ 384 w 1961"/>
              <a:gd name="T65" fmla="*/ 853 h 1109"/>
              <a:gd name="T66" fmla="*/ 511 w 1961"/>
              <a:gd name="T67" fmla="*/ 853 h 1109"/>
              <a:gd name="T68" fmla="*/ 511 w 1961"/>
              <a:gd name="T69" fmla="*/ 256 h 1109"/>
              <a:gd name="T70" fmla="*/ 384 w 1961"/>
              <a:gd name="T71" fmla="*/ 256 h 1109"/>
              <a:gd name="T72" fmla="*/ 256 w 1961"/>
              <a:gd name="T73" fmla="*/ 427 h 11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961" h="1109">
                <a:moveTo>
                  <a:pt x="1776" y="171"/>
                </a:moveTo>
                <a:cubicBezTo>
                  <a:pt x="1740" y="71"/>
                  <a:pt x="1646" y="0"/>
                  <a:pt x="1534" y="0"/>
                </a:cubicBezTo>
                <a:cubicBezTo>
                  <a:pt x="256" y="0"/>
                  <a:pt x="256" y="0"/>
                  <a:pt x="256" y="0"/>
                </a:cubicBezTo>
                <a:cubicBezTo>
                  <a:pt x="115" y="0"/>
                  <a:pt x="0" y="115"/>
                  <a:pt x="0" y="256"/>
                </a:cubicBezTo>
                <a:cubicBezTo>
                  <a:pt x="0" y="853"/>
                  <a:pt x="0" y="853"/>
                  <a:pt x="0" y="853"/>
                </a:cubicBezTo>
                <a:cubicBezTo>
                  <a:pt x="0" y="994"/>
                  <a:pt x="115" y="1109"/>
                  <a:pt x="256" y="1109"/>
                </a:cubicBezTo>
                <a:cubicBezTo>
                  <a:pt x="1534" y="1109"/>
                  <a:pt x="1534" y="1109"/>
                  <a:pt x="1534" y="1109"/>
                </a:cubicBezTo>
                <a:cubicBezTo>
                  <a:pt x="1646" y="1109"/>
                  <a:pt x="1740" y="1038"/>
                  <a:pt x="1776" y="939"/>
                </a:cubicBezTo>
                <a:cubicBezTo>
                  <a:pt x="1961" y="939"/>
                  <a:pt x="1961" y="939"/>
                  <a:pt x="1961" y="939"/>
                </a:cubicBezTo>
                <a:cubicBezTo>
                  <a:pt x="1961" y="171"/>
                  <a:pt x="1961" y="171"/>
                  <a:pt x="1961" y="171"/>
                </a:cubicBezTo>
                <a:lnTo>
                  <a:pt x="1776" y="171"/>
                </a:lnTo>
                <a:close/>
                <a:moveTo>
                  <a:pt x="1620" y="853"/>
                </a:moveTo>
                <a:cubicBezTo>
                  <a:pt x="1620" y="900"/>
                  <a:pt x="1582" y="939"/>
                  <a:pt x="1534" y="939"/>
                </a:cubicBezTo>
                <a:cubicBezTo>
                  <a:pt x="256" y="939"/>
                  <a:pt x="256" y="939"/>
                  <a:pt x="256" y="939"/>
                </a:cubicBezTo>
                <a:cubicBezTo>
                  <a:pt x="208" y="939"/>
                  <a:pt x="170" y="900"/>
                  <a:pt x="170" y="853"/>
                </a:cubicBezTo>
                <a:cubicBezTo>
                  <a:pt x="170" y="256"/>
                  <a:pt x="170" y="256"/>
                  <a:pt x="170" y="256"/>
                </a:cubicBezTo>
                <a:cubicBezTo>
                  <a:pt x="170" y="209"/>
                  <a:pt x="208" y="171"/>
                  <a:pt x="256" y="171"/>
                </a:cubicBezTo>
                <a:cubicBezTo>
                  <a:pt x="1534" y="171"/>
                  <a:pt x="1534" y="171"/>
                  <a:pt x="1534" y="171"/>
                </a:cubicBezTo>
                <a:cubicBezTo>
                  <a:pt x="1582" y="171"/>
                  <a:pt x="1620" y="209"/>
                  <a:pt x="1620" y="256"/>
                </a:cubicBezTo>
                <a:cubicBezTo>
                  <a:pt x="1620" y="853"/>
                  <a:pt x="1620" y="853"/>
                  <a:pt x="1620" y="853"/>
                </a:cubicBezTo>
                <a:close/>
                <a:moveTo>
                  <a:pt x="1790" y="768"/>
                </a:moveTo>
                <a:cubicBezTo>
                  <a:pt x="1705" y="768"/>
                  <a:pt x="1705" y="768"/>
                  <a:pt x="1705" y="768"/>
                </a:cubicBezTo>
                <a:cubicBezTo>
                  <a:pt x="1705" y="341"/>
                  <a:pt x="1705" y="341"/>
                  <a:pt x="1705" y="341"/>
                </a:cubicBezTo>
                <a:cubicBezTo>
                  <a:pt x="1790" y="341"/>
                  <a:pt x="1790" y="341"/>
                  <a:pt x="1790" y="341"/>
                </a:cubicBezTo>
                <a:cubicBezTo>
                  <a:pt x="1790" y="768"/>
                  <a:pt x="1790" y="768"/>
                  <a:pt x="1790" y="768"/>
                </a:cubicBezTo>
                <a:close/>
                <a:moveTo>
                  <a:pt x="597" y="256"/>
                </a:moveTo>
                <a:cubicBezTo>
                  <a:pt x="852" y="256"/>
                  <a:pt x="852" y="256"/>
                  <a:pt x="852" y="256"/>
                </a:cubicBezTo>
                <a:cubicBezTo>
                  <a:pt x="852" y="853"/>
                  <a:pt x="852" y="853"/>
                  <a:pt x="852" y="853"/>
                </a:cubicBezTo>
                <a:cubicBezTo>
                  <a:pt x="597" y="853"/>
                  <a:pt x="597" y="853"/>
                  <a:pt x="597" y="853"/>
                </a:cubicBezTo>
                <a:lnTo>
                  <a:pt x="597" y="256"/>
                </a:lnTo>
                <a:close/>
                <a:moveTo>
                  <a:pt x="256" y="427"/>
                </a:moveTo>
                <a:cubicBezTo>
                  <a:pt x="256" y="683"/>
                  <a:pt x="256" y="683"/>
                  <a:pt x="256" y="683"/>
                </a:cubicBezTo>
                <a:cubicBezTo>
                  <a:pt x="256" y="777"/>
                  <a:pt x="313" y="853"/>
                  <a:pt x="384" y="853"/>
                </a:cubicBezTo>
                <a:cubicBezTo>
                  <a:pt x="511" y="853"/>
                  <a:pt x="511" y="853"/>
                  <a:pt x="511" y="853"/>
                </a:cubicBezTo>
                <a:cubicBezTo>
                  <a:pt x="511" y="256"/>
                  <a:pt x="511" y="256"/>
                  <a:pt x="511" y="256"/>
                </a:cubicBezTo>
                <a:cubicBezTo>
                  <a:pt x="384" y="256"/>
                  <a:pt x="384" y="256"/>
                  <a:pt x="384" y="256"/>
                </a:cubicBezTo>
                <a:cubicBezTo>
                  <a:pt x="313" y="256"/>
                  <a:pt x="256" y="333"/>
                  <a:pt x="256" y="427"/>
                </a:cubicBezTo>
                <a:close/>
              </a:path>
            </a:pathLst>
          </a:custGeom>
          <a:solidFill>
            <a:srgbClr val="C00000"/>
          </a:solidFill>
          <a:ln>
            <a:noFill/>
          </a:ln>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7" name="Freeform 13"/>
          <p:cNvSpPr>
            <a:spLocks noEditPoints="1"/>
          </p:cNvSpPr>
          <p:nvPr/>
        </p:nvSpPr>
        <p:spPr bwMode="auto">
          <a:xfrm>
            <a:off x="6472929" y="4114269"/>
            <a:ext cx="867736" cy="491306"/>
          </a:xfrm>
          <a:custGeom>
            <a:gdLst>
              <a:gd name="T0" fmla="*/ 1776 w 1961"/>
              <a:gd name="T1" fmla="*/ 171 h 1109"/>
              <a:gd name="T2" fmla="*/ 1534 w 1961"/>
              <a:gd name="T3" fmla="*/ 0 h 1109"/>
              <a:gd name="T4" fmla="*/ 256 w 1961"/>
              <a:gd name="T5" fmla="*/ 0 h 1109"/>
              <a:gd name="T6" fmla="*/ 0 w 1961"/>
              <a:gd name="T7" fmla="*/ 256 h 1109"/>
              <a:gd name="T8" fmla="*/ 0 w 1961"/>
              <a:gd name="T9" fmla="*/ 853 h 1109"/>
              <a:gd name="T10" fmla="*/ 256 w 1961"/>
              <a:gd name="T11" fmla="*/ 1109 h 1109"/>
              <a:gd name="T12" fmla="*/ 1534 w 1961"/>
              <a:gd name="T13" fmla="*/ 1109 h 1109"/>
              <a:gd name="T14" fmla="*/ 1776 w 1961"/>
              <a:gd name="T15" fmla="*/ 939 h 1109"/>
              <a:gd name="T16" fmla="*/ 1961 w 1961"/>
              <a:gd name="T17" fmla="*/ 939 h 1109"/>
              <a:gd name="T18" fmla="*/ 1961 w 1961"/>
              <a:gd name="T19" fmla="*/ 171 h 1109"/>
              <a:gd name="T20" fmla="*/ 1776 w 1961"/>
              <a:gd name="T21" fmla="*/ 171 h 1109"/>
              <a:gd name="T22" fmla="*/ 1620 w 1961"/>
              <a:gd name="T23" fmla="*/ 853 h 1109"/>
              <a:gd name="T24" fmla="*/ 1534 w 1961"/>
              <a:gd name="T25" fmla="*/ 939 h 1109"/>
              <a:gd name="T26" fmla="*/ 256 w 1961"/>
              <a:gd name="T27" fmla="*/ 939 h 1109"/>
              <a:gd name="T28" fmla="*/ 170 w 1961"/>
              <a:gd name="T29" fmla="*/ 853 h 1109"/>
              <a:gd name="T30" fmla="*/ 170 w 1961"/>
              <a:gd name="T31" fmla="*/ 256 h 1109"/>
              <a:gd name="T32" fmla="*/ 256 w 1961"/>
              <a:gd name="T33" fmla="*/ 171 h 1109"/>
              <a:gd name="T34" fmla="*/ 1534 w 1961"/>
              <a:gd name="T35" fmla="*/ 171 h 1109"/>
              <a:gd name="T36" fmla="*/ 1620 w 1961"/>
              <a:gd name="T37" fmla="*/ 256 h 1109"/>
              <a:gd name="T38" fmla="*/ 1620 w 1961"/>
              <a:gd name="T39" fmla="*/ 853 h 1109"/>
              <a:gd name="T40" fmla="*/ 1790 w 1961"/>
              <a:gd name="T41" fmla="*/ 768 h 1109"/>
              <a:gd name="T42" fmla="*/ 1705 w 1961"/>
              <a:gd name="T43" fmla="*/ 768 h 1109"/>
              <a:gd name="T44" fmla="*/ 1705 w 1961"/>
              <a:gd name="T45" fmla="*/ 341 h 1109"/>
              <a:gd name="T46" fmla="*/ 1790 w 1961"/>
              <a:gd name="T47" fmla="*/ 341 h 1109"/>
              <a:gd name="T48" fmla="*/ 1790 w 1961"/>
              <a:gd name="T49" fmla="*/ 768 h 1109"/>
              <a:gd name="T50" fmla="*/ 597 w 1961"/>
              <a:gd name="T51" fmla="*/ 256 h 1109"/>
              <a:gd name="T52" fmla="*/ 852 w 1961"/>
              <a:gd name="T53" fmla="*/ 256 h 1109"/>
              <a:gd name="T54" fmla="*/ 852 w 1961"/>
              <a:gd name="T55" fmla="*/ 853 h 1109"/>
              <a:gd name="T56" fmla="*/ 597 w 1961"/>
              <a:gd name="T57" fmla="*/ 853 h 1109"/>
              <a:gd name="T58" fmla="*/ 597 w 1961"/>
              <a:gd name="T59" fmla="*/ 256 h 1109"/>
              <a:gd name="T60" fmla="*/ 938 w 1961"/>
              <a:gd name="T61" fmla="*/ 256 h 1109"/>
              <a:gd name="T62" fmla="*/ 1194 w 1961"/>
              <a:gd name="T63" fmla="*/ 256 h 1109"/>
              <a:gd name="T64" fmla="*/ 1194 w 1961"/>
              <a:gd name="T65" fmla="*/ 853 h 1109"/>
              <a:gd name="T66" fmla="*/ 938 w 1961"/>
              <a:gd name="T67" fmla="*/ 853 h 1109"/>
              <a:gd name="T68" fmla="*/ 938 w 1961"/>
              <a:gd name="T69" fmla="*/ 256 h 1109"/>
              <a:gd name="T70" fmla="*/ 256 w 1961"/>
              <a:gd name="T71" fmla="*/ 427 h 1109"/>
              <a:gd name="T72" fmla="*/ 256 w 1961"/>
              <a:gd name="T73" fmla="*/ 683 h 1109"/>
              <a:gd name="T74" fmla="*/ 384 w 1961"/>
              <a:gd name="T75" fmla="*/ 853 h 1109"/>
              <a:gd name="T76" fmla="*/ 511 w 1961"/>
              <a:gd name="T77" fmla="*/ 853 h 1109"/>
              <a:gd name="T78" fmla="*/ 511 w 1961"/>
              <a:gd name="T79" fmla="*/ 256 h 1109"/>
              <a:gd name="T80" fmla="*/ 384 w 1961"/>
              <a:gd name="T81" fmla="*/ 256 h 1109"/>
              <a:gd name="T82" fmla="*/ 256 w 1961"/>
              <a:gd name="T83" fmla="*/ 427 h 11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961" h="1109">
                <a:moveTo>
                  <a:pt x="1776" y="171"/>
                </a:moveTo>
                <a:cubicBezTo>
                  <a:pt x="1740" y="71"/>
                  <a:pt x="1646" y="0"/>
                  <a:pt x="1534" y="0"/>
                </a:cubicBezTo>
                <a:cubicBezTo>
                  <a:pt x="256" y="0"/>
                  <a:pt x="256" y="0"/>
                  <a:pt x="256" y="0"/>
                </a:cubicBezTo>
                <a:cubicBezTo>
                  <a:pt x="115" y="0"/>
                  <a:pt x="0" y="115"/>
                  <a:pt x="0" y="256"/>
                </a:cubicBezTo>
                <a:cubicBezTo>
                  <a:pt x="0" y="853"/>
                  <a:pt x="0" y="853"/>
                  <a:pt x="0" y="853"/>
                </a:cubicBezTo>
                <a:cubicBezTo>
                  <a:pt x="0" y="994"/>
                  <a:pt x="115" y="1109"/>
                  <a:pt x="256" y="1109"/>
                </a:cubicBezTo>
                <a:cubicBezTo>
                  <a:pt x="1534" y="1109"/>
                  <a:pt x="1534" y="1109"/>
                  <a:pt x="1534" y="1109"/>
                </a:cubicBezTo>
                <a:cubicBezTo>
                  <a:pt x="1646" y="1109"/>
                  <a:pt x="1740" y="1038"/>
                  <a:pt x="1776" y="939"/>
                </a:cubicBezTo>
                <a:cubicBezTo>
                  <a:pt x="1961" y="939"/>
                  <a:pt x="1961" y="939"/>
                  <a:pt x="1961" y="939"/>
                </a:cubicBezTo>
                <a:cubicBezTo>
                  <a:pt x="1961" y="171"/>
                  <a:pt x="1961" y="171"/>
                  <a:pt x="1961" y="171"/>
                </a:cubicBezTo>
                <a:lnTo>
                  <a:pt x="1776" y="171"/>
                </a:lnTo>
                <a:close/>
                <a:moveTo>
                  <a:pt x="1620" y="853"/>
                </a:moveTo>
                <a:cubicBezTo>
                  <a:pt x="1620" y="900"/>
                  <a:pt x="1582" y="939"/>
                  <a:pt x="1534" y="939"/>
                </a:cubicBezTo>
                <a:cubicBezTo>
                  <a:pt x="256" y="939"/>
                  <a:pt x="256" y="939"/>
                  <a:pt x="256" y="939"/>
                </a:cubicBezTo>
                <a:cubicBezTo>
                  <a:pt x="208" y="939"/>
                  <a:pt x="170" y="900"/>
                  <a:pt x="170" y="853"/>
                </a:cubicBezTo>
                <a:cubicBezTo>
                  <a:pt x="170" y="256"/>
                  <a:pt x="170" y="256"/>
                  <a:pt x="170" y="256"/>
                </a:cubicBezTo>
                <a:cubicBezTo>
                  <a:pt x="170" y="209"/>
                  <a:pt x="208" y="171"/>
                  <a:pt x="256" y="171"/>
                </a:cubicBezTo>
                <a:cubicBezTo>
                  <a:pt x="1534" y="171"/>
                  <a:pt x="1534" y="171"/>
                  <a:pt x="1534" y="171"/>
                </a:cubicBezTo>
                <a:cubicBezTo>
                  <a:pt x="1582" y="171"/>
                  <a:pt x="1620" y="209"/>
                  <a:pt x="1620" y="256"/>
                </a:cubicBezTo>
                <a:cubicBezTo>
                  <a:pt x="1620" y="853"/>
                  <a:pt x="1620" y="853"/>
                  <a:pt x="1620" y="853"/>
                </a:cubicBezTo>
                <a:close/>
                <a:moveTo>
                  <a:pt x="1790" y="768"/>
                </a:moveTo>
                <a:cubicBezTo>
                  <a:pt x="1705" y="768"/>
                  <a:pt x="1705" y="768"/>
                  <a:pt x="1705" y="768"/>
                </a:cubicBezTo>
                <a:cubicBezTo>
                  <a:pt x="1705" y="341"/>
                  <a:pt x="1705" y="341"/>
                  <a:pt x="1705" y="341"/>
                </a:cubicBezTo>
                <a:cubicBezTo>
                  <a:pt x="1790" y="341"/>
                  <a:pt x="1790" y="341"/>
                  <a:pt x="1790" y="341"/>
                </a:cubicBezTo>
                <a:cubicBezTo>
                  <a:pt x="1790" y="768"/>
                  <a:pt x="1790" y="768"/>
                  <a:pt x="1790" y="768"/>
                </a:cubicBezTo>
                <a:close/>
                <a:moveTo>
                  <a:pt x="597" y="256"/>
                </a:moveTo>
                <a:cubicBezTo>
                  <a:pt x="852" y="256"/>
                  <a:pt x="852" y="256"/>
                  <a:pt x="852" y="256"/>
                </a:cubicBezTo>
                <a:cubicBezTo>
                  <a:pt x="852" y="853"/>
                  <a:pt x="852" y="853"/>
                  <a:pt x="852" y="853"/>
                </a:cubicBezTo>
                <a:cubicBezTo>
                  <a:pt x="597" y="853"/>
                  <a:pt x="597" y="853"/>
                  <a:pt x="597" y="853"/>
                </a:cubicBezTo>
                <a:lnTo>
                  <a:pt x="597" y="256"/>
                </a:lnTo>
                <a:close/>
                <a:moveTo>
                  <a:pt x="938" y="256"/>
                </a:moveTo>
                <a:cubicBezTo>
                  <a:pt x="1194" y="256"/>
                  <a:pt x="1194" y="256"/>
                  <a:pt x="1194" y="256"/>
                </a:cubicBezTo>
                <a:cubicBezTo>
                  <a:pt x="1194" y="853"/>
                  <a:pt x="1194" y="853"/>
                  <a:pt x="1194" y="853"/>
                </a:cubicBezTo>
                <a:cubicBezTo>
                  <a:pt x="938" y="853"/>
                  <a:pt x="938" y="853"/>
                  <a:pt x="938" y="853"/>
                </a:cubicBezTo>
                <a:lnTo>
                  <a:pt x="938" y="256"/>
                </a:lnTo>
                <a:close/>
                <a:moveTo>
                  <a:pt x="256" y="427"/>
                </a:moveTo>
                <a:cubicBezTo>
                  <a:pt x="256" y="683"/>
                  <a:pt x="256" y="683"/>
                  <a:pt x="256" y="683"/>
                </a:cubicBezTo>
                <a:cubicBezTo>
                  <a:pt x="256" y="777"/>
                  <a:pt x="313" y="853"/>
                  <a:pt x="384" y="853"/>
                </a:cubicBezTo>
                <a:cubicBezTo>
                  <a:pt x="511" y="853"/>
                  <a:pt x="511" y="853"/>
                  <a:pt x="511" y="853"/>
                </a:cubicBezTo>
                <a:cubicBezTo>
                  <a:pt x="511" y="256"/>
                  <a:pt x="511" y="256"/>
                  <a:pt x="511" y="256"/>
                </a:cubicBezTo>
                <a:cubicBezTo>
                  <a:pt x="384" y="256"/>
                  <a:pt x="384" y="256"/>
                  <a:pt x="384" y="256"/>
                </a:cubicBezTo>
                <a:cubicBezTo>
                  <a:pt x="313" y="256"/>
                  <a:pt x="256" y="333"/>
                  <a:pt x="256" y="427"/>
                </a:cubicBezTo>
                <a:close/>
              </a:path>
            </a:pathLst>
          </a:custGeom>
          <a:solidFill>
            <a:sysClr val="windowText" lastClr="000000">
              <a:lumMod val="65000"/>
              <a:lumOff val="35000"/>
            </a:sysClr>
          </a:solidFill>
          <a:ln>
            <a:noFill/>
          </a:ln>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8" name="文本框 19"/>
          <p:cNvSpPr txBox="1"/>
          <p:nvPr/>
        </p:nvSpPr>
        <p:spPr>
          <a:xfrm>
            <a:off x="3205320" y="1863990"/>
            <a:ext cx="925538"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en-US" altLang="zh-CN" sz="2800">
                <a:solidFill>
                  <a:prstClr val="white"/>
                </a:solidFill>
                <a:latin typeface="微软雅黑" panose="020b0503020204020204" pitchFamily="34" charset="-122"/>
                <a:ea typeface="微软雅黑" panose="020b0503020204020204" pitchFamily="34" charset="-122"/>
              </a:rPr>
              <a:t>01</a:t>
            </a:r>
            <a:endParaRPr lang="zh-CN" altLang="en-US" sz="2800">
              <a:solidFill>
                <a:prstClr val="white"/>
              </a:solidFill>
              <a:latin typeface="微软雅黑" panose="020b0503020204020204" pitchFamily="34" charset="-122"/>
              <a:ea typeface="微软雅黑" panose="020b0503020204020204" pitchFamily="34" charset="-122"/>
            </a:endParaRPr>
          </a:p>
        </p:txBody>
      </p:sp>
      <p:sp>
        <p:nvSpPr>
          <p:cNvPr id="69" name="文本框 28"/>
          <p:cNvSpPr txBox="1"/>
          <p:nvPr/>
        </p:nvSpPr>
        <p:spPr>
          <a:xfrm>
            <a:off x="4150995" y="3086016"/>
            <a:ext cx="925538"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en-US" altLang="zh-CN" sz="2800">
                <a:solidFill>
                  <a:prstClr val="white"/>
                </a:solidFill>
                <a:latin typeface="微软雅黑" panose="020b0503020204020204" pitchFamily="34" charset="-122"/>
                <a:ea typeface="微软雅黑" panose="020b0503020204020204" pitchFamily="34" charset="-122"/>
              </a:rPr>
              <a:t>02</a:t>
            </a:r>
            <a:endParaRPr lang="zh-CN" altLang="en-US" sz="2800">
              <a:solidFill>
                <a:prstClr val="white"/>
              </a:solidFill>
              <a:latin typeface="微软雅黑" panose="020b0503020204020204" pitchFamily="34" charset="-122"/>
              <a:ea typeface="微软雅黑" panose="020b0503020204020204" pitchFamily="34" charset="-122"/>
            </a:endParaRPr>
          </a:p>
        </p:txBody>
      </p:sp>
      <p:sp>
        <p:nvSpPr>
          <p:cNvPr id="70" name="文本框 29"/>
          <p:cNvSpPr txBox="1"/>
          <p:nvPr/>
        </p:nvSpPr>
        <p:spPr>
          <a:xfrm>
            <a:off x="5007431" y="4372106"/>
            <a:ext cx="925538" cy="52322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en-US" altLang="zh-CN" sz="2800">
                <a:solidFill>
                  <a:prstClr val="white"/>
                </a:solidFill>
                <a:latin typeface="微软雅黑" panose="020b0503020204020204" pitchFamily="34" charset="-122"/>
                <a:ea typeface="微软雅黑" panose="020b0503020204020204" pitchFamily="34" charset="-122"/>
              </a:rPr>
              <a:t>03</a:t>
            </a:r>
            <a:endParaRPr lang="zh-CN" altLang="en-US" sz="2800">
              <a:solidFill>
                <a:prstClr val="white"/>
              </a:solidFill>
              <a:latin typeface="微软雅黑" panose="020b0503020204020204" pitchFamily="34" charset="-122"/>
              <a:ea typeface="微软雅黑" panose="020b0503020204020204" pitchFamily="34" charset="-122"/>
            </a:endParaRPr>
          </a:p>
        </p:txBody>
      </p:sp>
      <p:sp>
        <p:nvSpPr>
          <p:cNvPr id="71" name="文本框 30"/>
          <p:cNvSpPr txBox="1"/>
          <p:nvPr/>
        </p:nvSpPr>
        <p:spPr>
          <a:xfrm>
            <a:off x="3172413" y="2274928"/>
            <a:ext cx="946307" cy="369332"/>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en-US" sz="1800">
                <a:solidFill>
                  <a:prstClr val="white"/>
                </a:solidFill>
                <a:latin typeface="微软雅黑" panose="020b0503020204020204" pitchFamily="34" charset="-122"/>
                <a:ea typeface="微软雅黑" panose="020b0503020204020204" pitchFamily="34" charset="-122"/>
              </a:rPr>
              <a:t> </a:t>
            </a:r>
            <a:endParaRPr lang="zh-CN" altLang="en-US" sz="1800">
              <a:solidFill>
                <a:prstClr val="white"/>
              </a:solidFill>
              <a:latin typeface="微软雅黑" panose="020b0503020204020204" pitchFamily="34" charset="-122"/>
              <a:ea typeface="微软雅黑" panose="020b0503020204020204" pitchFamily="34" charset="-122"/>
            </a:endParaRPr>
          </a:p>
        </p:txBody>
      </p:sp>
      <p:sp>
        <p:nvSpPr>
          <p:cNvPr id="72" name="文本框 31"/>
          <p:cNvSpPr txBox="1"/>
          <p:nvPr/>
        </p:nvSpPr>
        <p:spPr>
          <a:xfrm>
            <a:off x="4124396" y="3493258"/>
            <a:ext cx="1004372" cy="369332"/>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en-US" sz="1800">
                <a:solidFill>
                  <a:prstClr val="white"/>
                </a:solidFill>
                <a:latin typeface="微软雅黑" panose="020b0503020204020204" pitchFamily="34" charset="-122"/>
                <a:ea typeface="微软雅黑" panose="020b0503020204020204" pitchFamily="34" charset="-122"/>
              </a:rPr>
              <a:t> </a:t>
            </a:r>
            <a:endParaRPr lang="zh-CN" altLang="en-US" sz="1800">
              <a:solidFill>
                <a:prstClr val="white"/>
              </a:solidFill>
              <a:latin typeface="微软雅黑" panose="020b0503020204020204" pitchFamily="34" charset="-122"/>
              <a:ea typeface="微软雅黑" panose="020b0503020204020204" pitchFamily="34" charset="-122"/>
            </a:endParaRPr>
          </a:p>
        </p:txBody>
      </p:sp>
      <p:sp>
        <p:nvSpPr>
          <p:cNvPr id="73" name="文本框 32"/>
          <p:cNvSpPr txBox="1"/>
          <p:nvPr/>
        </p:nvSpPr>
        <p:spPr>
          <a:xfrm>
            <a:off x="4939065" y="4740925"/>
            <a:ext cx="1096403" cy="369332"/>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en-US" sz="1800">
                <a:solidFill>
                  <a:prstClr val="white"/>
                </a:solidFill>
                <a:latin typeface="微软雅黑" panose="020b0503020204020204" pitchFamily="34" charset="-122"/>
                <a:ea typeface="微软雅黑" panose="020b0503020204020204" pitchFamily="34" charset="-122"/>
              </a:rPr>
              <a:t> </a:t>
            </a:r>
            <a:endParaRPr lang="zh-CN" altLang="en-US" sz="1800">
              <a:solidFill>
                <a:prstClr val="white"/>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22" presetClass="entr" presetSubtype="2" dur="250" fill="hold"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wipe(right)">
                                      <p:cBhvr>
                                        <p:cTn id="11" dur="250"/>
                                        <p:tgtEl>
                                          <p:spTgt spid="23"/>
                                        </p:tgtEl>
                                      </p:cBhvr>
                                    </p:animEffect>
                                  </p:childTnLst>
                                </p:cTn>
                              </p:par>
                            </p:childTnLst>
                          </p:cTn>
                        </p:par>
                        <p:par>
                          <p:cTn id="12" fill="hold" nodeType="afterGroup">
                            <p:stCondLst>
                              <p:cond delay="750"/>
                            </p:stCondLst>
                            <p:childTnLst>
                              <p:par>
                                <p:cTn id="13" presetID="22" presetClass="entr" presetSubtype="1" dur="250" fill="hold" grpId="0" nodeType="afterEffect">
                                  <p:stCondLst>
                                    <p:cond delay="0"/>
                                  </p:stCondLst>
                                  <p:childTnLst>
                                    <p:set>
                                      <p:cBhvr>
                                        <p:cTn id="14" dur="1" fill="hold">
                                          <p:stCondLst>
                                            <p:cond delay="0"/>
                                          </p:stCondLst>
                                        </p:cTn>
                                        <p:tgtEl>
                                          <p:spTgt spid="68"/>
                                        </p:tgtEl>
                                        <p:attrNameLst>
                                          <p:attrName>style.visibility</p:attrName>
                                        </p:attrNameLst>
                                      </p:cBhvr>
                                      <p:to>
                                        <p:strVal val="visible"/>
                                      </p:to>
                                    </p:set>
                                    <p:animEffect transition="in" filter="wipe(up)">
                                      <p:cBhvr>
                                        <p:cTn id="15" dur="250"/>
                                        <p:tgtEl>
                                          <p:spTgt spid="68"/>
                                        </p:tgtEl>
                                      </p:cBhvr>
                                    </p:animEffect>
                                  </p:childTnLst>
                                </p:cTn>
                              </p:par>
                            </p:childTnLst>
                          </p:cTn>
                        </p:par>
                        <p:par>
                          <p:cTn id="16" fill="hold" nodeType="afterGroup">
                            <p:stCondLst>
                              <p:cond delay="1000"/>
                            </p:stCondLst>
                            <p:childTnLst>
                              <p:par>
                                <p:cTn id="17" presetID="22" presetClass="entr" presetSubtype="1" dur="250" fill="hold" grpId="0" nodeType="afterEffect">
                                  <p:stCondLst>
                                    <p:cond delay="0"/>
                                  </p:stCondLst>
                                  <p:childTnLst>
                                    <p:set>
                                      <p:cBhvr>
                                        <p:cTn id="18" dur="1" fill="hold">
                                          <p:stCondLst>
                                            <p:cond delay="0"/>
                                          </p:stCondLst>
                                        </p:cTn>
                                        <p:tgtEl>
                                          <p:spTgt spid="71"/>
                                        </p:tgtEl>
                                        <p:attrNameLst>
                                          <p:attrName>style.visibility</p:attrName>
                                        </p:attrNameLst>
                                      </p:cBhvr>
                                      <p:to>
                                        <p:strVal val="visible"/>
                                      </p:to>
                                    </p:set>
                                    <p:animEffect transition="in" filter="wipe(up)">
                                      <p:cBhvr>
                                        <p:cTn id="19" dur="250"/>
                                        <p:tgtEl>
                                          <p:spTgt spid="71"/>
                                        </p:tgtEl>
                                      </p:cBhvr>
                                    </p:animEffect>
                                  </p:childTnLst>
                                </p:cTn>
                              </p:par>
                            </p:childTnLst>
                          </p:cTn>
                        </p:par>
                        <p:par>
                          <p:cTn id="20" fill="hold" nodeType="afterGroup">
                            <p:stCondLst>
                              <p:cond delay="1250"/>
                            </p:stCondLst>
                            <p:childTnLst>
                              <p:par>
                                <p:cTn id="21" presetID="22" presetClass="entr" presetSubtype="8" dur="250" fill="hold" grpId="0" nodeType="afterEffect">
                                  <p:stCondLst>
                                    <p:cond delay="0"/>
                                  </p:stCondLst>
                                  <p:childTnLst>
                                    <p:set>
                                      <p:cBhvr>
                                        <p:cTn id="22" dur="1" fill="hold">
                                          <p:stCondLst>
                                            <p:cond delay="0"/>
                                          </p:stCondLst>
                                        </p:cTn>
                                        <p:tgtEl>
                                          <p:spTgt spid="65"/>
                                        </p:tgtEl>
                                        <p:attrNameLst>
                                          <p:attrName>style.visibility</p:attrName>
                                        </p:attrNameLst>
                                      </p:cBhvr>
                                      <p:to>
                                        <p:strVal val="visible"/>
                                      </p:to>
                                    </p:set>
                                    <p:animEffect transition="in" filter="wipe(left)">
                                      <p:cBhvr>
                                        <p:cTn id="23" dur="250"/>
                                        <p:tgtEl>
                                          <p:spTgt spid="65"/>
                                        </p:tgtEl>
                                      </p:cBhvr>
                                    </p:animEffect>
                                  </p:childTnLst>
                                </p:cTn>
                              </p:par>
                            </p:childTnLst>
                          </p:cTn>
                        </p:par>
                        <p:par>
                          <p:cTn id="24" fill="hold" nodeType="afterGroup">
                            <p:stCondLst>
                              <p:cond delay="1500"/>
                            </p:stCondLst>
                            <p:childTnLst>
                              <p:par>
                                <p:cTn id="25" presetID="22" presetClass="entr" presetSubtype="8" dur="250" fill="hold" grpId="0" nodeType="afterEffect">
                                  <p:stCondLst>
                                    <p:cond delay="0"/>
                                  </p:stCondLst>
                                  <p:childTnLst>
                                    <p:set>
                                      <p:cBhvr>
                                        <p:cTn id="26" dur="1" fill="hold">
                                          <p:stCondLst>
                                            <p:cond delay="0"/>
                                          </p:stCondLst>
                                        </p:cTn>
                                        <p:tgtEl>
                                          <p:spTgt spid="59"/>
                                        </p:tgtEl>
                                        <p:attrNameLst>
                                          <p:attrName>style.visibility</p:attrName>
                                        </p:attrNameLst>
                                      </p:cBhvr>
                                      <p:to>
                                        <p:strVal val="visible"/>
                                      </p:to>
                                    </p:set>
                                    <p:animEffect transition="in" filter="wipe(left)">
                                      <p:cBhvr>
                                        <p:cTn id="27" dur="250"/>
                                        <p:tgtEl>
                                          <p:spTgt spid="59"/>
                                        </p:tgtEl>
                                      </p:cBhvr>
                                    </p:animEffect>
                                  </p:childTnLst>
                                </p:cTn>
                              </p:par>
                            </p:childTnLst>
                          </p:cTn>
                        </p:par>
                        <p:par>
                          <p:cTn id="28" fill="hold" nodeType="afterGroup">
                            <p:stCondLst>
                              <p:cond delay="1750"/>
                            </p:stCondLst>
                            <p:childTnLst>
                              <p:par>
                                <p:cTn id="29" presetID="22" presetClass="entr" presetSubtype="8" dur="250" fill="hold" nodeType="afterEffect">
                                  <p:stCondLst>
                                    <p:cond delay="0"/>
                                  </p:stCondLst>
                                  <p:childTnLst>
                                    <p:set>
                                      <p:cBhvr>
                                        <p:cTn id="30" dur="1" fill="hold">
                                          <p:stCondLst>
                                            <p:cond delay="0"/>
                                          </p:stCondLst>
                                        </p:cTn>
                                        <p:tgtEl>
                                          <p:spTgt spid="60"/>
                                        </p:tgtEl>
                                        <p:attrNameLst>
                                          <p:attrName>style.visibility</p:attrName>
                                        </p:attrNameLst>
                                      </p:cBhvr>
                                      <p:to>
                                        <p:strVal val="visible"/>
                                      </p:to>
                                    </p:set>
                                    <p:animEffect transition="in" filter="wipe(left)">
                                      <p:cBhvr>
                                        <p:cTn id="31" dur="250"/>
                                        <p:tgtEl>
                                          <p:spTgt spid="60"/>
                                        </p:tgtEl>
                                      </p:cBhvr>
                                    </p:animEffect>
                                  </p:childTnLst>
                                </p:cTn>
                              </p:par>
                            </p:childTnLst>
                          </p:cTn>
                        </p:par>
                        <p:par>
                          <p:cTn id="32" fill="hold" nodeType="afterGroup">
                            <p:stCondLst>
                              <p:cond delay="2000"/>
                            </p:stCondLst>
                            <p:childTnLst>
                              <p:par>
                                <p:cTn id="33" presetID="22" presetClass="entr" presetSubtype="1" dur="250" fill="hold" grpId="0" nodeType="afterEffect">
                                  <p:stCondLst>
                                    <p:cond delay="0"/>
                                  </p:stCondLst>
                                  <p:childTnLst>
                                    <p:set>
                                      <p:cBhvr>
                                        <p:cTn id="34" dur="1" fill="hold">
                                          <p:stCondLst>
                                            <p:cond delay="0"/>
                                          </p:stCondLst>
                                        </p:cTn>
                                        <p:tgtEl>
                                          <p:spTgt spid="69"/>
                                        </p:tgtEl>
                                        <p:attrNameLst>
                                          <p:attrName>style.visibility</p:attrName>
                                        </p:attrNameLst>
                                      </p:cBhvr>
                                      <p:to>
                                        <p:strVal val="visible"/>
                                      </p:to>
                                    </p:set>
                                    <p:animEffect transition="in" filter="wipe(up)">
                                      <p:cBhvr>
                                        <p:cTn id="35" dur="250"/>
                                        <p:tgtEl>
                                          <p:spTgt spid="69"/>
                                        </p:tgtEl>
                                      </p:cBhvr>
                                    </p:animEffect>
                                  </p:childTnLst>
                                </p:cTn>
                              </p:par>
                            </p:childTnLst>
                          </p:cTn>
                        </p:par>
                        <p:par>
                          <p:cTn id="36" fill="hold" nodeType="afterGroup">
                            <p:stCondLst>
                              <p:cond delay="2250"/>
                            </p:stCondLst>
                            <p:childTnLst>
                              <p:par>
                                <p:cTn id="37" presetID="22" presetClass="entr" presetSubtype="1" dur="250" fill="hold" grpId="0" nodeType="afterEffect">
                                  <p:stCondLst>
                                    <p:cond delay="0"/>
                                  </p:stCondLst>
                                  <p:childTnLst>
                                    <p:set>
                                      <p:cBhvr>
                                        <p:cTn id="38" dur="1" fill="hold">
                                          <p:stCondLst>
                                            <p:cond delay="0"/>
                                          </p:stCondLst>
                                        </p:cTn>
                                        <p:tgtEl>
                                          <p:spTgt spid="72"/>
                                        </p:tgtEl>
                                        <p:attrNameLst>
                                          <p:attrName>style.visibility</p:attrName>
                                        </p:attrNameLst>
                                      </p:cBhvr>
                                      <p:to>
                                        <p:strVal val="visible"/>
                                      </p:to>
                                    </p:set>
                                    <p:animEffect transition="in" filter="wipe(up)">
                                      <p:cBhvr>
                                        <p:cTn id="39" dur="250"/>
                                        <p:tgtEl>
                                          <p:spTgt spid="72"/>
                                        </p:tgtEl>
                                      </p:cBhvr>
                                    </p:animEffect>
                                  </p:childTnLst>
                                </p:cTn>
                              </p:par>
                            </p:childTnLst>
                          </p:cTn>
                        </p:par>
                        <p:par>
                          <p:cTn id="40" fill="hold" nodeType="afterGroup">
                            <p:stCondLst>
                              <p:cond delay="2500"/>
                            </p:stCondLst>
                            <p:childTnLst>
                              <p:par>
                                <p:cTn id="41" presetID="22" presetClass="entr" presetSubtype="8" dur="250" fill="hold" grpId="0" nodeType="afterEffect">
                                  <p:stCondLst>
                                    <p:cond delay="0"/>
                                  </p:stCondLst>
                                  <p:childTnLst>
                                    <p:set>
                                      <p:cBhvr>
                                        <p:cTn id="42" dur="1" fill="hold">
                                          <p:stCondLst>
                                            <p:cond delay="0"/>
                                          </p:stCondLst>
                                        </p:cTn>
                                        <p:tgtEl>
                                          <p:spTgt spid="66"/>
                                        </p:tgtEl>
                                        <p:attrNameLst>
                                          <p:attrName>style.visibility</p:attrName>
                                        </p:attrNameLst>
                                      </p:cBhvr>
                                      <p:to>
                                        <p:strVal val="visible"/>
                                      </p:to>
                                    </p:set>
                                    <p:animEffect transition="in" filter="wipe(left)">
                                      <p:cBhvr>
                                        <p:cTn id="43" dur="250"/>
                                        <p:tgtEl>
                                          <p:spTgt spid="66"/>
                                        </p:tgtEl>
                                      </p:cBhvr>
                                    </p:animEffect>
                                  </p:childTnLst>
                                </p:cTn>
                              </p:par>
                            </p:childTnLst>
                          </p:cTn>
                        </p:par>
                        <p:par>
                          <p:cTn id="44" fill="hold" nodeType="afterGroup">
                            <p:stCondLst>
                              <p:cond delay="2750"/>
                            </p:stCondLst>
                            <p:childTnLst>
                              <p:par>
                                <p:cTn id="45" presetID="22" presetClass="entr" presetSubtype="8" dur="250" fill="hold" nodeType="afterEffect">
                                  <p:stCondLst>
                                    <p:cond delay="0"/>
                                  </p:stCondLst>
                                  <p:childTnLst>
                                    <p:set>
                                      <p:cBhvr>
                                        <p:cTn id="46" dur="1" fill="hold">
                                          <p:stCondLst>
                                            <p:cond delay="0"/>
                                          </p:stCondLst>
                                        </p:cTn>
                                        <p:tgtEl>
                                          <p:spTgt spid="62"/>
                                        </p:tgtEl>
                                        <p:attrNameLst>
                                          <p:attrName>style.visibility</p:attrName>
                                        </p:attrNameLst>
                                      </p:cBhvr>
                                      <p:to>
                                        <p:strVal val="visible"/>
                                      </p:to>
                                    </p:set>
                                    <p:animEffect transition="in" filter="wipe(left)">
                                      <p:cBhvr>
                                        <p:cTn id="47" dur="250"/>
                                        <p:tgtEl>
                                          <p:spTgt spid="62"/>
                                        </p:tgtEl>
                                      </p:cBhvr>
                                    </p:animEffect>
                                  </p:childTnLst>
                                </p:cTn>
                              </p:par>
                            </p:childTnLst>
                          </p:cTn>
                        </p:par>
                        <p:par>
                          <p:cTn id="48" fill="hold" nodeType="afterGroup">
                            <p:stCondLst>
                              <p:cond delay="3000"/>
                            </p:stCondLst>
                            <p:childTnLst>
                              <p:par>
                                <p:cTn id="49" presetID="22" presetClass="entr" presetSubtype="8" dur="250" fill="hold" grpId="0" nodeType="afterEffect">
                                  <p:stCondLst>
                                    <p:cond delay="0"/>
                                  </p:stCondLst>
                                  <p:childTnLst>
                                    <p:set>
                                      <p:cBhvr>
                                        <p:cTn id="50" dur="1" fill="hold">
                                          <p:stCondLst>
                                            <p:cond delay="0"/>
                                          </p:stCondLst>
                                        </p:cTn>
                                        <p:tgtEl>
                                          <p:spTgt spid="61"/>
                                        </p:tgtEl>
                                        <p:attrNameLst>
                                          <p:attrName>style.visibility</p:attrName>
                                        </p:attrNameLst>
                                      </p:cBhvr>
                                      <p:to>
                                        <p:strVal val="visible"/>
                                      </p:to>
                                    </p:set>
                                    <p:animEffect transition="in" filter="wipe(left)">
                                      <p:cBhvr>
                                        <p:cTn id="51" dur="250"/>
                                        <p:tgtEl>
                                          <p:spTgt spid="61"/>
                                        </p:tgtEl>
                                      </p:cBhvr>
                                    </p:animEffect>
                                  </p:childTnLst>
                                </p:cTn>
                              </p:par>
                            </p:childTnLst>
                          </p:cTn>
                        </p:par>
                        <p:par>
                          <p:cTn id="52" fill="hold" nodeType="afterGroup">
                            <p:stCondLst>
                              <p:cond delay="3250"/>
                            </p:stCondLst>
                            <p:childTnLst>
                              <p:par>
                                <p:cTn id="53" presetID="22" presetClass="entr" presetSubtype="1" dur="250" fill="hold" grpId="0" nodeType="afterEffect">
                                  <p:stCondLst>
                                    <p:cond delay="0"/>
                                  </p:stCondLst>
                                  <p:childTnLst>
                                    <p:set>
                                      <p:cBhvr>
                                        <p:cTn id="54" dur="1" fill="hold">
                                          <p:stCondLst>
                                            <p:cond delay="0"/>
                                          </p:stCondLst>
                                        </p:cTn>
                                        <p:tgtEl>
                                          <p:spTgt spid="70"/>
                                        </p:tgtEl>
                                        <p:attrNameLst>
                                          <p:attrName>style.visibility</p:attrName>
                                        </p:attrNameLst>
                                      </p:cBhvr>
                                      <p:to>
                                        <p:strVal val="visible"/>
                                      </p:to>
                                    </p:set>
                                    <p:animEffect transition="in" filter="wipe(up)">
                                      <p:cBhvr>
                                        <p:cTn id="55" dur="250"/>
                                        <p:tgtEl>
                                          <p:spTgt spid="70"/>
                                        </p:tgtEl>
                                      </p:cBhvr>
                                    </p:animEffect>
                                  </p:childTnLst>
                                </p:cTn>
                              </p:par>
                            </p:childTnLst>
                          </p:cTn>
                        </p:par>
                        <p:par>
                          <p:cTn id="56" fill="hold" nodeType="afterGroup">
                            <p:stCondLst>
                              <p:cond delay="3500"/>
                            </p:stCondLst>
                            <p:childTnLst>
                              <p:par>
                                <p:cTn id="57" presetID="22" presetClass="entr" presetSubtype="1" dur="250" fill="hold" grpId="0" nodeType="afterEffect">
                                  <p:stCondLst>
                                    <p:cond delay="0"/>
                                  </p:stCondLst>
                                  <p:childTnLst>
                                    <p:set>
                                      <p:cBhvr>
                                        <p:cTn id="58" dur="1" fill="hold">
                                          <p:stCondLst>
                                            <p:cond delay="0"/>
                                          </p:stCondLst>
                                        </p:cTn>
                                        <p:tgtEl>
                                          <p:spTgt spid="73"/>
                                        </p:tgtEl>
                                        <p:attrNameLst>
                                          <p:attrName>style.visibility</p:attrName>
                                        </p:attrNameLst>
                                      </p:cBhvr>
                                      <p:to>
                                        <p:strVal val="visible"/>
                                      </p:to>
                                    </p:set>
                                    <p:animEffect transition="in" filter="wipe(up)">
                                      <p:cBhvr>
                                        <p:cTn id="59" dur="250"/>
                                        <p:tgtEl>
                                          <p:spTgt spid="73"/>
                                        </p:tgtEl>
                                      </p:cBhvr>
                                    </p:animEffect>
                                  </p:childTnLst>
                                </p:cTn>
                              </p:par>
                            </p:childTnLst>
                          </p:cTn>
                        </p:par>
                        <p:par>
                          <p:cTn id="60" fill="hold" nodeType="afterGroup">
                            <p:stCondLst>
                              <p:cond delay="3750"/>
                            </p:stCondLst>
                            <p:childTnLst>
                              <p:par>
                                <p:cTn id="61" presetID="22" presetClass="entr" presetSubtype="8" dur="250" fill="hold" grpId="0" nodeType="afterEffect">
                                  <p:stCondLst>
                                    <p:cond delay="0"/>
                                  </p:stCondLst>
                                  <p:childTnLst>
                                    <p:set>
                                      <p:cBhvr>
                                        <p:cTn id="62" dur="1" fill="hold">
                                          <p:stCondLst>
                                            <p:cond delay="0"/>
                                          </p:stCondLst>
                                        </p:cTn>
                                        <p:tgtEl>
                                          <p:spTgt spid="67"/>
                                        </p:tgtEl>
                                        <p:attrNameLst>
                                          <p:attrName>style.visibility</p:attrName>
                                        </p:attrNameLst>
                                      </p:cBhvr>
                                      <p:to>
                                        <p:strVal val="visible"/>
                                      </p:to>
                                    </p:set>
                                    <p:animEffect transition="in" filter="wipe(left)">
                                      <p:cBhvr>
                                        <p:cTn id="63" dur="250"/>
                                        <p:tgtEl>
                                          <p:spTgt spid="67"/>
                                        </p:tgtEl>
                                      </p:cBhvr>
                                    </p:animEffect>
                                  </p:childTnLst>
                                </p:cTn>
                              </p:par>
                            </p:childTnLst>
                          </p:cTn>
                        </p:par>
                        <p:par>
                          <p:cTn id="64" fill="hold" nodeType="afterGroup">
                            <p:stCondLst>
                              <p:cond delay="4000"/>
                            </p:stCondLst>
                            <p:childTnLst>
                              <p:par>
                                <p:cTn id="65" presetID="22" presetClass="entr" presetSubtype="8" dur="250" fill="hold" nodeType="afterEffect">
                                  <p:stCondLst>
                                    <p:cond delay="0"/>
                                  </p:stCondLst>
                                  <p:childTnLst>
                                    <p:set>
                                      <p:cBhvr>
                                        <p:cTn id="66" dur="1" fill="hold">
                                          <p:stCondLst>
                                            <p:cond delay="0"/>
                                          </p:stCondLst>
                                        </p:cTn>
                                        <p:tgtEl>
                                          <p:spTgt spid="64"/>
                                        </p:tgtEl>
                                        <p:attrNameLst>
                                          <p:attrName>style.visibility</p:attrName>
                                        </p:attrNameLst>
                                      </p:cBhvr>
                                      <p:to>
                                        <p:strVal val="visible"/>
                                      </p:to>
                                    </p:set>
                                    <p:animEffect transition="in" filter="wipe(left)">
                                      <p:cBhvr>
                                        <p:cTn id="67" dur="250"/>
                                        <p:tgtEl>
                                          <p:spTgt spid="64"/>
                                        </p:tgtEl>
                                      </p:cBhvr>
                                    </p:animEffect>
                                  </p:childTnLst>
                                </p:cTn>
                              </p:par>
                            </p:childTnLst>
                          </p:cTn>
                        </p:par>
                        <p:par>
                          <p:cTn id="68" fill="hold" nodeType="afterGroup">
                            <p:stCondLst>
                              <p:cond delay="4250"/>
                            </p:stCondLst>
                            <p:childTnLst>
                              <p:par>
                                <p:cTn id="69" presetID="22" presetClass="entr" presetSubtype="8" dur="250" fill="hold" grpId="0" nodeType="afterEffect">
                                  <p:stCondLst>
                                    <p:cond delay="0"/>
                                  </p:stCondLst>
                                  <p:childTnLst>
                                    <p:set>
                                      <p:cBhvr>
                                        <p:cTn id="70" dur="1" fill="hold">
                                          <p:stCondLst>
                                            <p:cond delay="0"/>
                                          </p:stCondLst>
                                        </p:cTn>
                                        <p:tgtEl>
                                          <p:spTgt spid="63"/>
                                        </p:tgtEl>
                                        <p:attrNameLst>
                                          <p:attrName>style.visibility</p:attrName>
                                        </p:attrNameLst>
                                      </p:cBhvr>
                                      <p:to>
                                        <p:strVal val="visible"/>
                                      </p:to>
                                    </p:set>
                                    <p:animEffect transition="in" filter="wipe(left)">
                                      <p:cBhvr>
                                        <p:cTn id="71" dur="25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9" grpId="0"/>
      <p:bldP spid="61" grpId="0"/>
      <p:bldP spid="63" grpId="0"/>
      <p:bldP spid="65" grpId="0"/>
      <p:bldP spid="66" grpId="0"/>
      <p:bldP spid="67" grpId="0"/>
      <p:bldP spid="68" grpId="0"/>
      <p:bldP spid="69" grpId="0"/>
      <p:bldP spid="70" grpId="0"/>
      <p:bldP spid="71" grpId="0"/>
      <p:bldP spid="72" grpId="0"/>
      <p:bldP spid="73"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 name="Group 4"/>
          <p:cNvGrpSpPr>
            <a:grpSpLocks noChangeAspect="1"/>
          </p:cNvGrpSpPr>
          <p:nvPr/>
        </p:nvGrpSpPr>
        <p:grpSpPr>
          <a:xfrm>
            <a:off x="4282121" y="1687311"/>
            <a:ext cx="3168782" cy="4695646"/>
            <a:chOff x="1250" y="-1676"/>
            <a:chExt cx="5178" cy="7672"/>
          </a:xfrm>
          <a:effectLst>
            <a:outerShdw blurRad="190500" dist="127000" dir="2700000" algn="tl" rotWithShape="0">
              <a:prstClr val="black">
                <a:alpha val="30000"/>
              </a:prstClr>
            </a:outerShdw>
          </a:effectLst>
        </p:grpSpPr>
        <p:sp>
          <p:nvSpPr>
            <p:cNvPr id="113" name="Freeform 5"/>
            <p:cNvSpPr/>
            <p:nvPr/>
          </p:nvSpPr>
          <p:spPr bwMode="auto">
            <a:xfrm>
              <a:off x="2830" y="4266"/>
              <a:ext cx="2020" cy="411"/>
            </a:xfrm>
            <a:custGeom>
              <a:gdLst>
                <a:gd name="T0" fmla="*/ 854 w 854"/>
                <a:gd name="T1" fmla="*/ 103 h 174"/>
                <a:gd name="T2" fmla="*/ 784 w 854"/>
                <a:gd name="T3" fmla="*/ 174 h 174"/>
                <a:gd name="T4" fmla="*/ 70 w 854"/>
                <a:gd name="T5" fmla="*/ 174 h 174"/>
                <a:gd name="T6" fmla="*/ 0 w 854"/>
                <a:gd name="T7" fmla="*/ 103 h 174"/>
                <a:gd name="T8" fmla="*/ 0 w 854"/>
                <a:gd name="T9" fmla="*/ 71 h 174"/>
                <a:gd name="T10" fmla="*/ 70 w 854"/>
                <a:gd name="T11" fmla="*/ 0 h 174"/>
                <a:gd name="T12" fmla="*/ 784 w 854"/>
                <a:gd name="T13" fmla="*/ 0 h 174"/>
                <a:gd name="T14" fmla="*/ 854 w 854"/>
                <a:gd name="T15" fmla="*/ 71 h 174"/>
                <a:gd name="T16" fmla="*/ 854 w 854"/>
                <a:gd name="T17" fmla="*/ 103 h 1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4" h="174">
                  <a:moveTo>
                    <a:pt x="854" y="103"/>
                  </a:moveTo>
                  <a:cubicBezTo>
                    <a:pt x="854" y="142"/>
                    <a:pt x="823" y="174"/>
                    <a:pt x="784" y="174"/>
                  </a:cubicBezTo>
                  <a:cubicBezTo>
                    <a:pt x="70" y="174"/>
                    <a:pt x="70" y="174"/>
                    <a:pt x="70" y="174"/>
                  </a:cubicBezTo>
                  <a:cubicBezTo>
                    <a:pt x="31" y="174"/>
                    <a:pt x="0" y="142"/>
                    <a:pt x="0" y="103"/>
                  </a:cubicBezTo>
                  <a:cubicBezTo>
                    <a:pt x="0" y="71"/>
                    <a:pt x="0" y="71"/>
                    <a:pt x="0" y="71"/>
                  </a:cubicBezTo>
                  <a:cubicBezTo>
                    <a:pt x="0" y="32"/>
                    <a:pt x="31" y="0"/>
                    <a:pt x="70" y="0"/>
                  </a:cubicBezTo>
                  <a:cubicBezTo>
                    <a:pt x="784" y="0"/>
                    <a:pt x="784" y="0"/>
                    <a:pt x="784" y="0"/>
                  </a:cubicBezTo>
                  <a:cubicBezTo>
                    <a:pt x="823" y="0"/>
                    <a:pt x="854" y="32"/>
                    <a:pt x="854" y="71"/>
                  </a:cubicBezTo>
                  <a:lnTo>
                    <a:pt x="854" y="103"/>
                  </a:lnTo>
                  <a:close/>
                </a:path>
              </a:pathLst>
            </a:custGeom>
            <a:solidFill>
              <a:sysClr val="windowText" lastClr="000000">
                <a:lumMod val="65000"/>
                <a:lumOff val="35000"/>
              </a:sys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14" name="Freeform 6"/>
            <p:cNvSpPr/>
            <p:nvPr/>
          </p:nvSpPr>
          <p:spPr bwMode="auto">
            <a:xfrm>
              <a:off x="2830" y="4677"/>
              <a:ext cx="2020" cy="412"/>
            </a:xfrm>
            <a:custGeom>
              <a:gdLst>
                <a:gd name="T0" fmla="*/ 854 w 854"/>
                <a:gd name="T1" fmla="*/ 103 h 174"/>
                <a:gd name="T2" fmla="*/ 784 w 854"/>
                <a:gd name="T3" fmla="*/ 174 h 174"/>
                <a:gd name="T4" fmla="*/ 70 w 854"/>
                <a:gd name="T5" fmla="*/ 174 h 174"/>
                <a:gd name="T6" fmla="*/ 0 w 854"/>
                <a:gd name="T7" fmla="*/ 103 h 174"/>
                <a:gd name="T8" fmla="*/ 0 w 854"/>
                <a:gd name="T9" fmla="*/ 70 h 174"/>
                <a:gd name="T10" fmla="*/ 70 w 854"/>
                <a:gd name="T11" fmla="*/ 0 h 174"/>
                <a:gd name="T12" fmla="*/ 784 w 854"/>
                <a:gd name="T13" fmla="*/ 0 h 174"/>
                <a:gd name="T14" fmla="*/ 854 w 854"/>
                <a:gd name="T15" fmla="*/ 70 h 174"/>
                <a:gd name="T16" fmla="*/ 854 w 854"/>
                <a:gd name="T17" fmla="*/ 103 h 1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4" h="174">
                  <a:moveTo>
                    <a:pt x="854" y="103"/>
                  </a:moveTo>
                  <a:cubicBezTo>
                    <a:pt x="854" y="142"/>
                    <a:pt x="823" y="174"/>
                    <a:pt x="784" y="174"/>
                  </a:cubicBezTo>
                  <a:cubicBezTo>
                    <a:pt x="70" y="174"/>
                    <a:pt x="70" y="174"/>
                    <a:pt x="70" y="174"/>
                  </a:cubicBezTo>
                  <a:cubicBezTo>
                    <a:pt x="31" y="174"/>
                    <a:pt x="0" y="142"/>
                    <a:pt x="0" y="103"/>
                  </a:cubicBezTo>
                  <a:cubicBezTo>
                    <a:pt x="0" y="70"/>
                    <a:pt x="0" y="70"/>
                    <a:pt x="0" y="70"/>
                  </a:cubicBezTo>
                  <a:cubicBezTo>
                    <a:pt x="0" y="31"/>
                    <a:pt x="31" y="0"/>
                    <a:pt x="70" y="0"/>
                  </a:cubicBezTo>
                  <a:cubicBezTo>
                    <a:pt x="784" y="0"/>
                    <a:pt x="784" y="0"/>
                    <a:pt x="784" y="0"/>
                  </a:cubicBezTo>
                  <a:cubicBezTo>
                    <a:pt x="823" y="0"/>
                    <a:pt x="854" y="31"/>
                    <a:pt x="854" y="70"/>
                  </a:cubicBezTo>
                  <a:lnTo>
                    <a:pt x="854" y="103"/>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15" name="Freeform 7"/>
            <p:cNvSpPr/>
            <p:nvPr/>
          </p:nvSpPr>
          <p:spPr bwMode="auto">
            <a:xfrm>
              <a:off x="2925" y="5145"/>
              <a:ext cx="1830" cy="409"/>
            </a:xfrm>
            <a:custGeom>
              <a:gdLst>
                <a:gd name="T0" fmla="*/ 774 w 774"/>
                <a:gd name="T1" fmla="*/ 103 h 173"/>
                <a:gd name="T2" fmla="*/ 703 w 774"/>
                <a:gd name="T3" fmla="*/ 173 h 173"/>
                <a:gd name="T4" fmla="*/ 71 w 774"/>
                <a:gd name="T5" fmla="*/ 173 h 173"/>
                <a:gd name="T6" fmla="*/ 0 w 774"/>
                <a:gd name="T7" fmla="*/ 103 h 173"/>
                <a:gd name="T8" fmla="*/ 0 w 774"/>
                <a:gd name="T9" fmla="*/ 70 h 173"/>
                <a:gd name="T10" fmla="*/ 71 w 774"/>
                <a:gd name="T11" fmla="*/ 0 h 173"/>
                <a:gd name="T12" fmla="*/ 703 w 774"/>
                <a:gd name="T13" fmla="*/ 0 h 173"/>
                <a:gd name="T14" fmla="*/ 774 w 774"/>
                <a:gd name="T15" fmla="*/ 70 h 173"/>
                <a:gd name="T16" fmla="*/ 774 w 774"/>
                <a:gd name="T17" fmla="*/ 103 h 1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4" h="173">
                  <a:moveTo>
                    <a:pt x="774" y="103"/>
                  </a:moveTo>
                  <a:cubicBezTo>
                    <a:pt x="774" y="142"/>
                    <a:pt x="742" y="173"/>
                    <a:pt x="703" y="173"/>
                  </a:cubicBezTo>
                  <a:cubicBezTo>
                    <a:pt x="71" y="173"/>
                    <a:pt x="71" y="173"/>
                    <a:pt x="71" y="173"/>
                  </a:cubicBezTo>
                  <a:cubicBezTo>
                    <a:pt x="32" y="173"/>
                    <a:pt x="0" y="142"/>
                    <a:pt x="0" y="103"/>
                  </a:cubicBezTo>
                  <a:cubicBezTo>
                    <a:pt x="0" y="70"/>
                    <a:pt x="0" y="70"/>
                    <a:pt x="0" y="70"/>
                  </a:cubicBezTo>
                  <a:cubicBezTo>
                    <a:pt x="0" y="31"/>
                    <a:pt x="32" y="0"/>
                    <a:pt x="71" y="0"/>
                  </a:cubicBezTo>
                  <a:cubicBezTo>
                    <a:pt x="703" y="0"/>
                    <a:pt x="703" y="0"/>
                    <a:pt x="703" y="0"/>
                  </a:cubicBezTo>
                  <a:cubicBezTo>
                    <a:pt x="742" y="0"/>
                    <a:pt x="774" y="31"/>
                    <a:pt x="774" y="70"/>
                  </a:cubicBezTo>
                  <a:lnTo>
                    <a:pt x="774" y="103"/>
                  </a:lnTo>
                  <a:close/>
                </a:path>
              </a:pathLst>
            </a:custGeom>
            <a:solidFill>
              <a:sysClr val="windowText" lastClr="000000">
                <a:lumMod val="65000"/>
                <a:lumOff val="35000"/>
              </a:sys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16" name="Freeform 8"/>
            <p:cNvSpPr/>
            <p:nvPr/>
          </p:nvSpPr>
          <p:spPr bwMode="auto">
            <a:xfrm>
              <a:off x="3308" y="5585"/>
              <a:ext cx="1067" cy="411"/>
            </a:xfrm>
            <a:custGeom>
              <a:gdLst>
                <a:gd name="T0" fmla="*/ 451 w 451"/>
                <a:gd name="T1" fmla="*/ 104 h 174"/>
                <a:gd name="T2" fmla="*/ 380 w 451"/>
                <a:gd name="T3" fmla="*/ 174 h 174"/>
                <a:gd name="T4" fmla="*/ 70 w 451"/>
                <a:gd name="T5" fmla="*/ 174 h 174"/>
                <a:gd name="T6" fmla="*/ 0 w 451"/>
                <a:gd name="T7" fmla="*/ 104 h 174"/>
                <a:gd name="T8" fmla="*/ 0 w 451"/>
                <a:gd name="T9" fmla="*/ 71 h 174"/>
                <a:gd name="T10" fmla="*/ 70 w 451"/>
                <a:gd name="T11" fmla="*/ 0 h 174"/>
                <a:gd name="T12" fmla="*/ 380 w 451"/>
                <a:gd name="T13" fmla="*/ 0 h 174"/>
                <a:gd name="T14" fmla="*/ 451 w 451"/>
                <a:gd name="T15" fmla="*/ 71 h 174"/>
                <a:gd name="T16" fmla="*/ 451 w 451"/>
                <a:gd name="T17" fmla="*/ 104 h 1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1" h="174">
                  <a:moveTo>
                    <a:pt x="451" y="104"/>
                  </a:moveTo>
                  <a:cubicBezTo>
                    <a:pt x="451" y="143"/>
                    <a:pt x="419" y="174"/>
                    <a:pt x="380" y="174"/>
                  </a:cubicBezTo>
                  <a:cubicBezTo>
                    <a:pt x="70" y="174"/>
                    <a:pt x="70" y="174"/>
                    <a:pt x="70" y="174"/>
                  </a:cubicBezTo>
                  <a:cubicBezTo>
                    <a:pt x="31" y="174"/>
                    <a:pt x="0" y="143"/>
                    <a:pt x="0" y="104"/>
                  </a:cubicBezTo>
                  <a:cubicBezTo>
                    <a:pt x="0" y="71"/>
                    <a:pt x="0" y="71"/>
                    <a:pt x="0" y="71"/>
                  </a:cubicBezTo>
                  <a:cubicBezTo>
                    <a:pt x="0" y="32"/>
                    <a:pt x="31" y="0"/>
                    <a:pt x="70" y="0"/>
                  </a:cubicBezTo>
                  <a:cubicBezTo>
                    <a:pt x="380" y="0"/>
                    <a:pt x="380" y="0"/>
                    <a:pt x="380" y="0"/>
                  </a:cubicBezTo>
                  <a:cubicBezTo>
                    <a:pt x="419" y="0"/>
                    <a:pt x="451" y="32"/>
                    <a:pt x="451" y="71"/>
                  </a:cubicBezTo>
                  <a:lnTo>
                    <a:pt x="451" y="104"/>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17" name="Freeform 9"/>
            <p:cNvSpPr>
              <a:spLocks noEditPoints="1"/>
            </p:cNvSpPr>
            <p:nvPr/>
          </p:nvSpPr>
          <p:spPr bwMode="auto">
            <a:xfrm>
              <a:off x="3738" y="3478"/>
              <a:ext cx="525" cy="525"/>
            </a:xfrm>
            <a:custGeom>
              <a:gdLst>
                <a:gd name="T0" fmla="*/ 182 w 222"/>
                <a:gd name="T1" fmla="*/ 147 h 222"/>
                <a:gd name="T2" fmla="*/ 185 w 222"/>
                <a:gd name="T3" fmla="*/ 140 h 222"/>
                <a:gd name="T4" fmla="*/ 188 w 222"/>
                <a:gd name="T5" fmla="*/ 130 h 222"/>
                <a:gd name="T6" fmla="*/ 220 w 222"/>
                <a:gd name="T7" fmla="*/ 124 h 222"/>
                <a:gd name="T8" fmla="*/ 219 w 222"/>
                <a:gd name="T9" fmla="*/ 89 h 222"/>
                <a:gd name="T10" fmla="*/ 186 w 222"/>
                <a:gd name="T11" fmla="*/ 86 h 222"/>
                <a:gd name="T12" fmla="*/ 179 w 222"/>
                <a:gd name="T13" fmla="*/ 70 h 222"/>
                <a:gd name="T14" fmla="*/ 198 w 222"/>
                <a:gd name="T15" fmla="*/ 43 h 222"/>
                <a:gd name="T16" fmla="*/ 172 w 222"/>
                <a:gd name="T17" fmla="*/ 19 h 222"/>
                <a:gd name="T18" fmla="*/ 147 w 222"/>
                <a:gd name="T19" fmla="*/ 40 h 222"/>
                <a:gd name="T20" fmla="*/ 140 w 222"/>
                <a:gd name="T21" fmla="*/ 37 h 222"/>
                <a:gd name="T22" fmla="*/ 130 w 222"/>
                <a:gd name="T23" fmla="*/ 34 h 222"/>
                <a:gd name="T24" fmla="*/ 124 w 222"/>
                <a:gd name="T25" fmla="*/ 1 h 222"/>
                <a:gd name="T26" fmla="*/ 89 w 222"/>
                <a:gd name="T27" fmla="*/ 2 h 222"/>
                <a:gd name="T28" fmla="*/ 86 w 222"/>
                <a:gd name="T29" fmla="*/ 35 h 222"/>
                <a:gd name="T30" fmla="*/ 70 w 222"/>
                <a:gd name="T31" fmla="*/ 42 h 222"/>
                <a:gd name="T32" fmla="*/ 43 w 222"/>
                <a:gd name="T33" fmla="*/ 24 h 222"/>
                <a:gd name="T34" fmla="*/ 19 w 222"/>
                <a:gd name="T35" fmla="*/ 49 h 222"/>
                <a:gd name="T36" fmla="*/ 40 w 222"/>
                <a:gd name="T37" fmla="*/ 75 h 222"/>
                <a:gd name="T38" fmla="*/ 37 w 222"/>
                <a:gd name="T39" fmla="*/ 81 h 222"/>
                <a:gd name="T40" fmla="*/ 33 w 222"/>
                <a:gd name="T41" fmla="*/ 91 h 222"/>
                <a:gd name="T42" fmla="*/ 1 w 222"/>
                <a:gd name="T43" fmla="*/ 97 h 222"/>
                <a:gd name="T44" fmla="*/ 2 w 222"/>
                <a:gd name="T45" fmla="*/ 132 h 222"/>
                <a:gd name="T46" fmla="*/ 35 w 222"/>
                <a:gd name="T47" fmla="*/ 136 h 222"/>
                <a:gd name="T48" fmla="*/ 42 w 222"/>
                <a:gd name="T49" fmla="*/ 152 h 222"/>
                <a:gd name="T50" fmla="*/ 23 w 222"/>
                <a:gd name="T51" fmla="*/ 179 h 222"/>
                <a:gd name="T52" fmla="*/ 49 w 222"/>
                <a:gd name="T53" fmla="*/ 203 h 222"/>
                <a:gd name="T54" fmla="*/ 75 w 222"/>
                <a:gd name="T55" fmla="*/ 182 h 222"/>
                <a:gd name="T56" fmla="*/ 81 w 222"/>
                <a:gd name="T57" fmla="*/ 185 h 222"/>
                <a:gd name="T58" fmla="*/ 91 w 222"/>
                <a:gd name="T59" fmla="*/ 188 h 222"/>
                <a:gd name="T60" fmla="*/ 97 w 222"/>
                <a:gd name="T61" fmla="*/ 220 h 222"/>
                <a:gd name="T62" fmla="*/ 132 w 222"/>
                <a:gd name="T63" fmla="*/ 219 h 222"/>
                <a:gd name="T64" fmla="*/ 135 w 222"/>
                <a:gd name="T65" fmla="*/ 186 h 222"/>
                <a:gd name="T66" fmla="*/ 152 w 222"/>
                <a:gd name="T67" fmla="*/ 179 h 222"/>
                <a:gd name="T68" fmla="*/ 178 w 222"/>
                <a:gd name="T69" fmla="*/ 198 h 222"/>
                <a:gd name="T70" fmla="*/ 202 w 222"/>
                <a:gd name="T71" fmla="*/ 172 h 222"/>
                <a:gd name="T72" fmla="*/ 182 w 222"/>
                <a:gd name="T73" fmla="*/ 147 h 222"/>
                <a:gd name="T74" fmla="*/ 97 w 222"/>
                <a:gd name="T75" fmla="*/ 145 h 222"/>
                <a:gd name="T76" fmla="*/ 77 w 222"/>
                <a:gd name="T77" fmla="*/ 97 h 222"/>
                <a:gd name="T78" fmla="*/ 124 w 222"/>
                <a:gd name="T79" fmla="*/ 77 h 222"/>
                <a:gd name="T80" fmla="*/ 145 w 222"/>
                <a:gd name="T81" fmla="*/ 124 h 222"/>
                <a:gd name="T82" fmla="*/ 97 w 222"/>
                <a:gd name="T83" fmla="*/ 145 h 2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21" h="221">
                  <a:moveTo>
                    <a:pt x="182" y="147"/>
                  </a:moveTo>
                  <a:cubicBezTo>
                    <a:pt x="183" y="145"/>
                    <a:pt x="184" y="143"/>
                    <a:pt x="185" y="140"/>
                  </a:cubicBezTo>
                  <a:cubicBezTo>
                    <a:pt x="186" y="137"/>
                    <a:pt x="187" y="134"/>
                    <a:pt x="188" y="130"/>
                  </a:cubicBezTo>
                  <a:cubicBezTo>
                    <a:pt x="220" y="124"/>
                    <a:pt x="220" y="124"/>
                    <a:pt x="220" y="124"/>
                  </a:cubicBezTo>
                  <a:cubicBezTo>
                    <a:pt x="222" y="113"/>
                    <a:pt x="221" y="101"/>
                    <a:pt x="219" y="89"/>
                  </a:cubicBezTo>
                  <a:cubicBezTo>
                    <a:pt x="186" y="86"/>
                    <a:pt x="186" y="86"/>
                    <a:pt x="186" y="86"/>
                  </a:cubicBezTo>
                  <a:cubicBezTo>
                    <a:pt x="184" y="80"/>
                    <a:pt x="182" y="75"/>
                    <a:pt x="179" y="70"/>
                  </a:cubicBezTo>
                  <a:cubicBezTo>
                    <a:pt x="198" y="43"/>
                    <a:pt x="198" y="43"/>
                    <a:pt x="198" y="43"/>
                  </a:cubicBezTo>
                  <a:cubicBezTo>
                    <a:pt x="191" y="34"/>
                    <a:pt x="182" y="26"/>
                    <a:pt x="172" y="19"/>
                  </a:cubicBezTo>
                  <a:cubicBezTo>
                    <a:pt x="147" y="40"/>
                    <a:pt x="147" y="40"/>
                    <a:pt x="147" y="40"/>
                  </a:cubicBezTo>
                  <a:cubicBezTo>
                    <a:pt x="145" y="39"/>
                    <a:pt x="142" y="38"/>
                    <a:pt x="140" y="37"/>
                  </a:cubicBezTo>
                  <a:cubicBezTo>
                    <a:pt x="137" y="36"/>
                    <a:pt x="133" y="34"/>
                    <a:pt x="130" y="34"/>
                  </a:cubicBezTo>
                  <a:cubicBezTo>
                    <a:pt x="124" y="1"/>
                    <a:pt x="124" y="1"/>
                    <a:pt x="124" y="1"/>
                  </a:cubicBezTo>
                  <a:cubicBezTo>
                    <a:pt x="113" y="0"/>
                    <a:pt x="101" y="0"/>
                    <a:pt x="89" y="2"/>
                  </a:cubicBezTo>
                  <a:cubicBezTo>
                    <a:pt x="86" y="35"/>
                    <a:pt x="86" y="35"/>
                    <a:pt x="86" y="35"/>
                  </a:cubicBezTo>
                  <a:cubicBezTo>
                    <a:pt x="80" y="37"/>
                    <a:pt x="75" y="39"/>
                    <a:pt x="70" y="42"/>
                  </a:cubicBezTo>
                  <a:cubicBezTo>
                    <a:pt x="43" y="24"/>
                    <a:pt x="43" y="24"/>
                    <a:pt x="43" y="24"/>
                  </a:cubicBezTo>
                  <a:cubicBezTo>
                    <a:pt x="34" y="31"/>
                    <a:pt x="26" y="39"/>
                    <a:pt x="19" y="49"/>
                  </a:cubicBezTo>
                  <a:cubicBezTo>
                    <a:pt x="40" y="75"/>
                    <a:pt x="40" y="75"/>
                    <a:pt x="40" y="75"/>
                  </a:cubicBezTo>
                  <a:cubicBezTo>
                    <a:pt x="39" y="77"/>
                    <a:pt x="38" y="79"/>
                    <a:pt x="37" y="81"/>
                  </a:cubicBezTo>
                  <a:cubicBezTo>
                    <a:pt x="35" y="85"/>
                    <a:pt x="34" y="88"/>
                    <a:pt x="33" y="91"/>
                  </a:cubicBezTo>
                  <a:cubicBezTo>
                    <a:pt x="1" y="97"/>
                    <a:pt x="1" y="97"/>
                    <a:pt x="1" y="97"/>
                  </a:cubicBezTo>
                  <a:cubicBezTo>
                    <a:pt x="0" y="109"/>
                    <a:pt x="0" y="121"/>
                    <a:pt x="2" y="132"/>
                  </a:cubicBezTo>
                  <a:cubicBezTo>
                    <a:pt x="35" y="136"/>
                    <a:pt x="35" y="136"/>
                    <a:pt x="35" y="136"/>
                  </a:cubicBezTo>
                  <a:cubicBezTo>
                    <a:pt x="37" y="141"/>
                    <a:pt x="39" y="147"/>
                    <a:pt x="42" y="152"/>
                  </a:cubicBezTo>
                  <a:cubicBezTo>
                    <a:pt x="23" y="179"/>
                    <a:pt x="23" y="179"/>
                    <a:pt x="23" y="179"/>
                  </a:cubicBezTo>
                  <a:cubicBezTo>
                    <a:pt x="31" y="188"/>
                    <a:pt x="39" y="196"/>
                    <a:pt x="49" y="203"/>
                  </a:cubicBezTo>
                  <a:cubicBezTo>
                    <a:pt x="75" y="182"/>
                    <a:pt x="75" y="182"/>
                    <a:pt x="75" y="182"/>
                  </a:cubicBezTo>
                  <a:cubicBezTo>
                    <a:pt x="77" y="183"/>
                    <a:pt x="79" y="184"/>
                    <a:pt x="81" y="185"/>
                  </a:cubicBezTo>
                  <a:cubicBezTo>
                    <a:pt x="84" y="186"/>
                    <a:pt x="88" y="187"/>
                    <a:pt x="91" y="188"/>
                  </a:cubicBezTo>
                  <a:cubicBezTo>
                    <a:pt x="97" y="220"/>
                    <a:pt x="97" y="220"/>
                    <a:pt x="97" y="220"/>
                  </a:cubicBezTo>
                  <a:cubicBezTo>
                    <a:pt x="109" y="222"/>
                    <a:pt x="121" y="221"/>
                    <a:pt x="132" y="219"/>
                  </a:cubicBezTo>
                  <a:cubicBezTo>
                    <a:pt x="135" y="186"/>
                    <a:pt x="135" y="186"/>
                    <a:pt x="135" y="186"/>
                  </a:cubicBezTo>
                  <a:cubicBezTo>
                    <a:pt x="141" y="185"/>
                    <a:pt x="146" y="182"/>
                    <a:pt x="152" y="179"/>
                  </a:cubicBezTo>
                  <a:cubicBezTo>
                    <a:pt x="178" y="198"/>
                    <a:pt x="178" y="198"/>
                    <a:pt x="178" y="198"/>
                  </a:cubicBezTo>
                  <a:cubicBezTo>
                    <a:pt x="188" y="191"/>
                    <a:pt x="196" y="182"/>
                    <a:pt x="202" y="172"/>
                  </a:cubicBezTo>
                  <a:lnTo>
                    <a:pt x="182" y="147"/>
                  </a:lnTo>
                  <a:close/>
                  <a:moveTo>
                    <a:pt x="97" y="145"/>
                  </a:moveTo>
                  <a:cubicBezTo>
                    <a:pt x="78" y="137"/>
                    <a:pt x="69" y="116"/>
                    <a:pt x="77" y="97"/>
                  </a:cubicBezTo>
                  <a:cubicBezTo>
                    <a:pt x="84" y="78"/>
                    <a:pt x="106" y="69"/>
                    <a:pt x="124" y="77"/>
                  </a:cubicBezTo>
                  <a:cubicBezTo>
                    <a:pt x="143" y="84"/>
                    <a:pt x="152" y="106"/>
                    <a:pt x="145" y="124"/>
                  </a:cubicBezTo>
                  <a:cubicBezTo>
                    <a:pt x="137" y="143"/>
                    <a:pt x="116" y="152"/>
                    <a:pt x="97" y="145"/>
                  </a:cubicBezTo>
                  <a:close/>
                </a:path>
              </a:pathLst>
            </a:custGeom>
            <a:solidFill>
              <a:sysClr val="windowText" lastClr="000000">
                <a:lumMod val="65000"/>
                <a:lumOff val="35000"/>
              </a:sys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18" name="Freeform 10"/>
            <p:cNvSpPr>
              <a:spLocks noEditPoints="1"/>
            </p:cNvSpPr>
            <p:nvPr/>
          </p:nvSpPr>
          <p:spPr bwMode="auto">
            <a:xfrm>
              <a:off x="3464" y="3807"/>
              <a:ext cx="374" cy="373"/>
            </a:xfrm>
            <a:custGeom>
              <a:gdLst>
                <a:gd name="T0" fmla="*/ 129 w 158"/>
                <a:gd name="T1" fmla="*/ 105 h 158"/>
                <a:gd name="T2" fmla="*/ 131 w 158"/>
                <a:gd name="T3" fmla="*/ 100 h 158"/>
                <a:gd name="T4" fmla="*/ 134 w 158"/>
                <a:gd name="T5" fmla="*/ 93 h 158"/>
                <a:gd name="T6" fmla="*/ 157 w 158"/>
                <a:gd name="T7" fmla="*/ 90 h 158"/>
                <a:gd name="T8" fmla="*/ 157 w 158"/>
                <a:gd name="T9" fmla="*/ 65 h 158"/>
                <a:gd name="T10" fmla="*/ 133 w 158"/>
                <a:gd name="T11" fmla="*/ 62 h 158"/>
                <a:gd name="T12" fmla="*/ 128 w 158"/>
                <a:gd name="T13" fmla="*/ 50 h 158"/>
                <a:gd name="T14" fmla="*/ 142 w 158"/>
                <a:gd name="T15" fmla="*/ 31 h 158"/>
                <a:gd name="T16" fmla="*/ 124 w 158"/>
                <a:gd name="T17" fmla="*/ 14 h 158"/>
                <a:gd name="T18" fmla="*/ 106 w 158"/>
                <a:gd name="T19" fmla="*/ 29 h 158"/>
                <a:gd name="T20" fmla="*/ 101 w 158"/>
                <a:gd name="T21" fmla="*/ 26 h 158"/>
                <a:gd name="T22" fmla="*/ 94 w 158"/>
                <a:gd name="T23" fmla="*/ 24 h 158"/>
                <a:gd name="T24" fmla="*/ 90 w 158"/>
                <a:gd name="T25" fmla="*/ 1 h 158"/>
                <a:gd name="T26" fmla="*/ 65 w 158"/>
                <a:gd name="T27" fmla="*/ 1 h 158"/>
                <a:gd name="T28" fmla="*/ 62 w 158"/>
                <a:gd name="T29" fmla="*/ 25 h 158"/>
                <a:gd name="T30" fmla="*/ 51 w 158"/>
                <a:gd name="T31" fmla="*/ 30 h 158"/>
                <a:gd name="T32" fmla="*/ 32 w 158"/>
                <a:gd name="T33" fmla="*/ 16 h 158"/>
                <a:gd name="T34" fmla="*/ 15 w 158"/>
                <a:gd name="T35" fmla="*/ 34 h 158"/>
                <a:gd name="T36" fmla="*/ 29 w 158"/>
                <a:gd name="T37" fmla="*/ 52 h 158"/>
                <a:gd name="T38" fmla="*/ 27 w 158"/>
                <a:gd name="T39" fmla="*/ 57 h 158"/>
                <a:gd name="T40" fmla="*/ 25 w 158"/>
                <a:gd name="T41" fmla="*/ 64 h 158"/>
                <a:gd name="T42" fmla="*/ 1 w 158"/>
                <a:gd name="T43" fmla="*/ 68 h 158"/>
                <a:gd name="T44" fmla="*/ 2 w 158"/>
                <a:gd name="T45" fmla="*/ 93 h 158"/>
                <a:gd name="T46" fmla="*/ 25 w 158"/>
                <a:gd name="T47" fmla="*/ 95 h 158"/>
                <a:gd name="T48" fmla="*/ 30 w 158"/>
                <a:gd name="T49" fmla="*/ 107 h 158"/>
                <a:gd name="T50" fmla="*/ 16 w 158"/>
                <a:gd name="T51" fmla="*/ 126 h 158"/>
                <a:gd name="T52" fmla="*/ 34 w 158"/>
                <a:gd name="T53" fmla="*/ 143 h 158"/>
                <a:gd name="T54" fmla="*/ 53 w 158"/>
                <a:gd name="T55" fmla="*/ 129 h 158"/>
                <a:gd name="T56" fmla="*/ 57 w 158"/>
                <a:gd name="T57" fmla="*/ 131 h 158"/>
                <a:gd name="T58" fmla="*/ 65 w 158"/>
                <a:gd name="T59" fmla="*/ 133 h 158"/>
                <a:gd name="T60" fmla="*/ 68 w 158"/>
                <a:gd name="T61" fmla="*/ 156 h 158"/>
                <a:gd name="T62" fmla="*/ 93 w 158"/>
                <a:gd name="T63" fmla="*/ 156 h 158"/>
                <a:gd name="T64" fmla="*/ 96 w 158"/>
                <a:gd name="T65" fmla="*/ 133 h 158"/>
                <a:gd name="T66" fmla="*/ 107 w 158"/>
                <a:gd name="T67" fmla="*/ 128 h 158"/>
                <a:gd name="T68" fmla="*/ 126 w 158"/>
                <a:gd name="T69" fmla="*/ 141 h 158"/>
                <a:gd name="T70" fmla="*/ 144 w 158"/>
                <a:gd name="T71" fmla="*/ 123 h 158"/>
                <a:gd name="T72" fmla="*/ 129 w 158"/>
                <a:gd name="T73" fmla="*/ 105 h 158"/>
                <a:gd name="T74" fmla="*/ 69 w 158"/>
                <a:gd name="T75" fmla="*/ 103 h 158"/>
                <a:gd name="T76" fmla="*/ 55 w 158"/>
                <a:gd name="T77" fmla="*/ 69 h 158"/>
                <a:gd name="T78" fmla="*/ 89 w 158"/>
                <a:gd name="T79" fmla="*/ 55 h 158"/>
                <a:gd name="T80" fmla="*/ 103 w 158"/>
                <a:gd name="T81" fmla="*/ 89 h 158"/>
                <a:gd name="T82" fmla="*/ 69 w 158"/>
                <a:gd name="T83" fmla="*/ 103 h 1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58" h="158">
                  <a:moveTo>
                    <a:pt x="129" y="105"/>
                  </a:moveTo>
                  <a:cubicBezTo>
                    <a:pt x="130" y="103"/>
                    <a:pt x="131" y="102"/>
                    <a:pt x="131" y="100"/>
                  </a:cubicBezTo>
                  <a:cubicBezTo>
                    <a:pt x="132" y="98"/>
                    <a:pt x="133" y="96"/>
                    <a:pt x="134" y="93"/>
                  </a:cubicBezTo>
                  <a:cubicBezTo>
                    <a:pt x="157" y="90"/>
                    <a:pt x="157" y="90"/>
                    <a:pt x="157" y="90"/>
                  </a:cubicBezTo>
                  <a:cubicBezTo>
                    <a:pt x="158" y="81"/>
                    <a:pt x="158" y="73"/>
                    <a:pt x="157" y="65"/>
                  </a:cubicBezTo>
                  <a:cubicBezTo>
                    <a:pt x="133" y="62"/>
                    <a:pt x="133" y="62"/>
                    <a:pt x="133" y="62"/>
                  </a:cubicBezTo>
                  <a:cubicBezTo>
                    <a:pt x="132" y="58"/>
                    <a:pt x="130" y="54"/>
                    <a:pt x="128" y="50"/>
                  </a:cubicBezTo>
                  <a:cubicBezTo>
                    <a:pt x="142" y="31"/>
                    <a:pt x="142" y="31"/>
                    <a:pt x="142" y="31"/>
                  </a:cubicBezTo>
                  <a:cubicBezTo>
                    <a:pt x="137" y="25"/>
                    <a:pt x="131" y="19"/>
                    <a:pt x="124" y="14"/>
                  </a:cubicBezTo>
                  <a:cubicBezTo>
                    <a:pt x="106" y="29"/>
                    <a:pt x="106" y="29"/>
                    <a:pt x="106" y="29"/>
                  </a:cubicBezTo>
                  <a:cubicBezTo>
                    <a:pt x="104" y="28"/>
                    <a:pt x="103" y="27"/>
                    <a:pt x="101" y="26"/>
                  </a:cubicBezTo>
                  <a:cubicBezTo>
                    <a:pt x="99" y="25"/>
                    <a:pt x="96" y="25"/>
                    <a:pt x="94" y="24"/>
                  </a:cubicBezTo>
                  <a:cubicBezTo>
                    <a:pt x="90" y="1"/>
                    <a:pt x="90" y="1"/>
                    <a:pt x="90" y="1"/>
                  </a:cubicBezTo>
                  <a:cubicBezTo>
                    <a:pt x="82" y="0"/>
                    <a:pt x="73" y="0"/>
                    <a:pt x="65" y="1"/>
                  </a:cubicBezTo>
                  <a:cubicBezTo>
                    <a:pt x="62" y="25"/>
                    <a:pt x="62" y="25"/>
                    <a:pt x="62" y="25"/>
                  </a:cubicBezTo>
                  <a:cubicBezTo>
                    <a:pt x="58" y="26"/>
                    <a:pt x="55" y="27"/>
                    <a:pt x="51" y="30"/>
                  </a:cubicBezTo>
                  <a:cubicBezTo>
                    <a:pt x="32" y="16"/>
                    <a:pt x="32" y="16"/>
                    <a:pt x="32" y="16"/>
                  </a:cubicBezTo>
                  <a:cubicBezTo>
                    <a:pt x="25" y="21"/>
                    <a:pt x="20" y="27"/>
                    <a:pt x="15" y="34"/>
                  </a:cubicBezTo>
                  <a:cubicBezTo>
                    <a:pt x="29" y="52"/>
                    <a:pt x="29" y="52"/>
                    <a:pt x="29" y="52"/>
                  </a:cubicBezTo>
                  <a:cubicBezTo>
                    <a:pt x="28" y="54"/>
                    <a:pt x="28" y="55"/>
                    <a:pt x="27" y="57"/>
                  </a:cubicBezTo>
                  <a:cubicBezTo>
                    <a:pt x="26" y="59"/>
                    <a:pt x="25" y="61"/>
                    <a:pt x="25" y="64"/>
                  </a:cubicBezTo>
                  <a:cubicBezTo>
                    <a:pt x="1" y="68"/>
                    <a:pt x="1" y="68"/>
                    <a:pt x="1" y="68"/>
                  </a:cubicBezTo>
                  <a:cubicBezTo>
                    <a:pt x="0" y="76"/>
                    <a:pt x="0" y="84"/>
                    <a:pt x="2" y="93"/>
                  </a:cubicBezTo>
                  <a:cubicBezTo>
                    <a:pt x="25" y="95"/>
                    <a:pt x="25" y="95"/>
                    <a:pt x="25" y="95"/>
                  </a:cubicBezTo>
                  <a:cubicBezTo>
                    <a:pt x="26" y="99"/>
                    <a:pt x="28" y="103"/>
                    <a:pt x="30" y="107"/>
                  </a:cubicBezTo>
                  <a:cubicBezTo>
                    <a:pt x="16" y="126"/>
                    <a:pt x="16" y="126"/>
                    <a:pt x="16" y="126"/>
                  </a:cubicBezTo>
                  <a:cubicBezTo>
                    <a:pt x="21" y="132"/>
                    <a:pt x="27" y="138"/>
                    <a:pt x="34" y="143"/>
                  </a:cubicBezTo>
                  <a:cubicBezTo>
                    <a:pt x="53" y="129"/>
                    <a:pt x="53" y="129"/>
                    <a:pt x="53" y="129"/>
                  </a:cubicBezTo>
                  <a:cubicBezTo>
                    <a:pt x="54" y="129"/>
                    <a:pt x="56" y="130"/>
                    <a:pt x="57" y="131"/>
                  </a:cubicBezTo>
                  <a:cubicBezTo>
                    <a:pt x="60" y="132"/>
                    <a:pt x="62" y="133"/>
                    <a:pt x="65" y="133"/>
                  </a:cubicBezTo>
                  <a:cubicBezTo>
                    <a:pt x="68" y="156"/>
                    <a:pt x="68" y="156"/>
                    <a:pt x="68" y="156"/>
                  </a:cubicBezTo>
                  <a:cubicBezTo>
                    <a:pt x="77" y="158"/>
                    <a:pt x="85" y="157"/>
                    <a:pt x="93" y="156"/>
                  </a:cubicBezTo>
                  <a:cubicBezTo>
                    <a:pt x="96" y="133"/>
                    <a:pt x="96" y="133"/>
                    <a:pt x="96" y="133"/>
                  </a:cubicBezTo>
                  <a:cubicBezTo>
                    <a:pt x="100" y="131"/>
                    <a:pt x="104" y="130"/>
                    <a:pt x="107" y="128"/>
                  </a:cubicBezTo>
                  <a:cubicBezTo>
                    <a:pt x="126" y="141"/>
                    <a:pt x="126" y="141"/>
                    <a:pt x="126" y="141"/>
                  </a:cubicBezTo>
                  <a:cubicBezTo>
                    <a:pt x="133" y="136"/>
                    <a:pt x="139" y="130"/>
                    <a:pt x="144" y="123"/>
                  </a:cubicBezTo>
                  <a:lnTo>
                    <a:pt x="129" y="105"/>
                  </a:lnTo>
                  <a:close/>
                  <a:moveTo>
                    <a:pt x="69" y="103"/>
                  </a:moveTo>
                  <a:cubicBezTo>
                    <a:pt x="56" y="97"/>
                    <a:pt x="50" y="82"/>
                    <a:pt x="55" y="69"/>
                  </a:cubicBezTo>
                  <a:cubicBezTo>
                    <a:pt x="61" y="55"/>
                    <a:pt x="76" y="49"/>
                    <a:pt x="89" y="55"/>
                  </a:cubicBezTo>
                  <a:cubicBezTo>
                    <a:pt x="103" y="60"/>
                    <a:pt x="109" y="75"/>
                    <a:pt x="103" y="89"/>
                  </a:cubicBezTo>
                  <a:cubicBezTo>
                    <a:pt x="98" y="102"/>
                    <a:pt x="82" y="108"/>
                    <a:pt x="69" y="103"/>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19" name="Freeform 11"/>
            <p:cNvSpPr>
              <a:spLocks noEditPoints="1"/>
            </p:cNvSpPr>
            <p:nvPr/>
          </p:nvSpPr>
          <p:spPr bwMode="auto">
            <a:xfrm>
              <a:off x="2522" y="3185"/>
              <a:ext cx="294" cy="296"/>
            </a:xfrm>
            <a:custGeom>
              <a:gdLst>
                <a:gd name="T0" fmla="*/ 124 w 124"/>
                <a:gd name="T1" fmla="*/ 67 h 125"/>
                <a:gd name="T2" fmla="*/ 124 w 124"/>
                <a:gd name="T3" fmla="*/ 58 h 125"/>
                <a:gd name="T4" fmla="*/ 111 w 124"/>
                <a:gd name="T5" fmla="*/ 53 h 125"/>
                <a:gd name="T6" fmla="*/ 109 w 124"/>
                <a:gd name="T7" fmla="*/ 47 h 125"/>
                <a:gd name="T8" fmla="*/ 119 w 124"/>
                <a:gd name="T9" fmla="*/ 36 h 125"/>
                <a:gd name="T10" fmla="*/ 114 w 124"/>
                <a:gd name="T11" fmla="*/ 27 h 125"/>
                <a:gd name="T12" fmla="*/ 99 w 124"/>
                <a:gd name="T13" fmla="*/ 30 h 125"/>
                <a:gd name="T14" fmla="*/ 99 w 124"/>
                <a:gd name="T15" fmla="*/ 30 h 125"/>
                <a:gd name="T16" fmla="*/ 95 w 124"/>
                <a:gd name="T17" fmla="*/ 26 h 125"/>
                <a:gd name="T18" fmla="*/ 95 w 124"/>
                <a:gd name="T19" fmla="*/ 26 h 125"/>
                <a:gd name="T20" fmla="*/ 98 w 124"/>
                <a:gd name="T21" fmla="*/ 11 h 125"/>
                <a:gd name="T22" fmla="*/ 89 w 124"/>
                <a:gd name="T23" fmla="*/ 6 h 125"/>
                <a:gd name="T24" fmla="*/ 78 w 124"/>
                <a:gd name="T25" fmla="*/ 16 h 125"/>
                <a:gd name="T26" fmla="*/ 78 w 124"/>
                <a:gd name="T27" fmla="*/ 16 h 125"/>
                <a:gd name="T28" fmla="*/ 72 w 124"/>
                <a:gd name="T29" fmla="*/ 14 h 125"/>
                <a:gd name="T30" fmla="*/ 72 w 124"/>
                <a:gd name="T31" fmla="*/ 14 h 125"/>
                <a:gd name="T32" fmla="*/ 67 w 124"/>
                <a:gd name="T33" fmla="*/ 0 h 125"/>
                <a:gd name="T34" fmla="*/ 57 w 124"/>
                <a:gd name="T35" fmla="*/ 0 h 125"/>
                <a:gd name="T36" fmla="*/ 52 w 124"/>
                <a:gd name="T37" fmla="*/ 14 h 125"/>
                <a:gd name="T38" fmla="*/ 53 w 124"/>
                <a:gd name="T39" fmla="*/ 14 h 125"/>
                <a:gd name="T40" fmla="*/ 47 w 124"/>
                <a:gd name="T41" fmla="*/ 16 h 125"/>
                <a:gd name="T42" fmla="*/ 47 w 124"/>
                <a:gd name="T43" fmla="*/ 16 h 125"/>
                <a:gd name="T44" fmla="*/ 35 w 124"/>
                <a:gd name="T45" fmla="*/ 6 h 125"/>
                <a:gd name="T46" fmla="*/ 27 w 124"/>
                <a:gd name="T47" fmla="*/ 11 h 125"/>
                <a:gd name="T48" fmla="*/ 30 w 124"/>
                <a:gd name="T49" fmla="*/ 26 h 125"/>
                <a:gd name="T50" fmla="*/ 30 w 124"/>
                <a:gd name="T51" fmla="*/ 26 h 125"/>
                <a:gd name="T52" fmla="*/ 25 w 124"/>
                <a:gd name="T53" fmla="*/ 30 h 125"/>
                <a:gd name="T54" fmla="*/ 25 w 124"/>
                <a:gd name="T55" fmla="*/ 30 h 125"/>
                <a:gd name="T56" fmla="*/ 11 w 124"/>
                <a:gd name="T57" fmla="*/ 27 h 125"/>
                <a:gd name="T58" fmla="*/ 6 w 124"/>
                <a:gd name="T59" fmla="*/ 36 h 125"/>
                <a:gd name="T60" fmla="*/ 16 w 124"/>
                <a:gd name="T61" fmla="*/ 47 h 125"/>
                <a:gd name="T62" fmla="*/ 14 w 124"/>
                <a:gd name="T63" fmla="*/ 53 h 125"/>
                <a:gd name="T64" fmla="*/ 0 w 124"/>
                <a:gd name="T65" fmla="*/ 58 h 125"/>
                <a:gd name="T66" fmla="*/ 0 w 124"/>
                <a:gd name="T67" fmla="*/ 67 h 125"/>
                <a:gd name="T68" fmla="*/ 14 w 124"/>
                <a:gd name="T69" fmla="*/ 72 h 125"/>
                <a:gd name="T70" fmla="*/ 16 w 124"/>
                <a:gd name="T71" fmla="*/ 78 h 125"/>
                <a:gd name="T72" fmla="*/ 6 w 124"/>
                <a:gd name="T73" fmla="*/ 89 h 125"/>
                <a:gd name="T74" fmla="*/ 11 w 124"/>
                <a:gd name="T75" fmla="*/ 98 h 125"/>
                <a:gd name="T76" fmla="*/ 25 w 124"/>
                <a:gd name="T77" fmla="*/ 95 h 125"/>
                <a:gd name="T78" fmla="*/ 30 w 124"/>
                <a:gd name="T79" fmla="*/ 100 h 125"/>
                <a:gd name="T80" fmla="*/ 27 w 124"/>
                <a:gd name="T81" fmla="*/ 114 h 125"/>
                <a:gd name="T82" fmla="*/ 35 w 124"/>
                <a:gd name="T83" fmla="*/ 119 h 125"/>
                <a:gd name="T84" fmla="*/ 46 w 124"/>
                <a:gd name="T85" fmla="*/ 109 h 125"/>
                <a:gd name="T86" fmla="*/ 53 w 124"/>
                <a:gd name="T87" fmla="*/ 111 h 125"/>
                <a:gd name="T88" fmla="*/ 57 w 124"/>
                <a:gd name="T89" fmla="*/ 125 h 125"/>
                <a:gd name="T90" fmla="*/ 67 w 124"/>
                <a:gd name="T91" fmla="*/ 125 h 125"/>
                <a:gd name="T92" fmla="*/ 72 w 124"/>
                <a:gd name="T93" fmla="*/ 111 h 125"/>
                <a:gd name="T94" fmla="*/ 78 w 124"/>
                <a:gd name="T95" fmla="*/ 109 h 125"/>
                <a:gd name="T96" fmla="*/ 89 w 124"/>
                <a:gd name="T97" fmla="*/ 119 h 125"/>
                <a:gd name="T98" fmla="*/ 98 w 124"/>
                <a:gd name="T99" fmla="*/ 114 h 125"/>
                <a:gd name="T100" fmla="*/ 95 w 124"/>
                <a:gd name="T101" fmla="*/ 100 h 125"/>
                <a:gd name="T102" fmla="*/ 99 w 124"/>
                <a:gd name="T103" fmla="*/ 95 h 125"/>
                <a:gd name="T104" fmla="*/ 114 w 124"/>
                <a:gd name="T105" fmla="*/ 98 h 125"/>
                <a:gd name="T106" fmla="*/ 119 w 124"/>
                <a:gd name="T107" fmla="*/ 89 h 125"/>
                <a:gd name="T108" fmla="*/ 109 w 124"/>
                <a:gd name="T109" fmla="*/ 78 h 125"/>
                <a:gd name="T110" fmla="*/ 111 w 124"/>
                <a:gd name="T111" fmla="*/ 72 h 125"/>
                <a:gd name="T112" fmla="*/ 124 w 124"/>
                <a:gd name="T113" fmla="*/ 67 h 125"/>
                <a:gd name="T114" fmla="*/ 62 w 124"/>
                <a:gd name="T115" fmla="*/ 87 h 125"/>
                <a:gd name="T116" fmla="*/ 38 w 124"/>
                <a:gd name="T117" fmla="*/ 63 h 125"/>
                <a:gd name="T118" fmla="*/ 62 w 124"/>
                <a:gd name="T119" fmla="*/ 38 h 125"/>
                <a:gd name="T120" fmla="*/ 87 w 124"/>
                <a:gd name="T121" fmla="*/ 63 h 125"/>
                <a:gd name="T122" fmla="*/ 62 w 124"/>
                <a:gd name="T123" fmla="*/ 87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4" h="125">
                  <a:moveTo>
                    <a:pt x="124" y="67"/>
                  </a:moveTo>
                  <a:cubicBezTo>
                    <a:pt x="124" y="58"/>
                    <a:pt x="124" y="58"/>
                    <a:pt x="124" y="58"/>
                  </a:cubicBezTo>
                  <a:cubicBezTo>
                    <a:pt x="111" y="53"/>
                    <a:pt x="111" y="53"/>
                    <a:pt x="111" y="53"/>
                  </a:cubicBezTo>
                  <a:cubicBezTo>
                    <a:pt x="110" y="51"/>
                    <a:pt x="110" y="49"/>
                    <a:pt x="109" y="47"/>
                  </a:cubicBezTo>
                  <a:cubicBezTo>
                    <a:pt x="119" y="36"/>
                    <a:pt x="119" y="36"/>
                    <a:pt x="119" y="36"/>
                  </a:cubicBezTo>
                  <a:cubicBezTo>
                    <a:pt x="114" y="27"/>
                    <a:pt x="114" y="27"/>
                    <a:pt x="114" y="27"/>
                  </a:cubicBezTo>
                  <a:cubicBezTo>
                    <a:pt x="99" y="30"/>
                    <a:pt x="99" y="30"/>
                    <a:pt x="99" y="30"/>
                  </a:cubicBezTo>
                  <a:cubicBezTo>
                    <a:pt x="99" y="30"/>
                    <a:pt x="99" y="30"/>
                    <a:pt x="99" y="30"/>
                  </a:cubicBezTo>
                  <a:cubicBezTo>
                    <a:pt x="98" y="28"/>
                    <a:pt x="96" y="27"/>
                    <a:pt x="95" y="26"/>
                  </a:cubicBezTo>
                  <a:cubicBezTo>
                    <a:pt x="95" y="26"/>
                    <a:pt x="95" y="26"/>
                    <a:pt x="95" y="26"/>
                  </a:cubicBezTo>
                  <a:cubicBezTo>
                    <a:pt x="98" y="11"/>
                    <a:pt x="98" y="11"/>
                    <a:pt x="98" y="11"/>
                  </a:cubicBezTo>
                  <a:cubicBezTo>
                    <a:pt x="89" y="6"/>
                    <a:pt x="89" y="6"/>
                    <a:pt x="89" y="6"/>
                  </a:cubicBezTo>
                  <a:cubicBezTo>
                    <a:pt x="78" y="16"/>
                    <a:pt x="78" y="16"/>
                    <a:pt x="78" y="16"/>
                  </a:cubicBezTo>
                  <a:cubicBezTo>
                    <a:pt x="78" y="16"/>
                    <a:pt x="78" y="16"/>
                    <a:pt x="78" y="16"/>
                  </a:cubicBezTo>
                  <a:cubicBezTo>
                    <a:pt x="76" y="15"/>
                    <a:pt x="74" y="15"/>
                    <a:pt x="72" y="14"/>
                  </a:cubicBezTo>
                  <a:cubicBezTo>
                    <a:pt x="72" y="14"/>
                    <a:pt x="72" y="14"/>
                    <a:pt x="72" y="14"/>
                  </a:cubicBezTo>
                  <a:cubicBezTo>
                    <a:pt x="67" y="0"/>
                    <a:pt x="67" y="0"/>
                    <a:pt x="67" y="0"/>
                  </a:cubicBezTo>
                  <a:cubicBezTo>
                    <a:pt x="57" y="0"/>
                    <a:pt x="57" y="0"/>
                    <a:pt x="57" y="0"/>
                  </a:cubicBezTo>
                  <a:cubicBezTo>
                    <a:pt x="52" y="14"/>
                    <a:pt x="52" y="14"/>
                    <a:pt x="52" y="14"/>
                  </a:cubicBezTo>
                  <a:cubicBezTo>
                    <a:pt x="53" y="14"/>
                    <a:pt x="53" y="14"/>
                    <a:pt x="53" y="14"/>
                  </a:cubicBezTo>
                  <a:cubicBezTo>
                    <a:pt x="50" y="15"/>
                    <a:pt x="49" y="15"/>
                    <a:pt x="47" y="16"/>
                  </a:cubicBezTo>
                  <a:cubicBezTo>
                    <a:pt x="47" y="16"/>
                    <a:pt x="47" y="16"/>
                    <a:pt x="47" y="16"/>
                  </a:cubicBezTo>
                  <a:cubicBezTo>
                    <a:pt x="35" y="6"/>
                    <a:pt x="35" y="6"/>
                    <a:pt x="35" y="6"/>
                  </a:cubicBezTo>
                  <a:cubicBezTo>
                    <a:pt x="27" y="11"/>
                    <a:pt x="27" y="11"/>
                    <a:pt x="27" y="11"/>
                  </a:cubicBezTo>
                  <a:cubicBezTo>
                    <a:pt x="30" y="26"/>
                    <a:pt x="30" y="26"/>
                    <a:pt x="30" y="26"/>
                  </a:cubicBezTo>
                  <a:cubicBezTo>
                    <a:pt x="30" y="26"/>
                    <a:pt x="30" y="26"/>
                    <a:pt x="30" y="26"/>
                  </a:cubicBezTo>
                  <a:cubicBezTo>
                    <a:pt x="28" y="27"/>
                    <a:pt x="27" y="28"/>
                    <a:pt x="25" y="30"/>
                  </a:cubicBezTo>
                  <a:cubicBezTo>
                    <a:pt x="25" y="30"/>
                    <a:pt x="25" y="30"/>
                    <a:pt x="25" y="30"/>
                  </a:cubicBezTo>
                  <a:cubicBezTo>
                    <a:pt x="11" y="27"/>
                    <a:pt x="11" y="27"/>
                    <a:pt x="11" y="27"/>
                  </a:cubicBezTo>
                  <a:cubicBezTo>
                    <a:pt x="6" y="36"/>
                    <a:pt x="6" y="36"/>
                    <a:pt x="6" y="36"/>
                  </a:cubicBezTo>
                  <a:cubicBezTo>
                    <a:pt x="16" y="47"/>
                    <a:pt x="16" y="47"/>
                    <a:pt x="16" y="47"/>
                  </a:cubicBezTo>
                  <a:cubicBezTo>
                    <a:pt x="15" y="49"/>
                    <a:pt x="14" y="51"/>
                    <a:pt x="14" y="53"/>
                  </a:cubicBezTo>
                  <a:cubicBezTo>
                    <a:pt x="0" y="58"/>
                    <a:pt x="0" y="58"/>
                    <a:pt x="0" y="58"/>
                  </a:cubicBezTo>
                  <a:cubicBezTo>
                    <a:pt x="0" y="67"/>
                    <a:pt x="0" y="67"/>
                    <a:pt x="0" y="67"/>
                  </a:cubicBezTo>
                  <a:cubicBezTo>
                    <a:pt x="14" y="72"/>
                    <a:pt x="14" y="72"/>
                    <a:pt x="14" y="72"/>
                  </a:cubicBezTo>
                  <a:cubicBezTo>
                    <a:pt x="14" y="74"/>
                    <a:pt x="15" y="76"/>
                    <a:pt x="16" y="78"/>
                  </a:cubicBezTo>
                  <a:cubicBezTo>
                    <a:pt x="6" y="89"/>
                    <a:pt x="6" y="89"/>
                    <a:pt x="6" y="89"/>
                  </a:cubicBezTo>
                  <a:cubicBezTo>
                    <a:pt x="11" y="98"/>
                    <a:pt x="11" y="98"/>
                    <a:pt x="11" y="98"/>
                  </a:cubicBezTo>
                  <a:cubicBezTo>
                    <a:pt x="25" y="95"/>
                    <a:pt x="25" y="95"/>
                    <a:pt x="25" y="95"/>
                  </a:cubicBezTo>
                  <a:cubicBezTo>
                    <a:pt x="27" y="97"/>
                    <a:pt x="28" y="98"/>
                    <a:pt x="30" y="100"/>
                  </a:cubicBezTo>
                  <a:cubicBezTo>
                    <a:pt x="27" y="114"/>
                    <a:pt x="27" y="114"/>
                    <a:pt x="27" y="114"/>
                  </a:cubicBezTo>
                  <a:cubicBezTo>
                    <a:pt x="35" y="119"/>
                    <a:pt x="35" y="119"/>
                    <a:pt x="35" y="119"/>
                  </a:cubicBezTo>
                  <a:cubicBezTo>
                    <a:pt x="46" y="109"/>
                    <a:pt x="46" y="109"/>
                    <a:pt x="46" y="109"/>
                  </a:cubicBezTo>
                  <a:cubicBezTo>
                    <a:pt x="48" y="110"/>
                    <a:pt x="50" y="111"/>
                    <a:pt x="53" y="111"/>
                  </a:cubicBezTo>
                  <a:cubicBezTo>
                    <a:pt x="57" y="125"/>
                    <a:pt x="57" y="125"/>
                    <a:pt x="57" y="125"/>
                  </a:cubicBezTo>
                  <a:cubicBezTo>
                    <a:pt x="67" y="125"/>
                    <a:pt x="67" y="125"/>
                    <a:pt x="67" y="125"/>
                  </a:cubicBezTo>
                  <a:cubicBezTo>
                    <a:pt x="72" y="111"/>
                    <a:pt x="72" y="111"/>
                    <a:pt x="72" y="111"/>
                  </a:cubicBezTo>
                  <a:cubicBezTo>
                    <a:pt x="74" y="111"/>
                    <a:pt x="76" y="110"/>
                    <a:pt x="78" y="109"/>
                  </a:cubicBezTo>
                  <a:cubicBezTo>
                    <a:pt x="89" y="119"/>
                    <a:pt x="89" y="119"/>
                    <a:pt x="89" y="119"/>
                  </a:cubicBezTo>
                  <a:cubicBezTo>
                    <a:pt x="98" y="114"/>
                    <a:pt x="98" y="114"/>
                    <a:pt x="98" y="114"/>
                  </a:cubicBezTo>
                  <a:cubicBezTo>
                    <a:pt x="95" y="100"/>
                    <a:pt x="95" y="100"/>
                    <a:pt x="95" y="100"/>
                  </a:cubicBezTo>
                  <a:cubicBezTo>
                    <a:pt x="96" y="98"/>
                    <a:pt x="98" y="97"/>
                    <a:pt x="99" y="95"/>
                  </a:cubicBezTo>
                  <a:cubicBezTo>
                    <a:pt x="114" y="98"/>
                    <a:pt x="114" y="98"/>
                    <a:pt x="114" y="98"/>
                  </a:cubicBezTo>
                  <a:cubicBezTo>
                    <a:pt x="119" y="89"/>
                    <a:pt x="119" y="89"/>
                    <a:pt x="119" y="89"/>
                  </a:cubicBezTo>
                  <a:cubicBezTo>
                    <a:pt x="109" y="78"/>
                    <a:pt x="109" y="78"/>
                    <a:pt x="109" y="78"/>
                  </a:cubicBezTo>
                  <a:cubicBezTo>
                    <a:pt x="110" y="76"/>
                    <a:pt x="110" y="74"/>
                    <a:pt x="111" y="72"/>
                  </a:cubicBezTo>
                  <a:lnTo>
                    <a:pt x="124" y="67"/>
                  </a:lnTo>
                  <a:close/>
                  <a:moveTo>
                    <a:pt x="62" y="87"/>
                  </a:moveTo>
                  <a:cubicBezTo>
                    <a:pt x="49" y="87"/>
                    <a:pt x="38" y="76"/>
                    <a:pt x="38" y="63"/>
                  </a:cubicBezTo>
                  <a:cubicBezTo>
                    <a:pt x="38" y="49"/>
                    <a:pt x="49" y="38"/>
                    <a:pt x="62" y="38"/>
                  </a:cubicBezTo>
                  <a:cubicBezTo>
                    <a:pt x="76" y="38"/>
                    <a:pt x="87" y="49"/>
                    <a:pt x="87" y="63"/>
                  </a:cubicBezTo>
                  <a:cubicBezTo>
                    <a:pt x="87" y="76"/>
                    <a:pt x="76" y="87"/>
                    <a:pt x="62" y="87"/>
                  </a:cubicBezTo>
                  <a:close/>
                </a:path>
              </a:pathLst>
            </a:custGeom>
            <a:solidFill>
              <a:srgbClr val="CDDEC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20" name="Freeform 12"/>
            <p:cNvSpPr>
              <a:spLocks noEditPoints="1"/>
            </p:cNvSpPr>
            <p:nvPr/>
          </p:nvSpPr>
          <p:spPr bwMode="auto">
            <a:xfrm>
              <a:off x="4829" y="3161"/>
              <a:ext cx="293" cy="296"/>
            </a:xfrm>
            <a:custGeom>
              <a:gdLst>
                <a:gd name="T0" fmla="*/ 124 w 124"/>
                <a:gd name="T1" fmla="*/ 67 h 125"/>
                <a:gd name="T2" fmla="*/ 124 w 124"/>
                <a:gd name="T3" fmla="*/ 58 h 125"/>
                <a:gd name="T4" fmla="*/ 110 w 124"/>
                <a:gd name="T5" fmla="*/ 53 h 125"/>
                <a:gd name="T6" fmla="*/ 108 w 124"/>
                <a:gd name="T7" fmla="*/ 47 h 125"/>
                <a:gd name="T8" fmla="*/ 118 w 124"/>
                <a:gd name="T9" fmla="*/ 36 h 125"/>
                <a:gd name="T10" fmla="*/ 113 w 124"/>
                <a:gd name="T11" fmla="*/ 27 h 125"/>
                <a:gd name="T12" fmla="*/ 99 w 124"/>
                <a:gd name="T13" fmla="*/ 30 h 125"/>
                <a:gd name="T14" fmla="*/ 99 w 124"/>
                <a:gd name="T15" fmla="*/ 30 h 125"/>
                <a:gd name="T16" fmla="*/ 94 w 124"/>
                <a:gd name="T17" fmla="*/ 26 h 125"/>
                <a:gd name="T18" fmla="*/ 94 w 124"/>
                <a:gd name="T19" fmla="*/ 26 h 125"/>
                <a:gd name="T20" fmla="*/ 97 w 124"/>
                <a:gd name="T21" fmla="*/ 11 h 125"/>
                <a:gd name="T22" fmla="*/ 89 w 124"/>
                <a:gd name="T23" fmla="*/ 6 h 125"/>
                <a:gd name="T24" fmla="*/ 77 w 124"/>
                <a:gd name="T25" fmla="*/ 16 h 125"/>
                <a:gd name="T26" fmla="*/ 77 w 124"/>
                <a:gd name="T27" fmla="*/ 16 h 125"/>
                <a:gd name="T28" fmla="*/ 72 w 124"/>
                <a:gd name="T29" fmla="*/ 14 h 125"/>
                <a:gd name="T30" fmla="*/ 72 w 124"/>
                <a:gd name="T31" fmla="*/ 14 h 125"/>
                <a:gd name="T32" fmla="*/ 67 w 124"/>
                <a:gd name="T33" fmla="*/ 0 h 125"/>
                <a:gd name="T34" fmla="*/ 57 w 124"/>
                <a:gd name="T35" fmla="*/ 0 h 125"/>
                <a:gd name="T36" fmla="*/ 52 w 124"/>
                <a:gd name="T37" fmla="*/ 14 h 125"/>
                <a:gd name="T38" fmla="*/ 52 w 124"/>
                <a:gd name="T39" fmla="*/ 14 h 125"/>
                <a:gd name="T40" fmla="*/ 46 w 124"/>
                <a:gd name="T41" fmla="*/ 16 h 125"/>
                <a:gd name="T42" fmla="*/ 46 w 124"/>
                <a:gd name="T43" fmla="*/ 16 h 125"/>
                <a:gd name="T44" fmla="*/ 35 w 124"/>
                <a:gd name="T45" fmla="*/ 6 h 125"/>
                <a:gd name="T46" fmla="*/ 26 w 124"/>
                <a:gd name="T47" fmla="*/ 11 h 125"/>
                <a:gd name="T48" fmla="*/ 29 w 124"/>
                <a:gd name="T49" fmla="*/ 26 h 125"/>
                <a:gd name="T50" fmla="*/ 29 w 124"/>
                <a:gd name="T51" fmla="*/ 26 h 125"/>
                <a:gd name="T52" fmla="*/ 25 w 124"/>
                <a:gd name="T53" fmla="*/ 30 h 125"/>
                <a:gd name="T54" fmla="*/ 25 w 124"/>
                <a:gd name="T55" fmla="*/ 30 h 125"/>
                <a:gd name="T56" fmla="*/ 10 w 124"/>
                <a:gd name="T57" fmla="*/ 27 h 125"/>
                <a:gd name="T58" fmla="*/ 6 w 124"/>
                <a:gd name="T59" fmla="*/ 36 h 125"/>
                <a:gd name="T60" fmla="*/ 15 w 124"/>
                <a:gd name="T61" fmla="*/ 47 h 125"/>
                <a:gd name="T62" fmla="*/ 14 w 124"/>
                <a:gd name="T63" fmla="*/ 53 h 125"/>
                <a:gd name="T64" fmla="*/ 0 w 124"/>
                <a:gd name="T65" fmla="*/ 58 h 125"/>
                <a:gd name="T66" fmla="*/ 0 w 124"/>
                <a:gd name="T67" fmla="*/ 67 h 125"/>
                <a:gd name="T68" fmla="*/ 13 w 124"/>
                <a:gd name="T69" fmla="*/ 72 h 125"/>
                <a:gd name="T70" fmla="*/ 15 w 124"/>
                <a:gd name="T71" fmla="*/ 78 h 125"/>
                <a:gd name="T72" fmla="*/ 6 w 124"/>
                <a:gd name="T73" fmla="*/ 89 h 125"/>
                <a:gd name="T74" fmla="*/ 10 w 124"/>
                <a:gd name="T75" fmla="*/ 98 h 125"/>
                <a:gd name="T76" fmla="*/ 25 w 124"/>
                <a:gd name="T77" fmla="*/ 95 h 125"/>
                <a:gd name="T78" fmla="*/ 29 w 124"/>
                <a:gd name="T79" fmla="*/ 99 h 125"/>
                <a:gd name="T80" fmla="*/ 26 w 124"/>
                <a:gd name="T81" fmla="*/ 114 h 125"/>
                <a:gd name="T82" fmla="*/ 35 w 124"/>
                <a:gd name="T83" fmla="*/ 119 h 125"/>
                <a:gd name="T84" fmla="*/ 46 w 124"/>
                <a:gd name="T85" fmla="*/ 109 h 125"/>
                <a:gd name="T86" fmla="*/ 52 w 124"/>
                <a:gd name="T87" fmla="*/ 111 h 125"/>
                <a:gd name="T88" fmla="*/ 57 w 124"/>
                <a:gd name="T89" fmla="*/ 125 h 125"/>
                <a:gd name="T90" fmla="*/ 67 w 124"/>
                <a:gd name="T91" fmla="*/ 125 h 125"/>
                <a:gd name="T92" fmla="*/ 71 w 124"/>
                <a:gd name="T93" fmla="*/ 111 h 125"/>
                <a:gd name="T94" fmla="*/ 78 w 124"/>
                <a:gd name="T95" fmla="*/ 109 h 125"/>
                <a:gd name="T96" fmla="*/ 89 w 124"/>
                <a:gd name="T97" fmla="*/ 119 h 125"/>
                <a:gd name="T98" fmla="*/ 97 w 124"/>
                <a:gd name="T99" fmla="*/ 114 h 125"/>
                <a:gd name="T100" fmla="*/ 94 w 124"/>
                <a:gd name="T101" fmla="*/ 99 h 125"/>
                <a:gd name="T102" fmla="*/ 99 w 124"/>
                <a:gd name="T103" fmla="*/ 95 h 125"/>
                <a:gd name="T104" fmla="*/ 113 w 124"/>
                <a:gd name="T105" fmla="*/ 98 h 125"/>
                <a:gd name="T106" fmla="*/ 118 w 124"/>
                <a:gd name="T107" fmla="*/ 89 h 125"/>
                <a:gd name="T108" fmla="*/ 109 w 124"/>
                <a:gd name="T109" fmla="*/ 78 h 125"/>
                <a:gd name="T110" fmla="*/ 110 w 124"/>
                <a:gd name="T111" fmla="*/ 72 h 125"/>
                <a:gd name="T112" fmla="*/ 124 w 124"/>
                <a:gd name="T113" fmla="*/ 67 h 125"/>
                <a:gd name="T114" fmla="*/ 62 w 124"/>
                <a:gd name="T115" fmla="*/ 87 h 125"/>
                <a:gd name="T116" fmla="*/ 37 w 124"/>
                <a:gd name="T117" fmla="*/ 63 h 125"/>
                <a:gd name="T118" fmla="*/ 62 w 124"/>
                <a:gd name="T119" fmla="*/ 38 h 125"/>
                <a:gd name="T120" fmla="*/ 87 w 124"/>
                <a:gd name="T121" fmla="*/ 63 h 125"/>
                <a:gd name="T122" fmla="*/ 62 w 124"/>
                <a:gd name="T123" fmla="*/ 87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4" h="125">
                  <a:moveTo>
                    <a:pt x="124" y="67"/>
                  </a:moveTo>
                  <a:cubicBezTo>
                    <a:pt x="124" y="58"/>
                    <a:pt x="124" y="58"/>
                    <a:pt x="124" y="58"/>
                  </a:cubicBezTo>
                  <a:cubicBezTo>
                    <a:pt x="110" y="53"/>
                    <a:pt x="110" y="53"/>
                    <a:pt x="110" y="53"/>
                  </a:cubicBezTo>
                  <a:cubicBezTo>
                    <a:pt x="110" y="51"/>
                    <a:pt x="109" y="49"/>
                    <a:pt x="108" y="47"/>
                  </a:cubicBezTo>
                  <a:cubicBezTo>
                    <a:pt x="118" y="36"/>
                    <a:pt x="118" y="36"/>
                    <a:pt x="118" y="36"/>
                  </a:cubicBezTo>
                  <a:cubicBezTo>
                    <a:pt x="113" y="27"/>
                    <a:pt x="113" y="27"/>
                    <a:pt x="113" y="27"/>
                  </a:cubicBezTo>
                  <a:cubicBezTo>
                    <a:pt x="99" y="30"/>
                    <a:pt x="99" y="30"/>
                    <a:pt x="99" y="30"/>
                  </a:cubicBezTo>
                  <a:cubicBezTo>
                    <a:pt x="99" y="30"/>
                    <a:pt x="99" y="30"/>
                    <a:pt x="99" y="30"/>
                  </a:cubicBezTo>
                  <a:cubicBezTo>
                    <a:pt x="97" y="28"/>
                    <a:pt x="96" y="27"/>
                    <a:pt x="94" y="26"/>
                  </a:cubicBezTo>
                  <a:cubicBezTo>
                    <a:pt x="94" y="26"/>
                    <a:pt x="94" y="26"/>
                    <a:pt x="94" y="26"/>
                  </a:cubicBezTo>
                  <a:cubicBezTo>
                    <a:pt x="97" y="11"/>
                    <a:pt x="97" y="11"/>
                    <a:pt x="97" y="11"/>
                  </a:cubicBezTo>
                  <a:cubicBezTo>
                    <a:pt x="89" y="6"/>
                    <a:pt x="89" y="6"/>
                    <a:pt x="89" y="6"/>
                  </a:cubicBezTo>
                  <a:cubicBezTo>
                    <a:pt x="77" y="16"/>
                    <a:pt x="77" y="16"/>
                    <a:pt x="77" y="16"/>
                  </a:cubicBezTo>
                  <a:cubicBezTo>
                    <a:pt x="77" y="16"/>
                    <a:pt x="77" y="16"/>
                    <a:pt x="77" y="16"/>
                  </a:cubicBezTo>
                  <a:cubicBezTo>
                    <a:pt x="76" y="15"/>
                    <a:pt x="74" y="15"/>
                    <a:pt x="72" y="14"/>
                  </a:cubicBezTo>
                  <a:cubicBezTo>
                    <a:pt x="72" y="14"/>
                    <a:pt x="72" y="14"/>
                    <a:pt x="72" y="14"/>
                  </a:cubicBezTo>
                  <a:cubicBezTo>
                    <a:pt x="67" y="0"/>
                    <a:pt x="67" y="0"/>
                    <a:pt x="67" y="0"/>
                  </a:cubicBezTo>
                  <a:cubicBezTo>
                    <a:pt x="57" y="0"/>
                    <a:pt x="57" y="0"/>
                    <a:pt x="57" y="0"/>
                  </a:cubicBezTo>
                  <a:cubicBezTo>
                    <a:pt x="52" y="14"/>
                    <a:pt x="52" y="14"/>
                    <a:pt x="52" y="14"/>
                  </a:cubicBezTo>
                  <a:cubicBezTo>
                    <a:pt x="52" y="14"/>
                    <a:pt x="52" y="14"/>
                    <a:pt x="52" y="14"/>
                  </a:cubicBezTo>
                  <a:cubicBezTo>
                    <a:pt x="50" y="15"/>
                    <a:pt x="48" y="15"/>
                    <a:pt x="46" y="16"/>
                  </a:cubicBezTo>
                  <a:cubicBezTo>
                    <a:pt x="46" y="16"/>
                    <a:pt x="46" y="16"/>
                    <a:pt x="46" y="16"/>
                  </a:cubicBezTo>
                  <a:cubicBezTo>
                    <a:pt x="35" y="6"/>
                    <a:pt x="35" y="6"/>
                    <a:pt x="35" y="6"/>
                  </a:cubicBezTo>
                  <a:cubicBezTo>
                    <a:pt x="26" y="11"/>
                    <a:pt x="26" y="11"/>
                    <a:pt x="26" y="11"/>
                  </a:cubicBezTo>
                  <a:cubicBezTo>
                    <a:pt x="29" y="26"/>
                    <a:pt x="29" y="26"/>
                    <a:pt x="29" y="26"/>
                  </a:cubicBezTo>
                  <a:cubicBezTo>
                    <a:pt x="29" y="26"/>
                    <a:pt x="29" y="26"/>
                    <a:pt x="29" y="26"/>
                  </a:cubicBezTo>
                  <a:cubicBezTo>
                    <a:pt x="28" y="27"/>
                    <a:pt x="26" y="28"/>
                    <a:pt x="25" y="30"/>
                  </a:cubicBezTo>
                  <a:cubicBezTo>
                    <a:pt x="25" y="30"/>
                    <a:pt x="25" y="30"/>
                    <a:pt x="25" y="30"/>
                  </a:cubicBezTo>
                  <a:cubicBezTo>
                    <a:pt x="10" y="27"/>
                    <a:pt x="10" y="27"/>
                    <a:pt x="10" y="27"/>
                  </a:cubicBezTo>
                  <a:cubicBezTo>
                    <a:pt x="6" y="36"/>
                    <a:pt x="6" y="36"/>
                    <a:pt x="6" y="36"/>
                  </a:cubicBezTo>
                  <a:cubicBezTo>
                    <a:pt x="15" y="47"/>
                    <a:pt x="15" y="47"/>
                    <a:pt x="15" y="47"/>
                  </a:cubicBezTo>
                  <a:cubicBezTo>
                    <a:pt x="14" y="49"/>
                    <a:pt x="14" y="51"/>
                    <a:pt x="14" y="53"/>
                  </a:cubicBezTo>
                  <a:cubicBezTo>
                    <a:pt x="0" y="58"/>
                    <a:pt x="0" y="58"/>
                    <a:pt x="0" y="58"/>
                  </a:cubicBezTo>
                  <a:cubicBezTo>
                    <a:pt x="0" y="67"/>
                    <a:pt x="0" y="67"/>
                    <a:pt x="0" y="67"/>
                  </a:cubicBezTo>
                  <a:cubicBezTo>
                    <a:pt x="13" y="72"/>
                    <a:pt x="13" y="72"/>
                    <a:pt x="13" y="72"/>
                  </a:cubicBezTo>
                  <a:cubicBezTo>
                    <a:pt x="14" y="74"/>
                    <a:pt x="14" y="76"/>
                    <a:pt x="15" y="78"/>
                  </a:cubicBezTo>
                  <a:cubicBezTo>
                    <a:pt x="6" y="89"/>
                    <a:pt x="6" y="89"/>
                    <a:pt x="6" y="89"/>
                  </a:cubicBezTo>
                  <a:cubicBezTo>
                    <a:pt x="10" y="98"/>
                    <a:pt x="10" y="98"/>
                    <a:pt x="10" y="98"/>
                  </a:cubicBezTo>
                  <a:cubicBezTo>
                    <a:pt x="25" y="95"/>
                    <a:pt x="25" y="95"/>
                    <a:pt x="25" y="95"/>
                  </a:cubicBezTo>
                  <a:cubicBezTo>
                    <a:pt x="26" y="97"/>
                    <a:pt x="28" y="98"/>
                    <a:pt x="29" y="99"/>
                  </a:cubicBezTo>
                  <a:cubicBezTo>
                    <a:pt x="26" y="114"/>
                    <a:pt x="26" y="114"/>
                    <a:pt x="26" y="114"/>
                  </a:cubicBezTo>
                  <a:cubicBezTo>
                    <a:pt x="35" y="119"/>
                    <a:pt x="35" y="119"/>
                    <a:pt x="35" y="119"/>
                  </a:cubicBezTo>
                  <a:cubicBezTo>
                    <a:pt x="46" y="109"/>
                    <a:pt x="46" y="109"/>
                    <a:pt x="46" y="109"/>
                  </a:cubicBezTo>
                  <a:cubicBezTo>
                    <a:pt x="48" y="110"/>
                    <a:pt x="50" y="110"/>
                    <a:pt x="52" y="111"/>
                  </a:cubicBezTo>
                  <a:cubicBezTo>
                    <a:pt x="57" y="125"/>
                    <a:pt x="57" y="125"/>
                    <a:pt x="57" y="125"/>
                  </a:cubicBezTo>
                  <a:cubicBezTo>
                    <a:pt x="67" y="125"/>
                    <a:pt x="67" y="125"/>
                    <a:pt x="67" y="125"/>
                  </a:cubicBezTo>
                  <a:cubicBezTo>
                    <a:pt x="71" y="111"/>
                    <a:pt x="71" y="111"/>
                    <a:pt x="71" y="111"/>
                  </a:cubicBezTo>
                  <a:cubicBezTo>
                    <a:pt x="74" y="110"/>
                    <a:pt x="76" y="110"/>
                    <a:pt x="78" y="109"/>
                  </a:cubicBezTo>
                  <a:cubicBezTo>
                    <a:pt x="89" y="119"/>
                    <a:pt x="89" y="119"/>
                    <a:pt x="89" y="119"/>
                  </a:cubicBezTo>
                  <a:cubicBezTo>
                    <a:pt x="97" y="114"/>
                    <a:pt x="97" y="114"/>
                    <a:pt x="97" y="114"/>
                  </a:cubicBezTo>
                  <a:cubicBezTo>
                    <a:pt x="94" y="99"/>
                    <a:pt x="94" y="99"/>
                    <a:pt x="94" y="99"/>
                  </a:cubicBezTo>
                  <a:cubicBezTo>
                    <a:pt x="96" y="98"/>
                    <a:pt x="97" y="97"/>
                    <a:pt x="99" y="95"/>
                  </a:cubicBezTo>
                  <a:cubicBezTo>
                    <a:pt x="113" y="98"/>
                    <a:pt x="113" y="98"/>
                    <a:pt x="113" y="98"/>
                  </a:cubicBezTo>
                  <a:cubicBezTo>
                    <a:pt x="118" y="89"/>
                    <a:pt x="118" y="89"/>
                    <a:pt x="118" y="89"/>
                  </a:cubicBezTo>
                  <a:cubicBezTo>
                    <a:pt x="109" y="78"/>
                    <a:pt x="109" y="78"/>
                    <a:pt x="109" y="78"/>
                  </a:cubicBezTo>
                  <a:cubicBezTo>
                    <a:pt x="109" y="76"/>
                    <a:pt x="110" y="74"/>
                    <a:pt x="110" y="72"/>
                  </a:cubicBezTo>
                  <a:lnTo>
                    <a:pt x="124" y="67"/>
                  </a:lnTo>
                  <a:close/>
                  <a:moveTo>
                    <a:pt x="62" y="87"/>
                  </a:moveTo>
                  <a:cubicBezTo>
                    <a:pt x="48" y="87"/>
                    <a:pt x="37" y="76"/>
                    <a:pt x="37" y="63"/>
                  </a:cubicBezTo>
                  <a:cubicBezTo>
                    <a:pt x="37" y="49"/>
                    <a:pt x="48" y="38"/>
                    <a:pt x="62" y="38"/>
                  </a:cubicBezTo>
                  <a:cubicBezTo>
                    <a:pt x="75" y="38"/>
                    <a:pt x="87" y="49"/>
                    <a:pt x="87" y="63"/>
                  </a:cubicBezTo>
                  <a:cubicBezTo>
                    <a:pt x="87" y="76"/>
                    <a:pt x="75" y="87"/>
                    <a:pt x="62" y="87"/>
                  </a:cubicBezTo>
                  <a:close/>
                </a:path>
              </a:pathLst>
            </a:custGeom>
            <a:solidFill>
              <a:srgbClr val="CDDEC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21" name="Freeform 13"/>
            <p:cNvSpPr>
              <a:spLocks noEditPoints="1"/>
            </p:cNvSpPr>
            <p:nvPr/>
          </p:nvSpPr>
          <p:spPr bwMode="auto">
            <a:xfrm>
              <a:off x="4211" y="3334"/>
              <a:ext cx="864" cy="861"/>
            </a:xfrm>
            <a:custGeom>
              <a:gdLst>
                <a:gd name="T0" fmla="*/ 365 w 365"/>
                <a:gd name="T1" fmla="*/ 158 h 364"/>
                <a:gd name="T2" fmla="*/ 359 w 365"/>
                <a:gd name="T3" fmla="*/ 130 h 364"/>
                <a:gd name="T4" fmla="*/ 316 w 365"/>
                <a:gd name="T5" fmla="*/ 124 h 364"/>
                <a:gd name="T6" fmla="*/ 308 w 365"/>
                <a:gd name="T7" fmla="*/ 108 h 364"/>
                <a:gd name="T8" fmla="*/ 329 w 365"/>
                <a:gd name="T9" fmla="*/ 70 h 364"/>
                <a:gd name="T10" fmla="*/ 310 w 365"/>
                <a:gd name="T11" fmla="*/ 49 h 364"/>
                <a:gd name="T12" fmla="*/ 269 w 365"/>
                <a:gd name="T13" fmla="*/ 65 h 364"/>
                <a:gd name="T14" fmla="*/ 269 w 365"/>
                <a:gd name="T15" fmla="*/ 65 h 364"/>
                <a:gd name="T16" fmla="*/ 254 w 365"/>
                <a:gd name="T17" fmla="*/ 56 h 364"/>
                <a:gd name="T18" fmla="*/ 254 w 365"/>
                <a:gd name="T19" fmla="*/ 56 h 364"/>
                <a:gd name="T20" fmla="*/ 253 w 365"/>
                <a:gd name="T21" fmla="*/ 12 h 364"/>
                <a:gd name="T22" fmla="*/ 226 w 365"/>
                <a:gd name="T23" fmla="*/ 3 h 364"/>
                <a:gd name="T24" fmla="*/ 200 w 365"/>
                <a:gd name="T25" fmla="*/ 38 h 364"/>
                <a:gd name="T26" fmla="*/ 200 w 365"/>
                <a:gd name="T27" fmla="*/ 38 h 364"/>
                <a:gd name="T28" fmla="*/ 182 w 365"/>
                <a:gd name="T29" fmla="*/ 37 h 364"/>
                <a:gd name="T30" fmla="*/ 182 w 365"/>
                <a:gd name="T31" fmla="*/ 37 h 364"/>
                <a:gd name="T32" fmla="*/ 159 w 365"/>
                <a:gd name="T33" fmla="*/ 0 h 364"/>
                <a:gd name="T34" fmla="*/ 131 w 365"/>
                <a:gd name="T35" fmla="*/ 6 h 364"/>
                <a:gd name="T36" fmla="*/ 125 w 365"/>
                <a:gd name="T37" fmla="*/ 49 h 364"/>
                <a:gd name="T38" fmla="*/ 125 w 365"/>
                <a:gd name="T39" fmla="*/ 49 h 364"/>
                <a:gd name="T40" fmla="*/ 109 w 365"/>
                <a:gd name="T41" fmla="*/ 57 h 364"/>
                <a:gd name="T42" fmla="*/ 109 w 365"/>
                <a:gd name="T43" fmla="*/ 57 h 364"/>
                <a:gd name="T44" fmla="*/ 71 w 365"/>
                <a:gd name="T45" fmla="*/ 36 h 364"/>
                <a:gd name="T46" fmla="*/ 50 w 365"/>
                <a:gd name="T47" fmla="*/ 55 h 364"/>
                <a:gd name="T48" fmla="*/ 66 w 365"/>
                <a:gd name="T49" fmla="*/ 95 h 364"/>
                <a:gd name="T50" fmla="*/ 67 w 365"/>
                <a:gd name="T51" fmla="*/ 96 h 364"/>
                <a:gd name="T52" fmla="*/ 57 w 365"/>
                <a:gd name="T53" fmla="*/ 110 h 364"/>
                <a:gd name="T54" fmla="*/ 57 w 365"/>
                <a:gd name="T55" fmla="*/ 110 h 364"/>
                <a:gd name="T56" fmla="*/ 13 w 365"/>
                <a:gd name="T57" fmla="*/ 111 h 364"/>
                <a:gd name="T58" fmla="*/ 4 w 365"/>
                <a:gd name="T59" fmla="*/ 139 h 364"/>
                <a:gd name="T60" fmla="*/ 39 w 365"/>
                <a:gd name="T61" fmla="*/ 165 h 364"/>
                <a:gd name="T62" fmla="*/ 38 w 365"/>
                <a:gd name="T63" fmla="*/ 183 h 364"/>
                <a:gd name="T64" fmla="*/ 0 w 365"/>
                <a:gd name="T65" fmla="*/ 206 h 364"/>
                <a:gd name="T66" fmla="*/ 6 w 365"/>
                <a:gd name="T67" fmla="*/ 234 h 364"/>
                <a:gd name="T68" fmla="*/ 49 w 365"/>
                <a:gd name="T69" fmla="*/ 240 h 364"/>
                <a:gd name="T70" fmla="*/ 58 w 365"/>
                <a:gd name="T71" fmla="*/ 256 h 364"/>
                <a:gd name="T72" fmla="*/ 37 w 365"/>
                <a:gd name="T73" fmla="*/ 294 h 364"/>
                <a:gd name="T74" fmla="*/ 56 w 365"/>
                <a:gd name="T75" fmla="*/ 315 h 364"/>
                <a:gd name="T76" fmla="*/ 96 w 365"/>
                <a:gd name="T77" fmla="*/ 299 h 364"/>
                <a:gd name="T78" fmla="*/ 111 w 365"/>
                <a:gd name="T79" fmla="*/ 309 h 364"/>
                <a:gd name="T80" fmla="*/ 112 w 365"/>
                <a:gd name="T81" fmla="*/ 352 h 364"/>
                <a:gd name="T82" fmla="*/ 140 w 365"/>
                <a:gd name="T83" fmla="*/ 361 h 364"/>
                <a:gd name="T84" fmla="*/ 166 w 365"/>
                <a:gd name="T85" fmla="*/ 327 h 364"/>
                <a:gd name="T86" fmla="*/ 185 w 365"/>
                <a:gd name="T87" fmla="*/ 328 h 364"/>
                <a:gd name="T88" fmla="*/ 207 w 365"/>
                <a:gd name="T89" fmla="*/ 364 h 364"/>
                <a:gd name="T90" fmla="*/ 235 w 365"/>
                <a:gd name="T91" fmla="*/ 358 h 364"/>
                <a:gd name="T92" fmla="*/ 240 w 365"/>
                <a:gd name="T93" fmla="*/ 316 h 364"/>
                <a:gd name="T94" fmla="*/ 257 w 365"/>
                <a:gd name="T95" fmla="*/ 307 h 364"/>
                <a:gd name="T96" fmla="*/ 295 w 365"/>
                <a:gd name="T97" fmla="*/ 328 h 364"/>
                <a:gd name="T98" fmla="*/ 316 w 365"/>
                <a:gd name="T99" fmla="*/ 309 h 364"/>
                <a:gd name="T100" fmla="*/ 300 w 365"/>
                <a:gd name="T101" fmla="*/ 269 h 364"/>
                <a:gd name="T102" fmla="*/ 310 w 365"/>
                <a:gd name="T103" fmla="*/ 253 h 364"/>
                <a:gd name="T104" fmla="*/ 353 w 365"/>
                <a:gd name="T105" fmla="*/ 252 h 364"/>
                <a:gd name="T106" fmla="*/ 362 w 365"/>
                <a:gd name="T107" fmla="*/ 225 h 364"/>
                <a:gd name="T108" fmla="*/ 327 w 365"/>
                <a:gd name="T109" fmla="*/ 199 h 364"/>
                <a:gd name="T110" fmla="*/ 328 w 365"/>
                <a:gd name="T111" fmla="*/ 181 h 364"/>
                <a:gd name="T112" fmla="*/ 365 w 365"/>
                <a:gd name="T113" fmla="*/ 158 h 364"/>
                <a:gd name="T114" fmla="*/ 198 w 365"/>
                <a:gd name="T115" fmla="*/ 254 h 364"/>
                <a:gd name="T116" fmla="*/ 112 w 365"/>
                <a:gd name="T117" fmla="*/ 197 h 364"/>
                <a:gd name="T118" fmla="*/ 168 w 365"/>
                <a:gd name="T119" fmla="*/ 111 h 364"/>
                <a:gd name="T120" fmla="*/ 254 w 365"/>
                <a:gd name="T121" fmla="*/ 167 h 364"/>
                <a:gd name="T122" fmla="*/ 198 w 365"/>
                <a:gd name="T123" fmla="*/ 25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65" h="364">
                  <a:moveTo>
                    <a:pt x="365" y="158"/>
                  </a:moveTo>
                  <a:cubicBezTo>
                    <a:pt x="359" y="130"/>
                    <a:pt x="359" y="130"/>
                    <a:pt x="359" y="130"/>
                  </a:cubicBezTo>
                  <a:cubicBezTo>
                    <a:pt x="316" y="124"/>
                    <a:pt x="316" y="124"/>
                    <a:pt x="316" y="124"/>
                  </a:cubicBezTo>
                  <a:cubicBezTo>
                    <a:pt x="314" y="119"/>
                    <a:pt x="311" y="113"/>
                    <a:pt x="308" y="108"/>
                  </a:cubicBezTo>
                  <a:cubicBezTo>
                    <a:pt x="329" y="70"/>
                    <a:pt x="329" y="70"/>
                    <a:pt x="329" y="70"/>
                  </a:cubicBezTo>
                  <a:cubicBezTo>
                    <a:pt x="310" y="49"/>
                    <a:pt x="310" y="49"/>
                    <a:pt x="310" y="49"/>
                  </a:cubicBezTo>
                  <a:cubicBezTo>
                    <a:pt x="269" y="65"/>
                    <a:pt x="269" y="65"/>
                    <a:pt x="269" y="65"/>
                  </a:cubicBezTo>
                  <a:cubicBezTo>
                    <a:pt x="269" y="65"/>
                    <a:pt x="269" y="65"/>
                    <a:pt x="269" y="65"/>
                  </a:cubicBezTo>
                  <a:cubicBezTo>
                    <a:pt x="265" y="62"/>
                    <a:pt x="260" y="59"/>
                    <a:pt x="254" y="56"/>
                  </a:cubicBezTo>
                  <a:cubicBezTo>
                    <a:pt x="254" y="56"/>
                    <a:pt x="254" y="56"/>
                    <a:pt x="254" y="56"/>
                  </a:cubicBezTo>
                  <a:cubicBezTo>
                    <a:pt x="253" y="12"/>
                    <a:pt x="253" y="12"/>
                    <a:pt x="253" y="12"/>
                  </a:cubicBezTo>
                  <a:cubicBezTo>
                    <a:pt x="226" y="3"/>
                    <a:pt x="226" y="3"/>
                    <a:pt x="226" y="3"/>
                  </a:cubicBezTo>
                  <a:cubicBezTo>
                    <a:pt x="200" y="38"/>
                    <a:pt x="200" y="38"/>
                    <a:pt x="200" y="38"/>
                  </a:cubicBezTo>
                  <a:cubicBezTo>
                    <a:pt x="200" y="38"/>
                    <a:pt x="200" y="38"/>
                    <a:pt x="200" y="38"/>
                  </a:cubicBezTo>
                  <a:cubicBezTo>
                    <a:pt x="194" y="37"/>
                    <a:pt x="188" y="37"/>
                    <a:pt x="182" y="37"/>
                  </a:cubicBezTo>
                  <a:cubicBezTo>
                    <a:pt x="182" y="37"/>
                    <a:pt x="182" y="37"/>
                    <a:pt x="182" y="37"/>
                  </a:cubicBezTo>
                  <a:cubicBezTo>
                    <a:pt x="159" y="0"/>
                    <a:pt x="159" y="0"/>
                    <a:pt x="159" y="0"/>
                  </a:cubicBezTo>
                  <a:cubicBezTo>
                    <a:pt x="131" y="6"/>
                    <a:pt x="131" y="6"/>
                    <a:pt x="131" y="6"/>
                  </a:cubicBezTo>
                  <a:cubicBezTo>
                    <a:pt x="125" y="49"/>
                    <a:pt x="125" y="49"/>
                    <a:pt x="125" y="49"/>
                  </a:cubicBezTo>
                  <a:cubicBezTo>
                    <a:pt x="125" y="49"/>
                    <a:pt x="125" y="49"/>
                    <a:pt x="125" y="49"/>
                  </a:cubicBezTo>
                  <a:cubicBezTo>
                    <a:pt x="120" y="51"/>
                    <a:pt x="114" y="54"/>
                    <a:pt x="109" y="57"/>
                  </a:cubicBezTo>
                  <a:cubicBezTo>
                    <a:pt x="109" y="57"/>
                    <a:pt x="109" y="57"/>
                    <a:pt x="109" y="57"/>
                  </a:cubicBezTo>
                  <a:cubicBezTo>
                    <a:pt x="71" y="36"/>
                    <a:pt x="71" y="36"/>
                    <a:pt x="71" y="36"/>
                  </a:cubicBezTo>
                  <a:cubicBezTo>
                    <a:pt x="50" y="55"/>
                    <a:pt x="50" y="55"/>
                    <a:pt x="50" y="55"/>
                  </a:cubicBezTo>
                  <a:cubicBezTo>
                    <a:pt x="66" y="95"/>
                    <a:pt x="66" y="95"/>
                    <a:pt x="66" y="95"/>
                  </a:cubicBezTo>
                  <a:cubicBezTo>
                    <a:pt x="67" y="96"/>
                    <a:pt x="67" y="96"/>
                    <a:pt x="67" y="96"/>
                  </a:cubicBezTo>
                  <a:cubicBezTo>
                    <a:pt x="63" y="100"/>
                    <a:pt x="60" y="105"/>
                    <a:pt x="57" y="110"/>
                  </a:cubicBezTo>
                  <a:cubicBezTo>
                    <a:pt x="57" y="110"/>
                    <a:pt x="57" y="110"/>
                    <a:pt x="57" y="110"/>
                  </a:cubicBezTo>
                  <a:cubicBezTo>
                    <a:pt x="13" y="111"/>
                    <a:pt x="13" y="111"/>
                    <a:pt x="13" y="111"/>
                  </a:cubicBezTo>
                  <a:cubicBezTo>
                    <a:pt x="4" y="139"/>
                    <a:pt x="4" y="139"/>
                    <a:pt x="4" y="139"/>
                  </a:cubicBezTo>
                  <a:cubicBezTo>
                    <a:pt x="39" y="165"/>
                    <a:pt x="39" y="165"/>
                    <a:pt x="39" y="165"/>
                  </a:cubicBezTo>
                  <a:cubicBezTo>
                    <a:pt x="38" y="171"/>
                    <a:pt x="38" y="177"/>
                    <a:pt x="38" y="183"/>
                  </a:cubicBezTo>
                  <a:cubicBezTo>
                    <a:pt x="0" y="206"/>
                    <a:pt x="0" y="206"/>
                    <a:pt x="0" y="206"/>
                  </a:cubicBezTo>
                  <a:cubicBezTo>
                    <a:pt x="6" y="234"/>
                    <a:pt x="6" y="234"/>
                    <a:pt x="6" y="234"/>
                  </a:cubicBezTo>
                  <a:cubicBezTo>
                    <a:pt x="49" y="240"/>
                    <a:pt x="49" y="240"/>
                    <a:pt x="49" y="240"/>
                  </a:cubicBezTo>
                  <a:cubicBezTo>
                    <a:pt x="52" y="245"/>
                    <a:pt x="55" y="251"/>
                    <a:pt x="58" y="256"/>
                  </a:cubicBezTo>
                  <a:cubicBezTo>
                    <a:pt x="37" y="294"/>
                    <a:pt x="37" y="294"/>
                    <a:pt x="37" y="294"/>
                  </a:cubicBezTo>
                  <a:cubicBezTo>
                    <a:pt x="56" y="315"/>
                    <a:pt x="56" y="315"/>
                    <a:pt x="56" y="315"/>
                  </a:cubicBezTo>
                  <a:cubicBezTo>
                    <a:pt x="96" y="299"/>
                    <a:pt x="96" y="299"/>
                    <a:pt x="96" y="299"/>
                  </a:cubicBezTo>
                  <a:cubicBezTo>
                    <a:pt x="101" y="302"/>
                    <a:pt x="106" y="306"/>
                    <a:pt x="111" y="309"/>
                  </a:cubicBezTo>
                  <a:cubicBezTo>
                    <a:pt x="112" y="352"/>
                    <a:pt x="112" y="352"/>
                    <a:pt x="112" y="352"/>
                  </a:cubicBezTo>
                  <a:cubicBezTo>
                    <a:pt x="140" y="361"/>
                    <a:pt x="140" y="361"/>
                    <a:pt x="140" y="361"/>
                  </a:cubicBezTo>
                  <a:cubicBezTo>
                    <a:pt x="166" y="327"/>
                    <a:pt x="166" y="327"/>
                    <a:pt x="166" y="327"/>
                  </a:cubicBezTo>
                  <a:cubicBezTo>
                    <a:pt x="172" y="327"/>
                    <a:pt x="178" y="328"/>
                    <a:pt x="185" y="328"/>
                  </a:cubicBezTo>
                  <a:cubicBezTo>
                    <a:pt x="207" y="364"/>
                    <a:pt x="207" y="364"/>
                    <a:pt x="207" y="364"/>
                  </a:cubicBezTo>
                  <a:cubicBezTo>
                    <a:pt x="235" y="358"/>
                    <a:pt x="235" y="358"/>
                    <a:pt x="235" y="358"/>
                  </a:cubicBezTo>
                  <a:cubicBezTo>
                    <a:pt x="240" y="316"/>
                    <a:pt x="240" y="316"/>
                    <a:pt x="240" y="316"/>
                  </a:cubicBezTo>
                  <a:cubicBezTo>
                    <a:pt x="246" y="313"/>
                    <a:pt x="252" y="311"/>
                    <a:pt x="257" y="307"/>
                  </a:cubicBezTo>
                  <a:cubicBezTo>
                    <a:pt x="295" y="328"/>
                    <a:pt x="295" y="328"/>
                    <a:pt x="295" y="328"/>
                  </a:cubicBezTo>
                  <a:cubicBezTo>
                    <a:pt x="316" y="309"/>
                    <a:pt x="316" y="309"/>
                    <a:pt x="316" y="309"/>
                  </a:cubicBezTo>
                  <a:cubicBezTo>
                    <a:pt x="300" y="269"/>
                    <a:pt x="300" y="269"/>
                    <a:pt x="300" y="269"/>
                  </a:cubicBezTo>
                  <a:cubicBezTo>
                    <a:pt x="303" y="264"/>
                    <a:pt x="307" y="259"/>
                    <a:pt x="310" y="253"/>
                  </a:cubicBezTo>
                  <a:cubicBezTo>
                    <a:pt x="353" y="252"/>
                    <a:pt x="353" y="252"/>
                    <a:pt x="353" y="252"/>
                  </a:cubicBezTo>
                  <a:cubicBezTo>
                    <a:pt x="362" y="225"/>
                    <a:pt x="362" y="225"/>
                    <a:pt x="362" y="225"/>
                  </a:cubicBezTo>
                  <a:cubicBezTo>
                    <a:pt x="327" y="199"/>
                    <a:pt x="327" y="199"/>
                    <a:pt x="327" y="199"/>
                  </a:cubicBezTo>
                  <a:cubicBezTo>
                    <a:pt x="328" y="193"/>
                    <a:pt x="328" y="187"/>
                    <a:pt x="328" y="181"/>
                  </a:cubicBezTo>
                  <a:lnTo>
                    <a:pt x="365" y="158"/>
                  </a:lnTo>
                  <a:close/>
                  <a:moveTo>
                    <a:pt x="198" y="254"/>
                  </a:moveTo>
                  <a:cubicBezTo>
                    <a:pt x="159" y="262"/>
                    <a:pt x="120" y="237"/>
                    <a:pt x="112" y="197"/>
                  </a:cubicBezTo>
                  <a:cubicBezTo>
                    <a:pt x="103" y="158"/>
                    <a:pt x="128" y="119"/>
                    <a:pt x="168" y="111"/>
                  </a:cubicBezTo>
                  <a:cubicBezTo>
                    <a:pt x="207" y="103"/>
                    <a:pt x="246" y="128"/>
                    <a:pt x="254" y="167"/>
                  </a:cubicBezTo>
                  <a:cubicBezTo>
                    <a:pt x="263" y="207"/>
                    <a:pt x="237" y="245"/>
                    <a:pt x="198" y="254"/>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22" name="Freeform 14"/>
            <p:cNvSpPr>
              <a:spLocks noEditPoints="1"/>
            </p:cNvSpPr>
            <p:nvPr/>
          </p:nvSpPr>
          <p:spPr bwMode="auto">
            <a:xfrm>
              <a:off x="2645" y="3358"/>
              <a:ext cx="859" cy="858"/>
            </a:xfrm>
            <a:custGeom>
              <a:gdLst>
                <a:gd name="T0" fmla="*/ 363 w 363"/>
                <a:gd name="T1" fmla="*/ 151 h 363"/>
                <a:gd name="T2" fmla="*/ 356 w 363"/>
                <a:gd name="T3" fmla="*/ 123 h 363"/>
                <a:gd name="T4" fmla="*/ 312 w 363"/>
                <a:gd name="T5" fmla="*/ 119 h 363"/>
                <a:gd name="T6" fmla="*/ 304 w 363"/>
                <a:gd name="T7" fmla="*/ 103 h 363"/>
                <a:gd name="T8" fmla="*/ 323 w 363"/>
                <a:gd name="T9" fmla="*/ 64 h 363"/>
                <a:gd name="T10" fmla="*/ 303 w 363"/>
                <a:gd name="T11" fmla="*/ 43 h 363"/>
                <a:gd name="T12" fmla="*/ 263 w 363"/>
                <a:gd name="T13" fmla="*/ 62 h 363"/>
                <a:gd name="T14" fmla="*/ 263 w 363"/>
                <a:gd name="T15" fmla="*/ 62 h 363"/>
                <a:gd name="T16" fmla="*/ 248 w 363"/>
                <a:gd name="T17" fmla="*/ 53 h 363"/>
                <a:gd name="T18" fmla="*/ 248 w 363"/>
                <a:gd name="T19" fmla="*/ 53 h 363"/>
                <a:gd name="T20" fmla="*/ 245 w 363"/>
                <a:gd name="T21" fmla="*/ 9 h 363"/>
                <a:gd name="T22" fmla="*/ 218 w 363"/>
                <a:gd name="T23" fmla="*/ 1 h 363"/>
                <a:gd name="T24" fmla="*/ 192 w 363"/>
                <a:gd name="T25" fmla="*/ 37 h 363"/>
                <a:gd name="T26" fmla="*/ 193 w 363"/>
                <a:gd name="T27" fmla="*/ 37 h 363"/>
                <a:gd name="T28" fmla="*/ 175 w 363"/>
                <a:gd name="T29" fmla="*/ 37 h 363"/>
                <a:gd name="T30" fmla="*/ 175 w 363"/>
                <a:gd name="T31" fmla="*/ 37 h 363"/>
                <a:gd name="T32" fmla="*/ 151 w 363"/>
                <a:gd name="T33" fmla="*/ 0 h 363"/>
                <a:gd name="T34" fmla="*/ 123 w 363"/>
                <a:gd name="T35" fmla="*/ 7 h 363"/>
                <a:gd name="T36" fmla="*/ 119 w 363"/>
                <a:gd name="T37" fmla="*/ 51 h 363"/>
                <a:gd name="T38" fmla="*/ 119 w 363"/>
                <a:gd name="T39" fmla="*/ 51 h 363"/>
                <a:gd name="T40" fmla="*/ 103 w 363"/>
                <a:gd name="T41" fmla="*/ 60 h 363"/>
                <a:gd name="T42" fmla="*/ 103 w 363"/>
                <a:gd name="T43" fmla="*/ 59 h 363"/>
                <a:gd name="T44" fmla="*/ 64 w 363"/>
                <a:gd name="T45" fmla="*/ 40 h 363"/>
                <a:gd name="T46" fmla="*/ 43 w 363"/>
                <a:gd name="T47" fmla="*/ 60 h 363"/>
                <a:gd name="T48" fmla="*/ 62 w 363"/>
                <a:gd name="T49" fmla="*/ 100 h 363"/>
                <a:gd name="T50" fmla="*/ 62 w 363"/>
                <a:gd name="T51" fmla="*/ 100 h 363"/>
                <a:gd name="T52" fmla="*/ 53 w 363"/>
                <a:gd name="T53" fmla="*/ 115 h 363"/>
                <a:gd name="T54" fmla="*/ 53 w 363"/>
                <a:gd name="T55" fmla="*/ 115 h 363"/>
                <a:gd name="T56" fmla="*/ 9 w 363"/>
                <a:gd name="T57" fmla="*/ 118 h 363"/>
                <a:gd name="T58" fmla="*/ 1 w 363"/>
                <a:gd name="T59" fmla="*/ 145 h 363"/>
                <a:gd name="T60" fmla="*/ 37 w 363"/>
                <a:gd name="T61" fmla="*/ 170 h 363"/>
                <a:gd name="T62" fmla="*/ 36 w 363"/>
                <a:gd name="T63" fmla="*/ 188 h 363"/>
                <a:gd name="T64" fmla="*/ 0 w 363"/>
                <a:gd name="T65" fmla="*/ 212 h 363"/>
                <a:gd name="T66" fmla="*/ 7 w 363"/>
                <a:gd name="T67" fmla="*/ 240 h 363"/>
                <a:gd name="T68" fmla="*/ 50 w 363"/>
                <a:gd name="T69" fmla="*/ 244 h 363"/>
                <a:gd name="T70" fmla="*/ 59 w 363"/>
                <a:gd name="T71" fmla="*/ 260 h 363"/>
                <a:gd name="T72" fmla="*/ 40 w 363"/>
                <a:gd name="T73" fmla="*/ 299 h 363"/>
                <a:gd name="T74" fmla="*/ 60 w 363"/>
                <a:gd name="T75" fmla="*/ 320 h 363"/>
                <a:gd name="T76" fmla="*/ 99 w 363"/>
                <a:gd name="T77" fmla="*/ 301 h 363"/>
                <a:gd name="T78" fmla="*/ 115 w 363"/>
                <a:gd name="T79" fmla="*/ 311 h 363"/>
                <a:gd name="T80" fmla="*/ 118 w 363"/>
                <a:gd name="T81" fmla="*/ 354 h 363"/>
                <a:gd name="T82" fmla="*/ 145 w 363"/>
                <a:gd name="T83" fmla="*/ 362 h 363"/>
                <a:gd name="T84" fmla="*/ 170 w 363"/>
                <a:gd name="T85" fmla="*/ 327 h 363"/>
                <a:gd name="T86" fmla="*/ 189 w 363"/>
                <a:gd name="T87" fmla="*/ 327 h 363"/>
                <a:gd name="T88" fmla="*/ 212 w 363"/>
                <a:gd name="T89" fmla="*/ 363 h 363"/>
                <a:gd name="T90" fmla="*/ 240 w 363"/>
                <a:gd name="T91" fmla="*/ 356 h 363"/>
                <a:gd name="T92" fmla="*/ 244 w 363"/>
                <a:gd name="T93" fmla="*/ 313 h 363"/>
                <a:gd name="T94" fmla="*/ 261 w 363"/>
                <a:gd name="T95" fmla="*/ 304 h 363"/>
                <a:gd name="T96" fmla="*/ 299 w 363"/>
                <a:gd name="T97" fmla="*/ 323 h 363"/>
                <a:gd name="T98" fmla="*/ 320 w 363"/>
                <a:gd name="T99" fmla="*/ 303 h 363"/>
                <a:gd name="T100" fmla="*/ 301 w 363"/>
                <a:gd name="T101" fmla="*/ 264 h 363"/>
                <a:gd name="T102" fmla="*/ 311 w 363"/>
                <a:gd name="T103" fmla="*/ 248 h 363"/>
                <a:gd name="T104" fmla="*/ 354 w 363"/>
                <a:gd name="T105" fmla="*/ 245 h 363"/>
                <a:gd name="T106" fmla="*/ 362 w 363"/>
                <a:gd name="T107" fmla="*/ 218 h 363"/>
                <a:gd name="T108" fmla="*/ 326 w 363"/>
                <a:gd name="T109" fmla="*/ 193 h 363"/>
                <a:gd name="T110" fmla="*/ 327 w 363"/>
                <a:gd name="T111" fmla="*/ 174 h 363"/>
                <a:gd name="T112" fmla="*/ 363 w 363"/>
                <a:gd name="T113" fmla="*/ 151 h 363"/>
                <a:gd name="T114" fmla="*/ 199 w 363"/>
                <a:gd name="T115" fmla="*/ 253 h 363"/>
                <a:gd name="T116" fmla="*/ 111 w 363"/>
                <a:gd name="T117" fmla="*/ 200 h 363"/>
                <a:gd name="T118" fmla="*/ 164 w 363"/>
                <a:gd name="T119" fmla="*/ 111 h 363"/>
                <a:gd name="T120" fmla="*/ 252 w 363"/>
                <a:gd name="T121" fmla="*/ 164 h 363"/>
                <a:gd name="T122" fmla="*/ 199 w 363"/>
                <a:gd name="T123" fmla="*/ 253 h 3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63" h="363">
                  <a:moveTo>
                    <a:pt x="363" y="151"/>
                  </a:moveTo>
                  <a:cubicBezTo>
                    <a:pt x="356" y="123"/>
                    <a:pt x="356" y="123"/>
                    <a:pt x="356" y="123"/>
                  </a:cubicBezTo>
                  <a:cubicBezTo>
                    <a:pt x="312" y="119"/>
                    <a:pt x="312" y="119"/>
                    <a:pt x="312" y="119"/>
                  </a:cubicBezTo>
                  <a:cubicBezTo>
                    <a:pt x="310" y="113"/>
                    <a:pt x="307" y="108"/>
                    <a:pt x="304" y="103"/>
                  </a:cubicBezTo>
                  <a:cubicBezTo>
                    <a:pt x="323" y="64"/>
                    <a:pt x="323" y="64"/>
                    <a:pt x="323" y="64"/>
                  </a:cubicBezTo>
                  <a:cubicBezTo>
                    <a:pt x="303" y="43"/>
                    <a:pt x="303" y="43"/>
                    <a:pt x="303" y="43"/>
                  </a:cubicBezTo>
                  <a:cubicBezTo>
                    <a:pt x="263" y="62"/>
                    <a:pt x="263" y="62"/>
                    <a:pt x="263" y="62"/>
                  </a:cubicBezTo>
                  <a:cubicBezTo>
                    <a:pt x="263" y="62"/>
                    <a:pt x="263" y="62"/>
                    <a:pt x="263" y="62"/>
                  </a:cubicBezTo>
                  <a:cubicBezTo>
                    <a:pt x="258" y="58"/>
                    <a:pt x="253" y="55"/>
                    <a:pt x="248" y="53"/>
                  </a:cubicBezTo>
                  <a:cubicBezTo>
                    <a:pt x="248" y="53"/>
                    <a:pt x="248" y="53"/>
                    <a:pt x="248" y="53"/>
                  </a:cubicBezTo>
                  <a:cubicBezTo>
                    <a:pt x="245" y="9"/>
                    <a:pt x="245" y="9"/>
                    <a:pt x="245" y="9"/>
                  </a:cubicBezTo>
                  <a:cubicBezTo>
                    <a:pt x="218" y="1"/>
                    <a:pt x="218" y="1"/>
                    <a:pt x="218" y="1"/>
                  </a:cubicBezTo>
                  <a:cubicBezTo>
                    <a:pt x="192" y="37"/>
                    <a:pt x="192" y="37"/>
                    <a:pt x="192" y="37"/>
                  </a:cubicBezTo>
                  <a:cubicBezTo>
                    <a:pt x="193" y="37"/>
                    <a:pt x="193" y="37"/>
                    <a:pt x="193" y="37"/>
                  </a:cubicBezTo>
                  <a:cubicBezTo>
                    <a:pt x="187" y="37"/>
                    <a:pt x="181" y="36"/>
                    <a:pt x="175" y="37"/>
                  </a:cubicBezTo>
                  <a:cubicBezTo>
                    <a:pt x="175" y="37"/>
                    <a:pt x="175" y="37"/>
                    <a:pt x="175" y="37"/>
                  </a:cubicBezTo>
                  <a:cubicBezTo>
                    <a:pt x="151" y="0"/>
                    <a:pt x="151" y="0"/>
                    <a:pt x="151" y="0"/>
                  </a:cubicBezTo>
                  <a:cubicBezTo>
                    <a:pt x="123" y="7"/>
                    <a:pt x="123" y="7"/>
                    <a:pt x="123" y="7"/>
                  </a:cubicBezTo>
                  <a:cubicBezTo>
                    <a:pt x="119" y="51"/>
                    <a:pt x="119" y="51"/>
                    <a:pt x="119" y="51"/>
                  </a:cubicBezTo>
                  <a:cubicBezTo>
                    <a:pt x="119" y="51"/>
                    <a:pt x="119" y="51"/>
                    <a:pt x="119" y="51"/>
                  </a:cubicBezTo>
                  <a:cubicBezTo>
                    <a:pt x="113" y="53"/>
                    <a:pt x="108" y="56"/>
                    <a:pt x="103" y="60"/>
                  </a:cubicBezTo>
                  <a:cubicBezTo>
                    <a:pt x="103" y="59"/>
                    <a:pt x="103" y="59"/>
                    <a:pt x="103" y="59"/>
                  </a:cubicBezTo>
                  <a:cubicBezTo>
                    <a:pt x="64" y="40"/>
                    <a:pt x="64" y="40"/>
                    <a:pt x="64" y="40"/>
                  </a:cubicBezTo>
                  <a:cubicBezTo>
                    <a:pt x="43" y="60"/>
                    <a:pt x="43" y="60"/>
                    <a:pt x="43" y="60"/>
                  </a:cubicBezTo>
                  <a:cubicBezTo>
                    <a:pt x="62" y="100"/>
                    <a:pt x="62" y="100"/>
                    <a:pt x="62" y="100"/>
                  </a:cubicBezTo>
                  <a:cubicBezTo>
                    <a:pt x="62" y="100"/>
                    <a:pt x="62" y="100"/>
                    <a:pt x="62" y="100"/>
                  </a:cubicBezTo>
                  <a:cubicBezTo>
                    <a:pt x="58" y="105"/>
                    <a:pt x="55" y="110"/>
                    <a:pt x="53" y="115"/>
                  </a:cubicBezTo>
                  <a:cubicBezTo>
                    <a:pt x="53" y="115"/>
                    <a:pt x="53" y="115"/>
                    <a:pt x="53" y="115"/>
                  </a:cubicBezTo>
                  <a:cubicBezTo>
                    <a:pt x="9" y="118"/>
                    <a:pt x="9" y="118"/>
                    <a:pt x="9" y="118"/>
                  </a:cubicBezTo>
                  <a:cubicBezTo>
                    <a:pt x="1" y="145"/>
                    <a:pt x="1" y="145"/>
                    <a:pt x="1" y="145"/>
                  </a:cubicBezTo>
                  <a:cubicBezTo>
                    <a:pt x="37" y="170"/>
                    <a:pt x="37" y="170"/>
                    <a:pt x="37" y="170"/>
                  </a:cubicBezTo>
                  <a:cubicBezTo>
                    <a:pt x="36" y="176"/>
                    <a:pt x="36" y="182"/>
                    <a:pt x="36" y="188"/>
                  </a:cubicBezTo>
                  <a:cubicBezTo>
                    <a:pt x="0" y="212"/>
                    <a:pt x="0" y="212"/>
                    <a:pt x="0" y="212"/>
                  </a:cubicBezTo>
                  <a:cubicBezTo>
                    <a:pt x="7" y="240"/>
                    <a:pt x="7" y="240"/>
                    <a:pt x="7" y="240"/>
                  </a:cubicBezTo>
                  <a:cubicBezTo>
                    <a:pt x="50" y="244"/>
                    <a:pt x="50" y="244"/>
                    <a:pt x="50" y="244"/>
                  </a:cubicBezTo>
                  <a:cubicBezTo>
                    <a:pt x="53" y="250"/>
                    <a:pt x="56" y="255"/>
                    <a:pt x="59" y="260"/>
                  </a:cubicBezTo>
                  <a:cubicBezTo>
                    <a:pt x="40" y="299"/>
                    <a:pt x="40" y="299"/>
                    <a:pt x="40" y="299"/>
                  </a:cubicBezTo>
                  <a:cubicBezTo>
                    <a:pt x="60" y="320"/>
                    <a:pt x="60" y="320"/>
                    <a:pt x="60" y="320"/>
                  </a:cubicBezTo>
                  <a:cubicBezTo>
                    <a:pt x="99" y="301"/>
                    <a:pt x="99" y="301"/>
                    <a:pt x="99" y="301"/>
                  </a:cubicBezTo>
                  <a:cubicBezTo>
                    <a:pt x="104" y="305"/>
                    <a:pt x="109" y="308"/>
                    <a:pt x="115" y="311"/>
                  </a:cubicBezTo>
                  <a:cubicBezTo>
                    <a:pt x="118" y="354"/>
                    <a:pt x="118" y="354"/>
                    <a:pt x="118" y="354"/>
                  </a:cubicBezTo>
                  <a:cubicBezTo>
                    <a:pt x="145" y="362"/>
                    <a:pt x="145" y="362"/>
                    <a:pt x="145" y="362"/>
                  </a:cubicBezTo>
                  <a:cubicBezTo>
                    <a:pt x="170" y="327"/>
                    <a:pt x="170" y="327"/>
                    <a:pt x="170" y="327"/>
                  </a:cubicBezTo>
                  <a:cubicBezTo>
                    <a:pt x="176" y="327"/>
                    <a:pt x="182" y="327"/>
                    <a:pt x="189" y="327"/>
                  </a:cubicBezTo>
                  <a:cubicBezTo>
                    <a:pt x="212" y="363"/>
                    <a:pt x="212" y="363"/>
                    <a:pt x="212" y="363"/>
                  </a:cubicBezTo>
                  <a:cubicBezTo>
                    <a:pt x="240" y="356"/>
                    <a:pt x="240" y="356"/>
                    <a:pt x="240" y="356"/>
                  </a:cubicBezTo>
                  <a:cubicBezTo>
                    <a:pt x="244" y="313"/>
                    <a:pt x="244" y="313"/>
                    <a:pt x="244" y="313"/>
                  </a:cubicBezTo>
                  <a:cubicBezTo>
                    <a:pt x="250" y="310"/>
                    <a:pt x="255" y="307"/>
                    <a:pt x="261" y="304"/>
                  </a:cubicBezTo>
                  <a:cubicBezTo>
                    <a:pt x="299" y="323"/>
                    <a:pt x="299" y="323"/>
                    <a:pt x="299" y="323"/>
                  </a:cubicBezTo>
                  <a:cubicBezTo>
                    <a:pt x="320" y="303"/>
                    <a:pt x="320" y="303"/>
                    <a:pt x="320" y="303"/>
                  </a:cubicBezTo>
                  <a:cubicBezTo>
                    <a:pt x="301" y="264"/>
                    <a:pt x="301" y="264"/>
                    <a:pt x="301" y="264"/>
                  </a:cubicBezTo>
                  <a:cubicBezTo>
                    <a:pt x="305" y="259"/>
                    <a:pt x="308" y="254"/>
                    <a:pt x="311" y="248"/>
                  </a:cubicBezTo>
                  <a:cubicBezTo>
                    <a:pt x="354" y="245"/>
                    <a:pt x="354" y="245"/>
                    <a:pt x="354" y="245"/>
                  </a:cubicBezTo>
                  <a:cubicBezTo>
                    <a:pt x="362" y="218"/>
                    <a:pt x="362" y="218"/>
                    <a:pt x="362" y="218"/>
                  </a:cubicBezTo>
                  <a:cubicBezTo>
                    <a:pt x="326" y="193"/>
                    <a:pt x="326" y="193"/>
                    <a:pt x="326" y="193"/>
                  </a:cubicBezTo>
                  <a:cubicBezTo>
                    <a:pt x="327" y="187"/>
                    <a:pt x="327" y="181"/>
                    <a:pt x="327" y="174"/>
                  </a:cubicBezTo>
                  <a:lnTo>
                    <a:pt x="363" y="151"/>
                  </a:lnTo>
                  <a:close/>
                  <a:moveTo>
                    <a:pt x="199" y="253"/>
                  </a:moveTo>
                  <a:cubicBezTo>
                    <a:pt x="160" y="263"/>
                    <a:pt x="121" y="239"/>
                    <a:pt x="111" y="200"/>
                  </a:cubicBezTo>
                  <a:cubicBezTo>
                    <a:pt x="101" y="161"/>
                    <a:pt x="125" y="121"/>
                    <a:pt x="164" y="111"/>
                  </a:cubicBezTo>
                  <a:cubicBezTo>
                    <a:pt x="203" y="101"/>
                    <a:pt x="242" y="125"/>
                    <a:pt x="252" y="164"/>
                  </a:cubicBezTo>
                  <a:cubicBezTo>
                    <a:pt x="262" y="203"/>
                    <a:pt x="238" y="243"/>
                    <a:pt x="199" y="253"/>
                  </a:cubicBezTo>
                  <a:close/>
                </a:path>
              </a:pathLst>
            </a:custGeom>
            <a:solidFill>
              <a:sysClr val="windowText" lastClr="000000">
                <a:lumMod val="65000"/>
                <a:lumOff val="35000"/>
              </a:sys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23" name="Freeform 15"/>
            <p:cNvSpPr>
              <a:spLocks noEditPoints="1"/>
            </p:cNvSpPr>
            <p:nvPr/>
          </p:nvSpPr>
          <p:spPr bwMode="auto">
            <a:xfrm>
              <a:off x="1250" y="-1676"/>
              <a:ext cx="5178" cy="5173"/>
            </a:xfrm>
            <a:custGeom>
              <a:gdLst>
                <a:gd name="T0" fmla="*/ 2050 w 2189"/>
                <a:gd name="T1" fmla="*/ 1001 h 2188"/>
                <a:gd name="T2" fmla="*/ 2018 w 2189"/>
                <a:gd name="T3" fmla="*/ 831 h 2188"/>
                <a:gd name="T4" fmla="*/ 1957 w 2189"/>
                <a:gd name="T5" fmla="*/ 671 h 2188"/>
                <a:gd name="T6" fmla="*/ 1867 w 2189"/>
                <a:gd name="T7" fmla="*/ 524 h 2188"/>
                <a:gd name="T8" fmla="*/ 1753 w 2189"/>
                <a:gd name="T9" fmla="*/ 395 h 2188"/>
                <a:gd name="T10" fmla="*/ 1618 w 2189"/>
                <a:gd name="T11" fmla="*/ 288 h 2188"/>
                <a:gd name="T12" fmla="*/ 1466 w 2189"/>
                <a:gd name="T13" fmla="*/ 208 h 2188"/>
                <a:gd name="T14" fmla="*/ 1302 w 2189"/>
                <a:gd name="T15" fmla="*/ 156 h 2188"/>
                <a:gd name="T16" fmla="*/ 1132 w 2189"/>
                <a:gd name="T17" fmla="*/ 134 h 2188"/>
                <a:gd name="T18" fmla="*/ 962 w 2189"/>
                <a:gd name="T19" fmla="*/ 7 h 2188"/>
                <a:gd name="T20" fmla="*/ 770 w 2189"/>
                <a:gd name="T21" fmla="*/ 48 h 2188"/>
                <a:gd name="T22" fmla="*/ 589 w 2189"/>
                <a:gd name="T23" fmla="*/ 122 h 2188"/>
                <a:gd name="T24" fmla="*/ 424 w 2189"/>
                <a:gd name="T25" fmla="*/ 228 h 2188"/>
                <a:gd name="T26" fmla="*/ 281 w 2189"/>
                <a:gd name="T27" fmla="*/ 361 h 2188"/>
                <a:gd name="T28" fmla="*/ 163 w 2189"/>
                <a:gd name="T29" fmla="*/ 518 h 2188"/>
                <a:gd name="T30" fmla="*/ 75 w 2189"/>
                <a:gd name="T31" fmla="*/ 693 h 2188"/>
                <a:gd name="T32" fmla="*/ 20 w 2189"/>
                <a:gd name="T33" fmla="*/ 881 h 2188"/>
                <a:gd name="T34" fmla="*/ 0 w 2189"/>
                <a:gd name="T35" fmla="*/ 1076 h 2188"/>
                <a:gd name="T36" fmla="*/ 14 w 2189"/>
                <a:gd name="T37" fmla="*/ 1271 h 2188"/>
                <a:gd name="T38" fmla="*/ 63 w 2189"/>
                <a:gd name="T39" fmla="*/ 1462 h 2188"/>
                <a:gd name="T40" fmla="*/ 145 w 2189"/>
                <a:gd name="T41" fmla="*/ 1640 h 2188"/>
                <a:gd name="T42" fmla="*/ 258 w 2189"/>
                <a:gd name="T43" fmla="*/ 1800 h 2188"/>
                <a:gd name="T44" fmla="*/ 398 w 2189"/>
                <a:gd name="T45" fmla="*/ 1938 h 2188"/>
                <a:gd name="T46" fmla="*/ 560 w 2189"/>
                <a:gd name="T47" fmla="*/ 2049 h 2188"/>
                <a:gd name="T48" fmla="*/ 740 w 2189"/>
                <a:gd name="T49" fmla="*/ 2130 h 2188"/>
                <a:gd name="T50" fmla="*/ 931 w 2189"/>
                <a:gd name="T51" fmla="*/ 2176 h 2188"/>
                <a:gd name="T52" fmla="*/ 1094 w 2189"/>
                <a:gd name="T53" fmla="*/ 2188 h 2188"/>
                <a:gd name="T54" fmla="*/ 1240 w 2189"/>
                <a:gd name="T55" fmla="*/ 2179 h 2188"/>
                <a:gd name="T56" fmla="*/ 1431 w 2189"/>
                <a:gd name="T57" fmla="*/ 2135 h 2188"/>
                <a:gd name="T58" fmla="*/ 1612 w 2189"/>
                <a:gd name="T59" fmla="*/ 2058 h 2188"/>
                <a:gd name="T60" fmla="*/ 1776 w 2189"/>
                <a:gd name="T61" fmla="*/ 1949 h 2188"/>
                <a:gd name="T62" fmla="*/ 1919 w 2189"/>
                <a:gd name="T63" fmla="*/ 1814 h 2188"/>
                <a:gd name="T64" fmla="*/ 2034 w 2189"/>
                <a:gd name="T65" fmla="*/ 1655 h 2188"/>
                <a:gd name="T66" fmla="*/ 2120 w 2189"/>
                <a:gd name="T67" fmla="*/ 1477 h 2188"/>
                <a:gd name="T68" fmla="*/ 2172 w 2189"/>
                <a:gd name="T69" fmla="*/ 1288 h 2188"/>
                <a:gd name="T70" fmla="*/ 1969 w 2189"/>
                <a:gd name="T71" fmla="*/ 1094 h 2188"/>
                <a:gd name="T72" fmla="*/ 1857 w 2189"/>
                <a:gd name="T73" fmla="*/ 1521 h 2188"/>
                <a:gd name="T74" fmla="*/ 1541 w 2189"/>
                <a:gd name="T75" fmla="*/ 1844 h 2188"/>
                <a:gd name="T76" fmla="*/ 1106 w 2189"/>
                <a:gd name="T77" fmla="*/ 1965 h 2188"/>
                <a:gd name="T78" fmla="*/ 667 w 2189"/>
                <a:gd name="T79" fmla="*/ 1859 h 2188"/>
                <a:gd name="T80" fmla="*/ 342 w 2189"/>
                <a:gd name="T81" fmla="*/ 1542 h 2188"/>
                <a:gd name="T82" fmla="*/ 218 w 2189"/>
                <a:gd name="T83" fmla="*/ 1106 h 2188"/>
                <a:gd name="T84" fmla="*/ 218 w 2189"/>
                <a:gd name="T85" fmla="*/ 1082 h 2188"/>
                <a:gd name="T86" fmla="*/ 342 w 2189"/>
                <a:gd name="T87" fmla="*/ 646 h 2188"/>
                <a:gd name="T88" fmla="*/ 667 w 2189"/>
                <a:gd name="T89" fmla="*/ 329 h 2188"/>
                <a:gd name="T90" fmla="*/ 1106 w 2189"/>
                <a:gd name="T91" fmla="*/ 223 h 2188"/>
                <a:gd name="T92" fmla="*/ 1541 w 2189"/>
                <a:gd name="T93" fmla="*/ 344 h 2188"/>
                <a:gd name="T94" fmla="*/ 1857 w 2189"/>
                <a:gd name="T95" fmla="*/ 667 h 2188"/>
                <a:gd name="T96" fmla="*/ 1969 w 2189"/>
                <a:gd name="T97" fmla="*/ 1094 h 21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89" h="2188">
                  <a:moveTo>
                    <a:pt x="2054" y="1110"/>
                  </a:moveTo>
                  <a:cubicBezTo>
                    <a:pt x="2189" y="1092"/>
                    <a:pt x="2189" y="1092"/>
                    <a:pt x="2189" y="1092"/>
                  </a:cubicBezTo>
                  <a:cubicBezTo>
                    <a:pt x="2189" y="1064"/>
                    <a:pt x="2188" y="1036"/>
                    <a:pt x="2186" y="1008"/>
                  </a:cubicBezTo>
                  <a:cubicBezTo>
                    <a:pt x="2050" y="1001"/>
                    <a:pt x="2050" y="1001"/>
                    <a:pt x="2050" y="1001"/>
                  </a:cubicBezTo>
                  <a:cubicBezTo>
                    <a:pt x="2048" y="979"/>
                    <a:pt x="2045" y="959"/>
                    <a:pt x="2042" y="938"/>
                  </a:cubicBezTo>
                  <a:cubicBezTo>
                    <a:pt x="2171" y="897"/>
                    <a:pt x="2171" y="897"/>
                    <a:pt x="2171" y="897"/>
                  </a:cubicBezTo>
                  <a:cubicBezTo>
                    <a:pt x="2166" y="869"/>
                    <a:pt x="2160" y="841"/>
                    <a:pt x="2153" y="814"/>
                  </a:cubicBezTo>
                  <a:cubicBezTo>
                    <a:pt x="2018" y="831"/>
                    <a:pt x="2018" y="831"/>
                    <a:pt x="2018" y="831"/>
                  </a:cubicBezTo>
                  <a:cubicBezTo>
                    <a:pt x="2013" y="811"/>
                    <a:pt x="2006" y="791"/>
                    <a:pt x="1999" y="771"/>
                  </a:cubicBezTo>
                  <a:cubicBezTo>
                    <a:pt x="2119" y="708"/>
                    <a:pt x="2119" y="708"/>
                    <a:pt x="2119" y="708"/>
                  </a:cubicBezTo>
                  <a:cubicBezTo>
                    <a:pt x="2109" y="681"/>
                    <a:pt x="2098" y="655"/>
                    <a:pt x="2086" y="630"/>
                  </a:cubicBezTo>
                  <a:cubicBezTo>
                    <a:pt x="1957" y="671"/>
                    <a:pt x="1957" y="671"/>
                    <a:pt x="1957" y="671"/>
                  </a:cubicBezTo>
                  <a:cubicBezTo>
                    <a:pt x="1947" y="652"/>
                    <a:pt x="1937" y="633"/>
                    <a:pt x="1927" y="615"/>
                  </a:cubicBezTo>
                  <a:cubicBezTo>
                    <a:pt x="2034" y="531"/>
                    <a:pt x="2034" y="531"/>
                    <a:pt x="2034" y="531"/>
                  </a:cubicBezTo>
                  <a:cubicBezTo>
                    <a:pt x="2019" y="507"/>
                    <a:pt x="2004" y="483"/>
                    <a:pt x="1987" y="460"/>
                  </a:cubicBezTo>
                  <a:cubicBezTo>
                    <a:pt x="1867" y="524"/>
                    <a:pt x="1867" y="524"/>
                    <a:pt x="1867" y="524"/>
                  </a:cubicBezTo>
                  <a:cubicBezTo>
                    <a:pt x="1855" y="507"/>
                    <a:pt x="1842" y="490"/>
                    <a:pt x="1828" y="474"/>
                  </a:cubicBezTo>
                  <a:cubicBezTo>
                    <a:pt x="1918" y="373"/>
                    <a:pt x="1918" y="373"/>
                    <a:pt x="1918" y="373"/>
                  </a:cubicBezTo>
                  <a:cubicBezTo>
                    <a:pt x="1900" y="352"/>
                    <a:pt x="1880" y="331"/>
                    <a:pt x="1860" y="311"/>
                  </a:cubicBezTo>
                  <a:cubicBezTo>
                    <a:pt x="1753" y="395"/>
                    <a:pt x="1753" y="395"/>
                    <a:pt x="1753" y="395"/>
                  </a:cubicBezTo>
                  <a:cubicBezTo>
                    <a:pt x="1738" y="381"/>
                    <a:pt x="1722" y="367"/>
                    <a:pt x="1706" y="353"/>
                  </a:cubicBezTo>
                  <a:cubicBezTo>
                    <a:pt x="1777" y="238"/>
                    <a:pt x="1777" y="238"/>
                    <a:pt x="1777" y="238"/>
                  </a:cubicBezTo>
                  <a:cubicBezTo>
                    <a:pt x="1754" y="220"/>
                    <a:pt x="1732" y="203"/>
                    <a:pt x="1708" y="187"/>
                  </a:cubicBezTo>
                  <a:cubicBezTo>
                    <a:pt x="1618" y="288"/>
                    <a:pt x="1618" y="288"/>
                    <a:pt x="1618" y="288"/>
                  </a:cubicBezTo>
                  <a:cubicBezTo>
                    <a:pt x="1601" y="277"/>
                    <a:pt x="1583" y="266"/>
                    <a:pt x="1565" y="256"/>
                  </a:cubicBezTo>
                  <a:cubicBezTo>
                    <a:pt x="1613" y="129"/>
                    <a:pt x="1613" y="129"/>
                    <a:pt x="1613" y="129"/>
                  </a:cubicBezTo>
                  <a:cubicBezTo>
                    <a:pt x="1588" y="116"/>
                    <a:pt x="1563" y="103"/>
                    <a:pt x="1537" y="92"/>
                  </a:cubicBezTo>
                  <a:cubicBezTo>
                    <a:pt x="1466" y="208"/>
                    <a:pt x="1466" y="208"/>
                    <a:pt x="1466" y="208"/>
                  </a:cubicBezTo>
                  <a:cubicBezTo>
                    <a:pt x="1447" y="200"/>
                    <a:pt x="1428" y="192"/>
                    <a:pt x="1408" y="186"/>
                  </a:cubicBezTo>
                  <a:cubicBezTo>
                    <a:pt x="1433" y="52"/>
                    <a:pt x="1433" y="52"/>
                    <a:pt x="1433" y="52"/>
                  </a:cubicBezTo>
                  <a:cubicBezTo>
                    <a:pt x="1406" y="44"/>
                    <a:pt x="1379" y="36"/>
                    <a:pt x="1351" y="29"/>
                  </a:cubicBezTo>
                  <a:cubicBezTo>
                    <a:pt x="1302" y="156"/>
                    <a:pt x="1302" y="156"/>
                    <a:pt x="1302" y="156"/>
                  </a:cubicBezTo>
                  <a:cubicBezTo>
                    <a:pt x="1282" y="151"/>
                    <a:pt x="1262" y="147"/>
                    <a:pt x="1241" y="144"/>
                  </a:cubicBezTo>
                  <a:cubicBezTo>
                    <a:pt x="1242" y="9"/>
                    <a:pt x="1242" y="9"/>
                    <a:pt x="1242" y="9"/>
                  </a:cubicBezTo>
                  <a:cubicBezTo>
                    <a:pt x="1214" y="5"/>
                    <a:pt x="1186" y="2"/>
                    <a:pt x="1157" y="1"/>
                  </a:cubicBezTo>
                  <a:cubicBezTo>
                    <a:pt x="1132" y="134"/>
                    <a:pt x="1132" y="134"/>
                    <a:pt x="1132" y="134"/>
                  </a:cubicBezTo>
                  <a:cubicBezTo>
                    <a:pt x="1119" y="133"/>
                    <a:pt x="1107" y="133"/>
                    <a:pt x="1094" y="133"/>
                  </a:cubicBezTo>
                  <a:cubicBezTo>
                    <a:pt x="1086" y="133"/>
                    <a:pt x="1078" y="133"/>
                    <a:pt x="1070" y="133"/>
                  </a:cubicBezTo>
                  <a:cubicBezTo>
                    <a:pt x="1047" y="0"/>
                    <a:pt x="1047" y="0"/>
                    <a:pt x="1047" y="0"/>
                  </a:cubicBezTo>
                  <a:cubicBezTo>
                    <a:pt x="1018" y="1"/>
                    <a:pt x="990" y="3"/>
                    <a:pt x="962" y="7"/>
                  </a:cubicBezTo>
                  <a:cubicBezTo>
                    <a:pt x="961" y="142"/>
                    <a:pt x="961" y="142"/>
                    <a:pt x="961" y="142"/>
                  </a:cubicBezTo>
                  <a:cubicBezTo>
                    <a:pt x="940" y="145"/>
                    <a:pt x="919" y="149"/>
                    <a:pt x="899" y="153"/>
                  </a:cubicBezTo>
                  <a:cubicBezTo>
                    <a:pt x="853" y="26"/>
                    <a:pt x="853" y="26"/>
                    <a:pt x="853" y="26"/>
                  </a:cubicBezTo>
                  <a:cubicBezTo>
                    <a:pt x="825" y="32"/>
                    <a:pt x="797" y="39"/>
                    <a:pt x="770" y="48"/>
                  </a:cubicBezTo>
                  <a:cubicBezTo>
                    <a:pt x="793" y="181"/>
                    <a:pt x="793" y="181"/>
                    <a:pt x="793" y="181"/>
                  </a:cubicBezTo>
                  <a:cubicBezTo>
                    <a:pt x="774" y="188"/>
                    <a:pt x="754" y="195"/>
                    <a:pt x="735" y="203"/>
                  </a:cubicBezTo>
                  <a:cubicBezTo>
                    <a:pt x="666" y="86"/>
                    <a:pt x="666" y="86"/>
                    <a:pt x="666" y="86"/>
                  </a:cubicBezTo>
                  <a:cubicBezTo>
                    <a:pt x="640" y="97"/>
                    <a:pt x="614" y="109"/>
                    <a:pt x="589" y="122"/>
                  </a:cubicBezTo>
                  <a:cubicBezTo>
                    <a:pt x="636" y="249"/>
                    <a:pt x="636" y="249"/>
                    <a:pt x="636" y="249"/>
                  </a:cubicBezTo>
                  <a:cubicBezTo>
                    <a:pt x="617" y="259"/>
                    <a:pt x="600" y="270"/>
                    <a:pt x="582" y="281"/>
                  </a:cubicBezTo>
                  <a:cubicBezTo>
                    <a:pt x="494" y="178"/>
                    <a:pt x="494" y="178"/>
                    <a:pt x="494" y="178"/>
                  </a:cubicBezTo>
                  <a:cubicBezTo>
                    <a:pt x="470" y="194"/>
                    <a:pt x="447" y="210"/>
                    <a:pt x="424" y="228"/>
                  </a:cubicBezTo>
                  <a:cubicBezTo>
                    <a:pt x="493" y="345"/>
                    <a:pt x="493" y="345"/>
                    <a:pt x="493" y="345"/>
                  </a:cubicBezTo>
                  <a:cubicBezTo>
                    <a:pt x="477" y="358"/>
                    <a:pt x="461" y="371"/>
                    <a:pt x="446" y="385"/>
                  </a:cubicBezTo>
                  <a:cubicBezTo>
                    <a:pt x="340" y="300"/>
                    <a:pt x="340" y="300"/>
                    <a:pt x="340" y="300"/>
                  </a:cubicBezTo>
                  <a:cubicBezTo>
                    <a:pt x="320" y="319"/>
                    <a:pt x="300" y="340"/>
                    <a:pt x="281" y="361"/>
                  </a:cubicBezTo>
                  <a:cubicBezTo>
                    <a:pt x="369" y="464"/>
                    <a:pt x="369" y="464"/>
                    <a:pt x="369" y="464"/>
                  </a:cubicBezTo>
                  <a:cubicBezTo>
                    <a:pt x="355" y="479"/>
                    <a:pt x="342" y="496"/>
                    <a:pt x="330" y="512"/>
                  </a:cubicBezTo>
                  <a:cubicBezTo>
                    <a:pt x="211" y="447"/>
                    <a:pt x="211" y="447"/>
                    <a:pt x="211" y="447"/>
                  </a:cubicBezTo>
                  <a:cubicBezTo>
                    <a:pt x="194" y="470"/>
                    <a:pt x="178" y="493"/>
                    <a:pt x="163" y="518"/>
                  </a:cubicBezTo>
                  <a:cubicBezTo>
                    <a:pt x="268" y="603"/>
                    <a:pt x="268" y="603"/>
                    <a:pt x="268" y="603"/>
                  </a:cubicBezTo>
                  <a:cubicBezTo>
                    <a:pt x="258" y="621"/>
                    <a:pt x="248" y="639"/>
                    <a:pt x="238" y="658"/>
                  </a:cubicBezTo>
                  <a:cubicBezTo>
                    <a:pt x="109" y="615"/>
                    <a:pt x="109" y="615"/>
                    <a:pt x="109" y="615"/>
                  </a:cubicBezTo>
                  <a:cubicBezTo>
                    <a:pt x="97" y="640"/>
                    <a:pt x="86" y="666"/>
                    <a:pt x="75" y="693"/>
                  </a:cubicBezTo>
                  <a:cubicBezTo>
                    <a:pt x="194" y="758"/>
                    <a:pt x="194" y="758"/>
                    <a:pt x="194" y="758"/>
                  </a:cubicBezTo>
                  <a:cubicBezTo>
                    <a:pt x="187" y="777"/>
                    <a:pt x="180" y="797"/>
                    <a:pt x="174" y="817"/>
                  </a:cubicBezTo>
                  <a:cubicBezTo>
                    <a:pt x="40" y="798"/>
                    <a:pt x="40" y="798"/>
                    <a:pt x="40" y="798"/>
                  </a:cubicBezTo>
                  <a:cubicBezTo>
                    <a:pt x="32" y="825"/>
                    <a:pt x="26" y="853"/>
                    <a:pt x="20" y="881"/>
                  </a:cubicBezTo>
                  <a:cubicBezTo>
                    <a:pt x="149" y="924"/>
                    <a:pt x="149" y="924"/>
                    <a:pt x="149" y="924"/>
                  </a:cubicBezTo>
                  <a:cubicBezTo>
                    <a:pt x="145" y="944"/>
                    <a:pt x="142" y="965"/>
                    <a:pt x="140" y="986"/>
                  </a:cubicBezTo>
                  <a:cubicBezTo>
                    <a:pt x="4" y="991"/>
                    <a:pt x="4" y="991"/>
                    <a:pt x="4" y="991"/>
                  </a:cubicBezTo>
                  <a:cubicBezTo>
                    <a:pt x="2" y="1019"/>
                    <a:pt x="0" y="1047"/>
                    <a:pt x="0" y="1076"/>
                  </a:cubicBezTo>
                  <a:cubicBezTo>
                    <a:pt x="134" y="1095"/>
                    <a:pt x="134" y="1095"/>
                    <a:pt x="134" y="1095"/>
                  </a:cubicBezTo>
                  <a:cubicBezTo>
                    <a:pt x="134" y="1116"/>
                    <a:pt x="135" y="1137"/>
                    <a:pt x="136" y="1158"/>
                  </a:cubicBezTo>
                  <a:cubicBezTo>
                    <a:pt x="3" y="1187"/>
                    <a:pt x="3" y="1187"/>
                    <a:pt x="3" y="1187"/>
                  </a:cubicBezTo>
                  <a:cubicBezTo>
                    <a:pt x="6" y="1216"/>
                    <a:pt x="9" y="1244"/>
                    <a:pt x="14" y="1271"/>
                  </a:cubicBezTo>
                  <a:cubicBezTo>
                    <a:pt x="149" y="1266"/>
                    <a:pt x="149" y="1266"/>
                    <a:pt x="149" y="1266"/>
                  </a:cubicBezTo>
                  <a:cubicBezTo>
                    <a:pt x="153" y="1287"/>
                    <a:pt x="158" y="1308"/>
                    <a:pt x="163" y="1328"/>
                  </a:cubicBezTo>
                  <a:cubicBezTo>
                    <a:pt x="38" y="1381"/>
                    <a:pt x="38" y="1381"/>
                    <a:pt x="38" y="1381"/>
                  </a:cubicBezTo>
                  <a:cubicBezTo>
                    <a:pt x="45" y="1408"/>
                    <a:pt x="53" y="1435"/>
                    <a:pt x="63" y="1462"/>
                  </a:cubicBezTo>
                  <a:cubicBezTo>
                    <a:pt x="195" y="1432"/>
                    <a:pt x="195" y="1432"/>
                    <a:pt x="195" y="1432"/>
                  </a:cubicBezTo>
                  <a:cubicBezTo>
                    <a:pt x="203" y="1452"/>
                    <a:pt x="211" y="1472"/>
                    <a:pt x="220" y="1491"/>
                  </a:cubicBezTo>
                  <a:cubicBezTo>
                    <a:pt x="106" y="1565"/>
                    <a:pt x="106" y="1565"/>
                    <a:pt x="106" y="1565"/>
                  </a:cubicBezTo>
                  <a:cubicBezTo>
                    <a:pt x="118" y="1590"/>
                    <a:pt x="131" y="1615"/>
                    <a:pt x="145" y="1640"/>
                  </a:cubicBezTo>
                  <a:cubicBezTo>
                    <a:pt x="270" y="1587"/>
                    <a:pt x="270" y="1587"/>
                    <a:pt x="270" y="1587"/>
                  </a:cubicBezTo>
                  <a:cubicBezTo>
                    <a:pt x="281" y="1606"/>
                    <a:pt x="293" y="1623"/>
                    <a:pt x="305" y="1641"/>
                  </a:cubicBezTo>
                  <a:cubicBezTo>
                    <a:pt x="206" y="1734"/>
                    <a:pt x="206" y="1734"/>
                    <a:pt x="206" y="1734"/>
                  </a:cubicBezTo>
                  <a:cubicBezTo>
                    <a:pt x="223" y="1757"/>
                    <a:pt x="240" y="1779"/>
                    <a:pt x="258" y="1800"/>
                  </a:cubicBezTo>
                  <a:cubicBezTo>
                    <a:pt x="372" y="1726"/>
                    <a:pt x="372" y="1726"/>
                    <a:pt x="372" y="1726"/>
                  </a:cubicBezTo>
                  <a:cubicBezTo>
                    <a:pt x="386" y="1742"/>
                    <a:pt x="401" y="1758"/>
                    <a:pt x="416" y="1773"/>
                  </a:cubicBezTo>
                  <a:cubicBezTo>
                    <a:pt x="335" y="1882"/>
                    <a:pt x="335" y="1882"/>
                    <a:pt x="335" y="1882"/>
                  </a:cubicBezTo>
                  <a:cubicBezTo>
                    <a:pt x="355" y="1902"/>
                    <a:pt x="376" y="1920"/>
                    <a:pt x="398" y="1938"/>
                  </a:cubicBezTo>
                  <a:cubicBezTo>
                    <a:pt x="497" y="1845"/>
                    <a:pt x="497" y="1845"/>
                    <a:pt x="497" y="1845"/>
                  </a:cubicBezTo>
                  <a:cubicBezTo>
                    <a:pt x="514" y="1859"/>
                    <a:pt x="531" y="1871"/>
                    <a:pt x="548" y="1883"/>
                  </a:cubicBezTo>
                  <a:cubicBezTo>
                    <a:pt x="488" y="2005"/>
                    <a:pt x="488" y="2005"/>
                    <a:pt x="488" y="2005"/>
                  </a:cubicBezTo>
                  <a:cubicBezTo>
                    <a:pt x="512" y="2021"/>
                    <a:pt x="536" y="2036"/>
                    <a:pt x="560" y="2049"/>
                  </a:cubicBezTo>
                  <a:cubicBezTo>
                    <a:pt x="641" y="1940"/>
                    <a:pt x="641" y="1940"/>
                    <a:pt x="641" y="1940"/>
                  </a:cubicBezTo>
                  <a:cubicBezTo>
                    <a:pt x="660" y="1950"/>
                    <a:pt x="679" y="1960"/>
                    <a:pt x="698" y="1969"/>
                  </a:cubicBezTo>
                  <a:cubicBezTo>
                    <a:pt x="661" y="2099"/>
                    <a:pt x="661" y="2099"/>
                    <a:pt x="661" y="2099"/>
                  </a:cubicBezTo>
                  <a:cubicBezTo>
                    <a:pt x="687" y="2110"/>
                    <a:pt x="713" y="2120"/>
                    <a:pt x="740" y="2130"/>
                  </a:cubicBezTo>
                  <a:cubicBezTo>
                    <a:pt x="800" y="2008"/>
                    <a:pt x="800" y="2008"/>
                    <a:pt x="800" y="2008"/>
                  </a:cubicBezTo>
                  <a:cubicBezTo>
                    <a:pt x="820" y="2014"/>
                    <a:pt x="841" y="2020"/>
                    <a:pt x="861" y="2025"/>
                  </a:cubicBezTo>
                  <a:cubicBezTo>
                    <a:pt x="848" y="2160"/>
                    <a:pt x="848" y="2160"/>
                    <a:pt x="848" y="2160"/>
                  </a:cubicBezTo>
                  <a:cubicBezTo>
                    <a:pt x="875" y="2167"/>
                    <a:pt x="903" y="2172"/>
                    <a:pt x="931" y="2176"/>
                  </a:cubicBezTo>
                  <a:cubicBezTo>
                    <a:pt x="968" y="2046"/>
                    <a:pt x="968" y="2046"/>
                    <a:pt x="968" y="2046"/>
                  </a:cubicBezTo>
                  <a:cubicBezTo>
                    <a:pt x="989" y="2048"/>
                    <a:pt x="1010" y="2050"/>
                    <a:pt x="1032" y="2052"/>
                  </a:cubicBezTo>
                  <a:cubicBezTo>
                    <a:pt x="1043" y="2187"/>
                    <a:pt x="1043" y="2187"/>
                    <a:pt x="1043" y="2187"/>
                  </a:cubicBezTo>
                  <a:cubicBezTo>
                    <a:pt x="1060" y="2188"/>
                    <a:pt x="1077" y="2188"/>
                    <a:pt x="1094" y="2188"/>
                  </a:cubicBezTo>
                  <a:cubicBezTo>
                    <a:pt x="1105" y="2188"/>
                    <a:pt x="1116" y="2188"/>
                    <a:pt x="1128" y="2188"/>
                  </a:cubicBezTo>
                  <a:cubicBezTo>
                    <a:pt x="1141" y="2053"/>
                    <a:pt x="1141" y="2053"/>
                    <a:pt x="1141" y="2053"/>
                  </a:cubicBezTo>
                  <a:cubicBezTo>
                    <a:pt x="1162" y="2052"/>
                    <a:pt x="1183" y="2050"/>
                    <a:pt x="1205" y="2047"/>
                  </a:cubicBezTo>
                  <a:cubicBezTo>
                    <a:pt x="1240" y="2179"/>
                    <a:pt x="1240" y="2179"/>
                    <a:pt x="1240" y="2179"/>
                  </a:cubicBezTo>
                  <a:cubicBezTo>
                    <a:pt x="1268" y="2175"/>
                    <a:pt x="1295" y="2170"/>
                    <a:pt x="1323" y="2164"/>
                  </a:cubicBezTo>
                  <a:cubicBezTo>
                    <a:pt x="1312" y="2029"/>
                    <a:pt x="1312" y="2029"/>
                    <a:pt x="1312" y="2029"/>
                  </a:cubicBezTo>
                  <a:cubicBezTo>
                    <a:pt x="1333" y="2024"/>
                    <a:pt x="1353" y="2019"/>
                    <a:pt x="1374" y="2012"/>
                  </a:cubicBezTo>
                  <a:cubicBezTo>
                    <a:pt x="1431" y="2135"/>
                    <a:pt x="1431" y="2135"/>
                    <a:pt x="1431" y="2135"/>
                  </a:cubicBezTo>
                  <a:cubicBezTo>
                    <a:pt x="1458" y="2126"/>
                    <a:pt x="1485" y="2117"/>
                    <a:pt x="1511" y="2106"/>
                  </a:cubicBezTo>
                  <a:cubicBezTo>
                    <a:pt x="1476" y="1975"/>
                    <a:pt x="1476" y="1975"/>
                    <a:pt x="1476" y="1975"/>
                  </a:cubicBezTo>
                  <a:cubicBezTo>
                    <a:pt x="1495" y="1966"/>
                    <a:pt x="1515" y="1957"/>
                    <a:pt x="1534" y="1947"/>
                  </a:cubicBezTo>
                  <a:cubicBezTo>
                    <a:pt x="1612" y="2058"/>
                    <a:pt x="1612" y="2058"/>
                    <a:pt x="1612" y="2058"/>
                  </a:cubicBezTo>
                  <a:cubicBezTo>
                    <a:pt x="1637" y="2044"/>
                    <a:pt x="1662" y="2030"/>
                    <a:pt x="1685" y="2015"/>
                  </a:cubicBezTo>
                  <a:cubicBezTo>
                    <a:pt x="1627" y="1892"/>
                    <a:pt x="1627" y="1892"/>
                    <a:pt x="1627" y="1892"/>
                  </a:cubicBezTo>
                  <a:cubicBezTo>
                    <a:pt x="1645" y="1880"/>
                    <a:pt x="1662" y="1868"/>
                    <a:pt x="1679" y="1855"/>
                  </a:cubicBezTo>
                  <a:cubicBezTo>
                    <a:pt x="1776" y="1949"/>
                    <a:pt x="1776" y="1949"/>
                    <a:pt x="1776" y="1949"/>
                  </a:cubicBezTo>
                  <a:cubicBezTo>
                    <a:pt x="1799" y="1932"/>
                    <a:pt x="1820" y="1913"/>
                    <a:pt x="1841" y="1894"/>
                  </a:cubicBezTo>
                  <a:cubicBezTo>
                    <a:pt x="1762" y="1784"/>
                    <a:pt x="1762" y="1784"/>
                    <a:pt x="1762" y="1784"/>
                  </a:cubicBezTo>
                  <a:cubicBezTo>
                    <a:pt x="1777" y="1769"/>
                    <a:pt x="1792" y="1754"/>
                    <a:pt x="1806" y="1738"/>
                  </a:cubicBezTo>
                  <a:cubicBezTo>
                    <a:pt x="1919" y="1814"/>
                    <a:pt x="1919" y="1814"/>
                    <a:pt x="1919" y="1814"/>
                  </a:cubicBezTo>
                  <a:cubicBezTo>
                    <a:pt x="1937" y="1792"/>
                    <a:pt x="1955" y="1770"/>
                    <a:pt x="1972" y="1748"/>
                  </a:cubicBezTo>
                  <a:cubicBezTo>
                    <a:pt x="1874" y="1653"/>
                    <a:pt x="1874" y="1653"/>
                    <a:pt x="1874" y="1653"/>
                  </a:cubicBezTo>
                  <a:cubicBezTo>
                    <a:pt x="1887" y="1636"/>
                    <a:pt x="1899" y="1618"/>
                    <a:pt x="1910" y="1600"/>
                  </a:cubicBezTo>
                  <a:cubicBezTo>
                    <a:pt x="2034" y="1655"/>
                    <a:pt x="2034" y="1655"/>
                    <a:pt x="2034" y="1655"/>
                  </a:cubicBezTo>
                  <a:cubicBezTo>
                    <a:pt x="2049" y="1630"/>
                    <a:pt x="2062" y="1606"/>
                    <a:pt x="2075" y="1580"/>
                  </a:cubicBezTo>
                  <a:cubicBezTo>
                    <a:pt x="1962" y="1505"/>
                    <a:pt x="1962" y="1505"/>
                    <a:pt x="1962" y="1505"/>
                  </a:cubicBezTo>
                  <a:cubicBezTo>
                    <a:pt x="1971" y="1486"/>
                    <a:pt x="1980" y="1466"/>
                    <a:pt x="1988" y="1446"/>
                  </a:cubicBezTo>
                  <a:cubicBezTo>
                    <a:pt x="2120" y="1477"/>
                    <a:pt x="2120" y="1477"/>
                    <a:pt x="2120" y="1477"/>
                  </a:cubicBezTo>
                  <a:cubicBezTo>
                    <a:pt x="2129" y="1451"/>
                    <a:pt x="2138" y="1424"/>
                    <a:pt x="2146" y="1397"/>
                  </a:cubicBezTo>
                  <a:cubicBezTo>
                    <a:pt x="2022" y="1343"/>
                    <a:pt x="2022" y="1343"/>
                    <a:pt x="2022" y="1343"/>
                  </a:cubicBezTo>
                  <a:cubicBezTo>
                    <a:pt x="2027" y="1322"/>
                    <a:pt x="2032" y="1302"/>
                    <a:pt x="2036" y="1281"/>
                  </a:cubicBezTo>
                  <a:cubicBezTo>
                    <a:pt x="2172" y="1288"/>
                    <a:pt x="2172" y="1288"/>
                    <a:pt x="2172" y="1288"/>
                  </a:cubicBezTo>
                  <a:cubicBezTo>
                    <a:pt x="2177" y="1260"/>
                    <a:pt x="2180" y="1232"/>
                    <a:pt x="2183" y="1204"/>
                  </a:cubicBezTo>
                  <a:cubicBezTo>
                    <a:pt x="2051" y="1173"/>
                    <a:pt x="2051" y="1173"/>
                    <a:pt x="2051" y="1173"/>
                  </a:cubicBezTo>
                  <a:cubicBezTo>
                    <a:pt x="2053" y="1152"/>
                    <a:pt x="2054" y="1131"/>
                    <a:pt x="2054" y="1110"/>
                  </a:cubicBezTo>
                  <a:close/>
                  <a:moveTo>
                    <a:pt x="1969" y="1094"/>
                  </a:moveTo>
                  <a:cubicBezTo>
                    <a:pt x="1969" y="1098"/>
                    <a:pt x="1969" y="1102"/>
                    <a:pt x="1969" y="1106"/>
                  </a:cubicBezTo>
                  <a:cubicBezTo>
                    <a:pt x="1970" y="1106"/>
                    <a:pt x="1970" y="1106"/>
                    <a:pt x="1970" y="1106"/>
                  </a:cubicBezTo>
                  <a:cubicBezTo>
                    <a:pt x="1968" y="1257"/>
                    <a:pt x="1928" y="1398"/>
                    <a:pt x="1859" y="1522"/>
                  </a:cubicBezTo>
                  <a:cubicBezTo>
                    <a:pt x="1857" y="1521"/>
                    <a:pt x="1857" y="1521"/>
                    <a:pt x="1857" y="1521"/>
                  </a:cubicBezTo>
                  <a:cubicBezTo>
                    <a:pt x="1853" y="1528"/>
                    <a:pt x="1849" y="1535"/>
                    <a:pt x="1845" y="1541"/>
                  </a:cubicBezTo>
                  <a:cubicBezTo>
                    <a:pt x="1847" y="1542"/>
                    <a:pt x="1847" y="1542"/>
                    <a:pt x="1847" y="1542"/>
                  </a:cubicBezTo>
                  <a:cubicBezTo>
                    <a:pt x="1772" y="1667"/>
                    <a:pt x="1668" y="1772"/>
                    <a:pt x="1543" y="1847"/>
                  </a:cubicBezTo>
                  <a:cubicBezTo>
                    <a:pt x="1541" y="1844"/>
                    <a:pt x="1541" y="1844"/>
                    <a:pt x="1541" y="1844"/>
                  </a:cubicBezTo>
                  <a:cubicBezTo>
                    <a:pt x="1534" y="1848"/>
                    <a:pt x="1527" y="1852"/>
                    <a:pt x="1520" y="1856"/>
                  </a:cubicBezTo>
                  <a:cubicBezTo>
                    <a:pt x="1522" y="1859"/>
                    <a:pt x="1522" y="1859"/>
                    <a:pt x="1522" y="1859"/>
                  </a:cubicBezTo>
                  <a:cubicBezTo>
                    <a:pt x="1399" y="1928"/>
                    <a:pt x="1257" y="1968"/>
                    <a:pt x="1106" y="1970"/>
                  </a:cubicBezTo>
                  <a:cubicBezTo>
                    <a:pt x="1106" y="1965"/>
                    <a:pt x="1106" y="1965"/>
                    <a:pt x="1106" y="1965"/>
                  </a:cubicBezTo>
                  <a:cubicBezTo>
                    <a:pt x="1103" y="1965"/>
                    <a:pt x="1101" y="1965"/>
                    <a:pt x="1098" y="1965"/>
                  </a:cubicBezTo>
                  <a:cubicBezTo>
                    <a:pt x="1093" y="1965"/>
                    <a:pt x="1087" y="1965"/>
                    <a:pt x="1082" y="1965"/>
                  </a:cubicBezTo>
                  <a:cubicBezTo>
                    <a:pt x="1082" y="1970"/>
                    <a:pt x="1082" y="1970"/>
                    <a:pt x="1082" y="1970"/>
                  </a:cubicBezTo>
                  <a:cubicBezTo>
                    <a:pt x="931" y="1968"/>
                    <a:pt x="790" y="1928"/>
                    <a:pt x="667" y="1859"/>
                  </a:cubicBezTo>
                  <a:cubicBezTo>
                    <a:pt x="670" y="1853"/>
                    <a:pt x="670" y="1853"/>
                    <a:pt x="670" y="1853"/>
                  </a:cubicBezTo>
                  <a:cubicBezTo>
                    <a:pt x="663" y="1849"/>
                    <a:pt x="656" y="1845"/>
                    <a:pt x="649" y="1841"/>
                  </a:cubicBezTo>
                  <a:cubicBezTo>
                    <a:pt x="646" y="1847"/>
                    <a:pt x="646" y="1847"/>
                    <a:pt x="646" y="1847"/>
                  </a:cubicBezTo>
                  <a:cubicBezTo>
                    <a:pt x="521" y="1772"/>
                    <a:pt x="416" y="1667"/>
                    <a:pt x="342" y="1542"/>
                  </a:cubicBezTo>
                  <a:cubicBezTo>
                    <a:pt x="348" y="1538"/>
                    <a:pt x="348" y="1538"/>
                    <a:pt x="348" y="1538"/>
                  </a:cubicBezTo>
                  <a:cubicBezTo>
                    <a:pt x="344" y="1532"/>
                    <a:pt x="340" y="1525"/>
                    <a:pt x="336" y="1518"/>
                  </a:cubicBezTo>
                  <a:cubicBezTo>
                    <a:pt x="330" y="1522"/>
                    <a:pt x="330" y="1522"/>
                    <a:pt x="330" y="1522"/>
                  </a:cubicBezTo>
                  <a:cubicBezTo>
                    <a:pt x="261" y="1398"/>
                    <a:pt x="220" y="1257"/>
                    <a:pt x="218" y="1106"/>
                  </a:cubicBezTo>
                  <a:cubicBezTo>
                    <a:pt x="227" y="1106"/>
                    <a:pt x="227" y="1106"/>
                    <a:pt x="227" y="1106"/>
                  </a:cubicBezTo>
                  <a:cubicBezTo>
                    <a:pt x="227" y="1102"/>
                    <a:pt x="227" y="1098"/>
                    <a:pt x="227" y="1094"/>
                  </a:cubicBezTo>
                  <a:cubicBezTo>
                    <a:pt x="227" y="1090"/>
                    <a:pt x="227" y="1086"/>
                    <a:pt x="227" y="1082"/>
                  </a:cubicBezTo>
                  <a:cubicBezTo>
                    <a:pt x="218" y="1082"/>
                    <a:pt x="218" y="1082"/>
                    <a:pt x="218" y="1082"/>
                  </a:cubicBezTo>
                  <a:cubicBezTo>
                    <a:pt x="220" y="931"/>
                    <a:pt x="261" y="790"/>
                    <a:pt x="330" y="666"/>
                  </a:cubicBezTo>
                  <a:cubicBezTo>
                    <a:pt x="336" y="670"/>
                    <a:pt x="336" y="670"/>
                    <a:pt x="336" y="670"/>
                  </a:cubicBezTo>
                  <a:cubicBezTo>
                    <a:pt x="340" y="663"/>
                    <a:pt x="344" y="656"/>
                    <a:pt x="348" y="650"/>
                  </a:cubicBezTo>
                  <a:cubicBezTo>
                    <a:pt x="342" y="646"/>
                    <a:pt x="342" y="646"/>
                    <a:pt x="342" y="646"/>
                  </a:cubicBezTo>
                  <a:cubicBezTo>
                    <a:pt x="416" y="521"/>
                    <a:pt x="521" y="416"/>
                    <a:pt x="646" y="341"/>
                  </a:cubicBezTo>
                  <a:cubicBezTo>
                    <a:pt x="649" y="347"/>
                    <a:pt x="649" y="347"/>
                    <a:pt x="649" y="347"/>
                  </a:cubicBezTo>
                  <a:cubicBezTo>
                    <a:pt x="656" y="343"/>
                    <a:pt x="663" y="339"/>
                    <a:pt x="670" y="335"/>
                  </a:cubicBezTo>
                  <a:cubicBezTo>
                    <a:pt x="667" y="329"/>
                    <a:pt x="667" y="329"/>
                    <a:pt x="667" y="329"/>
                  </a:cubicBezTo>
                  <a:cubicBezTo>
                    <a:pt x="790" y="260"/>
                    <a:pt x="931" y="220"/>
                    <a:pt x="1082" y="218"/>
                  </a:cubicBezTo>
                  <a:cubicBezTo>
                    <a:pt x="1082" y="223"/>
                    <a:pt x="1082" y="223"/>
                    <a:pt x="1082" y="223"/>
                  </a:cubicBezTo>
                  <a:cubicBezTo>
                    <a:pt x="1087" y="223"/>
                    <a:pt x="1093" y="223"/>
                    <a:pt x="1098" y="223"/>
                  </a:cubicBezTo>
                  <a:cubicBezTo>
                    <a:pt x="1101" y="223"/>
                    <a:pt x="1103" y="223"/>
                    <a:pt x="1106" y="223"/>
                  </a:cubicBezTo>
                  <a:cubicBezTo>
                    <a:pt x="1106" y="218"/>
                    <a:pt x="1106" y="218"/>
                    <a:pt x="1106" y="218"/>
                  </a:cubicBezTo>
                  <a:cubicBezTo>
                    <a:pt x="1257" y="220"/>
                    <a:pt x="1399" y="260"/>
                    <a:pt x="1522" y="329"/>
                  </a:cubicBezTo>
                  <a:cubicBezTo>
                    <a:pt x="1520" y="332"/>
                    <a:pt x="1520" y="332"/>
                    <a:pt x="1520" y="332"/>
                  </a:cubicBezTo>
                  <a:cubicBezTo>
                    <a:pt x="1527" y="336"/>
                    <a:pt x="1534" y="340"/>
                    <a:pt x="1541" y="344"/>
                  </a:cubicBezTo>
                  <a:cubicBezTo>
                    <a:pt x="1543" y="341"/>
                    <a:pt x="1543" y="341"/>
                    <a:pt x="1543" y="341"/>
                  </a:cubicBezTo>
                  <a:cubicBezTo>
                    <a:pt x="1668" y="416"/>
                    <a:pt x="1772" y="521"/>
                    <a:pt x="1847" y="646"/>
                  </a:cubicBezTo>
                  <a:cubicBezTo>
                    <a:pt x="1845" y="647"/>
                    <a:pt x="1845" y="647"/>
                    <a:pt x="1845" y="647"/>
                  </a:cubicBezTo>
                  <a:cubicBezTo>
                    <a:pt x="1849" y="653"/>
                    <a:pt x="1853" y="660"/>
                    <a:pt x="1857" y="667"/>
                  </a:cubicBezTo>
                  <a:cubicBezTo>
                    <a:pt x="1859" y="666"/>
                    <a:pt x="1859" y="666"/>
                    <a:pt x="1859" y="666"/>
                  </a:cubicBezTo>
                  <a:cubicBezTo>
                    <a:pt x="1928" y="790"/>
                    <a:pt x="1968" y="931"/>
                    <a:pt x="1970" y="1082"/>
                  </a:cubicBezTo>
                  <a:cubicBezTo>
                    <a:pt x="1969" y="1082"/>
                    <a:pt x="1969" y="1082"/>
                    <a:pt x="1969" y="1082"/>
                  </a:cubicBezTo>
                  <a:cubicBezTo>
                    <a:pt x="1969" y="1086"/>
                    <a:pt x="1969" y="1090"/>
                    <a:pt x="1969" y="1094"/>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grpSp>
      <p:grpSp>
        <p:nvGrpSpPr>
          <p:cNvPr id="124" name="Group 18"/>
          <p:cNvGrpSpPr>
            <a:grpSpLocks noChangeAspect="1"/>
          </p:cNvGrpSpPr>
          <p:nvPr/>
        </p:nvGrpSpPr>
        <p:grpSpPr>
          <a:xfrm>
            <a:off x="4934831" y="2852936"/>
            <a:ext cx="1862138" cy="672121"/>
            <a:chOff x="2184" y="876"/>
            <a:chExt cx="3314" cy="1196"/>
          </a:xfrm>
          <a:solidFill>
            <a:sysClr val="window" lastClr="FFFFFF"/>
          </a:solidFill>
          <a:effectLst>
            <a:outerShdw blurRad="76200" dist="63500" dir="2700000" algn="tl" rotWithShape="0">
              <a:prstClr val="black">
                <a:alpha val="30000"/>
              </a:prstClr>
            </a:outerShdw>
          </a:effectLst>
        </p:grpSpPr>
        <p:sp>
          <p:nvSpPr>
            <p:cNvPr id="125" name="Freeform 19"/>
            <p:cNvSpPr>
              <a:spLocks noEditPoints="1"/>
            </p:cNvSpPr>
            <p:nvPr/>
          </p:nvSpPr>
          <p:spPr bwMode="auto">
            <a:xfrm>
              <a:off x="2184" y="959"/>
              <a:ext cx="83" cy="1113"/>
            </a:xfrm>
            <a:custGeom>
              <a:gdLst>
                <a:gd name="T0" fmla="*/ 0 w 35"/>
                <a:gd name="T1" fmla="*/ 18 h 468"/>
                <a:gd name="T2" fmla="*/ 17 w 35"/>
                <a:gd name="T3" fmla="*/ 0 h 468"/>
                <a:gd name="T4" fmla="*/ 35 w 35"/>
                <a:gd name="T5" fmla="*/ 18 h 468"/>
                <a:gd name="T6" fmla="*/ 35 w 35"/>
                <a:gd name="T7" fmla="*/ 34 h 468"/>
                <a:gd name="T8" fmla="*/ 17 w 35"/>
                <a:gd name="T9" fmla="*/ 53 h 468"/>
                <a:gd name="T10" fmla="*/ 0 w 35"/>
                <a:gd name="T11" fmla="*/ 34 h 468"/>
                <a:gd name="T12" fmla="*/ 0 w 35"/>
                <a:gd name="T13" fmla="*/ 18 h 468"/>
                <a:gd name="T14" fmla="*/ 0 w 35"/>
                <a:gd name="T15" fmla="*/ 133 h 468"/>
                <a:gd name="T16" fmla="*/ 17 w 35"/>
                <a:gd name="T17" fmla="*/ 116 h 468"/>
                <a:gd name="T18" fmla="*/ 35 w 35"/>
                <a:gd name="T19" fmla="*/ 133 h 468"/>
                <a:gd name="T20" fmla="*/ 35 w 35"/>
                <a:gd name="T21" fmla="*/ 451 h 468"/>
                <a:gd name="T22" fmla="*/ 17 w 35"/>
                <a:gd name="T23" fmla="*/ 468 h 468"/>
                <a:gd name="T24" fmla="*/ 0 w 35"/>
                <a:gd name="T25" fmla="*/ 451 h 468"/>
                <a:gd name="T26" fmla="*/ 0 w 35"/>
                <a:gd name="T27" fmla="*/ 133 h 4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 h="468">
                  <a:moveTo>
                    <a:pt x="0" y="18"/>
                  </a:moveTo>
                  <a:cubicBezTo>
                    <a:pt x="0" y="8"/>
                    <a:pt x="8" y="0"/>
                    <a:pt x="17" y="0"/>
                  </a:cubicBezTo>
                  <a:cubicBezTo>
                    <a:pt x="28" y="0"/>
                    <a:pt x="35" y="8"/>
                    <a:pt x="35" y="18"/>
                  </a:cubicBezTo>
                  <a:cubicBezTo>
                    <a:pt x="35" y="34"/>
                    <a:pt x="35" y="34"/>
                    <a:pt x="35" y="34"/>
                  </a:cubicBezTo>
                  <a:cubicBezTo>
                    <a:pt x="35" y="44"/>
                    <a:pt x="28" y="53"/>
                    <a:pt x="17" y="53"/>
                  </a:cubicBezTo>
                  <a:cubicBezTo>
                    <a:pt x="8" y="53"/>
                    <a:pt x="0" y="44"/>
                    <a:pt x="0" y="34"/>
                  </a:cubicBezTo>
                  <a:lnTo>
                    <a:pt x="0" y="18"/>
                  </a:lnTo>
                  <a:close/>
                  <a:moveTo>
                    <a:pt x="0" y="133"/>
                  </a:moveTo>
                  <a:cubicBezTo>
                    <a:pt x="0" y="123"/>
                    <a:pt x="8" y="116"/>
                    <a:pt x="17" y="116"/>
                  </a:cubicBezTo>
                  <a:cubicBezTo>
                    <a:pt x="28" y="116"/>
                    <a:pt x="35" y="123"/>
                    <a:pt x="35" y="133"/>
                  </a:cubicBezTo>
                  <a:cubicBezTo>
                    <a:pt x="35" y="451"/>
                    <a:pt x="35" y="451"/>
                    <a:pt x="35" y="451"/>
                  </a:cubicBezTo>
                  <a:cubicBezTo>
                    <a:pt x="35" y="460"/>
                    <a:pt x="28" y="468"/>
                    <a:pt x="17" y="468"/>
                  </a:cubicBezTo>
                  <a:cubicBezTo>
                    <a:pt x="8" y="468"/>
                    <a:pt x="0" y="460"/>
                    <a:pt x="0" y="451"/>
                  </a:cubicBezTo>
                  <a:lnTo>
                    <a:pt x="0" y="133"/>
                  </a:lnTo>
                  <a:close/>
                </a:path>
              </a:pathLst>
            </a:custGeom>
            <a:solidFill>
              <a:sysClr val="windowText" lastClr="000000">
                <a:lumMod val="65000"/>
                <a:lumOff val="35000"/>
              </a:sys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endParaRPr>
            </a:p>
          </p:txBody>
        </p:sp>
        <p:sp>
          <p:nvSpPr>
            <p:cNvPr id="126" name="Freeform 20"/>
            <p:cNvSpPr>
              <a:spLocks noEditPoints="1"/>
            </p:cNvSpPr>
            <p:nvPr/>
          </p:nvSpPr>
          <p:spPr bwMode="auto">
            <a:xfrm>
              <a:off x="2605" y="876"/>
              <a:ext cx="808" cy="1196"/>
            </a:xfrm>
            <a:custGeom>
              <a:gdLst>
                <a:gd name="T0" fmla="*/ 306 w 341"/>
                <a:gd name="T1" fmla="*/ 435 h 503"/>
                <a:gd name="T2" fmla="*/ 170 w 341"/>
                <a:gd name="T3" fmla="*/ 503 h 503"/>
                <a:gd name="T4" fmla="*/ 0 w 341"/>
                <a:gd name="T5" fmla="*/ 328 h 503"/>
                <a:gd name="T6" fmla="*/ 170 w 341"/>
                <a:gd name="T7" fmla="*/ 151 h 503"/>
                <a:gd name="T8" fmla="*/ 306 w 341"/>
                <a:gd name="T9" fmla="*/ 220 h 503"/>
                <a:gd name="T10" fmla="*/ 306 w 341"/>
                <a:gd name="T11" fmla="*/ 17 h 503"/>
                <a:gd name="T12" fmla="*/ 324 w 341"/>
                <a:gd name="T13" fmla="*/ 0 h 503"/>
                <a:gd name="T14" fmla="*/ 341 w 341"/>
                <a:gd name="T15" fmla="*/ 17 h 503"/>
                <a:gd name="T16" fmla="*/ 341 w 341"/>
                <a:gd name="T17" fmla="*/ 320 h 503"/>
                <a:gd name="T18" fmla="*/ 341 w 341"/>
                <a:gd name="T19" fmla="*/ 328 h 503"/>
                <a:gd name="T20" fmla="*/ 341 w 341"/>
                <a:gd name="T21" fmla="*/ 486 h 503"/>
                <a:gd name="T22" fmla="*/ 324 w 341"/>
                <a:gd name="T23" fmla="*/ 503 h 503"/>
                <a:gd name="T24" fmla="*/ 306 w 341"/>
                <a:gd name="T25" fmla="*/ 486 h 503"/>
                <a:gd name="T26" fmla="*/ 306 w 341"/>
                <a:gd name="T27" fmla="*/ 435 h 503"/>
                <a:gd name="T28" fmla="*/ 306 w 341"/>
                <a:gd name="T29" fmla="*/ 333 h 503"/>
                <a:gd name="T30" fmla="*/ 306 w 341"/>
                <a:gd name="T31" fmla="*/ 322 h 503"/>
                <a:gd name="T32" fmla="*/ 170 w 341"/>
                <a:gd name="T33" fmla="*/ 186 h 503"/>
                <a:gd name="T34" fmla="*/ 35 w 341"/>
                <a:gd name="T35" fmla="*/ 328 h 503"/>
                <a:gd name="T36" fmla="*/ 170 w 341"/>
                <a:gd name="T37" fmla="*/ 468 h 503"/>
                <a:gd name="T38" fmla="*/ 306 w 341"/>
                <a:gd name="T39" fmla="*/ 333 h 5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41" h="502">
                  <a:moveTo>
                    <a:pt x="306" y="435"/>
                  </a:moveTo>
                  <a:cubicBezTo>
                    <a:pt x="275" y="477"/>
                    <a:pt x="226" y="503"/>
                    <a:pt x="170" y="503"/>
                  </a:cubicBezTo>
                  <a:cubicBezTo>
                    <a:pt x="75" y="503"/>
                    <a:pt x="0" y="424"/>
                    <a:pt x="0" y="328"/>
                  </a:cubicBezTo>
                  <a:cubicBezTo>
                    <a:pt x="0" y="230"/>
                    <a:pt x="75" y="151"/>
                    <a:pt x="170" y="151"/>
                  </a:cubicBezTo>
                  <a:cubicBezTo>
                    <a:pt x="226" y="151"/>
                    <a:pt x="275" y="178"/>
                    <a:pt x="306" y="220"/>
                  </a:cubicBezTo>
                  <a:cubicBezTo>
                    <a:pt x="306" y="17"/>
                    <a:pt x="306" y="17"/>
                    <a:pt x="306" y="17"/>
                  </a:cubicBezTo>
                  <a:cubicBezTo>
                    <a:pt x="306" y="7"/>
                    <a:pt x="314" y="0"/>
                    <a:pt x="324" y="0"/>
                  </a:cubicBezTo>
                  <a:cubicBezTo>
                    <a:pt x="333" y="0"/>
                    <a:pt x="341" y="7"/>
                    <a:pt x="341" y="17"/>
                  </a:cubicBezTo>
                  <a:cubicBezTo>
                    <a:pt x="341" y="320"/>
                    <a:pt x="341" y="320"/>
                    <a:pt x="341" y="320"/>
                  </a:cubicBezTo>
                  <a:cubicBezTo>
                    <a:pt x="341" y="328"/>
                    <a:pt x="341" y="328"/>
                    <a:pt x="341" y="328"/>
                  </a:cubicBezTo>
                  <a:cubicBezTo>
                    <a:pt x="341" y="486"/>
                    <a:pt x="341" y="486"/>
                    <a:pt x="341" y="486"/>
                  </a:cubicBezTo>
                  <a:cubicBezTo>
                    <a:pt x="341" y="495"/>
                    <a:pt x="333" y="503"/>
                    <a:pt x="324" y="503"/>
                  </a:cubicBezTo>
                  <a:cubicBezTo>
                    <a:pt x="314" y="503"/>
                    <a:pt x="306" y="495"/>
                    <a:pt x="306" y="486"/>
                  </a:cubicBezTo>
                  <a:lnTo>
                    <a:pt x="306" y="435"/>
                  </a:lnTo>
                  <a:close/>
                  <a:moveTo>
                    <a:pt x="306" y="333"/>
                  </a:moveTo>
                  <a:cubicBezTo>
                    <a:pt x="306" y="322"/>
                    <a:pt x="306" y="322"/>
                    <a:pt x="306" y="322"/>
                  </a:cubicBezTo>
                  <a:cubicBezTo>
                    <a:pt x="303" y="246"/>
                    <a:pt x="243" y="186"/>
                    <a:pt x="170" y="186"/>
                  </a:cubicBezTo>
                  <a:cubicBezTo>
                    <a:pt x="96" y="186"/>
                    <a:pt x="35" y="249"/>
                    <a:pt x="35" y="328"/>
                  </a:cubicBezTo>
                  <a:cubicBezTo>
                    <a:pt x="35" y="405"/>
                    <a:pt x="96" y="468"/>
                    <a:pt x="170" y="468"/>
                  </a:cubicBezTo>
                  <a:cubicBezTo>
                    <a:pt x="243" y="468"/>
                    <a:pt x="303" y="408"/>
                    <a:pt x="306" y="333"/>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27" name="Freeform 21"/>
            <p:cNvSpPr>
              <a:spLocks noEditPoints="1"/>
            </p:cNvSpPr>
            <p:nvPr/>
          </p:nvSpPr>
          <p:spPr bwMode="auto">
            <a:xfrm>
              <a:off x="3702" y="1235"/>
              <a:ext cx="807" cy="837"/>
            </a:xfrm>
            <a:custGeom>
              <a:gdLst>
                <a:gd name="T0" fmla="*/ 0 w 341"/>
                <a:gd name="T1" fmla="*/ 177 h 352"/>
                <a:gd name="T2" fmla="*/ 171 w 341"/>
                <a:gd name="T3" fmla="*/ 0 h 352"/>
                <a:gd name="T4" fmla="*/ 341 w 341"/>
                <a:gd name="T5" fmla="*/ 164 h 352"/>
                <a:gd name="T6" fmla="*/ 341 w 341"/>
                <a:gd name="T7" fmla="*/ 164 h 352"/>
                <a:gd name="T8" fmla="*/ 341 w 341"/>
                <a:gd name="T9" fmla="*/ 167 h 352"/>
                <a:gd name="T10" fmla="*/ 323 w 341"/>
                <a:gd name="T11" fmla="*/ 182 h 352"/>
                <a:gd name="T12" fmla="*/ 34 w 341"/>
                <a:gd name="T13" fmla="*/ 182 h 352"/>
                <a:gd name="T14" fmla="*/ 171 w 341"/>
                <a:gd name="T15" fmla="*/ 318 h 352"/>
                <a:gd name="T16" fmla="*/ 285 w 341"/>
                <a:gd name="T17" fmla="*/ 254 h 352"/>
                <a:gd name="T18" fmla="*/ 308 w 341"/>
                <a:gd name="T19" fmla="*/ 248 h 352"/>
                <a:gd name="T20" fmla="*/ 313 w 341"/>
                <a:gd name="T21" fmla="*/ 272 h 352"/>
                <a:gd name="T22" fmla="*/ 171 w 341"/>
                <a:gd name="T23" fmla="*/ 352 h 352"/>
                <a:gd name="T24" fmla="*/ 0 w 341"/>
                <a:gd name="T25" fmla="*/ 177 h 352"/>
                <a:gd name="T26" fmla="*/ 36 w 341"/>
                <a:gd name="T27" fmla="*/ 149 h 352"/>
                <a:gd name="T28" fmla="*/ 303 w 341"/>
                <a:gd name="T29" fmla="*/ 149 h 352"/>
                <a:gd name="T30" fmla="*/ 171 w 341"/>
                <a:gd name="T31" fmla="*/ 34 h 352"/>
                <a:gd name="T32" fmla="*/ 36 w 341"/>
                <a:gd name="T33" fmla="*/ 149 h 3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1" h="352">
                  <a:moveTo>
                    <a:pt x="0" y="177"/>
                  </a:moveTo>
                  <a:cubicBezTo>
                    <a:pt x="0" y="79"/>
                    <a:pt x="76" y="0"/>
                    <a:pt x="171" y="0"/>
                  </a:cubicBezTo>
                  <a:cubicBezTo>
                    <a:pt x="261" y="0"/>
                    <a:pt x="333" y="72"/>
                    <a:pt x="341" y="164"/>
                  </a:cubicBezTo>
                  <a:cubicBezTo>
                    <a:pt x="341" y="164"/>
                    <a:pt x="341" y="164"/>
                    <a:pt x="341" y="164"/>
                  </a:cubicBezTo>
                  <a:cubicBezTo>
                    <a:pt x="341" y="167"/>
                    <a:pt x="341" y="167"/>
                    <a:pt x="341" y="167"/>
                  </a:cubicBezTo>
                  <a:cubicBezTo>
                    <a:pt x="341" y="176"/>
                    <a:pt x="333" y="182"/>
                    <a:pt x="323" y="182"/>
                  </a:cubicBezTo>
                  <a:cubicBezTo>
                    <a:pt x="34" y="182"/>
                    <a:pt x="34" y="182"/>
                    <a:pt x="34" y="182"/>
                  </a:cubicBezTo>
                  <a:cubicBezTo>
                    <a:pt x="38" y="259"/>
                    <a:pt x="98" y="318"/>
                    <a:pt x="171" y="318"/>
                  </a:cubicBezTo>
                  <a:cubicBezTo>
                    <a:pt x="218" y="318"/>
                    <a:pt x="261" y="293"/>
                    <a:pt x="285" y="254"/>
                  </a:cubicBezTo>
                  <a:cubicBezTo>
                    <a:pt x="290" y="245"/>
                    <a:pt x="300" y="244"/>
                    <a:pt x="308" y="248"/>
                  </a:cubicBezTo>
                  <a:cubicBezTo>
                    <a:pt x="315" y="254"/>
                    <a:pt x="318" y="264"/>
                    <a:pt x="313" y="272"/>
                  </a:cubicBezTo>
                  <a:cubicBezTo>
                    <a:pt x="283" y="321"/>
                    <a:pt x="231" y="352"/>
                    <a:pt x="171" y="352"/>
                  </a:cubicBezTo>
                  <a:cubicBezTo>
                    <a:pt x="76" y="352"/>
                    <a:pt x="0" y="273"/>
                    <a:pt x="0" y="177"/>
                  </a:cubicBezTo>
                  <a:close/>
                  <a:moveTo>
                    <a:pt x="36" y="149"/>
                  </a:moveTo>
                  <a:cubicBezTo>
                    <a:pt x="303" y="149"/>
                    <a:pt x="303" y="149"/>
                    <a:pt x="303" y="149"/>
                  </a:cubicBezTo>
                  <a:cubicBezTo>
                    <a:pt x="292" y="82"/>
                    <a:pt x="236" y="34"/>
                    <a:pt x="171" y="34"/>
                  </a:cubicBezTo>
                  <a:cubicBezTo>
                    <a:pt x="105" y="34"/>
                    <a:pt x="49" y="82"/>
                    <a:pt x="36" y="149"/>
                  </a:cubicBezTo>
                  <a:close/>
                </a:path>
              </a:pathLst>
            </a:custGeom>
            <a:solidFill>
              <a:sysClr val="windowText" lastClr="000000">
                <a:lumMod val="65000"/>
                <a:lumOff val="35000"/>
              </a:sys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endParaRPr>
            </a:p>
          </p:txBody>
        </p:sp>
        <p:sp>
          <p:nvSpPr>
            <p:cNvPr id="128" name="Freeform 22"/>
            <p:cNvSpPr>
              <a:spLocks noEditPoints="1"/>
            </p:cNvSpPr>
            <p:nvPr/>
          </p:nvSpPr>
          <p:spPr bwMode="auto">
            <a:xfrm>
              <a:off x="4708" y="1235"/>
              <a:ext cx="790" cy="837"/>
            </a:xfrm>
            <a:custGeom>
              <a:gdLst>
                <a:gd name="T0" fmla="*/ 334 w 334"/>
                <a:gd name="T1" fmla="*/ 17 h 352"/>
                <a:gd name="T2" fmla="*/ 334 w 334"/>
                <a:gd name="T3" fmla="*/ 335 h 352"/>
                <a:gd name="T4" fmla="*/ 316 w 334"/>
                <a:gd name="T5" fmla="*/ 352 h 352"/>
                <a:gd name="T6" fmla="*/ 299 w 334"/>
                <a:gd name="T7" fmla="*/ 335 h 352"/>
                <a:gd name="T8" fmla="*/ 299 w 334"/>
                <a:gd name="T9" fmla="*/ 282 h 352"/>
                <a:gd name="T10" fmla="*/ 167 w 334"/>
                <a:gd name="T11" fmla="*/ 352 h 352"/>
                <a:gd name="T12" fmla="*/ 0 w 334"/>
                <a:gd name="T13" fmla="*/ 176 h 352"/>
                <a:gd name="T14" fmla="*/ 167 w 334"/>
                <a:gd name="T15" fmla="*/ 0 h 352"/>
                <a:gd name="T16" fmla="*/ 299 w 334"/>
                <a:gd name="T17" fmla="*/ 69 h 352"/>
                <a:gd name="T18" fmla="*/ 299 w 334"/>
                <a:gd name="T19" fmla="*/ 17 h 352"/>
                <a:gd name="T20" fmla="*/ 316 w 334"/>
                <a:gd name="T21" fmla="*/ 0 h 352"/>
                <a:gd name="T22" fmla="*/ 334 w 334"/>
                <a:gd name="T23" fmla="*/ 17 h 352"/>
                <a:gd name="T24" fmla="*/ 299 w 334"/>
                <a:gd name="T25" fmla="*/ 176 h 352"/>
                <a:gd name="T26" fmla="*/ 167 w 334"/>
                <a:gd name="T27" fmla="*/ 33 h 352"/>
                <a:gd name="T28" fmla="*/ 34 w 334"/>
                <a:gd name="T29" fmla="*/ 176 h 352"/>
                <a:gd name="T30" fmla="*/ 167 w 334"/>
                <a:gd name="T31" fmla="*/ 318 h 352"/>
                <a:gd name="T32" fmla="*/ 299 w 334"/>
                <a:gd name="T33" fmla="*/ 176 h 3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4" h="352">
                  <a:moveTo>
                    <a:pt x="334" y="17"/>
                  </a:moveTo>
                  <a:cubicBezTo>
                    <a:pt x="334" y="335"/>
                    <a:pt x="334" y="335"/>
                    <a:pt x="334" y="335"/>
                  </a:cubicBezTo>
                  <a:cubicBezTo>
                    <a:pt x="334" y="344"/>
                    <a:pt x="326" y="352"/>
                    <a:pt x="316" y="352"/>
                  </a:cubicBezTo>
                  <a:cubicBezTo>
                    <a:pt x="307" y="352"/>
                    <a:pt x="299" y="344"/>
                    <a:pt x="299" y="335"/>
                  </a:cubicBezTo>
                  <a:cubicBezTo>
                    <a:pt x="299" y="282"/>
                    <a:pt x="299" y="282"/>
                    <a:pt x="299" y="282"/>
                  </a:cubicBezTo>
                  <a:cubicBezTo>
                    <a:pt x="269" y="324"/>
                    <a:pt x="221" y="352"/>
                    <a:pt x="167" y="352"/>
                  </a:cubicBezTo>
                  <a:cubicBezTo>
                    <a:pt x="74" y="352"/>
                    <a:pt x="0" y="272"/>
                    <a:pt x="0" y="176"/>
                  </a:cubicBezTo>
                  <a:cubicBezTo>
                    <a:pt x="0" y="79"/>
                    <a:pt x="74" y="0"/>
                    <a:pt x="167" y="0"/>
                  </a:cubicBezTo>
                  <a:cubicBezTo>
                    <a:pt x="221" y="0"/>
                    <a:pt x="269" y="27"/>
                    <a:pt x="299" y="69"/>
                  </a:cubicBezTo>
                  <a:cubicBezTo>
                    <a:pt x="299" y="17"/>
                    <a:pt x="299" y="17"/>
                    <a:pt x="299" y="17"/>
                  </a:cubicBezTo>
                  <a:cubicBezTo>
                    <a:pt x="299" y="7"/>
                    <a:pt x="307" y="0"/>
                    <a:pt x="316" y="0"/>
                  </a:cubicBezTo>
                  <a:cubicBezTo>
                    <a:pt x="326" y="0"/>
                    <a:pt x="334" y="7"/>
                    <a:pt x="334" y="17"/>
                  </a:cubicBezTo>
                  <a:close/>
                  <a:moveTo>
                    <a:pt x="299" y="176"/>
                  </a:moveTo>
                  <a:cubicBezTo>
                    <a:pt x="299" y="97"/>
                    <a:pt x="239" y="33"/>
                    <a:pt x="167" y="33"/>
                  </a:cubicBezTo>
                  <a:cubicBezTo>
                    <a:pt x="95" y="33"/>
                    <a:pt x="34" y="97"/>
                    <a:pt x="34" y="176"/>
                  </a:cubicBezTo>
                  <a:cubicBezTo>
                    <a:pt x="34" y="255"/>
                    <a:pt x="95" y="318"/>
                    <a:pt x="167" y="318"/>
                  </a:cubicBezTo>
                  <a:cubicBezTo>
                    <a:pt x="239" y="318"/>
                    <a:pt x="299" y="255"/>
                    <a:pt x="299" y="176"/>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endParaRPr>
            </a:p>
          </p:txBody>
        </p:sp>
      </p:grpSp>
      <p:sp>
        <p:nvSpPr>
          <p:cNvPr id="129" name="文本框 51"/>
          <p:cNvSpPr txBox="1"/>
          <p:nvPr/>
        </p:nvSpPr>
        <p:spPr>
          <a:xfrm flipH="1">
            <a:off x="48915" y="2006263"/>
            <a:ext cx="4176466" cy="707886"/>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spcBef>
                <a:spcPct val="0"/>
              </a:spcBef>
            </a:pPr>
            <a:r>
              <a:rPr lang="zh-CN" altLang="en-US" sz="2000" b="1">
                <a:solidFill>
                  <a:prstClr val="black"/>
                </a:solidFill>
                <a:latin typeface="微软雅黑" panose="020b0503020204020204" pitchFamily="34" charset="-122"/>
                <a:ea typeface="微软雅黑" panose="020b0503020204020204" pitchFamily="34" charset="-122"/>
                <a:cs typeface="+mn-ea"/>
                <a:sym typeface="+mn-lt"/>
              </a:rPr>
              <a:t>商务谈判的心理是指在商务谈判活动中谈判者的各种心理活动。</a:t>
            </a:r>
            <a:endParaRPr lang="zh-CN" altLang="en-US" sz="2000" b="1">
              <a:solidFill>
                <a:prstClr val="black"/>
              </a:solidFill>
              <a:latin typeface="微软雅黑" panose="020b0503020204020204" pitchFamily="34" charset="-122"/>
              <a:ea typeface="微软雅黑" panose="020b0503020204020204" pitchFamily="34" charset="-122"/>
            </a:endParaRPr>
          </a:p>
        </p:txBody>
      </p:sp>
      <p:grpSp>
        <p:nvGrpSpPr>
          <p:cNvPr id="130" name="组合 129"/>
          <p:cNvGrpSpPr/>
          <p:nvPr/>
        </p:nvGrpSpPr>
        <p:grpSpPr>
          <a:xfrm>
            <a:off x="148734" y="1268760"/>
            <a:ext cx="4646899" cy="839291"/>
            <a:chOff x="2098054" y="1563180"/>
            <a:chExt cx="2695198" cy="1007015"/>
          </a:xfrm>
        </p:grpSpPr>
        <p:sp>
          <p:nvSpPr>
            <p:cNvPr id="131" name="椭圆 130"/>
            <p:cNvSpPr/>
            <p:nvPr/>
          </p:nvSpPr>
          <p:spPr>
            <a:xfrm>
              <a:off x="4686151" y="2463080"/>
              <a:ext cx="107101" cy="107115"/>
            </a:xfrm>
            <a:prstGeom prst="ellipse">
              <a:avLst/>
            </a:prstGeom>
            <a:solidFill>
              <a:sysClr val="window" lastClr="FFFFFF"/>
            </a:solidFill>
            <a:ln w="25400" cap="flat" cmpd="sng" algn="ctr">
              <a:solidFill>
                <a:srgbClr val="FFB850"/>
              </a:solidFill>
              <a:prstDash val="solid"/>
            </a:ln>
            <a:effectLst>
              <a:outerShdw blurRad="76200" dist="25400" dir="2700000" algn="tl" rotWithShape="0">
                <a:prstClr val="black">
                  <a:alpha val="35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nvGrpSpPr>
            <p:cNvPr id="132" name="组合 131"/>
            <p:cNvGrpSpPr/>
            <p:nvPr/>
          </p:nvGrpSpPr>
          <p:grpSpPr>
            <a:xfrm>
              <a:off x="2098054" y="1563180"/>
              <a:ext cx="2621393" cy="933636"/>
              <a:chOff x="2098054" y="1563180"/>
              <a:chExt cx="2621393" cy="933636"/>
            </a:xfrm>
          </p:grpSpPr>
          <p:sp>
            <p:nvSpPr>
              <p:cNvPr id="133" name="任意多边形 27"/>
              <p:cNvSpPr/>
              <p:nvPr/>
            </p:nvSpPr>
            <p:spPr>
              <a:xfrm flipH="1" flipV="1">
                <a:off x="2098054" y="2224212"/>
                <a:ext cx="2621393" cy="272604"/>
              </a:xfrm>
              <a:custGeom>
                <a:gdLst>
                  <a:gd name="connsiteX0" fmla="*/ 0 w 2815771"/>
                  <a:gd name="connsiteY0" fmla="*/ 0 h 638628"/>
                  <a:gd name="connsiteX1" fmla="*/ 725714 w 2815771"/>
                  <a:gd name="connsiteY1" fmla="*/ 638628 h 638628"/>
                  <a:gd name="connsiteX2" fmla="*/ 2815771 w 2815771"/>
                  <a:gd name="connsiteY2" fmla="*/ 638628 h 638628"/>
                  <a:gd name="connsiteX0-1" fmla="*/ 0 w 2815771"/>
                  <a:gd name="connsiteY0-2" fmla="*/ 0 h 649982"/>
                  <a:gd name="connsiteX1-3" fmla="*/ 254183 w 2815771"/>
                  <a:gd name="connsiteY1-4" fmla="*/ 649982 h 649982"/>
                  <a:gd name="connsiteX2-5" fmla="*/ 2815771 w 2815771"/>
                  <a:gd name="connsiteY2-6" fmla="*/ 638628 h 649982"/>
                </a:gdLst>
                <a:cxnLst>
                  <a:cxn ang="0">
                    <a:pos x="connsiteX0-1" y="connsiteY0-2"/>
                  </a:cxn>
                  <a:cxn ang="0">
                    <a:pos x="connsiteX1-3" y="connsiteY1-4"/>
                  </a:cxn>
                  <a:cxn ang="0">
                    <a:pos x="connsiteX2-5" y="connsiteY2-6"/>
                  </a:cxn>
                </a:cxnLst>
                <a:rect l="l" t="t" r="r" b="b"/>
                <a:pathLst>
                  <a:path w="2815771" h="649982">
                    <a:moveTo>
                      <a:pt x="0" y="0"/>
                    </a:moveTo>
                    <a:lnTo>
                      <a:pt x="254183" y="649982"/>
                    </a:lnTo>
                    <a:lnTo>
                      <a:pt x="2815771" y="638628"/>
                    </a:lnTo>
                  </a:path>
                </a:pathLst>
              </a:custGeom>
              <a:noFill/>
              <a:ln w="19050" cap="flat" cmpd="sng" algn="ctr">
                <a:solidFill>
                  <a:sysClr val="windowText" lastClr="000000">
                    <a:lumMod val="50000"/>
                    <a:lumOff val="50000"/>
                  </a:sysClr>
                </a:solid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134" name="文本框 50"/>
              <p:cNvSpPr txBox="1"/>
              <p:nvPr/>
            </p:nvSpPr>
            <p:spPr>
              <a:xfrm flipH="1">
                <a:off x="2098054" y="1692775"/>
                <a:ext cx="1780235" cy="443139"/>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1800" b="0" i="0" u="none" strike="noStrike" kern="0" cap="none" spc="0" normalizeH="0" baseline="0" noProof="0">
                  <a:ln w="0"/>
                  <a:solidFill>
                    <a:prstClr val="black"/>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endParaRPr>
              </a:p>
            </p:txBody>
          </p:sp>
          <p:grpSp>
            <p:nvGrpSpPr>
              <p:cNvPr id="135" name="组合 134"/>
              <p:cNvGrpSpPr/>
              <p:nvPr/>
            </p:nvGrpSpPr>
            <p:grpSpPr>
              <a:xfrm>
                <a:off x="3521087" y="1563180"/>
                <a:ext cx="999987" cy="726302"/>
                <a:chOff x="1662527" y="3306338"/>
                <a:chExt cx="1000117" cy="726302"/>
              </a:xfrm>
            </p:grpSpPr>
            <p:sp>
              <p:nvSpPr>
                <p:cNvPr id="136" name="文本框 60"/>
                <p:cNvSpPr txBox="1"/>
                <p:nvPr/>
              </p:nvSpPr>
              <p:spPr>
                <a:xfrm>
                  <a:off x="1662527" y="3306338"/>
                  <a:ext cx="1000117" cy="701636"/>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rPr>
                    <a:t>01</a:t>
                  </a:r>
                  <a:endParaRPr kumimoji="0" lang="zh-CN" altLang="en-US" sz="3200" b="0" i="0" u="none" strike="noStrike" kern="0" cap="none" spc="0" normalizeH="0" baseline="0" noProof="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endParaRPr>
                </a:p>
              </p:txBody>
            </p:sp>
            <p:sp>
              <p:nvSpPr>
                <p:cNvPr id="137" name="文本框 61"/>
                <p:cNvSpPr txBox="1"/>
                <p:nvPr/>
              </p:nvSpPr>
              <p:spPr>
                <a:xfrm>
                  <a:off x="1806192" y="3727982"/>
                  <a:ext cx="740410" cy="304658"/>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050" b="0" i="0" u="none" strike="noStrike" kern="0" cap="none" spc="0" normalizeH="0" baseline="0" noProof="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rPr>
                    <a:t> </a:t>
                  </a:r>
                  <a:endParaRPr kumimoji="0" lang="zh-CN" altLang="en-US" sz="1050" b="0" i="0" u="none" strike="noStrike" kern="0" cap="none" spc="0" normalizeH="0" baseline="0" noProof="0">
                    <a:ln>
                      <a:noFill/>
                    </a:ln>
                    <a:solidFill>
                      <a:prstClr val="black">
                        <a:lumMod val="50000"/>
                        <a:lumOff val="50000"/>
                      </a:prstClr>
                    </a:solidFill>
                    <a:effectLst/>
                    <a:uLnTx/>
                    <a:uFillTx/>
                    <a:latin typeface="微软雅黑" panose="020b0503020204020204" pitchFamily="34" charset="-122"/>
                    <a:ea typeface="微软雅黑" panose="020b0503020204020204" pitchFamily="34" charset="-122"/>
                  </a:endParaRPr>
                </a:p>
              </p:txBody>
            </p:sp>
          </p:grpSp>
        </p:grpSp>
      </p:grpSp>
      <p:grpSp>
        <p:nvGrpSpPr>
          <p:cNvPr id="138" name="组合 137"/>
          <p:cNvGrpSpPr/>
          <p:nvPr/>
        </p:nvGrpSpPr>
        <p:grpSpPr>
          <a:xfrm>
            <a:off x="148734" y="4047803"/>
            <a:ext cx="4646899" cy="605333"/>
            <a:chOff x="2098054" y="3657690"/>
            <a:chExt cx="2695198" cy="726302"/>
          </a:xfrm>
        </p:grpSpPr>
        <p:grpSp>
          <p:nvGrpSpPr>
            <p:cNvPr id="139" name="组合 138"/>
            <p:cNvGrpSpPr/>
            <p:nvPr/>
          </p:nvGrpSpPr>
          <p:grpSpPr>
            <a:xfrm flipH="1" flipV="1">
              <a:off x="2098054" y="3728888"/>
              <a:ext cx="2621393" cy="558585"/>
              <a:chOff x="6010879" y="1317986"/>
              <a:chExt cx="2621735" cy="558585"/>
            </a:xfrm>
          </p:grpSpPr>
          <p:sp>
            <p:nvSpPr>
              <p:cNvPr id="144" name="任意多边形 31"/>
              <p:cNvSpPr/>
              <p:nvPr/>
            </p:nvSpPr>
            <p:spPr>
              <a:xfrm flipV="1">
                <a:off x="6010879" y="1317986"/>
                <a:ext cx="2621735" cy="272604"/>
              </a:xfrm>
              <a:custGeom>
                <a:gdLst>
                  <a:gd name="connsiteX0" fmla="*/ 0 w 2815771"/>
                  <a:gd name="connsiteY0" fmla="*/ 0 h 638628"/>
                  <a:gd name="connsiteX1" fmla="*/ 725714 w 2815771"/>
                  <a:gd name="connsiteY1" fmla="*/ 638628 h 638628"/>
                  <a:gd name="connsiteX2" fmla="*/ 2815771 w 2815771"/>
                  <a:gd name="connsiteY2" fmla="*/ 638628 h 638628"/>
                  <a:gd name="connsiteX0-1" fmla="*/ 0 w 2815771"/>
                  <a:gd name="connsiteY0-2" fmla="*/ 0 h 649982"/>
                  <a:gd name="connsiteX1-3" fmla="*/ 254183 w 2815771"/>
                  <a:gd name="connsiteY1-4" fmla="*/ 649982 h 649982"/>
                  <a:gd name="connsiteX2-5" fmla="*/ 2815771 w 2815771"/>
                  <a:gd name="connsiteY2-6" fmla="*/ 638628 h 649982"/>
                </a:gdLst>
                <a:cxnLst>
                  <a:cxn ang="0">
                    <a:pos x="connsiteX0-1" y="connsiteY0-2"/>
                  </a:cxn>
                  <a:cxn ang="0">
                    <a:pos x="connsiteX1-3" y="connsiteY1-4"/>
                  </a:cxn>
                  <a:cxn ang="0">
                    <a:pos x="connsiteX2-5" y="connsiteY2-6"/>
                  </a:cxn>
                </a:cxnLst>
                <a:rect l="l" t="t" r="r" b="b"/>
                <a:pathLst>
                  <a:path w="2815771" h="649982">
                    <a:moveTo>
                      <a:pt x="0" y="0"/>
                    </a:moveTo>
                    <a:lnTo>
                      <a:pt x="254183" y="649982"/>
                    </a:lnTo>
                    <a:lnTo>
                      <a:pt x="2815771" y="638628"/>
                    </a:lnTo>
                  </a:path>
                </a:pathLst>
              </a:custGeom>
              <a:noFill/>
              <a:ln w="19050" cap="flat" cmpd="sng" algn="ctr">
                <a:solidFill>
                  <a:sysClr val="windowText" lastClr="000000">
                    <a:lumMod val="50000"/>
                    <a:lumOff val="50000"/>
                  </a:sysClr>
                </a:solid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860000"/>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145" name="文本框 56"/>
              <p:cNvSpPr txBox="1"/>
              <p:nvPr/>
            </p:nvSpPr>
            <p:spPr>
              <a:xfrm flipV="1">
                <a:off x="6852147" y="1433432"/>
                <a:ext cx="1780467" cy="443139"/>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800" b="0" i="0" u="none" strike="noStrike" kern="0" cap="none" spc="0" normalizeH="0" baseline="0" noProof="0">
                    <a:ln w="0"/>
                    <a:solidFill>
                      <a:srgbClr val="276171"/>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rPr>
                  <a:t> </a:t>
                </a:r>
                <a:endParaRPr kumimoji="0" lang="en-US" altLang="zh-CN" sz="1800" b="0" i="0" u="none" strike="noStrike" kern="0" cap="none" spc="0" normalizeH="0" baseline="0" noProof="0">
                  <a:ln w="0"/>
                  <a:solidFill>
                    <a:srgbClr val="276171"/>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endParaRPr>
              </a:p>
            </p:txBody>
          </p:sp>
        </p:grpSp>
        <p:sp>
          <p:nvSpPr>
            <p:cNvPr id="140" name="椭圆 139"/>
            <p:cNvSpPr/>
            <p:nvPr/>
          </p:nvSpPr>
          <p:spPr>
            <a:xfrm>
              <a:off x="4686151" y="3938044"/>
              <a:ext cx="107101" cy="107115"/>
            </a:xfrm>
            <a:prstGeom prst="ellipse">
              <a:avLst/>
            </a:prstGeom>
            <a:solidFill>
              <a:sysClr val="window" lastClr="FFFFFF"/>
            </a:solidFill>
            <a:ln w="25400" cap="flat" cmpd="sng" algn="ctr">
              <a:solidFill>
                <a:srgbClr val="01ACBE"/>
              </a:solidFill>
              <a:prstDash val="solid"/>
            </a:ln>
            <a:effectLst>
              <a:outerShdw blurRad="76200" dist="25400" dir="2700000" algn="tl" rotWithShape="0">
                <a:prstClr val="black">
                  <a:alpha val="35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nvGrpSpPr>
            <p:cNvPr id="141" name="组合 140"/>
            <p:cNvGrpSpPr/>
            <p:nvPr/>
          </p:nvGrpSpPr>
          <p:grpSpPr>
            <a:xfrm>
              <a:off x="3521087" y="3657690"/>
              <a:ext cx="999987" cy="726302"/>
              <a:chOff x="1662527" y="3306338"/>
              <a:chExt cx="1000117" cy="726302"/>
            </a:xfrm>
          </p:grpSpPr>
          <p:sp>
            <p:nvSpPr>
              <p:cNvPr id="142" name="文本框 64"/>
              <p:cNvSpPr txBox="1"/>
              <p:nvPr/>
            </p:nvSpPr>
            <p:spPr>
              <a:xfrm>
                <a:off x="1662527" y="3306338"/>
                <a:ext cx="1000117" cy="701636"/>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rPr>
                  <a:t>04</a:t>
                </a:r>
                <a:endParaRPr kumimoji="0" lang="zh-CN" altLang="en-US" sz="32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43" name="文本框 65"/>
              <p:cNvSpPr txBox="1"/>
              <p:nvPr/>
            </p:nvSpPr>
            <p:spPr>
              <a:xfrm>
                <a:off x="1806192" y="3727982"/>
                <a:ext cx="740410" cy="304658"/>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050" b="0" i="0" u="none" strike="noStrike" kern="0" cap="none" spc="0" normalizeH="0" baseline="0" noProof="0">
                    <a:ln>
                      <a:noFill/>
                    </a:ln>
                    <a:solidFill>
                      <a:srgbClr val="860000"/>
                    </a:solidFill>
                    <a:effectLst/>
                    <a:uLnTx/>
                    <a:uFillTx/>
                    <a:latin typeface="微软雅黑" panose="020b0503020204020204" pitchFamily="34" charset="-122"/>
                    <a:ea typeface="微软雅黑" panose="020b0503020204020204" pitchFamily="34" charset="-122"/>
                  </a:rPr>
                  <a:t> </a:t>
                </a:r>
                <a:endParaRPr kumimoji="0" lang="zh-CN" altLang="en-US" sz="1050" b="0" i="0" u="none" strike="noStrike" kern="0" cap="none" spc="0" normalizeH="0" baseline="0" noProof="0">
                  <a:ln>
                    <a:noFill/>
                  </a:ln>
                  <a:solidFill>
                    <a:srgbClr val="860000"/>
                  </a:solidFill>
                  <a:effectLst/>
                  <a:uLnTx/>
                  <a:uFillTx/>
                  <a:latin typeface="微软雅黑" panose="020b0503020204020204" pitchFamily="34" charset="-122"/>
                  <a:ea typeface="微软雅黑" panose="020b0503020204020204" pitchFamily="34" charset="-122"/>
                </a:endParaRPr>
              </a:p>
            </p:txBody>
          </p:sp>
        </p:grpSp>
      </p:grpSp>
      <p:grpSp>
        <p:nvGrpSpPr>
          <p:cNvPr id="146" name="组合 145"/>
          <p:cNvGrpSpPr/>
          <p:nvPr/>
        </p:nvGrpSpPr>
        <p:grpSpPr>
          <a:xfrm>
            <a:off x="6920003" y="4005062"/>
            <a:ext cx="5132023" cy="778921"/>
            <a:chOff x="6927410" y="3657690"/>
            <a:chExt cx="2705978" cy="811511"/>
          </a:xfrm>
        </p:grpSpPr>
        <p:grpSp>
          <p:nvGrpSpPr>
            <p:cNvPr id="147" name="组合 146"/>
            <p:cNvGrpSpPr/>
            <p:nvPr/>
          </p:nvGrpSpPr>
          <p:grpSpPr>
            <a:xfrm flipV="1">
              <a:off x="7011995" y="3795828"/>
              <a:ext cx="2621393" cy="673373"/>
              <a:chOff x="6010879" y="1136258"/>
              <a:chExt cx="2621735" cy="673373"/>
            </a:xfrm>
          </p:grpSpPr>
          <p:sp>
            <p:nvSpPr>
              <p:cNvPr id="152" name="任意多边形 23"/>
              <p:cNvSpPr/>
              <p:nvPr/>
            </p:nvSpPr>
            <p:spPr>
              <a:xfrm flipV="1">
                <a:off x="6010879" y="1317986"/>
                <a:ext cx="2621735" cy="272604"/>
              </a:xfrm>
              <a:custGeom>
                <a:gdLst>
                  <a:gd name="connsiteX0" fmla="*/ 0 w 2815771"/>
                  <a:gd name="connsiteY0" fmla="*/ 0 h 638628"/>
                  <a:gd name="connsiteX1" fmla="*/ 725714 w 2815771"/>
                  <a:gd name="connsiteY1" fmla="*/ 638628 h 638628"/>
                  <a:gd name="connsiteX2" fmla="*/ 2815771 w 2815771"/>
                  <a:gd name="connsiteY2" fmla="*/ 638628 h 638628"/>
                  <a:gd name="connsiteX0-1" fmla="*/ 0 w 2815771"/>
                  <a:gd name="connsiteY0-2" fmla="*/ 0 h 649982"/>
                  <a:gd name="connsiteX1-3" fmla="*/ 254183 w 2815771"/>
                  <a:gd name="connsiteY1-4" fmla="*/ 649982 h 649982"/>
                  <a:gd name="connsiteX2-5" fmla="*/ 2815771 w 2815771"/>
                  <a:gd name="connsiteY2-6" fmla="*/ 638628 h 649982"/>
                </a:gdLst>
                <a:cxnLst>
                  <a:cxn ang="0">
                    <a:pos x="connsiteX0-1" y="connsiteY0-2"/>
                  </a:cxn>
                  <a:cxn ang="0">
                    <a:pos x="connsiteX1-3" y="connsiteY1-4"/>
                  </a:cxn>
                  <a:cxn ang="0">
                    <a:pos x="connsiteX2-5" y="connsiteY2-6"/>
                  </a:cxn>
                </a:cxnLst>
                <a:rect l="l" t="t" r="r" b="b"/>
                <a:pathLst>
                  <a:path w="2815771" h="649982">
                    <a:moveTo>
                      <a:pt x="0" y="0"/>
                    </a:moveTo>
                    <a:lnTo>
                      <a:pt x="254183" y="649982"/>
                    </a:lnTo>
                    <a:lnTo>
                      <a:pt x="2815771" y="638628"/>
                    </a:lnTo>
                  </a:path>
                </a:pathLst>
              </a:custGeom>
              <a:noFill/>
              <a:ln w="19050" cap="flat" cmpd="sng" algn="ctr">
                <a:solidFill>
                  <a:sysClr val="windowText" lastClr="000000">
                    <a:lumMod val="50000"/>
                    <a:lumOff val="50000"/>
                  </a:sysClr>
                </a:solid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153" name="文本框 44"/>
              <p:cNvSpPr txBox="1"/>
              <p:nvPr/>
            </p:nvSpPr>
            <p:spPr>
              <a:xfrm flipV="1">
                <a:off x="6852147" y="1136258"/>
                <a:ext cx="1780467" cy="673373"/>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r" defTabSz="914400" eaLnBrk="1" fontAlgn="auto"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a:ln w="0"/>
                    <a:solidFill>
                      <a:prstClr val="black"/>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rPr>
                  <a:t> </a:t>
                </a:r>
                <a:endParaRPr kumimoji="0" lang="en-US" altLang="zh-CN" sz="1800" b="0" i="0" u="none" strike="noStrike" kern="0" cap="none" spc="0" normalizeH="0" baseline="0" noProof="0">
                  <a:ln w="0"/>
                  <a:solidFill>
                    <a:prstClr val="black"/>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endParaRPr>
              </a:p>
              <a:p>
                <a:pPr marL="0" marR="0" lvl="0" indent="0" algn="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grpSp>
        <p:sp>
          <p:nvSpPr>
            <p:cNvPr id="148" name="椭圆 147"/>
            <p:cNvSpPr/>
            <p:nvPr/>
          </p:nvSpPr>
          <p:spPr>
            <a:xfrm>
              <a:off x="6927410" y="3938044"/>
              <a:ext cx="107101" cy="107115"/>
            </a:xfrm>
            <a:prstGeom prst="ellipse">
              <a:avLst/>
            </a:prstGeom>
            <a:solidFill>
              <a:sysClr val="window" lastClr="FFFFFF"/>
            </a:solidFill>
            <a:ln w="25400" cap="flat" cmpd="sng" algn="ctr">
              <a:solidFill>
                <a:srgbClr val="663A77"/>
              </a:solidFill>
              <a:prstDash val="solid"/>
            </a:ln>
            <a:effectLst>
              <a:outerShdw blurRad="76200" dist="25400" dir="2700000" algn="tl" rotWithShape="0">
                <a:prstClr val="black">
                  <a:alpha val="35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nvGrpSpPr>
            <p:cNvPr id="149" name="组合 148"/>
            <p:cNvGrpSpPr/>
            <p:nvPr/>
          </p:nvGrpSpPr>
          <p:grpSpPr>
            <a:xfrm>
              <a:off x="7162745" y="3657690"/>
              <a:ext cx="999987" cy="686184"/>
              <a:chOff x="1662527" y="3306338"/>
              <a:chExt cx="1000117" cy="686184"/>
            </a:xfrm>
          </p:grpSpPr>
          <p:sp>
            <p:nvSpPr>
              <p:cNvPr id="150" name="文本框 70"/>
              <p:cNvSpPr txBox="1"/>
              <p:nvPr/>
            </p:nvSpPr>
            <p:spPr>
              <a:xfrm>
                <a:off x="1662527" y="3306338"/>
                <a:ext cx="1000117" cy="609242"/>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rPr>
                  <a:t>03</a:t>
                </a:r>
                <a:endParaRPr kumimoji="0" lang="zh-CN" altLang="en-US" sz="320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endParaRPr>
              </a:p>
            </p:txBody>
          </p:sp>
          <p:sp>
            <p:nvSpPr>
              <p:cNvPr id="151" name="文本框 71"/>
              <p:cNvSpPr txBox="1"/>
              <p:nvPr/>
            </p:nvSpPr>
            <p:spPr>
              <a:xfrm>
                <a:off x="1806192" y="3727982"/>
                <a:ext cx="740410" cy="26454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05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rPr>
                  <a:t> </a:t>
                </a:r>
                <a:endParaRPr kumimoji="0" lang="zh-CN" altLang="en-US" sz="1050" b="0" i="0" u="none" strike="noStrike" kern="0" cap="none" spc="0" normalizeH="0" baseline="0" noProof="0">
                  <a:ln>
                    <a:noFill/>
                  </a:ln>
                  <a:solidFill>
                    <a:prstClr val="black">
                      <a:lumMod val="65000"/>
                      <a:lumOff val="35000"/>
                    </a:prstClr>
                  </a:solidFill>
                  <a:effectLst/>
                  <a:uLnTx/>
                  <a:uFillTx/>
                  <a:latin typeface="微软雅黑" panose="020b0503020204020204" pitchFamily="34" charset="-122"/>
                  <a:ea typeface="微软雅黑" panose="020b0503020204020204" pitchFamily="34" charset="-122"/>
                </a:endParaRPr>
              </a:p>
            </p:txBody>
          </p:sp>
        </p:grpSp>
      </p:grpSp>
      <p:sp>
        <p:nvSpPr>
          <p:cNvPr id="154" name="文本框 51"/>
          <p:cNvSpPr txBox="1"/>
          <p:nvPr/>
        </p:nvSpPr>
        <p:spPr>
          <a:xfrm flipH="1">
            <a:off x="48913" y="4617370"/>
            <a:ext cx="4176467" cy="1015663"/>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r>
              <a:rPr lang="zh-CN" altLang="en-US" sz="2000" b="1">
                <a:solidFill>
                  <a:prstClr val="black"/>
                </a:solidFill>
                <a:latin typeface="微软雅黑" panose="020b0503020204020204" pitchFamily="34" charset="-122"/>
                <a:ea typeface="微软雅黑" panose="020b0503020204020204" pitchFamily="34" charset="-122"/>
                <a:cs typeface="+mn-ea"/>
                <a:sym typeface="+mn-lt"/>
              </a:rPr>
              <a:t>通过对商务谈判中人员无声语言进行行为分析</a:t>
            </a:r>
            <a:r>
              <a:rPr lang="en-US" altLang="zh-CN" sz="2000" b="1">
                <a:solidFill>
                  <a:prstClr val="black"/>
                </a:solidFill>
                <a:latin typeface="微软雅黑" panose="020b0503020204020204" pitchFamily="34" charset="-122"/>
                <a:ea typeface="微软雅黑" panose="020b0503020204020204" pitchFamily="34" charset="-122"/>
                <a:cs typeface="+mn-ea"/>
                <a:sym typeface="+mn-lt"/>
              </a:rPr>
              <a:t>,</a:t>
            </a:r>
            <a:r>
              <a:rPr lang="zh-CN" altLang="en-US" sz="2000" b="1">
                <a:solidFill>
                  <a:prstClr val="black"/>
                </a:solidFill>
                <a:latin typeface="微软雅黑" panose="020b0503020204020204" pitchFamily="34" charset="-122"/>
                <a:ea typeface="微软雅黑" panose="020b0503020204020204" pitchFamily="34" charset="-122"/>
                <a:cs typeface="+mn-ea"/>
                <a:sym typeface="+mn-lt"/>
              </a:rPr>
              <a:t>可以进一步了解商务谈判人员的心理特点。</a:t>
            </a:r>
            <a:endParaRPr lang="en-US" altLang="zh-CN" sz="2000" b="1">
              <a:solidFill>
                <a:prstClr val="black"/>
              </a:solidFill>
              <a:latin typeface="微软雅黑" panose="020b0503020204020204" pitchFamily="34" charset="-122"/>
              <a:ea typeface="微软雅黑" panose="020b0503020204020204" pitchFamily="34" charset="-122"/>
              <a:cs typeface="+mn-ea"/>
              <a:sym typeface="+mn-lt"/>
            </a:endParaRPr>
          </a:p>
        </p:txBody>
      </p:sp>
      <p:grpSp>
        <p:nvGrpSpPr>
          <p:cNvPr id="155" name="组合 154"/>
          <p:cNvGrpSpPr/>
          <p:nvPr/>
        </p:nvGrpSpPr>
        <p:grpSpPr>
          <a:xfrm>
            <a:off x="6929790" y="1124744"/>
            <a:ext cx="5132023" cy="966573"/>
            <a:chOff x="6927410" y="1563180"/>
            <a:chExt cx="2705978" cy="1007015"/>
          </a:xfrm>
        </p:grpSpPr>
        <p:sp>
          <p:nvSpPr>
            <p:cNvPr id="156" name="椭圆 155"/>
            <p:cNvSpPr/>
            <p:nvPr/>
          </p:nvSpPr>
          <p:spPr>
            <a:xfrm>
              <a:off x="6927410" y="2463080"/>
              <a:ext cx="107101" cy="107115"/>
            </a:xfrm>
            <a:prstGeom prst="ellipse">
              <a:avLst/>
            </a:prstGeom>
            <a:solidFill>
              <a:sysClr val="window" lastClr="FFFFFF"/>
            </a:solidFill>
            <a:ln w="25400" cap="flat" cmpd="sng" algn="ctr">
              <a:solidFill>
                <a:srgbClr val="E87071"/>
              </a:solidFill>
              <a:prstDash val="solid"/>
            </a:ln>
            <a:effectLst>
              <a:outerShdw blurRad="76200" dist="25400" dir="2700000" algn="tl" rotWithShape="0">
                <a:prstClr val="black">
                  <a:alpha val="35000"/>
                </a:prstClr>
              </a:out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grpSp>
          <p:nvGrpSpPr>
            <p:cNvPr id="157" name="组合 156"/>
            <p:cNvGrpSpPr/>
            <p:nvPr/>
          </p:nvGrpSpPr>
          <p:grpSpPr>
            <a:xfrm>
              <a:off x="7162745" y="1563180"/>
              <a:ext cx="999987" cy="686184"/>
              <a:chOff x="1662527" y="3306338"/>
              <a:chExt cx="1000117" cy="686184"/>
            </a:xfrm>
          </p:grpSpPr>
          <p:sp>
            <p:nvSpPr>
              <p:cNvPr id="161" name="文本框 67"/>
              <p:cNvSpPr txBox="1"/>
              <p:nvPr/>
            </p:nvSpPr>
            <p:spPr>
              <a:xfrm>
                <a:off x="1662527" y="3306338"/>
                <a:ext cx="1000117" cy="609242"/>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rPr>
                  <a:t>02</a:t>
                </a:r>
                <a:endParaRPr kumimoji="0" lang="zh-CN" altLang="en-US" sz="3200" b="0" i="0" u="none" strike="noStrike" kern="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endParaRPr>
              </a:p>
            </p:txBody>
          </p:sp>
          <p:sp>
            <p:nvSpPr>
              <p:cNvPr id="162" name="文本框 68"/>
              <p:cNvSpPr txBox="1"/>
              <p:nvPr/>
            </p:nvSpPr>
            <p:spPr>
              <a:xfrm>
                <a:off x="1806192" y="3727982"/>
                <a:ext cx="740410" cy="264540"/>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050" b="0" i="0" u="none" strike="noStrike" kern="0" cap="none" spc="0" normalizeH="0" baseline="0" noProof="0">
                    <a:ln>
                      <a:noFill/>
                    </a:ln>
                    <a:solidFill>
                      <a:srgbClr val="860000"/>
                    </a:solidFill>
                    <a:effectLst/>
                    <a:uLnTx/>
                    <a:uFillTx/>
                    <a:latin typeface="微软雅黑" panose="020b0503020204020204" pitchFamily="34" charset="-122"/>
                    <a:ea typeface="微软雅黑" panose="020b0503020204020204" pitchFamily="34" charset="-122"/>
                  </a:rPr>
                  <a:t> </a:t>
                </a:r>
                <a:endParaRPr kumimoji="0" lang="zh-CN" altLang="en-US" sz="1050" b="0" i="0" u="none" strike="noStrike" kern="0" cap="none" spc="0" normalizeH="0" baseline="0" noProof="0">
                  <a:ln>
                    <a:noFill/>
                  </a:ln>
                  <a:solidFill>
                    <a:srgbClr val="860000"/>
                  </a:solidFill>
                  <a:effectLst/>
                  <a:uLnTx/>
                  <a:uFillTx/>
                  <a:latin typeface="微软雅黑" panose="020b0503020204020204" pitchFamily="34" charset="-122"/>
                  <a:ea typeface="微软雅黑" panose="020b0503020204020204" pitchFamily="34" charset="-122"/>
                </a:endParaRPr>
              </a:p>
            </p:txBody>
          </p:sp>
        </p:grpSp>
        <p:grpSp>
          <p:nvGrpSpPr>
            <p:cNvPr id="158" name="组合 157"/>
            <p:cNvGrpSpPr/>
            <p:nvPr/>
          </p:nvGrpSpPr>
          <p:grpSpPr>
            <a:xfrm>
              <a:off x="7011995" y="1781587"/>
              <a:ext cx="2621393" cy="715226"/>
              <a:chOff x="6010879" y="875364"/>
              <a:chExt cx="2621735" cy="715226"/>
            </a:xfrm>
          </p:grpSpPr>
          <p:sp>
            <p:nvSpPr>
              <p:cNvPr id="159" name="任意多边形 19"/>
              <p:cNvSpPr/>
              <p:nvPr/>
            </p:nvSpPr>
            <p:spPr>
              <a:xfrm flipV="1">
                <a:off x="6010879" y="1317986"/>
                <a:ext cx="2621735" cy="272604"/>
              </a:xfrm>
              <a:custGeom>
                <a:gdLst>
                  <a:gd name="connsiteX0" fmla="*/ 0 w 2815771"/>
                  <a:gd name="connsiteY0" fmla="*/ 0 h 638628"/>
                  <a:gd name="connsiteX1" fmla="*/ 725714 w 2815771"/>
                  <a:gd name="connsiteY1" fmla="*/ 638628 h 638628"/>
                  <a:gd name="connsiteX2" fmla="*/ 2815771 w 2815771"/>
                  <a:gd name="connsiteY2" fmla="*/ 638628 h 638628"/>
                  <a:gd name="connsiteX0-1" fmla="*/ 0 w 2815771"/>
                  <a:gd name="connsiteY0-2" fmla="*/ 0 h 649982"/>
                  <a:gd name="connsiteX1-3" fmla="*/ 254183 w 2815771"/>
                  <a:gd name="connsiteY1-4" fmla="*/ 649982 h 649982"/>
                  <a:gd name="connsiteX2-5" fmla="*/ 2815771 w 2815771"/>
                  <a:gd name="connsiteY2-6" fmla="*/ 638628 h 649982"/>
                </a:gdLst>
                <a:cxnLst>
                  <a:cxn ang="0">
                    <a:pos x="connsiteX0-1" y="connsiteY0-2"/>
                  </a:cxn>
                  <a:cxn ang="0">
                    <a:pos x="connsiteX1-3" y="connsiteY1-4"/>
                  </a:cxn>
                  <a:cxn ang="0">
                    <a:pos x="connsiteX2-5" y="connsiteY2-6"/>
                  </a:cxn>
                </a:cxnLst>
                <a:rect l="l" t="t" r="r" b="b"/>
                <a:pathLst>
                  <a:path w="2815771" h="649982">
                    <a:moveTo>
                      <a:pt x="0" y="0"/>
                    </a:moveTo>
                    <a:lnTo>
                      <a:pt x="254183" y="649982"/>
                    </a:lnTo>
                    <a:lnTo>
                      <a:pt x="2815771" y="638628"/>
                    </a:lnTo>
                  </a:path>
                </a:pathLst>
              </a:custGeom>
              <a:noFill/>
              <a:ln w="19050" cap="flat" cmpd="sng" algn="ctr">
                <a:solidFill>
                  <a:sysClr val="windowText" lastClr="000000">
                    <a:lumMod val="50000"/>
                    <a:lumOff val="50000"/>
                  </a:sysClr>
                </a:solidFill>
                <a:prstDash val="solid"/>
              </a:ln>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860000"/>
                  </a:solidFill>
                  <a:effectLst/>
                  <a:uLnTx/>
                  <a:uFillTx/>
                  <a:latin typeface="微软雅黑" panose="020b0503020204020204" pitchFamily="34" charset="-122"/>
                  <a:ea typeface="微软雅黑" panose="020b0503020204020204" pitchFamily="34" charset="-122"/>
                  <a:sym typeface="Arial" pitchFamily="34" charset="0"/>
                </a:endParaRPr>
              </a:p>
            </p:txBody>
          </p:sp>
          <p:sp>
            <p:nvSpPr>
              <p:cNvPr id="160" name="文本框 38"/>
              <p:cNvSpPr txBox="1"/>
              <p:nvPr/>
            </p:nvSpPr>
            <p:spPr>
              <a:xfrm>
                <a:off x="6852147" y="875364"/>
                <a:ext cx="1780467" cy="38478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r" defTabSz="914400" eaLnBrk="1" fontAlgn="auto" latinLnBrk="0" hangingPunct="1">
                  <a:lnSpc>
                    <a:spcPct val="100000"/>
                  </a:lnSpc>
                  <a:spcBef>
                    <a:spcPct val="0"/>
                  </a:spcBef>
                  <a:spcAft>
                    <a:spcPct val="0"/>
                  </a:spcAft>
                  <a:buClrTx/>
                  <a:buSzTx/>
                  <a:buFontTx/>
                  <a:buNone/>
                  <a:defRPr/>
                </a:pPr>
                <a:r>
                  <a:rPr kumimoji="0" lang="zh-CN" altLang="en-US" sz="1800" b="0" i="0" u="none" strike="noStrike" kern="0" cap="none" spc="0" normalizeH="0" baseline="0" noProof="0">
                    <a:ln w="0"/>
                    <a:solidFill>
                      <a:srgbClr val="276171"/>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rPr>
                  <a:t> </a:t>
                </a:r>
                <a:endParaRPr kumimoji="0" lang="en-US" altLang="zh-CN" sz="1800" b="0" i="0" u="none" strike="noStrike" kern="0" cap="none" spc="0" normalizeH="0" baseline="0" noProof="0">
                  <a:ln w="0"/>
                  <a:solidFill>
                    <a:srgbClr val="276171"/>
                  </a:solidFill>
                  <a:effectLst>
                    <a:outerShdw blurRad="38100" dist="25400" dir="5400000" algn="ctr" rotWithShape="0">
                      <a:srgbClr val="6E747A">
                        <a:alpha val="43000"/>
                      </a:srgbClr>
                    </a:outerShdw>
                  </a:effectLst>
                  <a:uLnTx/>
                  <a:uFillTx/>
                  <a:latin typeface="微软雅黑" panose="020b0503020204020204" pitchFamily="34" charset="-122"/>
                  <a:ea typeface="微软雅黑" panose="020b0503020204020204" pitchFamily="34" charset="-122"/>
                </a:endParaRPr>
              </a:p>
            </p:txBody>
          </p:sp>
        </p:grpSp>
      </p:grpSp>
      <p:sp>
        <p:nvSpPr>
          <p:cNvPr id="163" name="文本框 51"/>
          <p:cNvSpPr txBox="1"/>
          <p:nvPr/>
        </p:nvSpPr>
        <p:spPr>
          <a:xfrm flipH="1">
            <a:off x="7609758" y="1910448"/>
            <a:ext cx="4452054" cy="1631216"/>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r>
              <a:rPr lang="zh-CN" altLang="en-US" sz="2000" b="1">
                <a:solidFill>
                  <a:prstClr val="black"/>
                </a:solidFill>
                <a:latin typeface="微软雅黑" panose="020b0503020204020204" pitchFamily="34" charset="-122"/>
                <a:ea typeface="微软雅黑" panose="020b0503020204020204" pitchFamily="34" charset="-122"/>
                <a:cs typeface="+mn-ea"/>
                <a:sym typeface="+mn-lt"/>
              </a:rPr>
              <a:t>谈判谋略是通过动机推动思维来实现目标的一项谋划方略活动。本章主要介绍了冷热适中、虚实结合、刚柔相济、拖延迂回、货比三家、胸中有数、留有余地、相互体谅八种谋略。</a:t>
            </a:r>
            <a:endParaRPr lang="zh-CN" altLang="zh-CN" sz="2000" b="1">
              <a:solidFill>
                <a:prstClr val="black"/>
              </a:solidFill>
              <a:latin typeface="微软雅黑" panose="020b0503020204020204" pitchFamily="34" charset="-122"/>
              <a:ea typeface="微软雅黑" panose="020b0503020204020204" pitchFamily="34" charset="-122"/>
              <a:cs typeface="+mn-ea"/>
              <a:sym typeface="+mn-lt"/>
            </a:endParaRPr>
          </a:p>
        </p:txBody>
      </p:sp>
      <p:sp>
        <p:nvSpPr>
          <p:cNvPr id="164" name="文本框 51"/>
          <p:cNvSpPr txBox="1"/>
          <p:nvPr/>
        </p:nvSpPr>
        <p:spPr>
          <a:xfrm flipH="1">
            <a:off x="7537746" y="4662485"/>
            <a:ext cx="4464496" cy="1015663"/>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914400">
              <a:spcBef>
                <a:spcPct val="0"/>
              </a:spcBef>
            </a:pPr>
            <a:r>
              <a:rPr lang="zh-CN" altLang="en-US" sz="2000" b="1">
                <a:solidFill>
                  <a:prstClr val="black"/>
                </a:solidFill>
                <a:latin typeface="微软雅黑" panose="020b0503020204020204" pitchFamily="34" charset="-122"/>
                <a:ea typeface="微软雅黑" panose="020b0503020204020204" pitchFamily="34" charset="-122"/>
                <a:cs typeface="+mn-ea"/>
                <a:sym typeface="+mn-lt"/>
              </a:rPr>
              <a:t>本章介绍了成功的商务谈判者应具备的心理素质以及如何处理商务谈判中的心理挫折。</a:t>
            </a:r>
            <a:endParaRPr lang="zh-CN" altLang="en-US" sz="2000" b="1">
              <a:solidFill>
                <a:prstClr val="black"/>
              </a:solidFill>
              <a:latin typeface="微软雅黑" panose="020b0503020204020204" pitchFamily="34" charset="-122"/>
              <a:ea typeface="微软雅黑" panose="020b0503020204020204" pitchFamily="34" charset="-122"/>
            </a:endParaRPr>
          </a:p>
        </p:txBody>
      </p:sp>
      <p:sp>
        <p:nvSpPr>
          <p:cNvPr id="165" name="Text Box 18"/>
          <p:cNvSpPr txBox="1">
            <a:spLocks noChangeArrowheads="1"/>
          </p:cNvSpPr>
          <p:nvPr/>
        </p:nvSpPr>
        <p:spPr bwMode="gray">
          <a:xfrm>
            <a:off x="4649449" y="117426"/>
            <a:ext cx="691276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600">
                <a:latin typeface="微软雅黑" panose="020b0503020204020204" pitchFamily="34" charset="-122"/>
                <a:ea typeface="微软雅黑" panose="020b0503020204020204" pitchFamily="34" charset="-122"/>
              </a:rPr>
              <a:t>知识点</a:t>
            </a:r>
            <a:endParaRPr lang="zh-CN" altLang="en-US" sz="36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nodeType="afterEffect">
                                  <p:stCondLst>
                                    <p:cond delay="0"/>
                                  </p:stCondLst>
                                  <p:childTnLst>
                                    <p:set>
                                      <p:cBhvr>
                                        <p:cTn id="6" dur="1" fill="hold">
                                          <p:stCondLst>
                                            <p:cond delay="0"/>
                                          </p:stCondLst>
                                        </p:cTn>
                                        <p:tgtEl>
                                          <p:spTgt spid="112"/>
                                        </p:tgtEl>
                                        <p:attrNameLst>
                                          <p:attrName>style.visibility</p:attrName>
                                        </p:attrNameLst>
                                      </p:cBhvr>
                                      <p:to>
                                        <p:strVal val="visible"/>
                                      </p:to>
                                    </p:set>
                                    <p:animEffect transition="in" filter="fade">
                                      <p:cBhvr>
                                        <p:cTn id="7" dur="500"/>
                                        <p:tgtEl>
                                          <p:spTgt spid="112"/>
                                        </p:tgtEl>
                                      </p:cBhvr>
                                    </p:animEffect>
                                    <p:anim calcmode="lin" valueType="num">
                                      <p:cBhvr>
                                        <p:cTn id="8" dur="500" fill="hold"/>
                                        <p:tgtEl>
                                          <p:spTgt spid="112"/>
                                        </p:tgtEl>
                                        <p:attrNameLst>
                                          <p:attrName>ppt_x</p:attrName>
                                        </p:attrNameLst>
                                      </p:cBhvr>
                                      <p:tavLst>
                                        <p:tav tm="0">
                                          <p:val>
                                            <p:strVal val="#ppt_x"/>
                                          </p:val>
                                        </p:tav>
                                        <p:tav tm="100000">
                                          <p:val>
                                            <p:strVal val="#ppt_x"/>
                                          </p:val>
                                        </p:tav>
                                      </p:tavLst>
                                    </p:anim>
                                    <p:anim calcmode="lin" valueType="num">
                                      <p:cBhvr>
                                        <p:cTn id="9" dur="500" fill="hold"/>
                                        <p:tgtEl>
                                          <p:spTgt spid="1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16" presetClass="entr" presetSubtype="21" dur="500" fill="hold" nodeType="afterEffect">
                                  <p:stCondLst>
                                    <p:cond delay="0"/>
                                  </p:stCondLst>
                                  <p:childTnLst>
                                    <p:set>
                                      <p:cBhvr>
                                        <p:cTn id="12" dur="1" fill="hold">
                                          <p:stCondLst>
                                            <p:cond delay="0"/>
                                          </p:stCondLst>
                                        </p:cTn>
                                        <p:tgtEl>
                                          <p:spTgt spid="124"/>
                                        </p:tgtEl>
                                        <p:attrNameLst>
                                          <p:attrName>style.visibility</p:attrName>
                                        </p:attrNameLst>
                                      </p:cBhvr>
                                      <p:to>
                                        <p:strVal val="visible"/>
                                      </p:to>
                                    </p:set>
                                    <p:animEffect transition="in" filter="barn(inVertical)">
                                      <p:cBhvr>
                                        <p:cTn id="13" dur="500"/>
                                        <p:tgtEl>
                                          <p:spTgt spid="124"/>
                                        </p:tgtEl>
                                      </p:cBhvr>
                                    </p:animEffect>
                                  </p:childTnLst>
                                </p:cTn>
                              </p:par>
                            </p:childTnLst>
                          </p:cTn>
                        </p:par>
                        <p:par>
                          <p:cTn id="14" fill="hold" nodeType="afterGroup">
                            <p:stCondLst>
                              <p:cond delay="1000"/>
                            </p:stCondLst>
                            <p:childTnLst>
                              <p:par>
                                <p:cTn id="15" presetID="22" presetClass="entr" presetSubtype="4" dur="500" fill="hold" nodeType="afterEffect">
                                  <p:stCondLst>
                                    <p:cond delay="0"/>
                                  </p:stCondLst>
                                  <p:childTnLst>
                                    <p:set>
                                      <p:cBhvr>
                                        <p:cTn id="16" dur="1" fill="hold">
                                          <p:stCondLst>
                                            <p:cond delay="0"/>
                                          </p:stCondLst>
                                        </p:cTn>
                                        <p:tgtEl>
                                          <p:spTgt spid="130"/>
                                        </p:tgtEl>
                                        <p:attrNameLst>
                                          <p:attrName>style.visibility</p:attrName>
                                        </p:attrNameLst>
                                      </p:cBhvr>
                                      <p:to>
                                        <p:strVal val="visible"/>
                                      </p:to>
                                    </p:set>
                                    <p:animEffect transition="in" filter="wipe(down)">
                                      <p:cBhvr>
                                        <p:cTn id="17" dur="500"/>
                                        <p:tgtEl>
                                          <p:spTgt spid="130"/>
                                        </p:tgtEl>
                                      </p:cBhvr>
                                    </p:animEffect>
                                  </p:childTnLst>
                                </p:cTn>
                              </p:par>
                            </p:childTnLst>
                          </p:cTn>
                        </p:par>
                        <p:par>
                          <p:cTn id="18" fill="hold" nodeType="afterGroup">
                            <p:stCondLst>
                              <p:cond delay="1500"/>
                            </p:stCondLst>
                            <p:childTnLst>
                              <p:par>
                                <p:cTn id="19" presetID="16" presetClass="entr" presetSubtype="21" dur="250" fill="hold" grpId="0" nodeType="afterEffect">
                                  <p:stCondLst>
                                    <p:cond delay="0"/>
                                  </p:stCondLst>
                                  <p:childTnLst>
                                    <p:set>
                                      <p:cBhvr>
                                        <p:cTn id="20" dur="1" fill="hold">
                                          <p:stCondLst>
                                            <p:cond delay="0"/>
                                          </p:stCondLst>
                                        </p:cTn>
                                        <p:tgtEl>
                                          <p:spTgt spid="129"/>
                                        </p:tgtEl>
                                        <p:attrNameLst>
                                          <p:attrName>style.visibility</p:attrName>
                                        </p:attrNameLst>
                                      </p:cBhvr>
                                      <p:to>
                                        <p:strVal val="visible"/>
                                      </p:to>
                                    </p:set>
                                    <p:animEffect transition="in" filter="barn(inVertical)">
                                      <p:cBhvr>
                                        <p:cTn id="21" dur="250"/>
                                        <p:tgtEl>
                                          <p:spTgt spid="129"/>
                                        </p:tgtEl>
                                      </p:cBhvr>
                                    </p:animEffect>
                                  </p:childTnLst>
                                </p:cTn>
                              </p:par>
                            </p:childTnLst>
                          </p:cTn>
                        </p:par>
                        <p:par>
                          <p:cTn id="22" fill="hold" nodeType="afterGroup">
                            <p:stCondLst>
                              <p:cond delay="1750"/>
                            </p:stCondLst>
                            <p:childTnLst>
                              <p:par>
                                <p:cTn id="23" presetID="22" presetClass="entr" presetSubtype="4" dur="500" fill="hold" nodeType="afterEffect">
                                  <p:stCondLst>
                                    <p:cond delay="0"/>
                                  </p:stCondLst>
                                  <p:childTnLst>
                                    <p:set>
                                      <p:cBhvr>
                                        <p:cTn id="24" dur="1" fill="hold">
                                          <p:stCondLst>
                                            <p:cond delay="0"/>
                                          </p:stCondLst>
                                        </p:cTn>
                                        <p:tgtEl>
                                          <p:spTgt spid="155"/>
                                        </p:tgtEl>
                                        <p:attrNameLst>
                                          <p:attrName>style.visibility</p:attrName>
                                        </p:attrNameLst>
                                      </p:cBhvr>
                                      <p:to>
                                        <p:strVal val="visible"/>
                                      </p:to>
                                    </p:set>
                                    <p:animEffect transition="in" filter="wipe(down)">
                                      <p:cBhvr>
                                        <p:cTn id="25" dur="500"/>
                                        <p:tgtEl>
                                          <p:spTgt spid="155"/>
                                        </p:tgtEl>
                                      </p:cBhvr>
                                    </p:animEffect>
                                  </p:childTnLst>
                                </p:cTn>
                              </p:par>
                            </p:childTnLst>
                          </p:cTn>
                        </p:par>
                        <p:par>
                          <p:cTn id="26" fill="hold" nodeType="afterGroup">
                            <p:stCondLst>
                              <p:cond delay="2250"/>
                            </p:stCondLst>
                            <p:childTnLst>
                              <p:par>
                                <p:cTn id="27" presetID="16" presetClass="entr" presetSubtype="21" dur="250" fill="hold" grpId="0" nodeType="afterEffect">
                                  <p:stCondLst>
                                    <p:cond delay="0"/>
                                  </p:stCondLst>
                                  <p:childTnLst>
                                    <p:set>
                                      <p:cBhvr>
                                        <p:cTn id="28" dur="1" fill="hold">
                                          <p:stCondLst>
                                            <p:cond delay="0"/>
                                          </p:stCondLst>
                                        </p:cTn>
                                        <p:tgtEl>
                                          <p:spTgt spid="163"/>
                                        </p:tgtEl>
                                        <p:attrNameLst>
                                          <p:attrName>style.visibility</p:attrName>
                                        </p:attrNameLst>
                                      </p:cBhvr>
                                      <p:to>
                                        <p:strVal val="visible"/>
                                      </p:to>
                                    </p:set>
                                    <p:animEffect transition="in" filter="barn(inVertical)">
                                      <p:cBhvr>
                                        <p:cTn id="29" dur="250"/>
                                        <p:tgtEl>
                                          <p:spTgt spid="163"/>
                                        </p:tgtEl>
                                      </p:cBhvr>
                                    </p:animEffect>
                                  </p:childTnLst>
                                </p:cTn>
                              </p:par>
                            </p:childTnLst>
                          </p:cTn>
                        </p:par>
                        <p:par>
                          <p:cTn id="30" fill="hold" nodeType="afterGroup">
                            <p:stCondLst>
                              <p:cond delay="2500"/>
                            </p:stCondLst>
                            <p:childTnLst>
                              <p:par>
                                <p:cTn id="31" presetID="22" presetClass="entr" presetSubtype="4" dur="500" fill="hold" nodeType="afterEffect">
                                  <p:stCondLst>
                                    <p:cond delay="0"/>
                                  </p:stCondLst>
                                  <p:childTnLst>
                                    <p:set>
                                      <p:cBhvr>
                                        <p:cTn id="32" dur="1" fill="hold">
                                          <p:stCondLst>
                                            <p:cond delay="0"/>
                                          </p:stCondLst>
                                        </p:cTn>
                                        <p:tgtEl>
                                          <p:spTgt spid="146"/>
                                        </p:tgtEl>
                                        <p:attrNameLst>
                                          <p:attrName>style.visibility</p:attrName>
                                        </p:attrNameLst>
                                      </p:cBhvr>
                                      <p:to>
                                        <p:strVal val="visible"/>
                                      </p:to>
                                    </p:set>
                                    <p:animEffect transition="in" filter="wipe(down)">
                                      <p:cBhvr>
                                        <p:cTn id="33" dur="500"/>
                                        <p:tgtEl>
                                          <p:spTgt spid="146"/>
                                        </p:tgtEl>
                                      </p:cBhvr>
                                    </p:animEffect>
                                  </p:childTnLst>
                                </p:cTn>
                              </p:par>
                            </p:childTnLst>
                          </p:cTn>
                        </p:par>
                        <p:par>
                          <p:cTn id="34" fill="hold" nodeType="afterGroup">
                            <p:stCondLst>
                              <p:cond delay="3000"/>
                            </p:stCondLst>
                            <p:childTnLst>
                              <p:par>
                                <p:cTn id="35" presetID="16" presetClass="entr" presetSubtype="21" dur="250" fill="hold" grpId="0" nodeType="afterEffect">
                                  <p:stCondLst>
                                    <p:cond delay="0"/>
                                  </p:stCondLst>
                                  <p:childTnLst>
                                    <p:set>
                                      <p:cBhvr>
                                        <p:cTn id="36" dur="1" fill="hold">
                                          <p:stCondLst>
                                            <p:cond delay="0"/>
                                          </p:stCondLst>
                                        </p:cTn>
                                        <p:tgtEl>
                                          <p:spTgt spid="164"/>
                                        </p:tgtEl>
                                        <p:attrNameLst>
                                          <p:attrName>style.visibility</p:attrName>
                                        </p:attrNameLst>
                                      </p:cBhvr>
                                      <p:to>
                                        <p:strVal val="visible"/>
                                      </p:to>
                                    </p:set>
                                    <p:animEffect transition="in" filter="barn(inVertical)">
                                      <p:cBhvr>
                                        <p:cTn id="37" dur="250"/>
                                        <p:tgtEl>
                                          <p:spTgt spid="164"/>
                                        </p:tgtEl>
                                      </p:cBhvr>
                                    </p:animEffect>
                                  </p:childTnLst>
                                </p:cTn>
                              </p:par>
                            </p:childTnLst>
                          </p:cTn>
                        </p:par>
                        <p:par>
                          <p:cTn id="38" fill="hold" nodeType="afterGroup">
                            <p:stCondLst>
                              <p:cond delay="3250"/>
                            </p:stCondLst>
                            <p:childTnLst>
                              <p:par>
                                <p:cTn id="39" presetID="22" presetClass="entr" presetSubtype="4" dur="500" fill="hold" nodeType="afterEffect">
                                  <p:stCondLst>
                                    <p:cond delay="0"/>
                                  </p:stCondLst>
                                  <p:childTnLst>
                                    <p:set>
                                      <p:cBhvr>
                                        <p:cTn id="40" dur="1" fill="hold">
                                          <p:stCondLst>
                                            <p:cond delay="0"/>
                                          </p:stCondLst>
                                        </p:cTn>
                                        <p:tgtEl>
                                          <p:spTgt spid="138"/>
                                        </p:tgtEl>
                                        <p:attrNameLst>
                                          <p:attrName>style.visibility</p:attrName>
                                        </p:attrNameLst>
                                      </p:cBhvr>
                                      <p:to>
                                        <p:strVal val="visible"/>
                                      </p:to>
                                    </p:set>
                                    <p:animEffect transition="in" filter="wipe(down)">
                                      <p:cBhvr>
                                        <p:cTn id="41" dur="500"/>
                                        <p:tgtEl>
                                          <p:spTgt spid="138"/>
                                        </p:tgtEl>
                                      </p:cBhvr>
                                    </p:animEffect>
                                  </p:childTnLst>
                                </p:cTn>
                              </p:par>
                            </p:childTnLst>
                          </p:cTn>
                        </p:par>
                        <p:par>
                          <p:cTn id="42" fill="hold" nodeType="afterGroup">
                            <p:stCondLst>
                              <p:cond delay="3750"/>
                            </p:stCondLst>
                            <p:childTnLst>
                              <p:par>
                                <p:cTn id="43" presetID="16" presetClass="entr" presetSubtype="21" dur="250" fill="hold" grpId="0" nodeType="afterEffect">
                                  <p:stCondLst>
                                    <p:cond delay="0"/>
                                  </p:stCondLst>
                                  <p:childTnLst>
                                    <p:set>
                                      <p:cBhvr>
                                        <p:cTn id="44" dur="1" fill="hold">
                                          <p:stCondLst>
                                            <p:cond delay="0"/>
                                          </p:stCondLst>
                                        </p:cTn>
                                        <p:tgtEl>
                                          <p:spTgt spid="154"/>
                                        </p:tgtEl>
                                        <p:attrNameLst>
                                          <p:attrName>style.visibility</p:attrName>
                                        </p:attrNameLst>
                                      </p:cBhvr>
                                      <p:to>
                                        <p:strVal val="visible"/>
                                      </p:to>
                                    </p:set>
                                    <p:animEffect transition="in" filter="barn(inVertical)">
                                      <p:cBhvr>
                                        <p:cTn id="45" dur="250"/>
                                        <p:tgtEl>
                                          <p:spTgt spid="154"/>
                                        </p:tgtEl>
                                      </p:cBhvr>
                                    </p:animEffect>
                                  </p:childTnLst>
                                </p:cTn>
                              </p:par>
                            </p:childTnLst>
                          </p:cTn>
                        </p:par>
                        <p:par>
                          <p:cTn id="46" fill="hold" nodeType="afterGroup">
                            <p:stCondLst>
                              <p:cond delay="4000"/>
                            </p:stCondLst>
                            <p:childTnLst>
                              <p:par>
                                <p:cTn id="47" presetID="16" presetClass="entr" presetSubtype="21" dur="500" fill="hold" grpId="0" nodeType="afterEffect">
                                  <p:stCondLst>
                                    <p:cond delay="0"/>
                                  </p:stCondLst>
                                  <p:childTnLst>
                                    <p:set>
                                      <p:cBhvr>
                                        <p:cTn id="48" dur="1" fill="hold">
                                          <p:stCondLst>
                                            <p:cond delay="0"/>
                                          </p:stCondLst>
                                        </p:cTn>
                                        <p:tgtEl>
                                          <p:spTgt spid="165"/>
                                        </p:tgtEl>
                                        <p:attrNameLst>
                                          <p:attrName>style.visibility</p:attrName>
                                        </p:attrNameLst>
                                      </p:cBhvr>
                                      <p:to>
                                        <p:strVal val="visible"/>
                                      </p:to>
                                    </p:set>
                                    <p:animEffect transition="in" filter="barn(inVertical)">
                                      <p:cBhvr>
                                        <p:cTn id="49" dur="5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 grpId="0"/>
      <p:bldP spid="154" grpId="0"/>
      <p:bldP spid="163" grpId="0"/>
      <p:bldP spid="164" grpId="0"/>
      <p:bldP spid="165"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 name="组合 56"/>
          <p:cNvGrpSpPr/>
          <p:nvPr/>
        </p:nvGrpSpPr>
        <p:grpSpPr>
          <a:xfrm>
            <a:off x="1679950" y="1773610"/>
            <a:ext cx="2536077" cy="1709511"/>
            <a:chOff x="3237545" y="4561747"/>
            <a:chExt cx="1146960" cy="1146960"/>
          </a:xfrm>
        </p:grpSpPr>
        <p:sp>
          <p:nvSpPr>
            <p:cNvPr id="58" name="圆角矩形 4"/>
            <p:cNvSpPr/>
            <p:nvPr/>
          </p:nvSpPr>
          <p:spPr>
            <a:xfrm>
              <a:off x="3237545" y="4561747"/>
              <a:ext cx="1146960" cy="1146960"/>
            </a:xfrm>
            <a:prstGeom prst="roundRect">
              <a:avLst>
                <a:gd name="adj" fmla="val 9039"/>
              </a:avLst>
            </a:prstGeom>
            <a:solidFill>
              <a:srgbClr val="C00000"/>
            </a:solidFill>
            <a:ln w="31750" cap="flat" cmpd="sng" algn="ctr">
              <a:gradFill flip="none" rotWithShape="1">
                <a:gsLst>
                  <a:gs pos="0">
                    <a:sysClr val="window" lastClr="FFFFFF">
                      <a:lumMod val="85000"/>
                    </a:sysClr>
                  </a:gs>
                  <a:gs pos="100000">
                    <a:sysClr val="window" lastClr="FFFFFF"/>
                  </a:gs>
                </a:gsLst>
                <a:lin ang="2700000" scaled="1"/>
              </a:gradFill>
              <a:prstDash val="solid"/>
            </a:ln>
            <a:effectLst>
              <a:innerShdw blurRad="127000" dist="63500" dir="13500000">
                <a:sysClr val="windowText" lastClr="000000">
                  <a:lumMod val="65000"/>
                  <a:lumOff val="35000"/>
                  <a:alpha val="49000"/>
                </a:sysClr>
              </a:inn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59" name="圆角矩形 5"/>
            <p:cNvSpPr/>
            <p:nvPr/>
          </p:nvSpPr>
          <p:spPr>
            <a:xfrm>
              <a:off x="3294838" y="4642031"/>
              <a:ext cx="1032367" cy="986387"/>
            </a:xfrm>
            <a:prstGeom prst="roundRect">
              <a:avLst>
                <a:gd name="adj" fmla="val 9613"/>
              </a:avLst>
            </a:prstGeom>
            <a:solidFill>
              <a:sysClr val="window" lastClr="FFFFFF">
                <a:lumMod val="95000"/>
              </a:sysClr>
            </a:solidFill>
            <a:ln w="50800" cap="flat" cmpd="sng" algn="ctr">
              <a:noFill/>
              <a:prstDash val="solid"/>
            </a:ln>
            <a:effectLst>
              <a:outerShdw blurRad="76200" dist="38100" dir="2700000" algn="tl" rotWithShape="0">
                <a:sysClr val="windowText" lastClr="000000">
                  <a:lumMod val="65000"/>
                  <a:lumOff val="35000"/>
                  <a:alpha val="64000"/>
                </a:sysClr>
              </a:outerShdw>
            </a:effectLst>
            <a:scene3d>
              <a:camera prst="orthographicFront"/>
              <a:lightRig rig="threePt" dir="t"/>
            </a:scene3d>
            <a:sp3d prstMaterial="softEdge">
              <a:bevelT w="44450" h="12700" prst="angle"/>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grpSp>
      <p:grpSp>
        <p:nvGrpSpPr>
          <p:cNvPr id="60" name="组合 59"/>
          <p:cNvGrpSpPr/>
          <p:nvPr/>
        </p:nvGrpSpPr>
        <p:grpSpPr>
          <a:xfrm>
            <a:off x="4829550" y="1773610"/>
            <a:ext cx="2536077" cy="1709511"/>
            <a:chOff x="3237545" y="4561747"/>
            <a:chExt cx="1146960" cy="1146960"/>
          </a:xfrm>
        </p:grpSpPr>
        <p:sp>
          <p:nvSpPr>
            <p:cNvPr id="61" name="圆角矩形 7"/>
            <p:cNvSpPr/>
            <p:nvPr/>
          </p:nvSpPr>
          <p:spPr>
            <a:xfrm>
              <a:off x="3237545" y="4561747"/>
              <a:ext cx="1146960" cy="1146960"/>
            </a:xfrm>
            <a:prstGeom prst="roundRect">
              <a:avLst>
                <a:gd name="adj" fmla="val 9039"/>
              </a:avLst>
            </a:prstGeom>
            <a:solidFill>
              <a:srgbClr val="C00000"/>
            </a:solidFill>
            <a:ln w="31750" cap="flat" cmpd="sng" algn="ctr">
              <a:gradFill flip="none" rotWithShape="1">
                <a:gsLst>
                  <a:gs pos="0">
                    <a:sysClr val="window" lastClr="FFFFFF">
                      <a:lumMod val="85000"/>
                    </a:sysClr>
                  </a:gs>
                  <a:gs pos="100000">
                    <a:sysClr val="window" lastClr="FFFFFF"/>
                  </a:gs>
                </a:gsLst>
                <a:lin ang="2700000" scaled="1"/>
              </a:gradFill>
              <a:prstDash val="solid"/>
            </a:ln>
            <a:effectLst>
              <a:innerShdw blurRad="127000" dist="63500" dir="13500000">
                <a:sysClr val="windowText" lastClr="000000">
                  <a:lumMod val="65000"/>
                  <a:lumOff val="35000"/>
                  <a:alpha val="49000"/>
                </a:sysClr>
              </a:inn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62" name="圆角矩形 8"/>
            <p:cNvSpPr/>
            <p:nvPr/>
          </p:nvSpPr>
          <p:spPr>
            <a:xfrm>
              <a:off x="3294838" y="4642031"/>
              <a:ext cx="1032367" cy="986387"/>
            </a:xfrm>
            <a:prstGeom prst="roundRect">
              <a:avLst>
                <a:gd name="adj" fmla="val 9613"/>
              </a:avLst>
            </a:prstGeom>
            <a:solidFill>
              <a:sysClr val="window" lastClr="FFFFFF">
                <a:lumMod val="95000"/>
              </a:sysClr>
            </a:solidFill>
            <a:ln w="50800" cap="flat" cmpd="sng" algn="ctr">
              <a:noFill/>
              <a:prstDash val="solid"/>
            </a:ln>
            <a:effectLst>
              <a:outerShdw blurRad="76200" dist="38100" dir="2700000" algn="tl" rotWithShape="0">
                <a:sysClr val="windowText" lastClr="000000">
                  <a:lumMod val="65000"/>
                  <a:lumOff val="35000"/>
                  <a:alpha val="64000"/>
                </a:sysClr>
              </a:outerShdw>
            </a:effectLst>
            <a:scene3d>
              <a:camera prst="orthographicFront"/>
              <a:lightRig rig="threePt" dir="t"/>
            </a:scene3d>
            <a:sp3d prstMaterial="softEdge">
              <a:bevelT w="44450" h="12700" prst="angle"/>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grpSp>
      <p:grpSp>
        <p:nvGrpSpPr>
          <p:cNvPr id="63" name="组合 62"/>
          <p:cNvGrpSpPr/>
          <p:nvPr/>
        </p:nvGrpSpPr>
        <p:grpSpPr>
          <a:xfrm>
            <a:off x="7979151" y="1773610"/>
            <a:ext cx="2536077" cy="1709511"/>
            <a:chOff x="3237545" y="4561747"/>
            <a:chExt cx="1146960" cy="1146960"/>
          </a:xfrm>
        </p:grpSpPr>
        <p:sp>
          <p:nvSpPr>
            <p:cNvPr id="64" name="圆角矩形 10"/>
            <p:cNvSpPr/>
            <p:nvPr/>
          </p:nvSpPr>
          <p:spPr>
            <a:xfrm>
              <a:off x="3237545" y="4561747"/>
              <a:ext cx="1146960" cy="1146960"/>
            </a:xfrm>
            <a:prstGeom prst="roundRect">
              <a:avLst>
                <a:gd name="adj" fmla="val 9039"/>
              </a:avLst>
            </a:prstGeom>
            <a:solidFill>
              <a:srgbClr val="C00000"/>
            </a:solidFill>
            <a:ln w="31750" cap="flat" cmpd="sng" algn="ctr">
              <a:gradFill flip="none" rotWithShape="1">
                <a:gsLst>
                  <a:gs pos="0">
                    <a:sysClr val="window" lastClr="FFFFFF">
                      <a:lumMod val="85000"/>
                    </a:sysClr>
                  </a:gs>
                  <a:gs pos="100000">
                    <a:sysClr val="window" lastClr="FFFFFF"/>
                  </a:gs>
                </a:gsLst>
                <a:lin ang="2700000" scaled="1"/>
              </a:gradFill>
              <a:prstDash val="solid"/>
            </a:ln>
            <a:effectLst>
              <a:innerShdw blurRad="127000" dist="63500" dir="13500000">
                <a:sysClr val="windowText" lastClr="000000">
                  <a:lumMod val="65000"/>
                  <a:lumOff val="35000"/>
                  <a:alpha val="49000"/>
                </a:sysClr>
              </a:inn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65" name="圆角矩形 11"/>
            <p:cNvSpPr/>
            <p:nvPr/>
          </p:nvSpPr>
          <p:spPr>
            <a:xfrm>
              <a:off x="3294838" y="4642031"/>
              <a:ext cx="1032367" cy="986387"/>
            </a:xfrm>
            <a:prstGeom prst="roundRect">
              <a:avLst>
                <a:gd name="adj" fmla="val 9613"/>
              </a:avLst>
            </a:prstGeom>
            <a:solidFill>
              <a:sysClr val="window" lastClr="FFFFFF">
                <a:lumMod val="95000"/>
              </a:sysClr>
            </a:solidFill>
            <a:ln w="50800" cap="flat" cmpd="sng" algn="ctr">
              <a:noFill/>
              <a:prstDash val="solid"/>
            </a:ln>
            <a:effectLst>
              <a:outerShdw blurRad="76200" dist="38100" dir="2700000" algn="tl" rotWithShape="0">
                <a:sysClr val="windowText" lastClr="000000">
                  <a:lumMod val="65000"/>
                  <a:lumOff val="35000"/>
                  <a:alpha val="64000"/>
                </a:sysClr>
              </a:outerShdw>
            </a:effectLst>
            <a:scene3d>
              <a:camera prst="orthographicFront"/>
              <a:lightRig rig="threePt" dir="t"/>
            </a:scene3d>
            <a:sp3d prstMaterial="softEdge">
              <a:bevelT w="44450" h="12700" prst="angle"/>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grpSp>
      <p:grpSp>
        <p:nvGrpSpPr>
          <p:cNvPr id="66" name="组合 65"/>
          <p:cNvGrpSpPr/>
          <p:nvPr/>
        </p:nvGrpSpPr>
        <p:grpSpPr>
          <a:xfrm>
            <a:off x="1679950" y="3694314"/>
            <a:ext cx="3913585" cy="1709511"/>
            <a:chOff x="3237545" y="4561747"/>
            <a:chExt cx="1146960" cy="1146960"/>
          </a:xfrm>
        </p:grpSpPr>
        <p:sp>
          <p:nvSpPr>
            <p:cNvPr id="67" name="圆角矩形 13"/>
            <p:cNvSpPr/>
            <p:nvPr/>
          </p:nvSpPr>
          <p:spPr>
            <a:xfrm>
              <a:off x="3237545" y="4561747"/>
              <a:ext cx="1146960" cy="1146960"/>
            </a:xfrm>
            <a:prstGeom prst="roundRect">
              <a:avLst>
                <a:gd name="adj" fmla="val 9039"/>
              </a:avLst>
            </a:prstGeom>
            <a:solidFill>
              <a:srgbClr val="C00000"/>
            </a:solidFill>
            <a:ln w="31750" cap="flat" cmpd="sng" algn="ctr">
              <a:gradFill flip="none" rotWithShape="1">
                <a:gsLst>
                  <a:gs pos="0">
                    <a:sysClr val="window" lastClr="FFFFFF">
                      <a:lumMod val="85000"/>
                    </a:sysClr>
                  </a:gs>
                  <a:gs pos="100000">
                    <a:sysClr val="window" lastClr="FFFFFF"/>
                  </a:gs>
                </a:gsLst>
                <a:lin ang="2700000" scaled="1"/>
              </a:gradFill>
              <a:prstDash val="solid"/>
            </a:ln>
            <a:effectLst>
              <a:innerShdw blurRad="127000" dist="63500" dir="13500000">
                <a:sysClr val="windowText" lastClr="000000">
                  <a:lumMod val="65000"/>
                  <a:lumOff val="35000"/>
                  <a:alpha val="49000"/>
                </a:sysClr>
              </a:inn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sp>
          <p:nvSpPr>
            <p:cNvPr id="68" name="圆角矩形 14"/>
            <p:cNvSpPr/>
            <p:nvPr/>
          </p:nvSpPr>
          <p:spPr>
            <a:xfrm>
              <a:off x="3294838" y="4642031"/>
              <a:ext cx="1032367" cy="986387"/>
            </a:xfrm>
            <a:prstGeom prst="roundRect">
              <a:avLst>
                <a:gd name="adj" fmla="val 9613"/>
              </a:avLst>
            </a:prstGeom>
            <a:solidFill>
              <a:sysClr val="window" lastClr="FFFFFF">
                <a:lumMod val="95000"/>
              </a:sysClr>
            </a:solidFill>
            <a:ln w="50800" cap="flat" cmpd="sng" algn="ctr">
              <a:noFill/>
              <a:prstDash val="solid"/>
            </a:ln>
            <a:effectLst>
              <a:outerShdw blurRad="76200" dist="38100" dir="2700000" algn="tl" rotWithShape="0">
                <a:sysClr val="windowText" lastClr="000000">
                  <a:lumMod val="65000"/>
                  <a:lumOff val="35000"/>
                  <a:alpha val="64000"/>
                </a:sysClr>
              </a:outerShdw>
            </a:effectLst>
            <a:scene3d>
              <a:camera prst="orthographicFront"/>
              <a:lightRig rig="threePt" dir="t"/>
            </a:scene3d>
            <a:sp3d prstMaterial="softEdge">
              <a:bevelT w="44450" h="12700" prst="angle"/>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endParaRPr>
            </a:p>
          </p:txBody>
        </p:sp>
      </p:grpSp>
      <p:grpSp>
        <p:nvGrpSpPr>
          <p:cNvPr id="69" name="组合 68"/>
          <p:cNvGrpSpPr/>
          <p:nvPr/>
        </p:nvGrpSpPr>
        <p:grpSpPr>
          <a:xfrm>
            <a:off x="6673651" y="3658627"/>
            <a:ext cx="3913585" cy="1709511"/>
            <a:chOff x="3237545" y="4561747"/>
            <a:chExt cx="1146960" cy="1146960"/>
          </a:xfrm>
        </p:grpSpPr>
        <p:sp>
          <p:nvSpPr>
            <p:cNvPr id="70" name="圆角矩形 19"/>
            <p:cNvSpPr/>
            <p:nvPr/>
          </p:nvSpPr>
          <p:spPr>
            <a:xfrm>
              <a:off x="3237545" y="4561747"/>
              <a:ext cx="1146960" cy="1146960"/>
            </a:xfrm>
            <a:prstGeom prst="roundRect">
              <a:avLst>
                <a:gd name="adj" fmla="val 9039"/>
              </a:avLst>
            </a:prstGeom>
            <a:solidFill>
              <a:srgbClr val="C00000"/>
            </a:solidFill>
            <a:ln w="31750" cap="flat" cmpd="sng" algn="ctr">
              <a:gradFill flip="none" rotWithShape="1">
                <a:gsLst>
                  <a:gs pos="0">
                    <a:sysClr val="window" lastClr="FFFFFF">
                      <a:lumMod val="85000"/>
                    </a:sysClr>
                  </a:gs>
                  <a:gs pos="100000">
                    <a:sysClr val="window" lastClr="FFFFFF"/>
                  </a:gs>
                </a:gsLst>
                <a:lin ang="2700000" scaled="1"/>
              </a:gradFill>
              <a:prstDash val="solid"/>
            </a:ln>
            <a:effectLst>
              <a:innerShdw blurRad="127000" dist="63500" dir="13500000">
                <a:sysClr val="windowText" lastClr="000000">
                  <a:lumMod val="65000"/>
                  <a:lumOff val="35000"/>
                  <a:alpha val="49000"/>
                </a:sysClr>
              </a:innerShdw>
            </a:effectLst>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71" name="圆角矩形 20"/>
            <p:cNvSpPr/>
            <p:nvPr/>
          </p:nvSpPr>
          <p:spPr>
            <a:xfrm>
              <a:off x="3294838" y="4642031"/>
              <a:ext cx="1032367" cy="986387"/>
            </a:xfrm>
            <a:prstGeom prst="roundRect">
              <a:avLst>
                <a:gd name="adj" fmla="val 9613"/>
              </a:avLst>
            </a:prstGeom>
            <a:solidFill>
              <a:sysClr val="window" lastClr="FFFFFF">
                <a:lumMod val="95000"/>
              </a:sysClr>
            </a:solidFill>
            <a:ln w="50800" cap="flat" cmpd="sng" algn="ctr">
              <a:noFill/>
              <a:prstDash val="solid"/>
            </a:ln>
            <a:effectLst>
              <a:outerShdw blurRad="76200" dist="38100" dir="2700000" algn="tl" rotWithShape="0">
                <a:sysClr val="windowText" lastClr="000000">
                  <a:lumMod val="65000"/>
                  <a:lumOff val="35000"/>
                  <a:alpha val="64000"/>
                </a:sysClr>
              </a:outerShdw>
            </a:effectLst>
            <a:scene3d>
              <a:camera prst="orthographicFront"/>
              <a:lightRig rig="threePt" dir="t"/>
            </a:scene3d>
            <a:sp3d prstMaterial="softEdge">
              <a:bevelT w="44450" h="12700" prst="angle"/>
            </a:sp3d>
          </p:spPr>
          <p:txBody>
            <a:bodyPr rtlCol="0" anchor="ct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algn="ctr"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endParaRPr>
            </a:p>
          </p:txBody>
        </p:sp>
      </p:grpSp>
      <p:grpSp>
        <p:nvGrpSpPr>
          <p:cNvPr id="72" name="组合 71"/>
          <p:cNvGrpSpPr/>
          <p:nvPr/>
        </p:nvGrpSpPr>
        <p:grpSpPr>
          <a:xfrm>
            <a:off x="2762372" y="2207003"/>
            <a:ext cx="362025" cy="321701"/>
            <a:chOff x="3843406" y="5497220"/>
            <a:chExt cx="438051" cy="389258"/>
          </a:xfrm>
          <a:solidFill>
            <a:srgbClr val="C00000"/>
          </a:solidFill>
        </p:grpSpPr>
        <p:sp>
          <p:nvSpPr>
            <p:cNvPr id="73" name="Freeform 63"/>
            <p:cNvSpPr>
              <a:spLocks noEditPoints="1"/>
            </p:cNvSpPr>
            <p:nvPr/>
          </p:nvSpPr>
          <p:spPr bwMode="auto">
            <a:xfrm>
              <a:off x="3843406" y="5497220"/>
              <a:ext cx="438051" cy="389258"/>
            </a:xfrm>
            <a:custGeom>
              <a:gdLst>
                <a:gd name="T0" fmla="*/ 165 w 171"/>
                <a:gd name="T1" fmla="*/ 0 h 152"/>
                <a:gd name="T2" fmla="*/ 5 w 171"/>
                <a:gd name="T3" fmla="*/ 0 h 152"/>
                <a:gd name="T4" fmla="*/ 0 w 171"/>
                <a:gd name="T5" fmla="*/ 5 h 152"/>
                <a:gd name="T6" fmla="*/ 0 w 171"/>
                <a:gd name="T7" fmla="*/ 146 h 152"/>
                <a:gd name="T8" fmla="*/ 5 w 171"/>
                <a:gd name="T9" fmla="*/ 152 h 152"/>
                <a:gd name="T10" fmla="*/ 165 w 171"/>
                <a:gd name="T11" fmla="*/ 152 h 152"/>
                <a:gd name="T12" fmla="*/ 171 w 171"/>
                <a:gd name="T13" fmla="*/ 146 h 152"/>
                <a:gd name="T14" fmla="*/ 171 w 171"/>
                <a:gd name="T15" fmla="*/ 5 h 152"/>
                <a:gd name="T16" fmla="*/ 165 w 171"/>
                <a:gd name="T17" fmla="*/ 0 h 152"/>
                <a:gd name="T18" fmla="*/ 132 w 171"/>
                <a:gd name="T19" fmla="*/ 12 h 152"/>
                <a:gd name="T20" fmla="*/ 139 w 171"/>
                <a:gd name="T21" fmla="*/ 19 h 152"/>
                <a:gd name="T22" fmla="*/ 132 w 171"/>
                <a:gd name="T23" fmla="*/ 26 h 152"/>
                <a:gd name="T24" fmla="*/ 124 w 171"/>
                <a:gd name="T25" fmla="*/ 19 h 152"/>
                <a:gd name="T26" fmla="*/ 132 w 171"/>
                <a:gd name="T27" fmla="*/ 12 h 152"/>
                <a:gd name="T28" fmla="*/ 110 w 171"/>
                <a:gd name="T29" fmla="*/ 12 h 152"/>
                <a:gd name="T30" fmla="*/ 118 w 171"/>
                <a:gd name="T31" fmla="*/ 19 h 152"/>
                <a:gd name="T32" fmla="*/ 110 w 171"/>
                <a:gd name="T33" fmla="*/ 26 h 152"/>
                <a:gd name="T34" fmla="*/ 103 w 171"/>
                <a:gd name="T35" fmla="*/ 19 h 152"/>
                <a:gd name="T36" fmla="*/ 110 w 171"/>
                <a:gd name="T37" fmla="*/ 12 h 152"/>
                <a:gd name="T38" fmla="*/ 160 w 171"/>
                <a:gd name="T39" fmla="*/ 141 h 152"/>
                <a:gd name="T40" fmla="*/ 11 w 171"/>
                <a:gd name="T41" fmla="*/ 141 h 152"/>
                <a:gd name="T42" fmla="*/ 11 w 171"/>
                <a:gd name="T43" fmla="*/ 38 h 152"/>
                <a:gd name="T44" fmla="*/ 160 w 171"/>
                <a:gd name="T45" fmla="*/ 38 h 152"/>
                <a:gd name="T46" fmla="*/ 160 w 171"/>
                <a:gd name="T47" fmla="*/ 141 h 152"/>
                <a:gd name="T48" fmla="*/ 153 w 171"/>
                <a:gd name="T49" fmla="*/ 26 h 152"/>
                <a:gd name="T50" fmla="*/ 146 w 171"/>
                <a:gd name="T51" fmla="*/ 19 h 152"/>
                <a:gd name="T52" fmla="*/ 153 w 171"/>
                <a:gd name="T53" fmla="*/ 12 h 152"/>
                <a:gd name="T54" fmla="*/ 160 w 171"/>
                <a:gd name="T55" fmla="*/ 19 h 152"/>
                <a:gd name="T56" fmla="*/ 153 w 171"/>
                <a:gd name="T57" fmla="*/ 26 h 1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71" h="152">
                  <a:moveTo>
                    <a:pt x="165" y="0"/>
                  </a:moveTo>
                  <a:cubicBezTo>
                    <a:pt x="5" y="0"/>
                    <a:pt x="5" y="0"/>
                    <a:pt x="5" y="0"/>
                  </a:cubicBezTo>
                  <a:cubicBezTo>
                    <a:pt x="2" y="0"/>
                    <a:pt x="0" y="2"/>
                    <a:pt x="0" y="5"/>
                  </a:cubicBezTo>
                  <a:cubicBezTo>
                    <a:pt x="0" y="146"/>
                    <a:pt x="0" y="146"/>
                    <a:pt x="0" y="146"/>
                  </a:cubicBezTo>
                  <a:cubicBezTo>
                    <a:pt x="0" y="149"/>
                    <a:pt x="2" y="152"/>
                    <a:pt x="5" y="152"/>
                  </a:cubicBezTo>
                  <a:cubicBezTo>
                    <a:pt x="165" y="152"/>
                    <a:pt x="165" y="152"/>
                    <a:pt x="165" y="152"/>
                  </a:cubicBezTo>
                  <a:cubicBezTo>
                    <a:pt x="168" y="152"/>
                    <a:pt x="171" y="149"/>
                    <a:pt x="171" y="146"/>
                  </a:cubicBezTo>
                  <a:cubicBezTo>
                    <a:pt x="171" y="5"/>
                    <a:pt x="171" y="5"/>
                    <a:pt x="171" y="5"/>
                  </a:cubicBezTo>
                  <a:cubicBezTo>
                    <a:pt x="171" y="2"/>
                    <a:pt x="168" y="0"/>
                    <a:pt x="165" y="0"/>
                  </a:cubicBezTo>
                  <a:close/>
                  <a:moveTo>
                    <a:pt x="132" y="12"/>
                  </a:moveTo>
                  <a:cubicBezTo>
                    <a:pt x="136" y="12"/>
                    <a:pt x="139" y="15"/>
                    <a:pt x="139" y="19"/>
                  </a:cubicBezTo>
                  <a:cubicBezTo>
                    <a:pt x="139" y="23"/>
                    <a:pt x="136" y="26"/>
                    <a:pt x="132" y="26"/>
                  </a:cubicBezTo>
                  <a:cubicBezTo>
                    <a:pt x="128" y="26"/>
                    <a:pt x="124" y="23"/>
                    <a:pt x="124" y="19"/>
                  </a:cubicBezTo>
                  <a:cubicBezTo>
                    <a:pt x="124" y="15"/>
                    <a:pt x="128" y="12"/>
                    <a:pt x="132" y="12"/>
                  </a:cubicBezTo>
                  <a:close/>
                  <a:moveTo>
                    <a:pt x="110" y="12"/>
                  </a:moveTo>
                  <a:cubicBezTo>
                    <a:pt x="114" y="12"/>
                    <a:pt x="118" y="15"/>
                    <a:pt x="118" y="19"/>
                  </a:cubicBezTo>
                  <a:cubicBezTo>
                    <a:pt x="118" y="23"/>
                    <a:pt x="114" y="26"/>
                    <a:pt x="110" y="26"/>
                  </a:cubicBezTo>
                  <a:cubicBezTo>
                    <a:pt x="106" y="26"/>
                    <a:pt x="103" y="23"/>
                    <a:pt x="103" y="19"/>
                  </a:cubicBezTo>
                  <a:cubicBezTo>
                    <a:pt x="103" y="15"/>
                    <a:pt x="106" y="12"/>
                    <a:pt x="110" y="12"/>
                  </a:cubicBezTo>
                  <a:close/>
                  <a:moveTo>
                    <a:pt x="160" y="141"/>
                  </a:moveTo>
                  <a:cubicBezTo>
                    <a:pt x="11" y="141"/>
                    <a:pt x="11" y="141"/>
                    <a:pt x="11" y="141"/>
                  </a:cubicBezTo>
                  <a:cubicBezTo>
                    <a:pt x="11" y="38"/>
                    <a:pt x="11" y="38"/>
                    <a:pt x="11" y="38"/>
                  </a:cubicBezTo>
                  <a:cubicBezTo>
                    <a:pt x="160" y="38"/>
                    <a:pt x="160" y="38"/>
                    <a:pt x="160" y="38"/>
                  </a:cubicBezTo>
                  <a:lnTo>
                    <a:pt x="160" y="141"/>
                  </a:lnTo>
                  <a:close/>
                  <a:moveTo>
                    <a:pt x="153" y="26"/>
                  </a:moveTo>
                  <a:cubicBezTo>
                    <a:pt x="149" y="26"/>
                    <a:pt x="146" y="23"/>
                    <a:pt x="146" y="19"/>
                  </a:cubicBezTo>
                  <a:cubicBezTo>
                    <a:pt x="146" y="15"/>
                    <a:pt x="149" y="12"/>
                    <a:pt x="153" y="12"/>
                  </a:cubicBezTo>
                  <a:cubicBezTo>
                    <a:pt x="157" y="12"/>
                    <a:pt x="160" y="15"/>
                    <a:pt x="160" y="19"/>
                  </a:cubicBezTo>
                  <a:cubicBezTo>
                    <a:pt x="160" y="23"/>
                    <a:pt x="157" y="26"/>
                    <a:pt x="153"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4" name="Freeform 64"/>
            <p:cNvSpPr>
              <a:spLocks noEditPoints="1"/>
            </p:cNvSpPr>
            <p:nvPr/>
          </p:nvSpPr>
          <p:spPr bwMode="auto">
            <a:xfrm>
              <a:off x="3864007" y="5619744"/>
              <a:ext cx="394679" cy="249385"/>
            </a:xfrm>
            <a:custGeom>
              <a:gdLst>
                <a:gd name="T0" fmla="*/ 0 w 154"/>
                <a:gd name="T1" fmla="*/ 76 h 97"/>
                <a:gd name="T2" fmla="*/ 12 w 154"/>
                <a:gd name="T3" fmla="*/ 97 h 97"/>
                <a:gd name="T4" fmla="*/ 9 w 154"/>
                <a:gd name="T5" fmla="*/ 66 h 97"/>
                <a:gd name="T6" fmla="*/ 8 w 154"/>
                <a:gd name="T7" fmla="*/ 64 h 97"/>
                <a:gd name="T8" fmla="*/ 24 w 154"/>
                <a:gd name="T9" fmla="*/ 32 h 97"/>
                <a:gd name="T10" fmla="*/ 27 w 154"/>
                <a:gd name="T11" fmla="*/ 30 h 97"/>
                <a:gd name="T12" fmla="*/ 27 w 154"/>
                <a:gd name="T13" fmla="*/ 28 h 97"/>
                <a:gd name="T14" fmla="*/ 30 w 154"/>
                <a:gd name="T15" fmla="*/ 26 h 97"/>
                <a:gd name="T16" fmla="*/ 31 w 154"/>
                <a:gd name="T17" fmla="*/ 25 h 97"/>
                <a:gd name="T18" fmla="*/ 30 w 154"/>
                <a:gd name="T19" fmla="*/ 25 h 97"/>
                <a:gd name="T20" fmla="*/ 31 w 154"/>
                <a:gd name="T21" fmla="*/ 23 h 97"/>
                <a:gd name="T22" fmla="*/ 33 w 154"/>
                <a:gd name="T23" fmla="*/ 24 h 97"/>
                <a:gd name="T24" fmla="*/ 44 w 154"/>
                <a:gd name="T25" fmla="*/ 14 h 97"/>
                <a:gd name="T26" fmla="*/ 42 w 154"/>
                <a:gd name="T27" fmla="*/ 16 h 97"/>
                <a:gd name="T28" fmla="*/ 77 w 154"/>
                <a:gd name="T29" fmla="*/ 8 h 97"/>
                <a:gd name="T30" fmla="*/ 114 w 154"/>
                <a:gd name="T31" fmla="*/ 19 h 97"/>
                <a:gd name="T32" fmla="*/ 118 w 154"/>
                <a:gd name="T33" fmla="*/ 22 h 97"/>
                <a:gd name="T34" fmla="*/ 122 w 154"/>
                <a:gd name="T35" fmla="*/ 23 h 97"/>
                <a:gd name="T36" fmla="*/ 123 w 154"/>
                <a:gd name="T37" fmla="*/ 25 h 97"/>
                <a:gd name="T38" fmla="*/ 124 w 154"/>
                <a:gd name="T39" fmla="*/ 26 h 97"/>
                <a:gd name="T40" fmla="*/ 139 w 154"/>
                <a:gd name="T41" fmla="*/ 44 h 97"/>
                <a:gd name="T42" fmla="*/ 140 w 154"/>
                <a:gd name="T43" fmla="*/ 45 h 97"/>
                <a:gd name="T44" fmla="*/ 141 w 154"/>
                <a:gd name="T45" fmla="*/ 52 h 97"/>
                <a:gd name="T46" fmla="*/ 142 w 154"/>
                <a:gd name="T47" fmla="*/ 55 h 97"/>
                <a:gd name="T48" fmla="*/ 143 w 154"/>
                <a:gd name="T49" fmla="*/ 54 h 97"/>
                <a:gd name="T50" fmla="*/ 144 w 154"/>
                <a:gd name="T51" fmla="*/ 57 h 97"/>
                <a:gd name="T52" fmla="*/ 142 w 154"/>
                <a:gd name="T53" fmla="*/ 56 h 97"/>
                <a:gd name="T54" fmla="*/ 143 w 154"/>
                <a:gd name="T55" fmla="*/ 57 h 97"/>
                <a:gd name="T56" fmla="*/ 144 w 154"/>
                <a:gd name="T57" fmla="*/ 62 h 97"/>
                <a:gd name="T58" fmla="*/ 145 w 154"/>
                <a:gd name="T59" fmla="*/ 76 h 97"/>
                <a:gd name="T60" fmla="*/ 144 w 154"/>
                <a:gd name="T61" fmla="*/ 89 h 97"/>
                <a:gd name="T62" fmla="*/ 144 w 154"/>
                <a:gd name="T63" fmla="*/ 95 h 97"/>
                <a:gd name="T64" fmla="*/ 143 w 154"/>
                <a:gd name="T65" fmla="*/ 93 h 97"/>
                <a:gd name="T66" fmla="*/ 151 w 154"/>
                <a:gd name="T67" fmla="*/ 97 h 97"/>
                <a:gd name="T68" fmla="*/ 77 w 154"/>
                <a:gd name="T69" fmla="*/ 0 h 97"/>
                <a:gd name="T70" fmla="*/ 142 w 154"/>
                <a:gd name="T71" fmla="*/ 5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54" h="97">
                  <a:moveTo>
                    <a:pt x="77" y="0"/>
                  </a:moveTo>
                  <a:cubicBezTo>
                    <a:pt x="35" y="0"/>
                    <a:pt x="0" y="34"/>
                    <a:pt x="0" y="76"/>
                  </a:cubicBezTo>
                  <a:cubicBezTo>
                    <a:pt x="0" y="83"/>
                    <a:pt x="1" y="90"/>
                    <a:pt x="3" y="97"/>
                  </a:cubicBezTo>
                  <a:cubicBezTo>
                    <a:pt x="12" y="97"/>
                    <a:pt x="12" y="97"/>
                    <a:pt x="12" y="97"/>
                  </a:cubicBezTo>
                  <a:cubicBezTo>
                    <a:pt x="10" y="91"/>
                    <a:pt x="8" y="84"/>
                    <a:pt x="8" y="76"/>
                  </a:cubicBezTo>
                  <a:cubicBezTo>
                    <a:pt x="8" y="73"/>
                    <a:pt x="9" y="70"/>
                    <a:pt x="9" y="66"/>
                  </a:cubicBezTo>
                  <a:cubicBezTo>
                    <a:pt x="9" y="66"/>
                    <a:pt x="9" y="65"/>
                    <a:pt x="9" y="64"/>
                  </a:cubicBezTo>
                  <a:cubicBezTo>
                    <a:pt x="8" y="64"/>
                    <a:pt x="8" y="64"/>
                    <a:pt x="8" y="64"/>
                  </a:cubicBezTo>
                  <a:cubicBezTo>
                    <a:pt x="10" y="52"/>
                    <a:pt x="15" y="41"/>
                    <a:pt x="23" y="32"/>
                  </a:cubicBezTo>
                  <a:cubicBezTo>
                    <a:pt x="23" y="32"/>
                    <a:pt x="24" y="32"/>
                    <a:pt x="24" y="32"/>
                  </a:cubicBezTo>
                  <a:cubicBezTo>
                    <a:pt x="25" y="32"/>
                    <a:pt x="25" y="31"/>
                    <a:pt x="26" y="31"/>
                  </a:cubicBezTo>
                  <a:cubicBezTo>
                    <a:pt x="26" y="31"/>
                    <a:pt x="26" y="30"/>
                    <a:pt x="27" y="30"/>
                  </a:cubicBezTo>
                  <a:cubicBezTo>
                    <a:pt x="27" y="30"/>
                    <a:pt x="27" y="29"/>
                    <a:pt x="26" y="29"/>
                  </a:cubicBezTo>
                  <a:cubicBezTo>
                    <a:pt x="26" y="28"/>
                    <a:pt x="27" y="29"/>
                    <a:pt x="27" y="28"/>
                  </a:cubicBezTo>
                  <a:cubicBezTo>
                    <a:pt x="27" y="28"/>
                    <a:pt x="28" y="28"/>
                    <a:pt x="28" y="28"/>
                  </a:cubicBezTo>
                  <a:cubicBezTo>
                    <a:pt x="29" y="28"/>
                    <a:pt x="30" y="27"/>
                    <a:pt x="30" y="26"/>
                  </a:cubicBezTo>
                  <a:cubicBezTo>
                    <a:pt x="31" y="26"/>
                    <a:pt x="31" y="25"/>
                    <a:pt x="31" y="25"/>
                  </a:cubicBezTo>
                  <a:cubicBezTo>
                    <a:pt x="31" y="25"/>
                    <a:pt x="31" y="25"/>
                    <a:pt x="31" y="25"/>
                  </a:cubicBezTo>
                  <a:cubicBezTo>
                    <a:pt x="32" y="25"/>
                    <a:pt x="32" y="25"/>
                    <a:pt x="32" y="25"/>
                  </a:cubicBezTo>
                  <a:cubicBezTo>
                    <a:pt x="31" y="25"/>
                    <a:pt x="31" y="25"/>
                    <a:pt x="30" y="25"/>
                  </a:cubicBezTo>
                  <a:cubicBezTo>
                    <a:pt x="30" y="25"/>
                    <a:pt x="30" y="24"/>
                    <a:pt x="30" y="24"/>
                  </a:cubicBezTo>
                  <a:cubicBezTo>
                    <a:pt x="30" y="24"/>
                    <a:pt x="31" y="24"/>
                    <a:pt x="31" y="23"/>
                  </a:cubicBezTo>
                  <a:cubicBezTo>
                    <a:pt x="31" y="24"/>
                    <a:pt x="32" y="24"/>
                    <a:pt x="33" y="24"/>
                  </a:cubicBezTo>
                  <a:cubicBezTo>
                    <a:pt x="33" y="24"/>
                    <a:pt x="33" y="24"/>
                    <a:pt x="33" y="24"/>
                  </a:cubicBezTo>
                  <a:cubicBezTo>
                    <a:pt x="33" y="23"/>
                    <a:pt x="32" y="23"/>
                    <a:pt x="32" y="23"/>
                  </a:cubicBezTo>
                  <a:cubicBezTo>
                    <a:pt x="36" y="19"/>
                    <a:pt x="40" y="17"/>
                    <a:pt x="44" y="14"/>
                  </a:cubicBezTo>
                  <a:cubicBezTo>
                    <a:pt x="44" y="15"/>
                    <a:pt x="45" y="14"/>
                    <a:pt x="45" y="15"/>
                  </a:cubicBezTo>
                  <a:cubicBezTo>
                    <a:pt x="45" y="16"/>
                    <a:pt x="43" y="16"/>
                    <a:pt x="42" y="16"/>
                  </a:cubicBezTo>
                  <a:cubicBezTo>
                    <a:pt x="42" y="16"/>
                    <a:pt x="42" y="17"/>
                    <a:pt x="42" y="17"/>
                  </a:cubicBezTo>
                  <a:cubicBezTo>
                    <a:pt x="52" y="11"/>
                    <a:pt x="64" y="8"/>
                    <a:pt x="77" y="8"/>
                  </a:cubicBezTo>
                  <a:cubicBezTo>
                    <a:pt x="90" y="8"/>
                    <a:pt x="102" y="11"/>
                    <a:pt x="112" y="17"/>
                  </a:cubicBezTo>
                  <a:cubicBezTo>
                    <a:pt x="113" y="18"/>
                    <a:pt x="114" y="18"/>
                    <a:pt x="114" y="19"/>
                  </a:cubicBezTo>
                  <a:cubicBezTo>
                    <a:pt x="114" y="19"/>
                    <a:pt x="114" y="19"/>
                    <a:pt x="114" y="19"/>
                  </a:cubicBezTo>
                  <a:cubicBezTo>
                    <a:pt x="115" y="20"/>
                    <a:pt x="117" y="21"/>
                    <a:pt x="118" y="22"/>
                  </a:cubicBezTo>
                  <a:cubicBezTo>
                    <a:pt x="119" y="22"/>
                    <a:pt x="120" y="22"/>
                    <a:pt x="120" y="22"/>
                  </a:cubicBezTo>
                  <a:cubicBezTo>
                    <a:pt x="121" y="22"/>
                    <a:pt x="121" y="23"/>
                    <a:pt x="122" y="23"/>
                  </a:cubicBezTo>
                  <a:cubicBezTo>
                    <a:pt x="122" y="24"/>
                    <a:pt x="122" y="24"/>
                    <a:pt x="121" y="24"/>
                  </a:cubicBezTo>
                  <a:cubicBezTo>
                    <a:pt x="122" y="25"/>
                    <a:pt x="122" y="25"/>
                    <a:pt x="123" y="25"/>
                  </a:cubicBezTo>
                  <a:cubicBezTo>
                    <a:pt x="123" y="25"/>
                    <a:pt x="123" y="26"/>
                    <a:pt x="123" y="26"/>
                  </a:cubicBezTo>
                  <a:cubicBezTo>
                    <a:pt x="124" y="26"/>
                    <a:pt x="124" y="26"/>
                    <a:pt x="124" y="26"/>
                  </a:cubicBezTo>
                  <a:cubicBezTo>
                    <a:pt x="125" y="26"/>
                    <a:pt x="125" y="26"/>
                    <a:pt x="126" y="26"/>
                  </a:cubicBezTo>
                  <a:cubicBezTo>
                    <a:pt x="131" y="31"/>
                    <a:pt x="136" y="37"/>
                    <a:pt x="139" y="44"/>
                  </a:cubicBezTo>
                  <a:cubicBezTo>
                    <a:pt x="139" y="44"/>
                    <a:pt x="138" y="44"/>
                    <a:pt x="138" y="45"/>
                  </a:cubicBezTo>
                  <a:cubicBezTo>
                    <a:pt x="138" y="46"/>
                    <a:pt x="139" y="46"/>
                    <a:pt x="140" y="45"/>
                  </a:cubicBezTo>
                  <a:cubicBezTo>
                    <a:pt x="140" y="46"/>
                    <a:pt x="141" y="47"/>
                    <a:pt x="141" y="48"/>
                  </a:cubicBezTo>
                  <a:cubicBezTo>
                    <a:pt x="141" y="49"/>
                    <a:pt x="141" y="51"/>
                    <a:pt x="141" y="52"/>
                  </a:cubicBezTo>
                  <a:cubicBezTo>
                    <a:pt x="141" y="52"/>
                    <a:pt x="141" y="52"/>
                    <a:pt x="141" y="52"/>
                  </a:cubicBezTo>
                  <a:cubicBezTo>
                    <a:pt x="141" y="53"/>
                    <a:pt x="142" y="54"/>
                    <a:pt x="142" y="55"/>
                  </a:cubicBezTo>
                  <a:cubicBezTo>
                    <a:pt x="142" y="54"/>
                    <a:pt x="142" y="54"/>
                    <a:pt x="142" y="53"/>
                  </a:cubicBezTo>
                  <a:cubicBezTo>
                    <a:pt x="143" y="53"/>
                    <a:pt x="143" y="53"/>
                    <a:pt x="143" y="54"/>
                  </a:cubicBezTo>
                  <a:cubicBezTo>
                    <a:pt x="144" y="55"/>
                    <a:pt x="144" y="55"/>
                    <a:pt x="144" y="56"/>
                  </a:cubicBezTo>
                  <a:cubicBezTo>
                    <a:pt x="144" y="56"/>
                    <a:pt x="144" y="57"/>
                    <a:pt x="144" y="57"/>
                  </a:cubicBezTo>
                  <a:cubicBezTo>
                    <a:pt x="143" y="57"/>
                    <a:pt x="144" y="56"/>
                    <a:pt x="143" y="56"/>
                  </a:cubicBezTo>
                  <a:cubicBezTo>
                    <a:pt x="143" y="56"/>
                    <a:pt x="143" y="56"/>
                    <a:pt x="142" y="56"/>
                  </a:cubicBezTo>
                  <a:cubicBezTo>
                    <a:pt x="143" y="56"/>
                    <a:pt x="143" y="57"/>
                    <a:pt x="143" y="57"/>
                  </a:cubicBezTo>
                  <a:cubicBezTo>
                    <a:pt x="143" y="57"/>
                    <a:pt x="143" y="57"/>
                    <a:pt x="143" y="57"/>
                  </a:cubicBezTo>
                  <a:cubicBezTo>
                    <a:pt x="143" y="57"/>
                    <a:pt x="143" y="57"/>
                    <a:pt x="143" y="57"/>
                  </a:cubicBezTo>
                  <a:cubicBezTo>
                    <a:pt x="143" y="59"/>
                    <a:pt x="144" y="60"/>
                    <a:pt x="144" y="62"/>
                  </a:cubicBezTo>
                  <a:cubicBezTo>
                    <a:pt x="144" y="62"/>
                    <a:pt x="144" y="62"/>
                    <a:pt x="144" y="62"/>
                  </a:cubicBezTo>
                  <a:cubicBezTo>
                    <a:pt x="145" y="67"/>
                    <a:pt x="145" y="71"/>
                    <a:pt x="145" y="76"/>
                  </a:cubicBezTo>
                  <a:cubicBezTo>
                    <a:pt x="145" y="81"/>
                    <a:pt x="145" y="85"/>
                    <a:pt x="144" y="89"/>
                  </a:cubicBezTo>
                  <a:cubicBezTo>
                    <a:pt x="144" y="89"/>
                    <a:pt x="144" y="89"/>
                    <a:pt x="144" y="89"/>
                  </a:cubicBezTo>
                  <a:cubicBezTo>
                    <a:pt x="145" y="90"/>
                    <a:pt x="145" y="90"/>
                    <a:pt x="146" y="90"/>
                  </a:cubicBezTo>
                  <a:cubicBezTo>
                    <a:pt x="145" y="92"/>
                    <a:pt x="145" y="94"/>
                    <a:pt x="144" y="95"/>
                  </a:cubicBezTo>
                  <a:cubicBezTo>
                    <a:pt x="144" y="95"/>
                    <a:pt x="144" y="94"/>
                    <a:pt x="144" y="94"/>
                  </a:cubicBezTo>
                  <a:cubicBezTo>
                    <a:pt x="144" y="93"/>
                    <a:pt x="144" y="93"/>
                    <a:pt x="143" y="93"/>
                  </a:cubicBezTo>
                  <a:cubicBezTo>
                    <a:pt x="143" y="94"/>
                    <a:pt x="143" y="96"/>
                    <a:pt x="142" y="97"/>
                  </a:cubicBezTo>
                  <a:cubicBezTo>
                    <a:pt x="151" y="97"/>
                    <a:pt x="151" y="97"/>
                    <a:pt x="151" y="97"/>
                  </a:cubicBezTo>
                  <a:cubicBezTo>
                    <a:pt x="153" y="90"/>
                    <a:pt x="154" y="83"/>
                    <a:pt x="154" y="76"/>
                  </a:cubicBezTo>
                  <a:cubicBezTo>
                    <a:pt x="154" y="34"/>
                    <a:pt x="119" y="0"/>
                    <a:pt x="77" y="0"/>
                  </a:cubicBezTo>
                  <a:close/>
                  <a:moveTo>
                    <a:pt x="143" y="53"/>
                  </a:moveTo>
                  <a:cubicBezTo>
                    <a:pt x="142" y="52"/>
                    <a:pt x="142" y="51"/>
                    <a:pt x="142" y="50"/>
                  </a:cubicBezTo>
                  <a:cubicBezTo>
                    <a:pt x="142" y="51"/>
                    <a:pt x="143" y="52"/>
                    <a:pt x="143"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5" name="Freeform 65"/>
            <p:cNvSpPr/>
            <p:nvPr/>
          </p:nvSpPr>
          <p:spPr bwMode="auto">
            <a:xfrm>
              <a:off x="3961592" y="5668537"/>
              <a:ext cx="5422" cy="3253"/>
            </a:xfrm>
            <a:custGeom>
              <a:gdLst>
                <a:gd name="T0" fmla="*/ 0 w 2"/>
                <a:gd name="T1" fmla="*/ 1 h 1"/>
                <a:gd name="T2" fmla="*/ 2 w 2"/>
                <a:gd name="T3" fmla="*/ 0 h 1"/>
                <a:gd name="T4" fmla="*/ 0 w 2"/>
                <a:gd name="T5" fmla="*/ 1 h 1"/>
                <a:gd name="T6" fmla="*/ 0 w 2"/>
                <a:gd name="T7" fmla="*/ 1 h 1"/>
              </a:gdLst>
              <a:cxnLst>
                <a:cxn ang="0">
                  <a:pos x="T0" y="T1"/>
                </a:cxn>
                <a:cxn ang="0">
                  <a:pos x="T2" y="T3"/>
                </a:cxn>
                <a:cxn ang="0">
                  <a:pos x="T4" y="T5"/>
                </a:cxn>
                <a:cxn ang="0">
                  <a:pos x="T6" y="T7"/>
                </a:cxn>
              </a:cxnLst>
              <a:rect l="0" t="0" r="r" b="b"/>
              <a:pathLst>
                <a:path w="2" h="1">
                  <a:moveTo>
                    <a:pt x="0" y="1"/>
                  </a:moveTo>
                  <a:cubicBezTo>
                    <a:pt x="1" y="1"/>
                    <a:pt x="1" y="0"/>
                    <a:pt x="2" y="0"/>
                  </a:cubicBezTo>
                  <a:cubicBezTo>
                    <a:pt x="1" y="0"/>
                    <a:pt x="1" y="1"/>
                    <a:pt x="0" y="1"/>
                  </a:cubicBezTo>
                  <a:cubicBezTo>
                    <a:pt x="0" y="1"/>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6" name="Freeform 66"/>
            <p:cNvSpPr/>
            <p:nvPr/>
          </p:nvSpPr>
          <p:spPr bwMode="auto">
            <a:xfrm>
              <a:off x="3969183" y="5666368"/>
              <a:ext cx="2169" cy="0"/>
            </a:xfrm>
            <a:custGeom>
              <a:gdLst>
                <a:gd name="T0" fmla="*/ 0 w 1"/>
                <a:gd name="T1" fmla="*/ 1 w 1"/>
                <a:gd name="T2" fmla="*/ 0 w 1"/>
              </a:gdLst>
              <a:cxnLst>
                <a:cxn ang="0">
                  <a:pos x="T0" y="0"/>
                </a:cxn>
                <a:cxn ang="0">
                  <a:pos x="T1" y="0"/>
                </a:cxn>
                <a:cxn ang="0">
                  <a:pos x="T2" y="0"/>
                </a:cxn>
              </a:cxnLst>
              <a:rect l="0" t="0" r="r" b="b"/>
              <a:pathLst>
                <a:path w="1">
                  <a:moveTo>
                    <a:pt x="0" y="0"/>
                  </a:moveTo>
                  <a:cubicBezTo>
                    <a:pt x="0" y="0"/>
                    <a:pt x="0" y="0"/>
                    <a:pt x="1"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7" name="Freeform 67"/>
            <p:cNvSpPr>
              <a:spLocks noEditPoints="1"/>
            </p:cNvSpPr>
            <p:nvPr/>
          </p:nvSpPr>
          <p:spPr bwMode="auto">
            <a:xfrm>
              <a:off x="3884608" y="5683717"/>
              <a:ext cx="114934" cy="185413"/>
            </a:xfrm>
            <a:custGeom>
              <a:gdLst>
                <a:gd name="T0" fmla="*/ 23 w 45"/>
                <a:gd name="T1" fmla="*/ 6 h 72"/>
                <a:gd name="T2" fmla="*/ 20 w 45"/>
                <a:gd name="T3" fmla="*/ 3 h 72"/>
                <a:gd name="T4" fmla="*/ 18 w 45"/>
                <a:gd name="T5" fmla="*/ 4 h 72"/>
                <a:gd name="T6" fmla="*/ 18 w 45"/>
                <a:gd name="T7" fmla="*/ 6 h 72"/>
                <a:gd name="T8" fmla="*/ 15 w 45"/>
                <a:gd name="T9" fmla="*/ 7 h 72"/>
                <a:gd name="T10" fmla="*/ 1 w 45"/>
                <a:gd name="T11" fmla="*/ 41 h 72"/>
                <a:gd name="T12" fmla="*/ 3 w 45"/>
                <a:gd name="T13" fmla="*/ 47 h 72"/>
                <a:gd name="T14" fmla="*/ 4 w 45"/>
                <a:gd name="T15" fmla="*/ 44 h 72"/>
                <a:gd name="T16" fmla="*/ 7 w 45"/>
                <a:gd name="T17" fmla="*/ 47 h 72"/>
                <a:gd name="T18" fmla="*/ 14 w 45"/>
                <a:gd name="T19" fmla="*/ 55 h 72"/>
                <a:gd name="T20" fmla="*/ 17 w 45"/>
                <a:gd name="T21" fmla="*/ 57 h 72"/>
                <a:gd name="T22" fmla="*/ 21 w 45"/>
                <a:gd name="T23" fmla="*/ 61 h 72"/>
                <a:gd name="T24" fmla="*/ 20 w 45"/>
                <a:gd name="T25" fmla="*/ 68 h 72"/>
                <a:gd name="T26" fmla="*/ 21 w 45"/>
                <a:gd name="T27" fmla="*/ 72 h 72"/>
                <a:gd name="T28" fmla="*/ 45 w 45"/>
                <a:gd name="T29" fmla="*/ 70 h 72"/>
                <a:gd name="T30" fmla="*/ 42 w 45"/>
                <a:gd name="T31" fmla="*/ 66 h 72"/>
                <a:gd name="T32" fmla="*/ 36 w 45"/>
                <a:gd name="T33" fmla="*/ 64 h 72"/>
                <a:gd name="T34" fmla="*/ 29 w 45"/>
                <a:gd name="T35" fmla="*/ 56 h 72"/>
                <a:gd name="T36" fmla="*/ 26 w 45"/>
                <a:gd name="T37" fmla="*/ 55 h 72"/>
                <a:gd name="T38" fmla="*/ 21 w 45"/>
                <a:gd name="T39" fmla="*/ 58 h 72"/>
                <a:gd name="T40" fmla="*/ 19 w 45"/>
                <a:gd name="T41" fmla="*/ 53 h 72"/>
                <a:gd name="T42" fmla="*/ 14 w 45"/>
                <a:gd name="T43" fmla="*/ 48 h 72"/>
                <a:gd name="T44" fmla="*/ 14 w 45"/>
                <a:gd name="T45" fmla="*/ 43 h 72"/>
                <a:gd name="T46" fmla="*/ 20 w 45"/>
                <a:gd name="T47" fmla="*/ 43 h 72"/>
                <a:gd name="T48" fmla="*/ 20 w 45"/>
                <a:gd name="T49" fmla="*/ 42 h 72"/>
                <a:gd name="T50" fmla="*/ 25 w 45"/>
                <a:gd name="T51" fmla="*/ 37 h 72"/>
                <a:gd name="T52" fmla="*/ 27 w 45"/>
                <a:gd name="T53" fmla="*/ 31 h 72"/>
                <a:gd name="T54" fmla="*/ 32 w 45"/>
                <a:gd name="T55" fmla="*/ 29 h 72"/>
                <a:gd name="T56" fmla="*/ 32 w 45"/>
                <a:gd name="T57" fmla="*/ 25 h 72"/>
                <a:gd name="T58" fmla="*/ 35 w 45"/>
                <a:gd name="T59" fmla="*/ 27 h 72"/>
                <a:gd name="T60" fmla="*/ 37 w 45"/>
                <a:gd name="T61" fmla="*/ 27 h 72"/>
                <a:gd name="T62" fmla="*/ 34 w 45"/>
                <a:gd name="T63" fmla="*/ 21 h 72"/>
                <a:gd name="T64" fmla="*/ 31 w 45"/>
                <a:gd name="T65" fmla="*/ 15 h 72"/>
                <a:gd name="T66" fmla="*/ 30 w 45"/>
                <a:gd name="T67" fmla="*/ 14 h 72"/>
                <a:gd name="T68" fmla="*/ 25 w 45"/>
                <a:gd name="T69" fmla="*/ 13 h 72"/>
                <a:gd name="T70" fmla="*/ 24 w 45"/>
                <a:gd name="T71" fmla="*/ 20 h 72"/>
                <a:gd name="T72" fmla="*/ 21 w 45"/>
                <a:gd name="T73" fmla="*/ 20 h 72"/>
                <a:gd name="T74" fmla="*/ 17 w 45"/>
                <a:gd name="T75" fmla="*/ 16 h 72"/>
                <a:gd name="T76" fmla="*/ 22 w 45"/>
                <a:gd name="T77" fmla="*/ 11 h 72"/>
                <a:gd name="T78" fmla="*/ 25 w 45"/>
                <a:gd name="T79" fmla="*/ 6 h 72"/>
                <a:gd name="T80" fmla="*/ 28 w 45"/>
                <a:gd name="T81" fmla="*/ 6 h 72"/>
                <a:gd name="T82" fmla="*/ 28 w 45"/>
                <a:gd name="T83" fmla="*/ 11 h 72"/>
                <a:gd name="T84" fmla="*/ 32 w 45"/>
                <a:gd name="T85" fmla="*/ 9 h 72"/>
                <a:gd name="T86" fmla="*/ 35 w 45"/>
                <a:gd name="T87" fmla="*/ 8 h 72"/>
                <a:gd name="T88" fmla="*/ 32 w 45"/>
                <a:gd name="T89" fmla="*/ 5 h 72"/>
                <a:gd name="T90" fmla="*/ 29 w 45"/>
                <a:gd name="T91" fmla="*/ 2 h 72"/>
                <a:gd name="T92" fmla="*/ 23 w 45"/>
                <a:gd name="T93" fmla="*/ 0 h 72"/>
                <a:gd name="T94" fmla="*/ 34 w 45"/>
                <a:gd name="T95" fmla="*/ 22 h 72"/>
                <a:gd name="T96" fmla="*/ 3 w 45"/>
                <a:gd name="T97" fmla="*/ 42 h 72"/>
                <a:gd name="T98" fmla="*/ 3 w 45"/>
                <a:gd name="T99" fmla="*/ 42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45" h="72">
                  <a:moveTo>
                    <a:pt x="22" y="1"/>
                  </a:moveTo>
                  <a:cubicBezTo>
                    <a:pt x="21" y="2"/>
                    <a:pt x="21" y="4"/>
                    <a:pt x="22" y="5"/>
                  </a:cubicBezTo>
                  <a:cubicBezTo>
                    <a:pt x="22" y="5"/>
                    <a:pt x="23" y="5"/>
                    <a:pt x="23" y="6"/>
                  </a:cubicBezTo>
                  <a:cubicBezTo>
                    <a:pt x="23" y="6"/>
                    <a:pt x="23" y="7"/>
                    <a:pt x="22" y="8"/>
                  </a:cubicBezTo>
                  <a:cubicBezTo>
                    <a:pt x="22" y="7"/>
                    <a:pt x="23" y="7"/>
                    <a:pt x="22" y="6"/>
                  </a:cubicBezTo>
                  <a:cubicBezTo>
                    <a:pt x="22" y="5"/>
                    <a:pt x="21" y="5"/>
                    <a:pt x="20" y="3"/>
                  </a:cubicBezTo>
                  <a:cubicBezTo>
                    <a:pt x="20" y="3"/>
                    <a:pt x="20" y="3"/>
                    <a:pt x="20" y="3"/>
                  </a:cubicBezTo>
                  <a:cubicBezTo>
                    <a:pt x="20" y="3"/>
                    <a:pt x="19" y="3"/>
                    <a:pt x="19" y="3"/>
                  </a:cubicBezTo>
                  <a:cubicBezTo>
                    <a:pt x="19" y="4"/>
                    <a:pt x="18" y="3"/>
                    <a:pt x="18" y="4"/>
                  </a:cubicBezTo>
                  <a:cubicBezTo>
                    <a:pt x="19" y="4"/>
                    <a:pt x="19" y="5"/>
                    <a:pt x="19" y="5"/>
                  </a:cubicBezTo>
                  <a:cubicBezTo>
                    <a:pt x="19" y="6"/>
                    <a:pt x="19" y="7"/>
                    <a:pt x="18" y="7"/>
                  </a:cubicBezTo>
                  <a:cubicBezTo>
                    <a:pt x="18" y="7"/>
                    <a:pt x="18" y="7"/>
                    <a:pt x="18" y="6"/>
                  </a:cubicBezTo>
                  <a:cubicBezTo>
                    <a:pt x="18" y="6"/>
                    <a:pt x="18" y="6"/>
                    <a:pt x="18" y="6"/>
                  </a:cubicBezTo>
                  <a:cubicBezTo>
                    <a:pt x="17" y="6"/>
                    <a:pt x="17" y="7"/>
                    <a:pt x="16" y="7"/>
                  </a:cubicBezTo>
                  <a:cubicBezTo>
                    <a:pt x="16" y="7"/>
                    <a:pt x="15" y="7"/>
                    <a:pt x="15" y="7"/>
                  </a:cubicBezTo>
                  <a:cubicBezTo>
                    <a:pt x="7" y="16"/>
                    <a:pt x="2" y="27"/>
                    <a:pt x="0" y="39"/>
                  </a:cubicBezTo>
                  <a:cubicBezTo>
                    <a:pt x="0" y="39"/>
                    <a:pt x="0" y="39"/>
                    <a:pt x="1" y="39"/>
                  </a:cubicBezTo>
                  <a:cubicBezTo>
                    <a:pt x="1" y="40"/>
                    <a:pt x="1" y="41"/>
                    <a:pt x="1" y="41"/>
                  </a:cubicBezTo>
                  <a:cubicBezTo>
                    <a:pt x="1" y="42"/>
                    <a:pt x="2" y="43"/>
                    <a:pt x="2" y="43"/>
                  </a:cubicBezTo>
                  <a:cubicBezTo>
                    <a:pt x="2" y="43"/>
                    <a:pt x="2" y="44"/>
                    <a:pt x="2" y="44"/>
                  </a:cubicBezTo>
                  <a:cubicBezTo>
                    <a:pt x="3" y="44"/>
                    <a:pt x="3" y="46"/>
                    <a:pt x="3" y="47"/>
                  </a:cubicBezTo>
                  <a:cubicBezTo>
                    <a:pt x="4" y="46"/>
                    <a:pt x="4" y="47"/>
                    <a:pt x="5" y="47"/>
                  </a:cubicBezTo>
                  <a:cubicBezTo>
                    <a:pt x="5" y="46"/>
                    <a:pt x="4" y="46"/>
                    <a:pt x="4" y="44"/>
                  </a:cubicBezTo>
                  <a:cubicBezTo>
                    <a:pt x="4" y="44"/>
                    <a:pt x="4" y="44"/>
                    <a:pt x="4" y="44"/>
                  </a:cubicBezTo>
                  <a:cubicBezTo>
                    <a:pt x="4" y="44"/>
                    <a:pt x="4" y="44"/>
                    <a:pt x="4" y="44"/>
                  </a:cubicBezTo>
                  <a:cubicBezTo>
                    <a:pt x="5" y="44"/>
                    <a:pt x="5" y="45"/>
                    <a:pt x="5" y="45"/>
                  </a:cubicBezTo>
                  <a:cubicBezTo>
                    <a:pt x="5" y="46"/>
                    <a:pt x="6" y="47"/>
                    <a:pt x="7" y="47"/>
                  </a:cubicBezTo>
                  <a:cubicBezTo>
                    <a:pt x="6" y="49"/>
                    <a:pt x="7" y="50"/>
                    <a:pt x="8" y="52"/>
                  </a:cubicBezTo>
                  <a:cubicBezTo>
                    <a:pt x="10" y="52"/>
                    <a:pt x="11" y="54"/>
                    <a:pt x="13" y="53"/>
                  </a:cubicBezTo>
                  <a:cubicBezTo>
                    <a:pt x="13" y="54"/>
                    <a:pt x="14" y="54"/>
                    <a:pt x="14" y="55"/>
                  </a:cubicBezTo>
                  <a:cubicBezTo>
                    <a:pt x="15" y="55"/>
                    <a:pt x="15" y="55"/>
                    <a:pt x="16" y="55"/>
                  </a:cubicBezTo>
                  <a:cubicBezTo>
                    <a:pt x="16" y="56"/>
                    <a:pt x="16" y="56"/>
                    <a:pt x="17" y="57"/>
                  </a:cubicBezTo>
                  <a:cubicBezTo>
                    <a:pt x="17" y="57"/>
                    <a:pt x="17" y="57"/>
                    <a:pt x="17" y="57"/>
                  </a:cubicBezTo>
                  <a:cubicBezTo>
                    <a:pt x="18" y="57"/>
                    <a:pt x="19" y="59"/>
                    <a:pt x="20" y="59"/>
                  </a:cubicBezTo>
                  <a:cubicBezTo>
                    <a:pt x="20" y="59"/>
                    <a:pt x="20" y="58"/>
                    <a:pt x="20" y="58"/>
                  </a:cubicBezTo>
                  <a:cubicBezTo>
                    <a:pt x="21" y="59"/>
                    <a:pt x="21" y="60"/>
                    <a:pt x="21" y="61"/>
                  </a:cubicBezTo>
                  <a:cubicBezTo>
                    <a:pt x="21" y="61"/>
                    <a:pt x="21" y="61"/>
                    <a:pt x="21" y="62"/>
                  </a:cubicBezTo>
                  <a:cubicBezTo>
                    <a:pt x="21" y="63"/>
                    <a:pt x="20" y="63"/>
                    <a:pt x="20" y="64"/>
                  </a:cubicBezTo>
                  <a:cubicBezTo>
                    <a:pt x="19" y="66"/>
                    <a:pt x="21" y="67"/>
                    <a:pt x="20" y="68"/>
                  </a:cubicBezTo>
                  <a:cubicBezTo>
                    <a:pt x="20" y="69"/>
                    <a:pt x="21" y="69"/>
                    <a:pt x="21" y="69"/>
                  </a:cubicBezTo>
                  <a:cubicBezTo>
                    <a:pt x="21" y="70"/>
                    <a:pt x="21" y="70"/>
                    <a:pt x="20" y="70"/>
                  </a:cubicBezTo>
                  <a:cubicBezTo>
                    <a:pt x="20" y="71"/>
                    <a:pt x="20" y="72"/>
                    <a:pt x="21" y="72"/>
                  </a:cubicBezTo>
                  <a:cubicBezTo>
                    <a:pt x="45" y="72"/>
                    <a:pt x="45" y="72"/>
                    <a:pt x="45" y="72"/>
                  </a:cubicBezTo>
                  <a:cubicBezTo>
                    <a:pt x="45" y="72"/>
                    <a:pt x="45" y="71"/>
                    <a:pt x="45" y="71"/>
                  </a:cubicBezTo>
                  <a:cubicBezTo>
                    <a:pt x="45" y="70"/>
                    <a:pt x="45" y="70"/>
                    <a:pt x="45" y="70"/>
                  </a:cubicBezTo>
                  <a:cubicBezTo>
                    <a:pt x="45" y="69"/>
                    <a:pt x="45" y="68"/>
                    <a:pt x="45" y="67"/>
                  </a:cubicBezTo>
                  <a:cubicBezTo>
                    <a:pt x="44" y="67"/>
                    <a:pt x="44" y="67"/>
                    <a:pt x="44" y="67"/>
                  </a:cubicBezTo>
                  <a:cubicBezTo>
                    <a:pt x="43" y="67"/>
                    <a:pt x="42" y="66"/>
                    <a:pt x="42" y="66"/>
                  </a:cubicBezTo>
                  <a:cubicBezTo>
                    <a:pt x="41" y="66"/>
                    <a:pt x="40" y="66"/>
                    <a:pt x="40" y="66"/>
                  </a:cubicBezTo>
                  <a:cubicBezTo>
                    <a:pt x="39" y="65"/>
                    <a:pt x="38" y="66"/>
                    <a:pt x="38" y="64"/>
                  </a:cubicBezTo>
                  <a:cubicBezTo>
                    <a:pt x="37" y="64"/>
                    <a:pt x="36" y="65"/>
                    <a:pt x="36" y="64"/>
                  </a:cubicBezTo>
                  <a:cubicBezTo>
                    <a:pt x="37" y="63"/>
                    <a:pt x="36" y="59"/>
                    <a:pt x="34" y="60"/>
                  </a:cubicBezTo>
                  <a:cubicBezTo>
                    <a:pt x="33" y="60"/>
                    <a:pt x="32" y="59"/>
                    <a:pt x="32" y="58"/>
                  </a:cubicBezTo>
                  <a:cubicBezTo>
                    <a:pt x="31" y="57"/>
                    <a:pt x="30" y="57"/>
                    <a:pt x="29" y="56"/>
                  </a:cubicBezTo>
                  <a:cubicBezTo>
                    <a:pt x="29" y="56"/>
                    <a:pt x="29" y="57"/>
                    <a:pt x="28" y="57"/>
                  </a:cubicBezTo>
                  <a:cubicBezTo>
                    <a:pt x="28" y="56"/>
                    <a:pt x="27" y="56"/>
                    <a:pt x="27" y="55"/>
                  </a:cubicBezTo>
                  <a:cubicBezTo>
                    <a:pt x="26" y="54"/>
                    <a:pt x="26" y="55"/>
                    <a:pt x="26" y="55"/>
                  </a:cubicBezTo>
                  <a:cubicBezTo>
                    <a:pt x="25" y="55"/>
                    <a:pt x="25" y="55"/>
                    <a:pt x="24" y="54"/>
                  </a:cubicBezTo>
                  <a:cubicBezTo>
                    <a:pt x="24" y="55"/>
                    <a:pt x="24" y="55"/>
                    <a:pt x="23" y="55"/>
                  </a:cubicBezTo>
                  <a:cubicBezTo>
                    <a:pt x="23" y="56"/>
                    <a:pt x="22" y="57"/>
                    <a:pt x="21" y="58"/>
                  </a:cubicBezTo>
                  <a:cubicBezTo>
                    <a:pt x="21" y="57"/>
                    <a:pt x="21" y="56"/>
                    <a:pt x="20" y="56"/>
                  </a:cubicBezTo>
                  <a:cubicBezTo>
                    <a:pt x="20" y="57"/>
                    <a:pt x="20" y="57"/>
                    <a:pt x="19" y="57"/>
                  </a:cubicBezTo>
                  <a:cubicBezTo>
                    <a:pt x="18" y="56"/>
                    <a:pt x="19" y="55"/>
                    <a:pt x="19" y="53"/>
                  </a:cubicBezTo>
                  <a:cubicBezTo>
                    <a:pt x="18" y="52"/>
                    <a:pt x="17" y="52"/>
                    <a:pt x="16" y="52"/>
                  </a:cubicBezTo>
                  <a:cubicBezTo>
                    <a:pt x="16" y="51"/>
                    <a:pt x="17" y="50"/>
                    <a:pt x="17" y="48"/>
                  </a:cubicBezTo>
                  <a:cubicBezTo>
                    <a:pt x="16" y="48"/>
                    <a:pt x="16" y="48"/>
                    <a:pt x="14" y="48"/>
                  </a:cubicBezTo>
                  <a:cubicBezTo>
                    <a:pt x="14" y="49"/>
                    <a:pt x="14" y="50"/>
                    <a:pt x="13" y="50"/>
                  </a:cubicBezTo>
                  <a:cubicBezTo>
                    <a:pt x="10" y="51"/>
                    <a:pt x="12" y="46"/>
                    <a:pt x="12" y="44"/>
                  </a:cubicBezTo>
                  <a:cubicBezTo>
                    <a:pt x="12" y="43"/>
                    <a:pt x="13" y="43"/>
                    <a:pt x="14" y="43"/>
                  </a:cubicBezTo>
                  <a:cubicBezTo>
                    <a:pt x="15" y="42"/>
                    <a:pt x="15" y="43"/>
                    <a:pt x="16" y="43"/>
                  </a:cubicBezTo>
                  <a:cubicBezTo>
                    <a:pt x="16" y="43"/>
                    <a:pt x="16" y="43"/>
                    <a:pt x="17" y="43"/>
                  </a:cubicBezTo>
                  <a:cubicBezTo>
                    <a:pt x="18" y="43"/>
                    <a:pt x="19" y="42"/>
                    <a:pt x="20" y="43"/>
                  </a:cubicBezTo>
                  <a:cubicBezTo>
                    <a:pt x="19" y="45"/>
                    <a:pt x="20" y="46"/>
                    <a:pt x="21" y="46"/>
                  </a:cubicBezTo>
                  <a:cubicBezTo>
                    <a:pt x="21" y="44"/>
                    <a:pt x="21" y="44"/>
                    <a:pt x="21" y="43"/>
                  </a:cubicBezTo>
                  <a:cubicBezTo>
                    <a:pt x="21" y="43"/>
                    <a:pt x="20" y="42"/>
                    <a:pt x="20" y="42"/>
                  </a:cubicBezTo>
                  <a:cubicBezTo>
                    <a:pt x="21" y="40"/>
                    <a:pt x="22" y="39"/>
                    <a:pt x="23" y="38"/>
                  </a:cubicBezTo>
                  <a:cubicBezTo>
                    <a:pt x="24" y="38"/>
                    <a:pt x="24" y="38"/>
                    <a:pt x="23" y="37"/>
                  </a:cubicBezTo>
                  <a:cubicBezTo>
                    <a:pt x="24" y="37"/>
                    <a:pt x="24" y="37"/>
                    <a:pt x="25" y="37"/>
                  </a:cubicBezTo>
                  <a:cubicBezTo>
                    <a:pt x="24" y="35"/>
                    <a:pt x="25" y="35"/>
                    <a:pt x="25" y="34"/>
                  </a:cubicBezTo>
                  <a:cubicBezTo>
                    <a:pt x="26" y="33"/>
                    <a:pt x="27" y="33"/>
                    <a:pt x="27" y="32"/>
                  </a:cubicBezTo>
                  <a:cubicBezTo>
                    <a:pt x="28" y="32"/>
                    <a:pt x="27" y="32"/>
                    <a:pt x="27" y="31"/>
                  </a:cubicBezTo>
                  <a:cubicBezTo>
                    <a:pt x="28" y="30"/>
                    <a:pt x="29" y="30"/>
                    <a:pt x="30" y="29"/>
                  </a:cubicBezTo>
                  <a:cubicBezTo>
                    <a:pt x="30" y="30"/>
                    <a:pt x="30" y="30"/>
                    <a:pt x="30" y="30"/>
                  </a:cubicBezTo>
                  <a:cubicBezTo>
                    <a:pt x="31" y="30"/>
                    <a:pt x="32" y="29"/>
                    <a:pt x="32" y="29"/>
                  </a:cubicBezTo>
                  <a:cubicBezTo>
                    <a:pt x="32" y="28"/>
                    <a:pt x="31" y="28"/>
                    <a:pt x="31" y="27"/>
                  </a:cubicBezTo>
                  <a:cubicBezTo>
                    <a:pt x="31" y="26"/>
                    <a:pt x="32" y="26"/>
                    <a:pt x="32" y="26"/>
                  </a:cubicBezTo>
                  <a:cubicBezTo>
                    <a:pt x="32" y="25"/>
                    <a:pt x="32" y="26"/>
                    <a:pt x="32" y="25"/>
                  </a:cubicBezTo>
                  <a:cubicBezTo>
                    <a:pt x="33" y="26"/>
                    <a:pt x="34" y="23"/>
                    <a:pt x="35" y="24"/>
                  </a:cubicBezTo>
                  <a:cubicBezTo>
                    <a:pt x="35" y="25"/>
                    <a:pt x="34" y="26"/>
                    <a:pt x="33" y="28"/>
                  </a:cubicBezTo>
                  <a:cubicBezTo>
                    <a:pt x="34" y="28"/>
                    <a:pt x="34" y="27"/>
                    <a:pt x="35" y="27"/>
                  </a:cubicBezTo>
                  <a:cubicBezTo>
                    <a:pt x="35" y="28"/>
                    <a:pt x="35" y="29"/>
                    <a:pt x="35" y="29"/>
                  </a:cubicBezTo>
                  <a:cubicBezTo>
                    <a:pt x="35" y="28"/>
                    <a:pt x="36" y="29"/>
                    <a:pt x="37" y="29"/>
                  </a:cubicBezTo>
                  <a:cubicBezTo>
                    <a:pt x="37" y="28"/>
                    <a:pt x="36" y="27"/>
                    <a:pt x="37" y="27"/>
                  </a:cubicBezTo>
                  <a:cubicBezTo>
                    <a:pt x="36" y="27"/>
                    <a:pt x="36" y="26"/>
                    <a:pt x="35" y="25"/>
                  </a:cubicBezTo>
                  <a:cubicBezTo>
                    <a:pt x="36" y="23"/>
                    <a:pt x="36" y="23"/>
                    <a:pt x="35" y="21"/>
                  </a:cubicBezTo>
                  <a:cubicBezTo>
                    <a:pt x="35" y="21"/>
                    <a:pt x="35" y="21"/>
                    <a:pt x="34" y="21"/>
                  </a:cubicBezTo>
                  <a:cubicBezTo>
                    <a:pt x="34" y="20"/>
                    <a:pt x="33" y="20"/>
                    <a:pt x="33" y="19"/>
                  </a:cubicBezTo>
                  <a:cubicBezTo>
                    <a:pt x="33" y="19"/>
                    <a:pt x="33" y="18"/>
                    <a:pt x="33" y="18"/>
                  </a:cubicBezTo>
                  <a:cubicBezTo>
                    <a:pt x="32" y="17"/>
                    <a:pt x="33" y="15"/>
                    <a:pt x="31" y="15"/>
                  </a:cubicBezTo>
                  <a:cubicBezTo>
                    <a:pt x="31" y="16"/>
                    <a:pt x="32" y="17"/>
                    <a:pt x="31" y="17"/>
                  </a:cubicBezTo>
                  <a:cubicBezTo>
                    <a:pt x="31" y="16"/>
                    <a:pt x="30" y="17"/>
                    <a:pt x="30" y="16"/>
                  </a:cubicBezTo>
                  <a:cubicBezTo>
                    <a:pt x="30" y="15"/>
                    <a:pt x="30" y="14"/>
                    <a:pt x="30" y="14"/>
                  </a:cubicBezTo>
                  <a:cubicBezTo>
                    <a:pt x="28" y="14"/>
                    <a:pt x="29" y="13"/>
                    <a:pt x="27" y="13"/>
                  </a:cubicBezTo>
                  <a:cubicBezTo>
                    <a:pt x="27" y="13"/>
                    <a:pt x="27" y="12"/>
                    <a:pt x="26" y="12"/>
                  </a:cubicBezTo>
                  <a:cubicBezTo>
                    <a:pt x="26" y="12"/>
                    <a:pt x="26" y="13"/>
                    <a:pt x="25" y="13"/>
                  </a:cubicBezTo>
                  <a:cubicBezTo>
                    <a:pt x="25" y="15"/>
                    <a:pt x="24" y="17"/>
                    <a:pt x="25" y="19"/>
                  </a:cubicBezTo>
                  <a:cubicBezTo>
                    <a:pt x="24" y="19"/>
                    <a:pt x="24" y="18"/>
                    <a:pt x="23" y="19"/>
                  </a:cubicBezTo>
                  <a:cubicBezTo>
                    <a:pt x="24" y="20"/>
                    <a:pt x="24" y="19"/>
                    <a:pt x="24" y="20"/>
                  </a:cubicBezTo>
                  <a:cubicBezTo>
                    <a:pt x="24" y="20"/>
                    <a:pt x="24" y="22"/>
                    <a:pt x="23" y="23"/>
                  </a:cubicBezTo>
                  <a:cubicBezTo>
                    <a:pt x="23" y="22"/>
                    <a:pt x="23" y="21"/>
                    <a:pt x="22" y="20"/>
                  </a:cubicBezTo>
                  <a:cubicBezTo>
                    <a:pt x="22" y="19"/>
                    <a:pt x="22" y="20"/>
                    <a:pt x="21" y="20"/>
                  </a:cubicBezTo>
                  <a:cubicBezTo>
                    <a:pt x="21" y="19"/>
                    <a:pt x="21" y="20"/>
                    <a:pt x="20" y="20"/>
                  </a:cubicBezTo>
                  <a:cubicBezTo>
                    <a:pt x="20" y="19"/>
                    <a:pt x="19" y="18"/>
                    <a:pt x="18" y="18"/>
                  </a:cubicBezTo>
                  <a:cubicBezTo>
                    <a:pt x="18" y="16"/>
                    <a:pt x="17" y="17"/>
                    <a:pt x="17" y="16"/>
                  </a:cubicBezTo>
                  <a:cubicBezTo>
                    <a:pt x="18" y="16"/>
                    <a:pt x="18" y="15"/>
                    <a:pt x="18" y="15"/>
                  </a:cubicBezTo>
                  <a:cubicBezTo>
                    <a:pt x="18" y="14"/>
                    <a:pt x="19" y="13"/>
                    <a:pt x="20" y="13"/>
                  </a:cubicBezTo>
                  <a:cubicBezTo>
                    <a:pt x="20" y="12"/>
                    <a:pt x="20" y="11"/>
                    <a:pt x="22" y="11"/>
                  </a:cubicBezTo>
                  <a:cubicBezTo>
                    <a:pt x="22" y="10"/>
                    <a:pt x="21" y="10"/>
                    <a:pt x="21" y="10"/>
                  </a:cubicBezTo>
                  <a:cubicBezTo>
                    <a:pt x="23" y="9"/>
                    <a:pt x="24" y="9"/>
                    <a:pt x="25" y="9"/>
                  </a:cubicBezTo>
                  <a:cubicBezTo>
                    <a:pt x="25" y="8"/>
                    <a:pt x="25" y="7"/>
                    <a:pt x="25" y="6"/>
                  </a:cubicBezTo>
                  <a:cubicBezTo>
                    <a:pt x="25" y="5"/>
                    <a:pt x="24" y="5"/>
                    <a:pt x="24" y="5"/>
                  </a:cubicBezTo>
                  <a:cubicBezTo>
                    <a:pt x="25" y="5"/>
                    <a:pt x="26" y="5"/>
                    <a:pt x="26" y="6"/>
                  </a:cubicBezTo>
                  <a:cubicBezTo>
                    <a:pt x="27" y="5"/>
                    <a:pt x="27" y="6"/>
                    <a:pt x="28" y="6"/>
                  </a:cubicBezTo>
                  <a:cubicBezTo>
                    <a:pt x="28" y="7"/>
                    <a:pt x="29" y="6"/>
                    <a:pt x="29" y="8"/>
                  </a:cubicBezTo>
                  <a:cubicBezTo>
                    <a:pt x="29" y="10"/>
                    <a:pt x="26" y="9"/>
                    <a:pt x="26" y="11"/>
                  </a:cubicBezTo>
                  <a:cubicBezTo>
                    <a:pt x="26" y="11"/>
                    <a:pt x="27" y="11"/>
                    <a:pt x="28" y="11"/>
                  </a:cubicBezTo>
                  <a:cubicBezTo>
                    <a:pt x="30" y="12"/>
                    <a:pt x="30" y="14"/>
                    <a:pt x="32" y="14"/>
                  </a:cubicBezTo>
                  <a:cubicBezTo>
                    <a:pt x="32" y="13"/>
                    <a:pt x="33" y="13"/>
                    <a:pt x="32" y="11"/>
                  </a:cubicBezTo>
                  <a:cubicBezTo>
                    <a:pt x="32" y="10"/>
                    <a:pt x="32" y="10"/>
                    <a:pt x="32" y="9"/>
                  </a:cubicBezTo>
                  <a:cubicBezTo>
                    <a:pt x="33" y="9"/>
                    <a:pt x="33" y="10"/>
                    <a:pt x="34" y="11"/>
                  </a:cubicBezTo>
                  <a:cubicBezTo>
                    <a:pt x="34" y="10"/>
                    <a:pt x="33" y="9"/>
                    <a:pt x="34" y="9"/>
                  </a:cubicBezTo>
                  <a:cubicBezTo>
                    <a:pt x="34" y="9"/>
                    <a:pt x="35" y="8"/>
                    <a:pt x="35" y="8"/>
                  </a:cubicBezTo>
                  <a:cubicBezTo>
                    <a:pt x="34" y="8"/>
                    <a:pt x="34" y="7"/>
                    <a:pt x="34" y="7"/>
                  </a:cubicBezTo>
                  <a:cubicBezTo>
                    <a:pt x="33" y="7"/>
                    <a:pt x="32" y="6"/>
                    <a:pt x="32" y="6"/>
                  </a:cubicBezTo>
                  <a:cubicBezTo>
                    <a:pt x="32" y="6"/>
                    <a:pt x="32" y="6"/>
                    <a:pt x="32" y="5"/>
                  </a:cubicBezTo>
                  <a:cubicBezTo>
                    <a:pt x="32" y="4"/>
                    <a:pt x="31" y="4"/>
                    <a:pt x="31" y="3"/>
                  </a:cubicBezTo>
                  <a:cubicBezTo>
                    <a:pt x="31" y="3"/>
                    <a:pt x="30" y="3"/>
                    <a:pt x="29" y="3"/>
                  </a:cubicBezTo>
                  <a:cubicBezTo>
                    <a:pt x="29" y="2"/>
                    <a:pt x="29" y="2"/>
                    <a:pt x="29" y="2"/>
                  </a:cubicBezTo>
                  <a:cubicBezTo>
                    <a:pt x="28" y="2"/>
                    <a:pt x="27" y="2"/>
                    <a:pt x="26" y="2"/>
                  </a:cubicBezTo>
                  <a:cubicBezTo>
                    <a:pt x="26" y="0"/>
                    <a:pt x="24" y="1"/>
                    <a:pt x="24" y="2"/>
                  </a:cubicBezTo>
                  <a:cubicBezTo>
                    <a:pt x="24" y="1"/>
                    <a:pt x="24" y="0"/>
                    <a:pt x="23" y="0"/>
                  </a:cubicBezTo>
                  <a:cubicBezTo>
                    <a:pt x="23" y="0"/>
                    <a:pt x="23" y="0"/>
                    <a:pt x="23" y="0"/>
                  </a:cubicBezTo>
                  <a:cubicBezTo>
                    <a:pt x="23" y="0"/>
                    <a:pt x="23" y="1"/>
                    <a:pt x="22" y="1"/>
                  </a:cubicBezTo>
                  <a:close/>
                  <a:moveTo>
                    <a:pt x="34" y="22"/>
                  </a:moveTo>
                  <a:cubicBezTo>
                    <a:pt x="34" y="22"/>
                    <a:pt x="34" y="22"/>
                    <a:pt x="34" y="22"/>
                  </a:cubicBezTo>
                  <a:cubicBezTo>
                    <a:pt x="34" y="22"/>
                    <a:pt x="34" y="22"/>
                    <a:pt x="34" y="22"/>
                  </a:cubicBezTo>
                  <a:close/>
                  <a:moveTo>
                    <a:pt x="3" y="42"/>
                  </a:moveTo>
                  <a:cubicBezTo>
                    <a:pt x="3" y="41"/>
                    <a:pt x="3" y="42"/>
                    <a:pt x="3" y="42"/>
                  </a:cubicBezTo>
                  <a:cubicBezTo>
                    <a:pt x="3" y="42"/>
                    <a:pt x="3" y="42"/>
                    <a:pt x="3" y="42"/>
                  </a:cubicBezTo>
                  <a:close/>
                  <a:moveTo>
                    <a:pt x="3" y="42"/>
                  </a:moveTo>
                  <a:cubicBezTo>
                    <a:pt x="4" y="42"/>
                    <a:pt x="4" y="43"/>
                    <a:pt x="4" y="43"/>
                  </a:cubicBezTo>
                  <a:cubicBezTo>
                    <a:pt x="4" y="44"/>
                    <a:pt x="3" y="43"/>
                    <a:pt x="3" y="4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8" name="Freeform 68"/>
            <p:cNvSpPr>
              <a:spLocks noEditPoints="1"/>
            </p:cNvSpPr>
            <p:nvPr/>
          </p:nvSpPr>
          <p:spPr bwMode="auto">
            <a:xfrm>
              <a:off x="3940991" y="5655525"/>
              <a:ext cx="37950" cy="31445"/>
            </a:xfrm>
            <a:custGeom>
              <a:gdLst>
                <a:gd name="T0" fmla="*/ 12 w 15"/>
                <a:gd name="T1" fmla="*/ 2 h 12"/>
                <a:gd name="T2" fmla="*/ 15 w 15"/>
                <a:gd name="T3" fmla="*/ 1 h 12"/>
                <a:gd name="T4" fmla="*/ 14 w 15"/>
                <a:gd name="T5" fmla="*/ 0 h 12"/>
                <a:gd name="T6" fmla="*/ 2 w 15"/>
                <a:gd name="T7" fmla="*/ 9 h 12"/>
                <a:gd name="T8" fmla="*/ 3 w 15"/>
                <a:gd name="T9" fmla="*/ 10 h 12"/>
                <a:gd name="T10" fmla="*/ 3 w 15"/>
                <a:gd name="T11" fmla="*/ 10 h 12"/>
                <a:gd name="T12" fmla="*/ 3 w 15"/>
                <a:gd name="T13" fmla="*/ 10 h 12"/>
                <a:gd name="T14" fmla="*/ 1 w 15"/>
                <a:gd name="T15" fmla="*/ 9 h 12"/>
                <a:gd name="T16" fmla="*/ 0 w 15"/>
                <a:gd name="T17" fmla="*/ 10 h 12"/>
                <a:gd name="T18" fmla="*/ 0 w 15"/>
                <a:gd name="T19" fmla="*/ 11 h 12"/>
                <a:gd name="T20" fmla="*/ 2 w 15"/>
                <a:gd name="T21" fmla="*/ 11 h 12"/>
                <a:gd name="T22" fmla="*/ 5 w 15"/>
                <a:gd name="T23" fmla="*/ 10 h 12"/>
                <a:gd name="T24" fmla="*/ 6 w 15"/>
                <a:gd name="T25" fmla="*/ 9 h 12"/>
                <a:gd name="T26" fmla="*/ 5 w 15"/>
                <a:gd name="T27" fmla="*/ 9 h 12"/>
                <a:gd name="T28" fmla="*/ 7 w 15"/>
                <a:gd name="T29" fmla="*/ 9 h 12"/>
                <a:gd name="T30" fmla="*/ 8 w 15"/>
                <a:gd name="T31" fmla="*/ 6 h 12"/>
                <a:gd name="T32" fmla="*/ 8 w 15"/>
                <a:gd name="T33" fmla="*/ 6 h 12"/>
                <a:gd name="T34" fmla="*/ 10 w 15"/>
                <a:gd name="T35" fmla="*/ 5 h 12"/>
                <a:gd name="T36" fmla="*/ 11 w 15"/>
                <a:gd name="T37" fmla="*/ 5 h 12"/>
                <a:gd name="T38" fmla="*/ 11 w 15"/>
                <a:gd name="T39" fmla="*/ 4 h 12"/>
                <a:gd name="T40" fmla="*/ 12 w 15"/>
                <a:gd name="T41" fmla="*/ 4 h 12"/>
                <a:gd name="T42" fmla="*/ 12 w 15"/>
                <a:gd name="T43" fmla="*/ 3 h 12"/>
                <a:gd name="T44" fmla="*/ 12 w 15"/>
                <a:gd name="T45" fmla="*/ 3 h 12"/>
                <a:gd name="T46" fmla="*/ 12 w 15"/>
                <a:gd name="T47" fmla="*/ 2 h 12"/>
                <a:gd name="T48" fmla="*/ 4 w 15"/>
                <a:gd name="T49" fmla="*/ 10 h 12"/>
                <a:gd name="T50" fmla="*/ 4 w 15"/>
                <a:gd name="T51" fmla="*/ 10 h 12"/>
                <a:gd name="T52" fmla="*/ 4 w 15"/>
                <a:gd name="T53" fmla="*/ 1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5" h="12">
                  <a:moveTo>
                    <a:pt x="12" y="2"/>
                  </a:moveTo>
                  <a:cubicBezTo>
                    <a:pt x="13" y="2"/>
                    <a:pt x="15" y="2"/>
                    <a:pt x="15" y="1"/>
                  </a:cubicBezTo>
                  <a:cubicBezTo>
                    <a:pt x="15" y="0"/>
                    <a:pt x="14" y="1"/>
                    <a:pt x="14" y="0"/>
                  </a:cubicBezTo>
                  <a:cubicBezTo>
                    <a:pt x="10" y="3"/>
                    <a:pt x="6" y="5"/>
                    <a:pt x="2" y="9"/>
                  </a:cubicBezTo>
                  <a:cubicBezTo>
                    <a:pt x="2" y="9"/>
                    <a:pt x="3" y="9"/>
                    <a:pt x="3" y="10"/>
                  </a:cubicBezTo>
                  <a:cubicBezTo>
                    <a:pt x="3" y="10"/>
                    <a:pt x="3" y="10"/>
                    <a:pt x="3" y="10"/>
                  </a:cubicBezTo>
                  <a:cubicBezTo>
                    <a:pt x="3" y="10"/>
                    <a:pt x="3" y="10"/>
                    <a:pt x="3" y="10"/>
                  </a:cubicBezTo>
                  <a:cubicBezTo>
                    <a:pt x="2" y="10"/>
                    <a:pt x="1" y="10"/>
                    <a:pt x="1" y="9"/>
                  </a:cubicBezTo>
                  <a:cubicBezTo>
                    <a:pt x="1" y="10"/>
                    <a:pt x="0" y="10"/>
                    <a:pt x="0" y="10"/>
                  </a:cubicBezTo>
                  <a:cubicBezTo>
                    <a:pt x="0" y="10"/>
                    <a:pt x="0" y="11"/>
                    <a:pt x="0" y="11"/>
                  </a:cubicBezTo>
                  <a:cubicBezTo>
                    <a:pt x="1" y="11"/>
                    <a:pt x="1" y="11"/>
                    <a:pt x="2" y="11"/>
                  </a:cubicBezTo>
                  <a:cubicBezTo>
                    <a:pt x="3" y="11"/>
                    <a:pt x="5" y="12"/>
                    <a:pt x="5" y="10"/>
                  </a:cubicBezTo>
                  <a:cubicBezTo>
                    <a:pt x="6" y="10"/>
                    <a:pt x="6" y="10"/>
                    <a:pt x="6" y="9"/>
                  </a:cubicBezTo>
                  <a:cubicBezTo>
                    <a:pt x="6" y="8"/>
                    <a:pt x="5" y="9"/>
                    <a:pt x="5" y="9"/>
                  </a:cubicBezTo>
                  <a:cubicBezTo>
                    <a:pt x="6" y="9"/>
                    <a:pt x="6" y="9"/>
                    <a:pt x="7" y="9"/>
                  </a:cubicBezTo>
                  <a:cubicBezTo>
                    <a:pt x="7" y="7"/>
                    <a:pt x="8" y="7"/>
                    <a:pt x="8" y="6"/>
                  </a:cubicBezTo>
                  <a:cubicBezTo>
                    <a:pt x="8" y="6"/>
                    <a:pt x="8" y="6"/>
                    <a:pt x="8" y="6"/>
                  </a:cubicBezTo>
                  <a:cubicBezTo>
                    <a:pt x="9" y="6"/>
                    <a:pt x="9" y="5"/>
                    <a:pt x="10" y="5"/>
                  </a:cubicBezTo>
                  <a:cubicBezTo>
                    <a:pt x="10" y="5"/>
                    <a:pt x="10" y="5"/>
                    <a:pt x="11" y="5"/>
                  </a:cubicBezTo>
                  <a:cubicBezTo>
                    <a:pt x="11" y="4"/>
                    <a:pt x="11" y="4"/>
                    <a:pt x="11" y="4"/>
                  </a:cubicBezTo>
                  <a:cubicBezTo>
                    <a:pt x="11" y="4"/>
                    <a:pt x="11" y="4"/>
                    <a:pt x="12" y="4"/>
                  </a:cubicBezTo>
                  <a:cubicBezTo>
                    <a:pt x="12" y="4"/>
                    <a:pt x="12" y="3"/>
                    <a:pt x="12" y="3"/>
                  </a:cubicBezTo>
                  <a:cubicBezTo>
                    <a:pt x="12" y="3"/>
                    <a:pt x="12" y="3"/>
                    <a:pt x="12" y="3"/>
                  </a:cubicBezTo>
                  <a:cubicBezTo>
                    <a:pt x="12" y="3"/>
                    <a:pt x="12" y="2"/>
                    <a:pt x="12" y="2"/>
                  </a:cubicBezTo>
                  <a:close/>
                  <a:moveTo>
                    <a:pt x="4" y="10"/>
                  </a:moveTo>
                  <a:cubicBezTo>
                    <a:pt x="4" y="10"/>
                    <a:pt x="4" y="10"/>
                    <a:pt x="4" y="10"/>
                  </a:cubicBezTo>
                  <a:cubicBezTo>
                    <a:pt x="4" y="10"/>
                    <a:pt x="4" y="10"/>
                    <a:pt x="4"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9" name="Freeform 69"/>
            <p:cNvSpPr/>
            <p:nvPr/>
          </p:nvSpPr>
          <p:spPr bwMode="auto">
            <a:xfrm>
              <a:off x="4192545" y="5812747"/>
              <a:ext cx="2169" cy="4337"/>
            </a:xfrm>
            <a:custGeom>
              <a:gdLst>
                <a:gd name="T0" fmla="*/ 0 w 1"/>
                <a:gd name="T1" fmla="*/ 2 h 2"/>
                <a:gd name="T2" fmla="*/ 1 w 1"/>
                <a:gd name="T3" fmla="*/ 0 h 2"/>
                <a:gd name="T4" fmla="*/ 0 w 1"/>
                <a:gd name="T5" fmla="*/ 0 h 2"/>
                <a:gd name="T6" fmla="*/ 0 w 1"/>
                <a:gd name="T7" fmla="*/ 2 h 2"/>
              </a:gdLst>
              <a:cxnLst>
                <a:cxn ang="0">
                  <a:pos x="T0" y="T1"/>
                </a:cxn>
                <a:cxn ang="0">
                  <a:pos x="T2" y="T3"/>
                </a:cxn>
                <a:cxn ang="0">
                  <a:pos x="T4" y="T5"/>
                </a:cxn>
                <a:cxn ang="0">
                  <a:pos x="T6" y="T7"/>
                </a:cxn>
              </a:cxnLst>
              <a:rect l="0" t="0" r="r" b="b"/>
              <a:pathLst>
                <a:path w="1" h="2">
                  <a:moveTo>
                    <a:pt x="0" y="2"/>
                  </a:moveTo>
                  <a:cubicBezTo>
                    <a:pt x="1" y="2"/>
                    <a:pt x="1" y="1"/>
                    <a:pt x="1" y="0"/>
                  </a:cubicBezTo>
                  <a:cubicBezTo>
                    <a:pt x="1" y="0"/>
                    <a:pt x="1" y="0"/>
                    <a:pt x="0" y="0"/>
                  </a:cubicBezTo>
                  <a:cubicBezTo>
                    <a:pt x="0" y="1"/>
                    <a:pt x="0" y="0"/>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0" name="Freeform 70"/>
            <p:cNvSpPr/>
            <p:nvPr/>
          </p:nvSpPr>
          <p:spPr bwMode="auto">
            <a:xfrm>
              <a:off x="4072189" y="5779134"/>
              <a:ext cx="2169" cy="2169"/>
            </a:xfrm>
            <a:custGeom>
              <a:gdLst>
                <a:gd name="T0" fmla="*/ 0 w 1"/>
                <a:gd name="T1" fmla="*/ 0 h 1"/>
                <a:gd name="T2" fmla="*/ 1 w 1"/>
                <a:gd name="T3" fmla="*/ 1 h 1"/>
                <a:gd name="T4" fmla="*/ 0 w 1"/>
                <a:gd name="T5" fmla="*/ 0 h 1"/>
                <a:gd name="T6" fmla="*/ 0 w 1"/>
                <a:gd name="T7" fmla="*/ 0 h 1"/>
              </a:gdLst>
              <a:cxnLst>
                <a:cxn ang="0">
                  <a:pos x="T0" y="T1"/>
                </a:cxn>
                <a:cxn ang="0">
                  <a:pos x="T2" y="T3"/>
                </a:cxn>
                <a:cxn ang="0">
                  <a:pos x="T4" y="T5"/>
                </a:cxn>
                <a:cxn ang="0">
                  <a:pos x="T6" y="T7"/>
                </a:cxn>
              </a:cxnLst>
              <a:rect l="0" t="0" r="r" b="b"/>
              <a:pathLst>
                <a:path w="1" h="1">
                  <a:moveTo>
                    <a:pt x="0" y="0"/>
                  </a:moveTo>
                  <a:cubicBezTo>
                    <a:pt x="0" y="1"/>
                    <a:pt x="1" y="0"/>
                    <a:pt x="1" y="1"/>
                  </a:cubicBezTo>
                  <a:cubicBezTo>
                    <a:pt x="1" y="0"/>
                    <a:pt x="1"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1" name="Freeform 71"/>
            <p:cNvSpPr/>
            <p:nvPr/>
          </p:nvSpPr>
          <p:spPr bwMode="auto">
            <a:xfrm>
              <a:off x="4030986" y="5724920"/>
              <a:ext cx="9759" cy="22770"/>
            </a:xfrm>
            <a:custGeom>
              <a:gdLst>
                <a:gd name="T0" fmla="*/ 3 w 4"/>
                <a:gd name="T1" fmla="*/ 5 h 9"/>
                <a:gd name="T2" fmla="*/ 3 w 4"/>
                <a:gd name="T3" fmla="*/ 2 h 9"/>
                <a:gd name="T4" fmla="*/ 2 w 4"/>
                <a:gd name="T5" fmla="*/ 1 h 9"/>
                <a:gd name="T6" fmla="*/ 2 w 4"/>
                <a:gd name="T7" fmla="*/ 0 h 9"/>
                <a:gd name="T8" fmla="*/ 1 w 4"/>
                <a:gd name="T9" fmla="*/ 0 h 9"/>
                <a:gd name="T10" fmla="*/ 0 w 4"/>
                <a:gd name="T11" fmla="*/ 4 h 9"/>
                <a:gd name="T12" fmla="*/ 2 w 4"/>
                <a:gd name="T13" fmla="*/ 4 h 9"/>
                <a:gd name="T14" fmla="*/ 0 w 4"/>
                <a:gd name="T15" fmla="*/ 5 h 9"/>
                <a:gd name="T16" fmla="*/ 1 w 4"/>
                <a:gd name="T17" fmla="*/ 8 h 9"/>
                <a:gd name="T18" fmla="*/ 0 w 4"/>
                <a:gd name="T19" fmla="*/ 9 h 9"/>
                <a:gd name="T20" fmla="*/ 3 w 4"/>
                <a:gd name="T21" fmla="*/ 8 h 9"/>
                <a:gd name="T22" fmla="*/ 4 w 4"/>
                <a:gd name="T23" fmla="*/ 6 h 9"/>
                <a:gd name="T24" fmla="*/ 3 w 4"/>
                <a:gd name="T25" fmla="*/ 5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 h="9">
                  <a:moveTo>
                    <a:pt x="3" y="5"/>
                  </a:moveTo>
                  <a:cubicBezTo>
                    <a:pt x="4" y="3"/>
                    <a:pt x="2" y="3"/>
                    <a:pt x="3" y="2"/>
                  </a:cubicBezTo>
                  <a:cubicBezTo>
                    <a:pt x="2" y="1"/>
                    <a:pt x="2" y="1"/>
                    <a:pt x="2" y="1"/>
                  </a:cubicBezTo>
                  <a:cubicBezTo>
                    <a:pt x="2" y="1"/>
                    <a:pt x="2" y="0"/>
                    <a:pt x="2" y="0"/>
                  </a:cubicBezTo>
                  <a:cubicBezTo>
                    <a:pt x="2" y="0"/>
                    <a:pt x="1" y="0"/>
                    <a:pt x="1" y="0"/>
                  </a:cubicBezTo>
                  <a:cubicBezTo>
                    <a:pt x="1" y="2"/>
                    <a:pt x="0" y="2"/>
                    <a:pt x="0" y="4"/>
                  </a:cubicBezTo>
                  <a:cubicBezTo>
                    <a:pt x="1" y="4"/>
                    <a:pt x="1" y="4"/>
                    <a:pt x="2" y="4"/>
                  </a:cubicBezTo>
                  <a:cubicBezTo>
                    <a:pt x="2" y="5"/>
                    <a:pt x="1" y="6"/>
                    <a:pt x="0" y="5"/>
                  </a:cubicBezTo>
                  <a:cubicBezTo>
                    <a:pt x="0" y="7"/>
                    <a:pt x="0" y="7"/>
                    <a:pt x="1" y="8"/>
                  </a:cubicBezTo>
                  <a:cubicBezTo>
                    <a:pt x="0" y="8"/>
                    <a:pt x="0" y="8"/>
                    <a:pt x="0" y="9"/>
                  </a:cubicBezTo>
                  <a:cubicBezTo>
                    <a:pt x="1" y="9"/>
                    <a:pt x="2" y="8"/>
                    <a:pt x="3" y="8"/>
                  </a:cubicBezTo>
                  <a:cubicBezTo>
                    <a:pt x="4" y="7"/>
                    <a:pt x="3" y="7"/>
                    <a:pt x="4" y="6"/>
                  </a:cubicBezTo>
                  <a:cubicBezTo>
                    <a:pt x="4" y="5"/>
                    <a:pt x="4" y="5"/>
                    <a:pt x="3"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2" name="Freeform 72"/>
            <p:cNvSpPr>
              <a:spLocks noEditPoints="1"/>
            </p:cNvSpPr>
            <p:nvPr/>
          </p:nvSpPr>
          <p:spPr bwMode="auto">
            <a:xfrm>
              <a:off x="4015806" y="5673959"/>
              <a:ext cx="209267" cy="195171"/>
            </a:xfrm>
            <a:custGeom>
              <a:gdLst>
                <a:gd name="T0" fmla="*/ 80 w 82"/>
                <a:gd name="T1" fmla="*/ 23 h 76"/>
                <a:gd name="T2" fmla="*/ 64 w 82"/>
                <a:gd name="T3" fmla="*/ 4 h 76"/>
                <a:gd name="T4" fmla="*/ 61 w 82"/>
                <a:gd name="T5" fmla="*/ 1 h 76"/>
                <a:gd name="T6" fmla="*/ 56 w 82"/>
                <a:gd name="T7" fmla="*/ 2 h 76"/>
                <a:gd name="T8" fmla="*/ 50 w 82"/>
                <a:gd name="T9" fmla="*/ 4 h 76"/>
                <a:gd name="T10" fmla="*/ 46 w 82"/>
                <a:gd name="T11" fmla="*/ 6 h 76"/>
                <a:gd name="T12" fmla="*/ 43 w 82"/>
                <a:gd name="T13" fmla="*/ 6 h 76"/>
                <a:gd name="T14" fmla="*/ 35 w 82"/>
                <a:gd name="T15" fmla="*/ 10 h 76"/>
                <a:gd name="T16" fmla="*/ 29 w 82"/>
                <a:gd name="T17" fmla="*/ 13 h 76"/>
                <a:gd name="T18" fmla="*/ 29 w 82"/>
                <a:gd name="T19" fmla="*/ 13 h 76"/>
                <a:gd name="T20" fmla="*/ 21 w 82"/>
                <a:gd name="T21" fmla="*/ 7 h 76"/>
                <a:gd name="T22" fmla="*/ 15 w 82"/>
                <a:gd name="T23" fmla="*/ 15 h 76"/>
                <a:gd name="T24" fmla="*/ 12 w 82"/>
                <a:gd name="T25" fmla="*/ 21 h 76"/>
                <a:gd name="T26" fmla="*/ 11 w 82"/>
                <a:gd name="T27" fmla="*/ 25 h 76"/>
                <a:gd name="T28" fmla="*/ 7 w 82"/>
                <a:gd name="T29" fmla="*/ 30 h 76"/>
                <a:gd name="T30" fmla="*/ 8 w 82"/>
                <a:gd name="T31" fmla="*/ 35 h 76"/>
                <a:gd name="T32" fmla="*/ 7 w 82"/>
                <a:gd name="T33" fmla="*/ 41 h 76"/>
                <a:gd name="T34" fmla="*/ 14 w 82"/>
                <a:gd name="T35" fmla="*/ 34 h 76"/>
                <a:gd name="T36" fmla="*/ 15 w 82"/>
                <a:gd name="T37" fmla="*/ 36 h 76"/>
                <a:gd name="T38" fmla="*/ 18 w 82"/>
                <a:gd name="T39" fmla="*/ 40 h 76"/>
                <a:gd name="T40" fmla="*/ 17 w 82"/>
                <a:gd name="T41" fmla="*/ 34 h 76"/>
                <a:gd name="T42" fmla="*/ 20 w 82"/>
                <a:gd name="T43" fmla="*/ 41 h 76"/>
                <a:gd name="T44" fmla="*/ 23 w 82"/>
                <a:gd name="T45" fmla="*/ 40 h 76"/>
                <a:gd name="T46" fmla="*/ 28 w 82"/>
                <a:gd name="T47" fmla="*/ 41 h 76"/>
                <a:gd name="T48" fmla="*/ 20 w 82"/>
                <a:gd name="T49" fmla="*/ 45 h 76"/>
                <a:gd name="T50" fmla="*/ 12 w 82"/>
                <a:gd name="T51" fmla="*/ 41 h 76"/>
                <a:gd name="T52" fmla="*/ 3 w 82"/>
                <a:gd name="T53" fmla="*/ 47 h 76"/>
                <a:gd name="T54" fmla="*/ 2 w 82"/>
                <a:gd name="T55" fmla="*/ 64 h 76"/>
                <a:gd name="T56" fmla="*/ 10 w 82"/>
                <a:gd name="T57" fmla="*/ 65 h 76"/>
                <a:gd name="T58" fmla="*/ 15 w 82"/>
                <a:gd name="T59" fmla="*/ 74 h 76"/>
                <a:gd name="T60" fmla="*/ 32 w 82"/>
                <a:gd name="T61" fmla="*/ 69 h 76"/>
                <a:gd name="T62" fmla="*/ 35 w 82"/>
                <a:gd name="T63" fmla="*/ 60 h 76"/>
                <a:gd name="T64" fmla="*/ 29 w 82"/>
                <a:gd name="T65" fmla="*/ 51 h 76"/>
                <a:gd name="T66" fmla="*/ 34 w 82"/>
                <a:gd name="T67" fmla="*/ 59 h 76"/>
                <a:gd name="T68" fmla="*/ 42 w 82"/>
                <a:gd name="T69" fmla="*/ 52 h 76"/>
                <a:gd name="T70" fmla="*/ 37 w 82"/>
                <a:gd name="T71" fmla="*/ 46 h 76"/>
                <a:gd name="T72" fmla="*/ 44 w 82"/>
                <a:gd name="T73" fmla="*/ 50 h 76"/>
                <a:gd name="T74" fmla="*/ 48 w 82"/>
                <a:gd name="T75" fmla="*/ 53 h 76"/>
                <a:gd name="T76" fmla="*/ 51 w 82"/>
                <a:gd name="T77" fmla="*/ 62 h 76"/>
                <a:gd name="T78" fmla="*/ 55 w 82"/>
                <a:gd name="T79" fmla="*/ 56 h 76"/>
                <a:gd name="T80" fmla="*/ 60 w 82"/>
                <a:gd name="T81" fmla="*/ 55 h 76"/>
                <a:gd name="T82" fmla="*/ 63 w 82"/>
                <a:gd name="T83" fmla="*/ 60 h 76"/>
                <a:gd name="T84" fmla="*/ 66 w 82"/>
                <a:gd name="T85" fmla="*/ 63 h 76"/>
                <a:gd name="T86" fmla="*/ 67 w 82"/>
                <a:gd name="T87" fmla="*/ 62 h 76"/>
                <a:gd name="T88" fmla="*/ 69 w 82"/>
                <a:gd name="T89" fmla="*/ 54 h 76"/>
                <a:gd name="T90" fmla="*/ 75 w 82"/>
                <a:gd name="T91" fmla="*/ 45 h 76"/>
                <a:gd name="T92" fmla="*/ 75 w 82"/>
                <a:gd name="T93" fmla="*/ 40 h 76"/>
                <a:gd name="T94" fmla="*/ 78 w 82"/>
                <a:gd name="T95" fmla="*/ 36 h 76"/>
                <a:gd name="T96" fmla="*/ 82 w 82"/>
                <a:gd name="T97" fmla="*/ 27 h 76"/>
                <a:gd name="T98" fmla="*/ 19 w 82"/>
                <a:gd name="T99" fmla="*/ 24 h 76"/>
                <a:gd name="T100" fmla="*/ 15 w 82"/>
                <a:gd name="T101" fmla="*/ 24 h 76"/>
                <a:gd name="T102" fmla="*/ 18 w 82"/>
                <a:gd name="T103" fmla="*/ 19 h 76"/>
                <a:gd name="T104" fmla="*/ 21 w 82"/>
                <a:gd name="T105" fmla="*/ 19 h 76"/>
                <a:gd name="T106" fmla="*/ 24 w 82"/>
                <a:gd name="T107" fmla="*/ 9 h 76"/>
                <a:gd name="T108" fmla="*/ 28 w 82"/>
                <a:gd name="T109" fmla="*/ 48 h 76"/>
                <a:gd name="T110" fmla="*/ 28 w 82"/>
                <a:gd name="T111" fmla="*/ 15 h 76"/>
                <a:gd name="T112" fmla="*/ 45 w 82"/>
                <a:gd name="T113" fmla="*/ 9 h 76"/>
                <a:gd name="T114" fmla="*/ 61 w 82"/>
                <a:gd name="T115" fmla="*/ 5 h 76"/>
                <a:gd name="T116" fmla="*/ 62 w 82"/>
                <a:gd name="T117" fmla="*/ 4 h 76"/>
                <a:gd name="T118" fmla="*/ 74 w 82"/>
                <a:gd name="T119" fmla="*/ 39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2" h="76">
                  <a:moveTo>
                    <a:pt x="82" y="27"/>
                  </a:moveTo>
                  <a:cubicBezTo>
                    <a:pt x="82" y="26"/>
                    <a:pt x="81" y="25"/>
                    <a:pt x="81" y="24"/>
                  </a:cubicBezTo>
                  <a:cubicBezTo>
                    <a:pt x="80" y="25"/>
                    <a:pt x="79" y="25"/>
                    <a:pt x="79" y="24"/>
                  </a:cubicBezTo>
                  <a:cubicBezTo>
                    <a:pt x="79" y="23"/>
                    <a:pt x="80" y="23"/>
                    <a:pt x="80" y="23"/>
                  </a:cubicBezTo>
                  <a:cubicBezTo>
                    <a:pt x="77" y="16"/>
                    <a:pt x="72" y="10"/>
                    <a:pt x="67" y="5"/>
                  </a:cubicBezTo>
                  <a:cubicBezTo>
                    <a:pt x="66" y="5"/>
                    <a:pt x="66" y="5"/>
                    <a:pt x="65" y="5"/>
                  </a:cubicBezTo>
                  <a:cubicBezTo>
                    <a:pt x="65" y="5"/>
                    <a:pt x="65" y="5"/>
                    <a:pt x="64" y="5"/>
                  </a:cubicBezTo>
                  <a:cubicBezTo>
                    <a:pt x="64" y="5"/>
                    <a:pt x="64" y="4"/>
                    <a:pt x="64" y="4"/>
                  </a:cubicBezTo>
                  <a:cubicBezTo>
                    <a:pt x="63" y="4"/>
                    <a:pt x="63" y="4"/>
                    <a:pt x="62" y="4"/>
                  </a:cubicBezTo>
                  <a:cubicBezTo>
                    <a:pt x="62" y="4"/>
                    <a:pt x="62" y="4"/>
                    <a:pt x="62" y="3"/>
                  </a:cubicBezTo>
                  <a:cubicBezTo>
                    <a:pt x="63" y="3"/>
                    <a:pt x="63" y="3"/>
                    <a:pt x="63" y="2"/>
                  </a:cubicBezTo>
                  <a:cubicBezTo>
                    <a:pt x="62" y="2"/>
                    <a:pt x="62" y="1"/>
                    <a:pt x="61" y="1"/>
                  </a:cubicBezTo>
                  <a:cubicBezTo>
                    <a:pt x="61" y="1"/>
                    <a:pt x="60" y="1"/>
                    <a:pt x="59" y="1"/>
                  </a:cubicBezTo>
                  <a:cubicBezTo>
                    <a:pt x="59" y="1"/>
                    <a:pt x="59" y="1"/>
                    <a:pt x="59" y="1"/>
                  </a:cubicBezTo>
                  <a:cubicBezTo>
                    <a:pt x="58" y="1"/>
                    <a:pt x="58" y="0"/>
                    <a:pt x="57" y="0"/>
                  </a:cubicBezTo>
                  <a:cubicBezTo>
                    <a:pt x="57" y="0"/>
                    <a:pt x="56" y="1"/>
                    <a:pt x="56" y="2"/>
                  </a:cubicBezTo>
                  <a:cubicBezTo>
                    <a:pt x="55" y="1"/>
                    <a:pt x="56" y="3"/>
                    <a:pt x="55" y="2"/>
                  </a:cubicBezTo>
                  <a:cubicBezTo>
                    <a:pt x="54" y="2"/>
                    <a:pt x="55" y="1"/>
                    <a:pt x="54" y="2"/>
                  </a:cubicBezTo>
                  <a:cubicBezTo>
                    <a:pt x="53" y="2"/>
                    <a:pt x="52" y="3"/>
                    <a:pt x="51" y="3"/>
                  </a:cubicBezTo>
                  <a:cubicBezTo>
                    <a:pt x="51" y="3"/>
                    <a:pt x="50" y="4"/>
                    <a:pt x="50" y="4"/>
                  </a:cubicBezTo>
                  <a:cubicBezTo>
                    <a:pt x="49" y="4"/>
                    <a:pt x="50" y="5"/>
                    <a:pt x="49" y="5"/>
                  </a:cubicBezTo>
                  <a:cubicBezTo>
                    <a:pt x="48" y="5"/>
                    <a:pt x="47" y="4"/>
                    <a:pt x="48" y="5"/>
                  </a:cubicBezTo>
                  <a:cubicBezTo>
                    <a:pt x="48" y="6"/>
                    <a:pt x="49" y="6"/>
                    <a:pt x="49" y="7"/>
                  </a:cubicBezTo>
                  <a:cubicBezTo>
                    <a:pt x="48" y="7"/>
                    <a:pt x="48" y="6"/>
                    <a:pt x="46" y="6"/>
                  </a:cubicBezTo>
                  <a:cubicBezTo>
                    <a:pt x="46" y="7"/>
                    <a:pt x="46" y="8"/>
                    <a:pt x="46" y="8"/>
                  </a:cubicBezTo>
                  <a:cubicBezTo>
                    <a:pt x="46" y="7"/>
                    <a:pt x="46" y="7"/>
                    <a:pt x="46" y="6"/>
                  </a:cubicBezTo>
                  <a:cubicBezTo>
                    <a:pt x="45" y="6"/>
                    <a:pt x="45" y="7"/>
                    <a:pt x="44" y="7"/>
                  </a:cubicBezTo>
                  <a:cubicBezTo>
                    <a:pt x="44" y="6"/>
                    <a:pt x="44" y="5"/>
                    <a:pt x="43" y="6"/>
                  </a:cubicBezTo>
                  <a:cubicBezTo>
                    <a:pt x="42" y="7"/>
                    <a:pt x="41" y="8"/>
                    <a:pt x="40" y="9"/>
                  </a:cubicBezTo>
                  <a:cubicBezTo>
                    <a:pt x="39" y="9"/>
                    <a:pt x="39" y="8"/>
                    <a:pt x="37" y="8"/>
                  </a:cubicBezTo>
                  <a:cubicBezTo>
                    <a:pt x="37" y="10"/>
                    <a:pt x="39" y="9"/>
                    <a:pt x="38" y="10"/>
                  </a:cubicBezTo>
                  <a:cubicBezTo>
                    <a:pt x="37" y="10"/>
                    <a:pt x="36" y="10"/>
                    <a:pt x="35" y="10"/>
                  </a:cubicBezTo>
                  <a:cubicBezTo>
                    <a:pt x="34" y="10"/>
                    <a:pt x="33" y="11"/>
                    <a:pt x="32" y="12"/>
                  </a:cubicBezTo>
                  <a:cubicBezTo>
                    <a:pt x="32" y="11"/>
                    <a:pt x="32" y="11"/>
                    <a:pt x="32" y="10"/>
                  </a:cubicBezTo>
                  <a:cubicBezTo>
                    <a:pt x="31" y="10"/>
                    <a:pt x="31" y="10"/>
                    <a:pt x="31" y="10"/>
                  </a:cubicBezTo>
                  <a:cubicBezTo>
                    <a:pt x="31" y="11"/>
                    <a:pt x="31" y="13"/>
                    <a:pt x="29" y="13"/>
                  </a:cubicBezTo>
                  <a:cubicBezTo>
                    <a:pt x="29" y="14"/>
                    <a:pt x="28" y="13"/>
                    <a:pt x="28" y="14"/>
                  </a:cubicBezTo>
                  <a:cubicBezTo>
                    <a:pt x="27" y="14"/>
                    <a:pt x="28" y="15"/>
                    <a:pt x="28" y="15"/>
                  </a:cubicBezTo>
                  <a:cubicBezTo>
                    <a:pt x="26" y="15"/>
                    <a:pt x="26" y="13"/>
                    <a:pt x="26" y="12"/>
                  </a:cubicBezTo>
                  <a:cubicBezTo>
                    <a:pt x="27" y="12"/>
                    <a:pt x="29" y="12"/>
                    <a:pt x="29" y="13"/>
                  </a:cubicBezTo>
                  <a:cubicBezTo>
                    <a:pt x="30" y="11"/>
                    <a:pt x="28" y="10"/>
                    <a:pt x="26" y="10"/>
                  </a:cubicBezTo>
                  <a:cubicBezTo>
                    <a:pt x="26" y="9"/>
                    <a:pt x="25" y="9"/>
                    <a:pt x="25" y="9"/>
                  </a:cubicBezTo>
                  <a:cubicBezTo>
                    <a:pt x="24" y="8"/>
                    <a:pt x="24" y="8"/>
                    <a:pt x="23" y="7"/>
                  </a:cubicBezTo>
                  <a:cubicBezTo>
                    <a:pt x="23" y="7"/>
                    <a:pt x="22" y="7"/>
                    <a:pt x="21" y="7"/>
                  </a:cubicBezTo>
                  <a:cubicBezTo>
                    <a:pt x="21" y="8"/>
                    <a:pt x="20" y="8"/>
                    <a:pt x="19" y="9"/>
                  </a:cubicBezTo>
                  <a:cubicBezTo>
                    <a:pt x="19" y="8"/>
                    <a:pt x="19" y="9"/>
                    <a:pt x="19" y="9"/>
                  </a:cubicBezTo>
                  <a:cubicBezTo>
                    <a:pt x="18" y="10"/>
                    <a:pt x="17" y="11"/>
                    <a:pt x="16" y="12"/>
                  </a:cubicBezTo>
                  <a:cubicBezTo>
                    <a:pt x="16" y="13"/>
                    <a:pt x="15" y="14"/>
                    <a:pt x="15" y="15"/>
                  </a:cubicBezTo>
                  <a:cubicBezTo>
                    <a:pt x="14" y="14"/>
                    <a:pt x="14" y="14"/>
                    <a:pt x="14" y="14"/>
                  </a:cubicBezTo>
                  <a:cubicBezTo>
                    <a:pt x="14" y="15"/>
                    <a:pt x="14" y="15"/>
                    <a:pt x="14" y="15"/>
                  </a:cubicBezTo>
                  <a:cubicBezTo>
                    <a:pt x="12" y="15"/>
                    <a:pt x="12" y="17"/>
                    <a:pt x="12" y="18"/>
                  </a:cubicBezTo>
                  <a:cubicBezTo>
                    <a:pt x="12" y="19"/>
                    <a:pt x="12" y="20"/>
                    <a:pt x="12" y="21"/>
                  </a:cubicBezTo>
                  <a:cubicBezTo>
                    <a:pt x="12" y="22"/>
                    <a:pt x="14" y="22"/>
                    <a:pt x="14" y="22"/>
                  </a:cubicBezTo>
                  <a:cubicBezTo>
                    <a:pt x="14" y="23"/>
                    <a:pt x="13" y="23"/>
                    <a:pt x="13" y="24"/>
                  </a:cubicBezTo>
                  <a:cubicBezTo>
                    <a:pt x="14" y="24"/>
                    <a:pt x="14" y="24"/>
                    <a:pt x="14" y="25"/>
                  </a:cubicBezTo>
                  <a:cubicBezTo>
                    <a:pt x="13" y="25"/>
                    <a:pt x="12" y="25"/>
                    <a:pt x="11" y="25"/>
                  </a:cubicBezTo>
                  <a:cubicBezTo>
                    <a:pt x="11" y="26"/>
                    <a:pt x="11" y="26"/>
                    <a:pt x="11" y="27"/>
                  </a:cubicBezTo>
                  <a:cubicBezTo>
                    <a:pt x="10" y="27"/>
                    <a:pt x="10" y="29"/>
                    <a:pt x="9" y="28"/>
                  </a:cubicBezTo>
                  <a:cubicBezTo>
                    <a:pt x="9" y="29"/>
                    <a:pt x="9" y="29"/>
                    <a:pt x="9" y="29"/>
                  </a:cubicBezTo>
                  <a:cubicBezTo>
                    <a:pt x="8" y="29"/>
                    <a:pt x="8" y="30"/>
                    <a:pt x="7" y="30"/>
                  </a:cubicBezTo>
                  <a:cubicBezTo>
                    <a:pt x="7" y="30"/>
                    <a:pt x="6" y="30"/>
                    <a:pt x="6" y="31"/>
                  </a:cubicBezTo>
                  <a:cubicBezTo>
                    <a:pt x="6" y="32"/>
                    <a:pt x="7" y="31"/>
                    <a:pt x="8" y="31"/>
                  </a:cubicBezTo>
                  <a:cubicBezTo>
                    <a:pt x="8" y="33"/>
                    <a:pt x="9" y="32"/>
                    <a:pt x="9" y="34"/>
                  </a:cubicBezTo>
                  <a:cubicBezTo>
                    <a:pt x="8" y="34"/>
                    <a:pt x="8" y="35"/>
                    <a:pt x="8" y="35"/>
                  </a:cubicBezTo>
                  <a:cubicBezTo>
                    <a:pt x="7" y="34"/>
                    <a:pt x="6" y="35"/>
                    <a:pt x="4" y="35"/>
                  </a:cubicBezTo>
                  <a:cubicBezTo>
                    <a:pt x="4" y="36"/>
                    <a:pt x="5" y="38"/>
                    <a:pt x="4" y="38"/>
                  </a:cubicBezTo>
                  <a:cubicBezTo>
                    <a:pt x="4" y="39"/>
                    <a:pt x="5" y="39"/>
                    <a:pt x="4" y="40"/>
                  </a:cubicBezTo>
                  <a:cubicBezTo>
                    <a:pt x="6" y="40"/>
                    <a:pt x="6" y="41"/>
                    <a:pt x="7" y="41"/>
                  </a:cubicBezTo>
                  <a:cubicBezTo>
                    <a:pt x="7" y="40"/>
                    <a:pt x="8" y="40"/>
                    <a:pt x="8" y="41"/>
                  </a:cubicBezTo>
                  <a:cubicBezTo>
                    <a:pt x="9" y="40"/>
                    <a:pt x="10" y="39"/>
                    <a:pt x="10" y="37"/>
                  </a:cubicBezTo>
                  <a:cubicBezTo>
                    <a:pt x="11" y="37"/>
                    <a:pt x="10" y="35"/>
                    <a:pt x="12" y="35"/>
                  </a:cubicBezTo>
                  <a:cubicBezTo>
                    <a:pt x="13" y="35"/>
                    <a:pt x="13" y="35"/>
                    <a:pt x="14" y="34"/>
                  </a:cubicBezTo>
                  <a:cubicBezTo>
                    <a:pt x="13" y="36"/>
                    <a:pt x="14" y="37"/>
                    <a:pt x="14" y="39"/>
                  </a:cubicBezTo>
                  <a:cubicBezTo>
                    <a:pt x="16" y="38"/>
                    <a:pt x="15" y="37"/>
                    <a:pt x="15" y="36"/>
                  </a:cubicBezTo>
                  <a:cubicBezTo>
                    <a:pt x="15" y="36"/>
                    <a:pt x="14" y="35"/>
                    <a:pt x="15" y="35"/>
                  </a:cubicBezTo>
                  <a:cubicBezTo>
                    <a:pt x="15" y="35"/>
                    <a:pt x="15" y="35"/>
                    <a:pt x="15" y="36"/>
                  </a:cubicBezTo>
                  <a:cubicBezTo>
                    <a:pt x="15" y="36"/>
                    <a:pt x="15" y="36"/>
                    <a:pt x="15" y="37"/>
                  </a:cubicBezTo>
                  <a:cubicBezTo>
                    <a:pt x="17" y="37"/>
                    <a:pt x="17" y="37"/>
                    <a:pt x="18" y="38"/>
                  </a:cubicBezTo>
                  <a:cubicBezTo>
                    <a:pt x="18" y="39"/>
                    <a:pt x="17" y="39"/>
                    <a:pt x="16" y="39"/>
                  </a:cubicBezTo>
                  <a:cubicBezTo>
                    <a:pt x="16" y="40"/>
                    <a:pt x="17" y="40"/>
                    <a:pt x="18" y="40"/>
                  </a:cubicBezTo>
                  <a:cubicBezTo>
                    <a:pt x="17" y="39"/>
                    <a:pt x="18" y="39"/>
                    <a:pt x="19" y="38"/>
                  </a:cubicBezTo>
                  <a:cubicBezTo>
                    <a:pt x="19" y="38"/>
                    <a:pt x="18" y="38"/>
                    <a:pt x="18" y="38"/>
                  </a:cubicBezTo>
                  <a:cubicBezTo>
                    <a:pt x="19" y="37"/>
                    <a:pt x="19" y="38"/>
                    <a:pt x="19" y="38"/>
                  </a:cubicBezTo>
                  <a:cubicBezTo>
                    <a:pt x="19" y="36"/>
                    <a:pt x="16" y="36"/>
                    <a:pt x="17" y="34"/>
                  </a:cubicBezTo>
                  <a:cubicBezTo>
                    <a:pt x="17" y="35"/>
                    <a:pt x="19" y="36"/>
                    <a:pt x="19" y="37"/>
                  </a:cubicBezTo>
                  <a:cubicBezTo>
                    <a:pt x="20" y="37"/>
                    <a:pt x="20" y="38"/>
                    <a:pt x="20" y="38"/>
                  </a:cubicBezTo>
                  <a:cubicBezTo>
                    <a:pt x="20" y="38"/>
                    <a:pt x="20" y="38"/>
                    <a:pt x="20" y="39"/>
                  </a:cubicBezTo>
                  <a:cubicBezTo>
                    <a:pt x="20" y="39"/>
                    <a:pt x="20" y="40"/>
                    <a:pt x="20" y="41"/>
                  </a:cubicBezTo>
                  <a:cubicBezTo>
                    <a:pt x="21" y="41"/>
                    <a:pt x="21" y="41"/>
                    <a:pt x="22" y="41"/>
                  </a:cubicBezTo>
                  <a:cubicBezTo>
                    <a:pt x="22" y="40"/>
                    <a:pt x="22" y="39"/>
                    <a:pt x="22" y="38"/>
                  </a:cubicBezTo>
                  <a:cubicBezTo>
                    <a:pt x="22" y="38"/>
                    <a:pt x="23" y="38"/>
                    <a:pt x="23" y="38"/>
                  </a:cubicBezTo>
                  <a:cubicBezTo>
                    <a:pt x="23" y="39"/>
                    <a:pt x="23" y="39"/>
                    <a:pt x="23" y="40"/>
                  </a:cubicBezTo>
                  <a:cubicBezTo>
                    <a:pt x="23" y="40"/>
                    <a:pt x="23" y="40"/>
                    <a:pt x="23" y="41"/>
                  </a:cubicBezTo>
                  <a:cubicBezTo>
                    <a:pt x="24" y="41"/>
                    <a:pt x="26" y="41"/>
                    <a:pt x="26" y="41"/>
                  </a:cubicBezTo>
                  <a:cubicBezTo>
                    <a:pt x="27" y="41"/>
                    <a:pt x="26" y="42"/>
                    <a:pt x="27" y="42"/>
                  </a:cubicBezTo>
                  <a:cubicBezTo>
                    <a:pt x="28" y="42"/>
                    <a:pt x="27" y="40"/>
                    <a:pt x="28" y="41"/>
                  </a:cubicBezTo>
                  <a:cubicBezTo>
                    <a:pt x="28" y="41"/>
                    <a:pt x="28" y="42"/>
                    <a:pt x="28" y="42"/>
                  </a:cubicBezTo>
                  <a:cubicBezTo>
                    <a:pt x="27" y="43"/>
                    <a:pt x="28" y="45"/>
                    <a:pt x="27" y="45"/>
                  </a:cubicBezTo>
                  <a:cubicBezTo>
                    <a:pt x="25" y="44"/>
                    <a:pt x="23" y="44"/>
                    <a:pt x="21" y="44"/>
                  </a:cubicBezTo>
                  <a:cubicBezTo>
                    <a:pt x="20" y="44"/>
                    <a:pt x="20" y="45"/>
                    <a:pt x="20" y="45"/>
                  </a:cubicBezTo>
                  <a:cubicBezTo>
                    <a:pt x="19" y="44"/>
                    <a:pt x="16" y="44"/>
                    <a:pt x="15" y="43"/>
                  </a:cubicBezTo>
                  <a:cubicBezTo>
                    <a:pt x="16" y="42"/>
                    <a:pt x="15" y="42"/>
                    <a:pt x="15" y="41"/>
                  </a:cubicBezTo>
                  <a:cubicBezTo>
                    <a:pt x="16" y="41"/>
                    <a:pt x="16" y="40"/>
                    <a:pt x="15" y="40"/>
                  </a:cubicBezTo>
                  <a:cubicBezTo>
                    <a:pt x="14" y="40"/>
                    <a:pt x="13" y="40"/>
                    <a:pt x="12" y="41"/>
                  </a:cubicBezTo>
                  <a:cubicBezTo>
                    <a:pt x="10" y="41"/>
                    <a:pt x="8" y="41"/>
                    <a:pt x="7" y="42"/>
                  </a:cubicBezTo>
                  <a:cubicBezTo>
                    <a:pt x="7" y="41"/>
                    <a:pt x="7" y="41"/>
                    <a:pt x="6" y="41"/>
                  </a:cubicBezTo>
                  <a:cubicBezTo>
                    <a:pt x="6" y="42"/>
                    <a:pt x="5" y="42"/>
                    <a:pt x="4" y="43"/>
                  </a:cubicBezTo>
                  <a:cubicBezTo>
                    <a:pt x="4" y="44"/>
                    <a:pt x="4" y="46"/>
                    <a:pt x="3" y="47"/>
                  </a:cubicBezTo>
                  <a:cubicBezTo>
                    <a:pt x="3" y="48"/>
                    <a:pt x="2" y="48"/>
                    <a:pt x="1" y="49"/>
                  </a:cubicBezTo>
                  <a:cubicBezTo>
                    <a:pt x="1" y="51"/>
                    <a:pt x="1" y="52"/>
                    <a:pt x="0" y="53"/>
                  </a:cubicBezTo>
                  <a:cubicBezTo>
                    <a:pt x="0" y="55"/>
                    <a:pt x="0" y="57"/>
                    <a:pt x="0" y="60"/>
                  </a:cubicBezTo>
                  <a:cubicBezTo>
                    <a:pt x="1" y="61"/>
                    <a:pt x="2" y="62"/>
                    <a:pt x="2" y="64"/>
                  </a:cubicBezTo>
                  <a:cubicBezTo>
                    <a:pt x="3" y="64"/>
                    <a:pt x="4" y="65"/>
                    <a:pt x="5" y="66"/>
                  </a:cubicBezTo>
                  <a:cubicBezTo>
                    <a:pt x="6" y="65"/>
                    <a:pt x="7" y="65"/>
                    <a:pt x="8" y="65"/>
                  </a:cubicBezTo>
                  <a:cubicBezTo>
                    <a:pt x="9" y="65"/>
                    <a:pt x="9" y="64"/>
                    <a:pt x="10" y="64"/>
                  </a:cubicBezTo>
                  <a:cubicBezTo>
                    <a:pt x="10" y="64"/>
                    <a:pt x="10" y="65"/>
                    <a:pt x="10" y="65"/>
                  </a:cubicBezTo>
                  <a:cubicBezTo>
                    <a:pt x="11" y="65"/>
                    <a:pt x="12" y="66"/>
                    <a:pt x="13" y="66"/>
                  </a:cubicBezTo>
                  <a:cubicBezTo>
                    <a:pt x="13" y="65"/>
                    <a:pt x="13" y="65"/>
                    <a:pt x="14" y="65"/>
                  </a:cubicBezTo>
                  <a:cubicBezTo>
                    <a:pt x="14" y="67"/>
                    <a:pt x="14" y="68"/>
                    <a:pt x="14" y="70"/>
                  </a:cubicBezTo>
                  <a:cubicBezTo>
                    <a:pt x="14" y="71"/>
                    <a:pt x="15" y="73"/>
                    <a:pt x="15" y="74"/>
                  </a:cubicBezTo>
                  <a:cubicBezTo>
                    <a:pt x="15" y="75"/>
                    <a:pt x="15" y="75"/>
                    <a:pt x="16" y="76"/>
                  </a:cubicBezTo>
                  <a:cubicBezTo>
                    <a:pt x="31" y="76"/>
                    <a:pt x="31" y="76"/>
                    <a:pt x="31" y="76"/>
                  </a:cubicBezTo>
                  <a:cubicBezTo>
                    <a:pt x="31" y="75"/>
                    <a:pt x="31" y="74"/>
                    <a:pt x="31" y="73"/>
                  </a:cubicBezTo>
                  <a:cubicBezTo>
                    <a:pt x="32" y="72"/>
                    <a:pt x="32" y="71"/>
                    <a:pt x="32" y="69"/>
                  </a:cubicBezTo>
                  <a:cubicBezTo>
                    <a:pt x="33" y="69"/>
                    <a:pt x="33" y="68"/>
                    <a:pt x="34" y="68"/>
                  </a:cubicBezTo>
                  <a:cubicBezTo>
                    <a:pt x="35" y="66"/>
                    <a:pt x="36" y="64"/>
                    <a:pt x="37" y="62"/>
                  </a:cubicBezTo>
                  <a:cubicBezTo>
                    <a:pt x="37" y="61"/>
                    <a:pt x="38" y="60"/>
                    <a:pt x="37" y="59"/>
                  </a:cubicBezTo>
                  <a:cubicBezTo>
                    <a:pt x="36" y="59"/>
                    <a:pt x="36" y="60"/>
                    <a:pt x="35" y="60"/>
                  </a:cubicBezTo>
                  <a:cubicBezTo>
                    <a:pt x="34" y="60"/>
                    <a:pt x="34" y="60"/>
                    <a:pt x="33" y="60"/>
                  </a:cubicBezTo>
                  <a:cubicBezTo>
                    <a:pt x="33" y="58"/>
                    <a:pt x="32" y="57"/>
                    <a:pt x="31" y="56"/>
                  </a:cubicBezTo>
                  <a:cubicBezTo>
                    <a:pt x="31" y="55"/>
                    <a:pt x="30" y="55"/>
                    <a:pt x="30" y="53"/>
                  </a:cubicBezTo>
                  <a:cubicBezTo>
                    <a:pt x="30" y="52"/>
                    <a:pt x="29" y="52"/>
                    <a:pt x="29" y="51"/>
                  </a:cubicBezTo>
                  <a:cubicBezTo>
                    <a:pt x="29" y="50"/>
                    <a:pt x="28" y="49"/>
                    <a:pt x="29" y="49"/>
                  </a:cubicBezTo>
                  <a:cubicBezTo>
                    <a:pt x="29" y="49"/>
                    <a:pt x="30" y="51"/>
                    <a:pt x="30" y="51"/>
                  </a:cubicBezTo>
                  <a:cubicBezTo>
                    <a:pt x="30" y="53"/>
                    <a:pt x="31" y="54"/>
                    <a:pt x="32" y="55"/>
                  </a:cubicBezTo>
                  <a:cubicBezTo>
                    <a:pt x="33" y="56"/>
                    <a:pt x="33" y="58"/>
                    <a:pt x="34" y="59"/>
                  </a:cubicBezTo>
                  <a:cubicBezTo>
                    <a:pt x="35" y="59"/>
                    <a:pt x="36" y="57"/>
                    <a:pt x="38" y="57"/>
                  </a:cubicBezTo>
                  <a:cubicBezTo>
                    <a:pt x="39" y="57"/>
                    <a:pt x="38" y="56"/>
                    <a:pt x="39" y="56"/>
                  </a:cubicBezTo>
                  <a:cubicBezTo>
                    <a:pt x="40" y="56"/>
                    <a:pt x="40" y="55"/>
                    <a:pt x="41" y="54"/>
                  </a:cubicBezTo>
                  <a:cubicBezTo>
                    <a:pt x="41" y="53"/>
                    <a:pt x="42" y="53"/>
                    <a:pt x="42" y="52"/>
                  </a:cubicBezTo>
                  <a:cubicBezTo>
                    <a:pt x="42" y="51"/>
                    <a:pt x="40" y="51"/>
                    <a:pt x="40" y="50"/>
                  </a:cubicBezTo>
                  <a:cubicBezTo>
                    <a:pt x="40" y="49"/>
                    <a:pt x="39" y="50"/>
                    <a:pt x="39" y="50"/>
                  </a:cubicBezTo>
                  <a:cubicBezTo>
                    <a:pt x="38" y="49"/>
                    <a:pt x="38" y="49"/>
                    <a:pt x="38" y="47"/>
                  </a:cubicBezTo>
                  <a:cubicBezTo>
                    <a:pt x="37" y="47"/>
                    <a:pt x="37" y="47"/>
                    <a:pt x="37" y="46"/>
                  </a:cubicBezTo>
                  <a:cubicBezTo>
                    <a:pt x="37" y="46"/>
                    <a:pt x="37" y="46"/>
                    <a:pt x="37" y="46"/>
                  </a:cubicBezTo>
                  <a:cubicBezTo>
                    <a:pt x="39" y="47"/>
                    <a:pt x="38" y="50"/>
                    <a:pt x="41" y="49"/>
                  </a:cubicBezTo>
                  <a:cubicBezTo>
                    <a:pt x="41" y="50"/>
                    <a:pt x="41" y="50"/>
                    <a:pt x="41" y="51"/>
                  </a:cubicBezTo>
                  <a:cubicBezTo>
                    <a:pt x="42" y="51"/>
                    <a:pt x="42" y="50"/>
                    <a:pt x="44" y="50"/>
                  </a:cubicBezTo>
                  <a:cubicBezTo>
                    <a:pt x="44" y="50"/>
                    <a:pt x="44" y="50"/>
                    <a:pt x="44" y="50"/>
                  </a:cubicBezTo>
                  <a:cubicBezTo>
                    <a:pt x="46" y="50"/>
                    <a:pt x="46" y="51"/>
                    <a:pt x="47" y="52"/>
                  </a:cubicBezTo>
                  <a:cubicBezTo>
                    <a:pt x="47" y="52"/>
                    <a:pt x="47" y="52"/>
                    <a:pt x="47" y="52"/>
                  </a:cubicBezTo>
                  <a:cubicBezTo>
                    <a:pt x="47" y="53"/>
                    <a:pt x="48" y="53"/>
                    <a:pt x="48" y="53"/>
                  </a:cubicBezTo>
                  <a:cubicBezTo>
                    <a:pt x="48" y="54"/>
                    <a:pt x="49" y="54"/>
                    <a:pt x="48" y="55"/>
                  </a:cubicBezTo>
                  <a:cubicBezTo>
                    <a:pt x="49" y="56"/>
                    <a:pt x="49" y="57"/>
                    <a:pt x="50" y="59"/>
                  </a:cubicBezTo>
                  <a:cubicBezTo>
                    <a:pt x="50" y="59"/>
                    <a:pt x="51" y="60"/>
                    <a:pt x="51" y="61"/>
                  </a:cubicBezTo>
                  <a:cubicBezTo>
                    <a:pt x="51" y="61"/>
                    <a:pt x="51" y="62"/>
                    <a:pt x="51" y="62"/>
                  </a:cubicBezTo>
                  <a:cubicBezTo>
                    <a:pt x="51" y="63"/>
                    <a:pt x="52" y="62"/>
                    <a:pt x="53" y="62"/>
                  </a:cubicBezTo>
                  <a:cubicBezTo>
                    <a:pt x="53" y="61"/>
                    <a:pt x="54" y="60"/>
                    <a:pt x="54" y="57"/>
                  </a:cubicBezTo>
                  <a:cubicBezTo>
                    <a:pt x="54" y="57"/>
                    <a:pt x="54" y="57"/>
                    <a:pt x="55" y="57"/>
                  </a:cubicBezTo>
                  <a:cubicBezTo>
                    <a:pt x="55" y="57"/>
                    <a:pt x="55" y="56"/>
                    <a:pt x="55" y="56"/>
                  </a:cubicBezTo>
                  <a:cubicBezTo>
                    <a:pt x="55" y="57"/>
                    <a:pt x="55" y="55"/>
                    <a:pt x="56" y="56"/>
                  </a:cubicBezTo>
                  <a:cubicBezTo>
                    <a:pt x="56" y="54"/>
                    <a:pt x="57" y="54"/>
                    <a:pt x="57" y="53"/>
                  </a:cubicBezTo>
                  <a:cubicBezTo>
                    <a:pt x="57" y="53"/>
                    <a:pt x="58" y="52"/>
                    <a:pt x="59" y="52"/>
                  </a:cubicBezTo>
                  <a:cubicBezTo>
                    <a:pt x="60" y="53"/>
                    <a:pt x="60" y="54"/>
                    <a:pt x="60" y="55"/>
                  </a:cubicBezTo>
                  <a:cubicBezTo>
                    <a:pt x="60" y="55"/>
                    <a:pt x="60" y="55"/>
                    <a:pt x="60" y="56"/>
                  </a:cubicBezTo>
                  <a:cubicBezTo>
                    <a:pt x="60" y="57"/>
                    <a:pt x="62" y="56"/>
                    <a:pt x="63" y="57"/>
                  </a:cubicBezTo>
                  <a:cubicBezTo>
                    <a:pt x="62" y="58"/>
                    <a:pt x="63" y="58"/>
                    <a:pt x="62" y="59"/>
                  </a:cubicBezTo>
                  <a:cubicBezTo>
                    <a:pt x="63" y="59"/>
                    <a:pt x="63" y="59"/>
                    <a:pt x="63" y="60"/>
                  </a:cubicBezTo>
                  <a:cubicBezTo>
                    <a:pt x="63" y="61"/>
                    <a:pt x="63" y="61"/>
                    <a:pt x="63" y="62"/>
                  </a:cubicBezTo>
                  <a:cubicBezTo>
                    <a:pt x="63" y="62"/>
                    <a:pt x="64" y="63"/>
                    <a:pt x="63" y="64"/>
                  </a:cubicBezTo>
                  <a:cubicBezTo>
                    <a:pt x="65" y="65"/>
                    <a:pt x="66" y="66"/>
                    <a:pt x="67" y="67"/>
                  </a:cubicBezTo>
                  <a:cubicBezTo>
                    <a:pt x="67" y="65"/>
                    <a:pt x="66" y="65"/>
                    <a:pt x="66" y="63"/>
                  </a:cubicBezTo>
                  <a:cubicBezTo>
                    <a:pt x="65" y="63"/>
                    <a:pt x="64" y="62"/>
                    <a:pt x="64" y="61"/>
                  </a:cubicBezTo>
                  <a:cubicBezTo>
                    <a:pt x="64" y="60"/>
                    <a:pt x="64" y="59"/>
                    <a:pt x="65" y="59"/>
                  </a:cubicBezTo>
                  <a:cubicBezTo>
                    <a:pt x="65" y="60"/>
                    <a:pt x="65" y="61"/>
                    <a:pt x="66" y="61"/>
                  </a:cubicBezTo>
                  <a:cubicBezTo>
                    <a:pt x="67" y="61"/>
                    <a:pt x="67" y="61"/>
                    <a:pt x="67" y="62"/>
                  </a:cubicBezTo>
                  <a:cubicBezTo>
                    <a:pt x="69" y="62"/>
                    <a:pt x="70" y="59"/>
                    <a:pt x="69" y="56"/>
                  </a:cubicBezTo>
                  <a:cubicBezTo>
                    <a:pt x="69" y="56"/>
                    <a:pt x="68" y="56"/>
                    <a:pt x="68" y="55"/>
                  </a:cubicBezTo>
                  <a:cubicBezTo>
                    <a:pt x="68" y="54"/>
                    <a:pt x="67" y="54"/>
                    <a:pt x="68" y="53"/>
                  </a:cubicBezTo>
                  <a:cubicBezTo>
                    <a:pt x="68" y="53"/>
                    <a:pt x="68" y="54"/>
                    <a:pt x="69" y="54"/>
                  </a:cubicBezTo>
                  <a:cubicBezTo>
                    <a:pt x="69" y="53"/>
                    <a:pt x="71" y="53"/>
                    <a:pt x="72" y="53"/>
                  </a:cubicBezTo>
                  <a:cubicBezTo>
                    <a:pt x="73" y="52"/>
                    <a:pt x="74" y="51"/>
                    <a:pt x="74" y="49"/>
                  </a:cubicBezTo>
                  <a:cubicBezTo>
                    <a:pt x="74" y="49"/>
                    <a:pt x="74" y="48"/>
                    <a:pt x="75" y="48"/>
                  </a:cubicBezTo>
                  <a:cubicBezTo>
                    <a:pt x="75" y="47"/>
                    <a:pt x="75" y="45"/>
                    <a:pt x="75" y="45"/>
                  </a:cubicBezTo>
                  <a:cubicBezTo>
                    <a:pt x="75" y="44"/>
                    <a:pt x="75" y="44"/>
                    <a:pt x="75" y="43"/>
                  </a:cubicBezTo>
                  <a:cubicBezTo>
                    <a:pt x="74" y="43"/>
                    <a:pt x="74" y="42"/>
                    <a:pt x="74" y="42"/>
                  </a:cubicBezTo>
                  <a:cubicBezTo>
                    <a:pt x="74" y="41"/>
                    <a:pt x="74" y="41"/>
                    <a:pt x="74" y="40"/>
                  </a:cubicBezTo>
                  <a:cubicBezTo>
                    <a:pt x="74" y="40"/>
                    <a:pt x="75" y="40"/>
                    <a:pt x="75" y="40"/>
                  </a:cubicBezTo>
                  <a:cubicBezTo>
                    <a:pt x="75" y="39"/>
                    <a:pt x="74" y="38"/>
                    <a:pt x="75" y="38"/>
                  </a:cubicBezTo>
                  <a:cubicBezTo>
                    <a:pt x="75" y="39"/>
                    <a:pt x="76" y="39"/>
                    <a:pt x="77" y="40"/>
                  </a:cubicBezTo>
                  <a:cubicBezTo>
                    <a:pt x="76" y="41"/>
                    <a:pt x="77" y="42"/>
                    <a:pt x="78" y="42"/>
                  </a:cubicBezTo>
                  <a:cubicBezTo>
                    <a:pt x="79" y="41"/>
                    <a:pt x="78" y="38"/>
                    <a:pt x="78" y="36"/>
                  </a:cubicBezTo>
                  <a:cubicBezTo>
                    <a:pt x="79" y="35"/>
                    <a:pt x="80" y="35"/>
                    <a:pt x="80" y="35"/>
                  </a:cubicBezTo>
                  <a:cubicBezTo>
                    <a:pt x="81" y="34"/>
                    <a:pt x="81" y="32"/>
                    <a:pt x="82" y="31"/>
                  </a:cubicBezTo>
                  <a:cubicBezTo>
                    <a:pt x="82" y="31"/>
                    <a:pt x="82" y="31"/>
                    <a:pt x="82" y="31"/>
                  </a:cubicBezTo>
                  <a:cubicBezTo>
                    <a:pt x="82" y="30"/>
                    <a:pt x="82" y="28"/>
                    <a:pt x="82" y="27"/>
                  </a:cubicBezTo>
                  <a:close/>
                  <a:moveTo>
                    <a:pt x="21" y="19"/>
                  </a:moveTo>
                  <a:cubicBezTo>
                    <a:pt x="21" y="20"/>
                    <a:pt x="21" y="21"/>
                    <a:pt x="21" y="22"/>
                  </a:cubicBezTo>
                  <a:cubicBezTo>
                    <a:pt x="21" y="22"/>
                    <a:pt x="21" y="20"/>
                    <a:pt x="20" y="21"/>
                  </a:cubicBezTo>
                  <a:cubicBezTo>
                    <a:pt x="20" y="21"/>
                    <a:pt x="20" y="23"/>
                    <a:pt x="19" y="24"/>
                  </a:cubicBezTo>
                  <a:cubicBezTo>
                    <a:pt x="19" y="24"/>
                    <a:pt x="18" y="24"/>
                    <a:pt x="18" y="24"/>
                  </a:cubicBezTo>
                  <a:cubicBezTo>
                    <a:pt x="17" y="24"/>
                    <a:pt x="17" y="25"/>
                    <a:pt x="16" y="25"/>
                  </a:cubicBezTo>
                  <a:cubicBezTo>
                    <a:pt x="16" y="25"/>
                    <a:pt x="15" y="24"/>
                    <a:pt x="15" y="25"/>
                  </a:cubicBezTo>
                  <a:cubicBezTo>
                    <a:pt x="15" y="25"/>
                    <a:pt x="15" y="24"/>
                    <a:pt x="15" y="24"/>
                  </a:cubicBezTo>
                  <a:cubicBezTo>
                    <a:pt x="15" y="23"/>
                    <a:pt x="15" y="22"/>
                    <a:pt x="15" y="21"/>
                  </a:cubicBezTo>
                  <a:cubicBezTo>
                    <a:pt x="16" y="21"/>
                    <a:pt x="15" y="25"/>
                    <a:pt x="17" y="24"/>
                  </a:cubicBezTo>
                  <a:cubicBezTo>
                    <a:pt x="18" y="23"/>
                    <a:pt x="18" y="21"/>
                    <a:pt x="19" y="20"/>
                  </a:cubicBezTo>
                  <a:cubicBezTo>
                    <a:pt x="19" y="20"/>
                    <a:pt x="18" y="19"/>
                    <a:pt x="18" y="19"/>
                  </a:cubicBezTo>
                  <a:cubicBezTo>
                    <a:pt x="18" y="16"/>
                    <a:pt x="20" y="15"/>
                    <a:pt x="21" y="13"/>
                  </a:cubicBezTo>
                  <a:cubicBezTo>
                    <a:pt x="21" y="13"/>
                    <a:pt x="21" y="13"/>
                    <a:pt x="21" y="14"/>
                  </a:cubicBezTo>
                  <a:cubicBezTo>
                    <a:pt x="21" y="16"/>
                    <a:pt x="19" y="15"/>
                    <a:pt x="19" y="18"/>
                  </a:cubicBezTo>
                  <a:cubicBezTo>
                    <a:pt x="20" y="18"/>
                    <a:pt x="21" y="19"/>
                    <a:pt x="21" y="19"/>
                  </a:cubicBezTo>
                  <a:close/>
                  <a:moveTo>
                    <a:pt x="22" y="20"/>
                  </a:moveTo>
                  <a:cubicBezTo>
                    <a:pt x="22" y="19"/>
                    <a:pt x="23" y="19"/>
                    <a:pt x="23" y="19"/>
                  </a:cubicBezTo>
                  <a:cubicBezTo>
                    <a:pt x="23" y="20"/>
                    <a:pt x="23" y="20"/>
                    <a:pt x="22" y="20"/>
                  </a:cubicBezTo>
                  <a:close/>
                  <a:moveTo>
                    <a:pt x="24" y="9"/>
                  </a:moveTo>
                  <a:cubicBezTo>
                    <a:pt x="24" y="9"/>
                    <a:pt x="24" y="9"/>
                    <a:pt x="24" y="9"/>
                  </a:cubicBezTo>
                  <a:cubicBezTo>
                    <a:pt x="24" y="9"/>
                    <a:pt x="24" y="9"/>
                    <a:pt x="24" y="9"/>
                  </a:cubicBezTo>
                  <a:close/>
                  <a:moveTo>
                    <a:pt x="28" y="48"/>
                  </a:moveTo>
                  <a:cubicBezTo>
                    <a:pt x="28" y="48"/>
                    <a:pt x="28" y="48"/>
                    <a:pt x="28" y="48"/>
                  </a:cubicBezTo>
                  <a:cubicBezTo>
                    <a:pt x="28" y="48"/>
                    <a:pt x="28" y="49"/>
                    <a:pt x="28" y="48"/>
                  </a:cubicBezTo>
                  <a:close/>
                  <a:moveTo>
                    <a:pt x="28" y="15"/>
                  </a:moveTo>
                  <a:cubicBezTo>
                    <a:pt x="28" y="14"/>
                    <a:pt x="29" y="14"/>
                    <a:pt x="29" y="14"/>
                  </a:cubicBezTo>
                  <a:cubicBezTo>
                    <a:pt x="29" y="14"/>
                    <a:pt x="28" y="15"/>
                    <a:pt x="28" y="15"/>
                  </a:cubicBezTo>
                  <a:close/>
                  <a:moveTo>
                    <a:pt x="45" y="9"/>
                  </a:moveTo>
                  <a:cubicBezTo>
                    <a:pt x="44" y="9"/>
                    <a:pt x="45" y="8"/>
                    <a:pt x="45" y="9"/>
                  </a:cubicBezTo>
                  <a:cubicBezTo>
                    <a:pt x="45" y="10"/>
                    <a:pt x="46" y="9"/>
                    <a:pt x="46" y="10"/>
                  </a:cubicBezTo>
                  <a:cubicBezTo>
                    <a:pt x="45" y="10"/>
                    <a:pt x="45" y="10"/>
                    <a:pt x="45" y="9"/>
                  </a:cubicBezTo>
                  <a:close/>
                  <a:moveTo>
                    <a:pt x="60" y="5"/>
                  </a:moveTo>
                  <a:cubicBezTo>
                    <a:pt x="60" y="5"/>
                    <a:pt x="60" y="5"/>
                    <a:pt x="60" y="5"/>
                  </a:cubicBezTo>
                  <a:cubicBezTo>
                    <a:pt x="61" y="5"/>
                    <a:pt x="60" y="5"/>
                    <a:pt x="60" y="5"/>
                  </a:cubicBezTo>
                  <a:close/>
                  <a:moveTo>
                    <a:pt x="61" y="5"/>
                  </a:moveTo>
                  <a:cubicBezTo>
                    <a:pt x="61" y="5"/>
                    <a:pt x="61" y="5"/>
                    <a:pt x="61" y="5"/>
                  </a:cubicBezTo>
                  <a:cubicBezTo>
                    <a:pt x="61" y="5"/>
                    <a:pt x="61" y="5"/>
                    <a:pt x="61" y="5"/>
                  </a:cubicBezTo>
                  <a:close/>
                  <a:moveTo>
                    <a:pt x="62" y="4"/>
                  </a:moveTo>
                  <a:cubicBezTo>
                    <a:pt x="61" y="4"/>
                    <a:pt x="62" y="4"/>
                    <a:pt x="62" y="4"/>
                  </a:cubicBezTo>
                  <a:cubicBezTo>
                    <a:pt x="62" y="4"/>
                    <a:pt x="62" y="4"/>
                    <a:pt x="62" y="4"/>
                  </a:cubicBezTo>
                  <a:close/>
                  <a:moveTo>
                    <a:pt x="72" y="39"/>
                  </a:moveTo>
                  <a:cubicBezTo>
                    <a:pt x="72" y="38"/>
                    <a:pt x="73" y="38"/>
                    <a:pt x="74" y="38"/>
                  </a:cubicBezTo>
                  <a:cubicBezTo>
                    <a:pt x="74" y="38"/>
                    <a:pt x="73" y="39"/>
                    <a:pt x="74" y="39"/>
                  </a:cubicBezTo>
                  <a:cubicBezTo>
                    <a:pt x="73" y="40"/>
                    <a:pt x="73" y="39"/>
                    <a:pt x="72" y="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3" name="Freeform 73"/>
            <p:cNvSpPr/>
            <p:nvPr/>
          </p:nvSpPr>
          <p:spPr bwMode="auto">
            <a:xfrm>
              <a:off x="4228326" y="5756364"/>
              <a:ext cx="4337" cy="9759"/>
            </a:xfrm>
            <a:custGeom>
              <a:gdLst>
                <a:gd name="T0" fmla="*/ 1 w 2"/>
                <a:gd name="T1" fmla="*/ 3 h 4"/>
                <a:gd name="T2" fmla="*/ 2 w 2"/>
                <a:gd name="T3" fmla="*/ 4 h 4"/>
                <a:gd name="T4" fmla="*/ 2 w 2"/>
                <a:gd name="T5" fmla="*/ 3 h 4"/>
                <a:gd name="T6" fmla="*/ 1 w 2"/>
                <a:gd name="T7" fmla="*/ 1 h 4"/>
                <a:gd name="T8" fmla="*/ 0 w 2"/>
                <a:gd name="T9" fmla="*/ 0 h 4"/>
                <a:gd name="T10" fmla="*/ 0 w 2"/>
                <a:gd name="T11" fmla="*/ 2 h 4"/>
                <a:gd name="T12" fmla="*/ 0 w 2"/>
                <a:gd name="T13" fmla="*/ 3 h 4"/>
                <a:gd name="T14" fmla="*/ 0 w 2"/>
                <a:gd name="T15" fmla="*/ 3 h 4"/>
                <a:gd name="T16" fmla="*/ 1 w 2"/>
                <a:gd name="T17" fmla="*/ 3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 h="4">
                  <a:moveTo>
                    <a:pt x="1" y="3"/>
                  </a:moveTo>
                  <a:cubicBezTo>
                    <a:pt x="2" y="3"/>
                    <a:pt x="1" y="4"/>
                    <a:pt x="2" y="4"/>
                  </a:cubicBezTo>
                  <a:cubicBezTo>
                    <a:pt x="2" y="4"/>
                    <a:pt x="2" y="3"/>
                    <a:pt x="2" y="3"/>
                  </a:cubicBezTo>
                  <a:cubicBezTo>
                    <a:pt x="2" y="2"/>
                    <a:pt x="2" y="2"/>
                    <a:pt x="1" y="1"/>
                  </a:cubicBezTo>
                  <a:cubicBezTo>
                    <a:pt x="1" y="0"/>
                    <a:pt x="1" y="0"/>
                    <a:pt x="0" y="0"/>
                  </a:cubicBezTo>
                  <a:cubicBezTo>
                    <a:pt x="0" y="1"/>
                    <a:pt x="0" y="1"/>
                    <a:pt x="0" y="2"/>
                  </a:cubicBezTo>
                  <a:cubicBezTo>
                    <a:pt x="0" y="2"/>
                    <a:pt x="0" y="3"/>
                    <a:pt x="0" y="3"/>
                  </a:cubicBezTo>
                  <a:cubicBezTo>
                    <a:pt x="0" y="4"/>
                    <a:pt x="0" y="4"/>
                    <a:pt x="0" y="3"/>
                  </a:cubicBezTo>
                  <a:cubicBezTo>
                    <a:pt x="1" y="3"/>
                    <a:pt x="1" y="3"/>
                    <a:pt x="1"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4" name="Freeform 74"/>
            <p:cNvSpPr/>
            <p:nvPr/>
          </p:nvSpPr>
          <p:spPr bwMode="auto">
            <a:xfrm>
              <a:off x="4213146" y="5820337"/>
              <a:ext cx="9759" cy="9759"/>
            </a:xfrm>
            <a:custGeom>
              <a:gdLst>
                <a:gd name="T0" fmla="*/ 0 w 4"/>
                <a:gd name="T1" fmla="*/ 3 h 4"/>
                <a:gd name="T2" fmla="*/ 1 w 4"/>
                <a:gd name="T3" fmla="*/ 3 h 4"/>
                <a:gd name="T4" fmla="*/ 1 w 4"/>
                <a:gd name="T5" fmla="*/ 4 h 4"/>
                <a:gd name="T6" fmla="*/ 4 w 4"/>
                <a:gd name="T7" fmla="*/ 3 h 4"/>
                <a:gd name="T8" fmla="*/ 2 w 4"/>
                <a:gd name="T9" fmla="*/ 2 h 4"/>
                <a:gd name="T10" fmla="*/ 1 w 4"/>
                <a:gd name="T11" fmla="*/ 0 h 4"/>
                <a:gd name="T12" fmla="*/ 1 w 4"/>
                <a:gd name="T13" fmla="*/ 2 h 4"/>
                <a:gd name="T14" fmla="*/ 0 w 4"/>
                <a:gd name="T15" fmla="*/ 3 h 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 h="4">
                  <a:moveTo>
                    <a:pt x="0" y="3"/>
                  </a:moveTo>
                  <a:cubicBezTo>
                    <a:pt x="0" y="4"/>
                    <a:pt x="0" y="3"/>
                    <a:pt x="1" y="3"/>
                  </a:cubicBezTo>
                  <a:cubicBezTo>
                    <a:pt x="1" y="4"/>
                    <a:pt x="1" y="4"/>
                    <a:pt x="1" y="4"/>
                  </a:cubicBezTo>
                  <a:cubicBezTo>
                    <a:pt x="2" y="4"/>
                    <a:pt x="2" y="3"/>
                    <a:pt x="4" y="3"/>
                  </a:cubicBezTo>
                  <a:cubicBezTo>
                    <a:pt x="4" y="2"/>
                    <a:pt x="3" y="2"/>
                    <a:pt x="2" y="2"/>
                  </a:cubicBezTo>
                  <a:cubicBezTo>
                    <a:pt x="2" y="1"/>
                    <a:pt x="2" y="0"/>
                    <a:pt x="1" y="0"/>
                  </a:cubicBezTo>
                  <a:cubicBezTo>
                    <a:pt x="1" y="1"/>
                    <a:pt x="1" y="1"/>
                    <a:pt x="1" y="2"/>
                  </a:cubicBezTo>
                  <a:cubicBezTo>
                    <a:pt x="0" y="2"/>
                    <a:pt x="0" y="2"/>
                    <a:pt x="0"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5" name="Freeform 75"/>
            <p:cNvSpPr/>
            <p:nvPr/>
          </p:nvSpPr>
          <p:spPr bwMode="auto">
            <a:xfrm>
              <a:off x="4204472" y="5845275"/>
              <a:ext cx="10843" cy="13011"/>
            </a:xfrm>
            <a:custGeom>
              <a:gdLst>
                <a:gd name="T0" fmla="*/ 4 w 4"/>
                <a:gd name="T1" fmla="*/ 1 h 5"/>
                <a:gd name="T2" fmla="*/ 2 w 4"/>
                <a:gd name="T3" fmla="*/ 0 h 5"/>
                <a:gd name="T4" fmla="*/ 2 w 4"/>
                <a:gd name="T5" fmla="*/ 5 h 5"/>
                <a:gd name="T6" fmla="*/ 2 w 4"/>
                <a:gd name="T7" fmla="*/ 3 h 5"/>
                <a:gd name="T8" fmla="*/ 3 w 4"/>
                <a:gd name="T9" fmla="*/ 4 h 5"/>
                <a:gd name="T10" fmla="*/ 3 w 4"/>
                <a:gd name="T11" fmla="*/ 1 h 5"/>
                <a:gd name="T12" fmla="*/ 4 w 4"/>
                <a:gd name="T13" fmla="*/ 1 h 5"/>
              </a:gdLst>
              <a:cxnLst>
                <a:cxn ang="0">
                  <a:pos x="T0" y="T1"/>
                </a:cxn>
                <a:cxn ang="0">
                  <a:pos x="T2" y="T3"/>
                </a:cxn>
                <a:cxn ang="0">
                  <a:pos x="T4" y="T5"/>
                </a:cxn>
                <a:cxn ang="0">
                  <a:pos x="T6" y="T7"/>
                </a:cxn>
                <a:cxn ang="0">
                  <a:pos x="T8" y="T9"/>
                </a:cxn>
                <a:cxn ang="0">
                  <a:pos x="T10" y="T11"/>
                </a:cxn>
                <a:cxn ang="0">
                  <a:pos x="T12" y="T13"/>
                </a:cxn>
              </a:cxnLst>
              <a:rect l="0" t="0" r="r" b="b"/>
              <a:pathLst>
                <a:path w="4" h="5">
                  <a:moveTo>
                    <a:pt x="4" y="1"/>
                  </a:moveTo>
                  <a:cubicBezTo>
                    <a:pt x="4" y="0"/>
                    <a:pt x="2" y="1"/>
                    <a:pt x="2" y="0"/>
                  </a:cubicBezTo>
                  <a:cubicBezTo>
                    <a:pt x="1" y="1"/>
                    <a:pt x="0" y="4"/>
                    <a:pt x="2" y="5"/>
                  </a:cubicBezTo>
                  <a:cubicBezTo>
                    <a:pt x="2" y="4"/>
                    <a:pt x="2" y="4"/>
                    <a:pt x="2" y="3"/>
                  </a:cubicBezTo>
                  <a:cubicBezTo>
                    <a:pt x="3" y="4"/>
                    <a:pt x="3" y="5"/>
                    <a:pt x="3" y="4"/>
                  </a:cubicBezTo>
                  <a:cubicBezTo>
                    <a:pt x="3" y="3"/>
                    <a:pt x="3" y="3"/>
                    <a:pt x="3" y="1"/>
                  </a:cubicBezTo>
                  <a:cubicBezTo>
                    <a:pt x="3" y="2"/>
                    <a:pt x="3" y="2"/>
                    <a:pt x="4"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6" name="Freeform 76"/>
            <p:cNvSpPr/>
            <p:nvPr/>
          </p:nvSpPr>
          <p:spPr bwMode="auto">
            <a:xfrm>
              <a:off x="4192545" y="5835516"/>
              <a:ext cx="15180" cy="22770"/>
            </a:xfrm>
            <a:custGeom>
              <a:gdLst>
                <a:gd name="T0" fmla="*/ 0 w 6"/>
                <a:gd name="T1" fmla="*/ 5 h 9"/>
                <a:gd name="T2" fmla="*/ 1 w 6"/>
                <a:gd name="T3" fmla="*/ 8 h 9"/>
                <a:gd name="T4" fmla="*/ 4 w 6"/>
                <a:gd name="T5" fmla="*/ 9 h 9"/>
                <a:gd name="T6" fmla="*/ 5 w 6"/>
                <a:gd name="T7" fmla="*/ 8 h 9"/>
                <a:gd name="T8" fmla="*/ 4 w 6"/>
                <a:gd name="T9" fmla="*/ 8 h 9"/>
                <a:gd name="T10" fmla="*/ 5 w 6"/>
                <a:gd name="T11" fmla="*/ 5 h 9"/>
                <a:gd name="T12" fmla="*/ 5 w 6"/>
                <a:gd name="T13" fmla="*/ 3 h 9"/>
                <a:gd name="T14" fmla="*/ 6 w 6"/>
                <a:gd name="T15" fmla="*/ 1 h 9"/>
                <a:gd name="T16" fmla="*/ 4 w 6"/>
                <a:gd name="T17" fmla="*/ 0 h 9"/>
                <a:gd name="T18" fmla="*/ 0 w 6"/>
                <a:gd name="T19" fmla="*/ 5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 h="9">
                  <a:moveTo>
                    <a:pt x="0" y="5"/>
                  </a:moveTo>
                  <a:cubicBezTo>
                    <a:pt x="0" y="6"/>
                    <a:pt x="1" y="6"/>
                    <a:pt x="1" y="8"/>
                  </a:cubicBezTo>
                  <a:cubicBezTo>
                    <a:pt x="3" y="7"/>
                    <a:pt x="3" y="9"/>
                    <a:pt x="4" y="9"/>
                  </a:cubicBezTo>
                  <a:cubicBezTo>
                    <a:pt x="4" y="8"/>
                    <a:pt x="5" y="8"/>
                    <a:pt x="5" y="8"/>
                  </a:cubicBezTo>
                  <a:cubicBezTo>
                    <a:pt x="5" y="8"/>
                    <a:pt x="4" y="8"/>
                    <a:pt x="4" y="8"/>
                  </a:cubicBezTo>
                  <a:cubicBezTo>
                    <a:pt x="5" y="7"/>
                    <a:pt x="5" y="6"/>
                    <a:pt x="5" y="5"/>
                  </a:cubicBezTo>
                  <a:cubicBezTo>
                    <a:pt x="5" y="4"/>
                    <a:pt x="6" y="3"/>
                    <a:pt x="5" y="3"/>
                  </a:cubicBezTo>
                  <a:cubicBezTo>
                    <a:pt x="6" y="2"/>
                    <a:pt x="6" y="2"/>
                    <a:pt x="6" y="1"/>
                  </a:cubicBezTo>
                  <a:cubicBezTo>
                    <a:pt x="5" y="1"/>
                    <a:pt x="5" y="0"/>
                    <a:pt x="4" y="0"/>
                  </a:cubicBezTo>
                  <a:cubicBezTo>
                    <a:pt x="4" y="3"/>
                    <a:pt x="0" y="3"/>
                    <a:pt x="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7" name="Freeform 77"/>
            <p:cNvSpPr/>
            <p:nvPr/>
          </p:nvSpPr>
          <p:spPr bwMode="auto">
            <a:xfrm>
              <a:off x="4187123" y="5858287"/>
              <a:ext cx="15180" cy="7590"/>
            </a:xfrm>
            <a:custGeom>
              <a:gdLst>
                <a:gd name="T0" fmla="*/ 0 w 6"/>
                <a:gd name="T1" fmla="*/ 2 h 3"/>
                <a:gd name="T2" fmla="*/ 6 w 6"/>
                <a:gd name="T3" fmla="*/ 3 h 3"/>
                <a:gd name="T4" fmla="*/ 5 w 6"/>
                <a:gd name="T5" fmla="*/ 1 h 3"/>
                <a:gd name="T6" fmla="*/ 1 w 6"/>
                <a:gd name="T7" fmla="*/ 0 h 3"/>
                <a:gd name="T8" fmla="*/ 0 w 6"/>
                <a:gd name="T9" fmla="*/ 2 h 3"/>
              </a:gdLst>
              <a:cxnLst>
                <a:cxn ang="0">
                  <a:pos x="T0" y="T1"/>
                </a:cxn>
                <a:cxn ang="0">
                  <a:pos x="T2" y="T3"/>
                </a:cxn>
                <a:cxn ang="0">
                  <a:pos x="T4" y="T5"/>
                </a:cxn>
                <a:cxn ang="0">
                  <a:pos x="T6" y="T7"/>
                </a:cxn>
                <a:cxn ang="0">
                  <a:pos x="T8" y="T9"/>
                </a:cxn>
              </a:cxnLst>
              <a:rect l="0" t="0" r="r" b="b"/>
              <a:pathLst>
                <a:path w="6" h="3">
                  <a:moveTo>
                    <a:pt x="0" y="2"/>
                  </a:moveTo>
                  <a:cubicBezTo>
                    <a:pt x="2" y="2"/>
                    <a:pt x="3" y="3"/>
                    <a:pt x="6" y="3"/>
                  </a:cubicBezTo>
                  <a:cubicBezTo>
                    <a:pt x="6" y="2"/>
                    <a:pt x="5" y="2"/>
                    <a:pt x="5" y="1"/>
                  </a:cubicBezTo>
                  <a:cubicBezTo>
                    <a:pt x="3" y="1"/>
                    <a:pt x="2" y="1"/>
                    <a:pt x="1" y="0"/>
                  </a:cubicBezTo>
                  <a:cubicBezTo>
                    <a:pt x="0" y="0"/>
                    <a:pt x="0" y="1"/>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8" name="Freeform 78"/>
            <p:cNvSpPr/>
            <p:nvPr/>
          </p:nvSpPr>
          <p:spPr bwMode="auto">
            <a:xfrm>
              <a:off x="4204472" y="5799735"/>
              <a:ext cx="5422" cy="7590"/>
            </a:xfrm>
            <a:custGeom>
              <a:gdLst>
                <a:gd name="T0" fmla="*/ 0 w 2"/>
                <a:gd name="T1" fmla="*/ 1 h 3"/>
                <a:gd name="T2" fmla="*/ 1 w 2"/>
                <a:gd name="T3" fmla="*/ 3 h 3"/>
                <a:gd name="T4" fmla="*/ 2 w 2"/>
                <a:gd name="T5" fmla="*/ 1 h 3"/>
                <a:gd name="T6" fmla="*/ 0 w 2"/>
                <a:gd name="T7" fmla="*/ 1 h 3"/>
              </a:gdLst>
              <a:cxnLst>
                <a:cxn ang="0">
                  <a:pos x="T0" y="T1"/>
                </a:cxn>
                <a:cxn ang="0">
                  <a:pos x="T2" y="T3"/>
                </a:cxn>
                <a:cxn ang="0">
                  <a:pos x="T4" y="T5"/>
                </a:cxn>
                <a:cxn ang="0">
                  <a:pos x="T6" y="T7"/>
                </a:cxn>
              </a:cxnLst>
              <a:rect l="0" t="0" r="r" b="b"/>
              <a:pathLst>
                <a:path w="2" h="3">
                  <a:moveTo>
                    <a:pt x="0" y="1"/>
                  </a:moveTo>
                  <a:cubicBezTo>
                    <a:pt x="0" y="2"/>
                    <a:pt x="1" y="2"/>
                    <a:pt x="1" y="3"/>
                  </a:cubicBezTo>
                  <a:cubicBezTo>
                    <a:pt x="2" y="3"/>
                    <a:pt x="2" y="2"/>
                    <a:pt x="2" y="1"/>
                  </a:cubicBezTo>
                  <a:cubicBezTo>
                    <a:pt x="1" y="0"/>
                    <a:pt x="0" y="1"/>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89" name="Freeform 79"/>
            <p:cNvSpPr/>
            <p:nvPr/>
          </p:nvSpPr>
          <p:spPr bwMode="auto">
            <a:xfrm>
              <a:off x="4207725" y="5809494"/>
              <a:ext cx="5422" cy="10843"/>
            </a:xfrm>
            <a:custGeom>
              <a:gdLst>
                <a:gd name="T0" fmla="*/ 0 w 2"/>
                <a:gd name="T1" fmla="*/ 2 h 4"/>
                <a:gd name="T2" fmla="*/ 1 w 2"/>
                <a:gd name="T3" fmla="*/ 4 h 4"/>
                <a:gd name="T4" fmla="*/ 2 w 2"/>
                <a:gd name="T5" fmla="*/ 1 h 4"/>
                <a:gd name="T6" fmla="*/ 0 w 2"/>
                <a:gd name="T7" fmla="*/ 2 h 4"/>
              </a:gdLst>
              <a:cxnLst>
                <a:cxn ang="0">
                  <a:pos x="T0" y="T1"/>
                </a:cxn>
                <a:cxn ang="0">
                  <a:pos x="T2" y="T3"/>
                </a:cxn>
                <a:cxn ang="0">
                  <a:pos x="T4" y="T5"/>
                </a:cxn>
                <a:cxn ang="0">
                  <a:pos x="T6" y="T7"/>
                </a:cxn>
              </a:cxnLst>
              <a:rect l="0" t="0" r="r" b="b"/>
              <a:pathLst>
                <a:path w="2" h="4">
                  <a:moveTo>
                    <a:pt x="0" y="2"/>
                  </a:moveTo>
                  <a:cubicBezTo>
                    <a:pt x="0" y="3"/>
                    <a:pt x="1" y="3"/>
                    <a:pt x="1" y="4"/>
                  </a:cubicBezTo>
                  <a:cubicBezTo>
                    <a:pt x="2" y="3"/>
                    <a:pt x="2" y="3"/>
                    <a:pt x="2" y="1"/>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0" name="Freeform 80"/>
            <p:cNvSpPr/>
            <p:nvPr/>
          </p:nvSpPr>
          <p:spPr bwMode="auto">
            <a:xfrm>
              <a:off x="4220736" y="5845275"/>
              <a:ext cx="7590" cy="5422"/>
            </a:xfrm>
            <a:custGeom>
              <a:gdLst>
                <a:gd name="T0" fmla="*/ 3 w 3"/>
                <a:gd name="T1" fmla="*/ 0 h 2"/>
                <a:gd name="T2" fmla="*/ 0 w 3"/>
                <a:gd name="T3" fmla="*/ 1 h 2"/>
                <a:gd name="T4" fmla="*/ 3 w 3"/>
                <a:gd name="T5" fmla="*/ 0 h 2"/>
              </a:gdLst>
              <a:cxnLst>
                <a:cxn ang="0">
                  <a:pos x="T0" y="T1"/>
                </a:cxn>
                <a:cxn ang="0">
                  <a:pos x="T2" y="T3"/>
                </a:cxn>
                <a:cxn ang="0">
                  <a:pos x="T4" y="T5"/>
                </a:cxn>
              </a:cxnLst>
              <a:rect l="0" t="0" r="r" b="b"/>
              <a:pathLst>
                <a:path w="3" h="2">
                  <a:moveTo>
                    <a:pt x="3" y="0"/>
                  </a:moveTo>
                  <a:cubicBezTo>
                    <a:pt x="2" y="0"/>
                    <a:pt x="0" y="0"/>
                    <a:pt x="0" y="1"/>
                  </a:cubicBezTo>
                  <a:cubicBezTo>
                    <a:pt x="1" y="2"/>
                    <a:pt x="3" y="1"/>
                    <a:pt x="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1" name="Freeform 81"/>
            <p:cNvSpPr/>
            <p:nvPr/>
          </p:nvSpPr>
          <p:spPr bwMode="auto">
            <a:xfrm>
              <a:off x="4217483" y="5766122"/>
              <a:ext cx="15180" cy="22770"/>
            </a:xfrm>
            <a:custGeom>
              <a:gdLst>
                <a:gd name="T0" fmla="*/ 5 w 6"/>
                <a:gd name="T1" fmla="*/ 0 h 9"/>
                <a:gd name="T2" fmla="*/ 5 w 6"/>
                <a:gd name="T3" fmla="*/ 0 h 9"/>
                <a:gd name="T4" fmla="*/ 5 w 6"/>
                <a:gd name="T5" fmla="*/ 0 h 9"/>
                <a:gd name="T6" fmla="*/ 5 w 6"/>
                <a:gd name="T7" fmla="*/ 3 h 9"/>
                <a:gd name="T8" fmla="*/ 5 w 6"/>
                <a:gd name="T9" fmla="*/ 3 h 9"/>
                <a:gd name="T10" fmla="*/ 2 w 6"/>
                <a:gd name="T11" fmla="*/ 5 h 9"/>
                <a:gd name="T12" fmla="*/ 0 w 6"/>
                <a:gd name="T13" fmla="*/ 7 h 9"/>
                <a:gd name="T14" fmla="*/ 1 w 6"/>
                <a:gd name="T15" fmla="*/ 7 h 9"/>
                <a:gd name="T16" fmla="*/ 0 w 6"/>
                <a:gd name="T17" fmla="*/ 7 h 9"/>
                <a:gd name="T18" fmla="*/ 1 w 6"/>
                <a:gd name="T19" fmla="*/ 9 h 9"/>
                <a:gd name="T20" fmla="*/ 2 w 6"/>
                <a:gd name="T21" fmla="*/ 7 h 9"/>
                <a:gd name="T22" fmla="*/ 3 w 6"/>
                <a:gd name="T23" fmla="*/ 7 h 9"/>
                <a:gd name="T24" fmla="*/ 6 w 6"/>
                <a:gd name="T25" fmla="*/ 5 h 9"/>
                <a:gd name="T26" fmla="*/ 6 w 6"/>
                <a:gd name="T27" fmla="*/ 5 h 9"/>
                <a:gd name="T28" fmla="*/ 5 w 6"/>
                <a:gd name="T29" fmla="*/ 0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 h="9">
                  <a:moveTo>
                    <a:pt x="5" y="0"/>
                  </a:moveTo>
                  <a:cubicBezTo>
                    <a:pt x="5" y="0"/>
                    <a:pt x="5" y="0"/>
                    <a:pt x="5" y="0"/>
                  </a:cubicBezTo>
                  <a:cubicBezTo>
                    <a:pt x="5" y="0"/>
                    <a:pt x="5" y="0"/>
                    <a:pt x="5" y="0"/>
                  </a:cubicBezTo>
                  <a:cubicBezTo>
                    <a:pt x="5" y="1"/>
                    <a:pt x="4" y="2"/>
                    <a:pt x="5" y="3"/>
                  </a:cubicBezTo>
                  <a:cubicBezTo>
                    <a:pt x="5" y="3"/>
                    <a:pt x="5" y="3"/>
                    <a:pt x="5" y="3"/>
                  </a:cubicBezTo>
                  <a:cubicBezTo>
                    <a:pt x="4" y="4"/>
                    <a:pt x="3" y="4"/>
                    <a:pt x="2" y="5"/>
                  </a:cubicBezTo>
                  <a:cubicBezTo>
                    <a:pt x="2" y="6"/>
                    <a:pt x="0" y="5"/>
                    <a:pt x="0" y="7"/>
                  </a:cubicBezTo>
                  <a:cubicBezTo>
                    <a:pt x="0" y="7"/>
                    <a:pt x="1" y="6"/>
                    <a:pt x="1" y="7"/>
                  </a:cubicBezTo>
                  <a:cubicBezTo>
                    <a:pt x="1" y="7"/>
                    <a:pt x="0" y="7"/>
                    <a:pt x="0" y="7"/>
                  </a:cubicBezTo>
                  <a:cubicBezTo>
                    <a:pt x="0" y="8"/>
                    <a:pt x="0" y="8"/>
                    <a:pt x="1" y="9"/>
                  </a:cubicBezTo>
                  <a:cubicBezTo>
                    <a:pt x="1" y="8"/>
                    <a:pt x="2" y="7"/>
                    <a:pt x="2" y="7"/>
                  </a:cubicBezTo>
                  <a:cubicBezTo>
                    <a:pt x="3" y="7"/>
                    <a:pt x="3" y="7"/>
                    <a:pt x="3" y="7"/>
                  </a:cubicBezTo>
                  <a:cubicBezTo>
                    <a:pt x="4" y="6"/>
                    <a:pt x="5" y="6"/>
                    <a:pt x="6" y="5"/>
                  </a:cubicBezTo>
                  <a:cubicBezTo>
                    <a:pt x="6" y="5"/>
                    <a:pt x="6" y="5"/>
                    <a:pt x="6" y="5"/>
                  </a:cubicBezTo>
                  <a:cubicBezTo>
                    <a:pt x="6" y="3"/>
                    <a:pt x="5" y="2"/>
                    <a:pt x="5"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2" name="Freeform 82"/>
            <p:cNvSpPr/>
            <p:nvPr/>
          </p:nvSpPr>
          <p:spPr bwMode="auto">
            <a:xfrm>
              <a:off x="4228326" y="5747690"/>
              <a:ext cx="2169" cy="8674"/>
            </a:xfrm>
            <a:custGeom>
              <a:gdLst>
                <a:gd name="T0" fmla="*/ 1 w 1"/>
                <a:gd name="T1" fmla="*/ 3 h 3"/>
                <a:gd name="T2" fmla="*/ 0 w 1"/>
                <a:gd name="T3" fmla="*/ 0 h 3"/>
                <a:gd name="T4" fmla="*/ 1 w 1"/>
                <a:gd name="T5" fmla="*/ 3 h 3"/>
              </a:gdLst>
              <a:cxnLst>
                <a:cxn ang="0">
                  <a:pos x="T0" y="T1"/>
                </a:cxn>
                <a:cxn ang="0">
                  <a:pos x="T2" y="T3"/>
                </a:cxn>
                <a:cxn ang="0">
                  <a:pos x="T4" y="T5"/>
                </a:cxn>
              </a:cxnLst>
              <a:rect l="0" t="0" r="r" b="b"/>
              <a:pathLst>
                <a:path w="1" h="3">
                  <a:moveTo>
                    <a:pt x="1" y="3"/>
                  </a:moveTo>
                  <a:cubicBezTo>
                    <a:pt x="1" y="2"/>
                    <a:pt x="0" y="1"/>
                    <a:pt x="0" y="0"/>
                  </a:cubicBezTo>
                  <a:cubicBezTo>
                    <a:pt x="0" y="1"/>
                    <a:pt x="0" y="2"/>
                    <a:pt x="1"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3" name="Freeform 83"/>
            <p:cNvSpPr/>
            <p:nvPr/>
          </p:nvSpPr>
          <p:spPr bwMode="auto">
            <a:xfrm>
              <a:off x="4174112" y="5837685"/>
              <a:ext cx="13011" cy="20602"/>
            </a:xfrm>
            <a:custGeom>
              <a:gdLst>
                <a:gd name="T0" fmla="*/ 5 w 5"/>
                <a:gd name="T1" fmla="*/ 8 h 8"/>
                <a:gd name="T2" fmla="*/ 4 w 5"/>
                <a:gd name="T3" fmla="*/ 4 h 8"/>
                <a:gd name="T4" fmla="*/ 3 w 5"/>
                <a:gd name="T5" fmla="*/ 2 h 8"/>
                <a:gd name="T6" fmla="*/ 2 w 5"/>
                <a:gd name="T7" fmla="*/ 0 h 8"/>
                <a:gd name="T8" fmla="*/ 1 w 5"/>
                <a:gd name="T9" fmla="*/ 0 h 8"/>
                <a:gd name="T10" fmla="*/ 0 w 5"/>
                <a:gd name="T11" fmla="*/ 0 h 8"/>
                <a:gd name="T12" fmla="*/ 2 w 5"/>
                <a:gd name="T13" fmla="*/ 6 h 8"/>
                <a:gd name="T14" fmla="*/ 5 w 5"/>
                <a:gd name="T15" fmla="*/ 8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8">
                  <a:moveTo>
                    <a:pt x="5" y="8"/>
                  </a:moveTo>
                  <a:cubicBezTo>
                    <a:pt x="5" y="7"/>
                    <a:pt x="4" y="5"/>
                    <a:pt x="4" y="4"/>
                  </a:cubicBezTo>
                  <a:cubicBezTo>
                    <a:pt x="4" y="4"/>
                    <a:pt x="3" y="3"/>
                    <a:pt x="3" y="2"/>
                  </a:cubicBezTo>
                  <a:cubicBezTo>
                    <a:pt x="2" y="2"/>
                    <a:pt x="2" y="1"/>
                    <a:pt x="2" y="0"/>
                  </a:cubicBezTo>
                  <a:cubicBezTo>
                    <a:pt x="1" y="1"/>
                    <a:pt x="1" y="0"/>
                    <a:pt x="1" y="0"/>
                  </a:cubicBezTo>
                  <a:cubicBezTo>
                    <a:pt x="1" y="1"/>
                    <a:pt x="0" y="0"/>
                    <a:pt x="0" y="0"/>
                  </a:cubicBezTo>
                  <a:cubicBezTo>
                    <a:pt x="0" y="3"/>
                    <a:pt x="3" y="3"/>
                    <a:pt x="2" y="6"/>
                  </a:cubicBezTo>
                  <a:cubicBezTo>
                    <a:pt x="4" y="7"/>
                    <a:pt x="4" y="8"/>
                    <a:pt x="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4" name="Freeform 84"/>
            <p:cNvSpPr/>
            <p:nvPr/>
          </p:nvSpPr>
          <p:spPr bwMode="auto">
            <a:xfrm>
              <a:off x="4151342" y="5830095"/>
              <a:ext cx="5422" cy="7590"/>
            </a:xfrm>
            <a:custGeom>
              <a:gdLst>
                <a:gd name="T0" fmla="*/ 1 w 2"/>
                <a:gd name="T1" fmla="*/ 3 h 3"/>
                <a:gd name="T2" fmla="*/ 2 w 2"/>
                <a:gd name="T3" fmla="*/ 2 h 3"/>
                <a:gd name="T4" fmla="*/ 1 w 2"/>
                <a:gd name="T5" fmla="*/ 0 h 3"/>
                <a:gd name="T6" fmla="*/ 1 w 2"/>
                <a:gd name="T7" fmla="*/ 3 h 3"/>
              </a:gdLst>
              <a:cxnLst>
                <a:cxn ang="0">
                  <a:pos x="T0" y="T1"/>
                </a:cxn>
                <a:cxn ang="0">
                  <a:pos x="T2" y="T3"/>
                </a:cxn>
                <a:cxn ang="0">
                  <a:pos x="T4" y="T5"/>
                </a:cxn>
                <a:cxn ang="0">
                  <a:pos x="T6" y="T7"/>
                </a:cxn>
              </a:cxnLst>
              <a:rect l="0" t="0" r="r" b="b"/>
              <a:pathLst>
                <a:path w="2" h="3">
                  <a:moveTo>
                    <a:pt x="1" y="3"/>
                  </a:moveTo>
                  <a:cubicBezTo>
                    <a:pt x="1" y="3"/>
                    <a:pt x="1" y="2"/>
                    <a:pt x="2" y="2"/>
                  </a:cubicBezTo>
                  <a:cubicBezTo>
                    <a:pt x="2" y="1"/>
                    <a:pt x="1" y="0"/>
                    <a:pt x="1" y="0"/>
                  </a:cubicBezTo>
                  <a:cubicBezTo>
                    <a:pt x="1" y="1"/>
                    <a:pt x="0" y="2"/>
                    <a:pt x="1"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5" name="Freeform 85"/>
            <p:cNvSpPr>
              <a:spLocks noEditPoints="1"/>
            </p:cNvSpPr>
            <p:nvPr/>
          </p:nvSpPr>
          <p:spPr bwMode="auto">
            <a:xfrm>
              <a:off x="3963761" y="5651188"/>
              <a:ext cx="74816" cy="73731"/>
            </a:xfrm>
            <a:custGeom>
              <a:gdLst>
                <a:gd name="T0" fmla="*/ 9 w 29"/>
                <a:gd name="T1" fmla="*/ 28 h 29"/>
                <a:gd name="T2" fmla="*/ 10 w 29"/>
                <a:gd name="T3" fmla="*/ 28 h 29"/>
                <a:gd name="T4" fmla="*/ 11 w 29"/>
                <a:gd name="T5" fmla="*/ 29 h 29"/>
                <a:gd name="T6" fmla="*/ 12 w 29"/>
                <a:gd name="T7" fmla="*/ 28 h 29"/>
                <a:gd name="T8" fmla="*/ 13 w 29"/>
                <a:gd name="T9" fmla="*/ 24 h 29"/>
                <a:gd name="T10" fmla="*/ 14 w 29"/>
                <a:gd name="T11" fmla="*/ 22 h 29"/>
                <a:gd name="T12" fmla="*/ 16 w 29"/>
                <a:gd name="T13" fmla="*/ 22 h 29"/>
                <a:gd name="T14" fmla="*/ 17 w 29"/>
                <a:gd name="T15" fmla="*/ 21 h 29"/>
                <a:gd name="T16" fmla="*/ 20 w 29"/>
                <a:gd name="T17" fmla="*/ 20 h 29"/>
                <a:gd name="T18" fmla="*/ 22 w 29"/>
                <a:gd name="T19" fmla="*/ 17 h 29"/>
                <a:gd name="T20" fmla="*/ 19 w 29"/>
                <a:gd name="T21" fmla="*/ 17 h 29"/>
                <a:gd name="T22" fmla="*/ 20 w 29"/>
                <a:gd name="T23" fmla="*/ 16 h 29"/>
                <a:gd name="T24" fmla="*/ 23 w 29"/>
                <a:gd name="T25" fmla="*/ 17 h 29"/>
                <a:gd name="T26" fmla="*/ 22 w 29"/>
                <a:gd name="T27" fmla="*/ 16 h 29"/>
                <a:gd name="T28" fmla="*/ 23 w 29"/>
                <a:gd name="T29" fmla="*/ 16 h 29"/>
                <a:gd name="T30" fmla="*/ 23 w 29"/>
                <a:gd name="T31" fmla="*/ 15 h 29"/>
                <a:gd name="T32" fmla="*/ 24 w 29"/>
                <a:gd name="T33" fmla="*/ 10 h 29"/>
                <a:gd name="T34" fmla="*/ 26 w 29"/>
                <a:gd name="T35" fmla="*/ 10 h 29"/>
                <a:gd name="T36" fmla="*/ 24 w 29"/>
                <a:gd name="T37" fmla="*/ 8 h 29"/>
                <a:gd name="T38" fmla="*/ 25 w 29"/>
                <a:gd name="T39" fmla="*/ 8 h 29"/>
                <a:gd name="T40" fmla="*/ 25 w 29"/>
                <a:gd name="T41" fmla="*/ 6 h 29"/>
                <a:gd name="T42" fmla="*/ 27 w 29"/>
                <a:gd name="T43" fmla="*/ 5 h 29"/>
                <a:gd name="T44" fmla="*/ 29 w 29"/>
                <a:gd name="T45" fmla="*/ 5 h 29"/>
                <a:gd name="T46" fmla="*/ 27 w 29"/>
                <a:gd name="T47" fmla="*/ 4 h 29"/>
                <a:gd name="T48" fmla="*/ 26 w 29"/>
                <a:gd name="T49" fmla="*/ 3 h 29"/>
                <a:gd name="T50" fmla="*/ 24 w 29"/>
                <a:gd name="T51" fmla="*/ 4 h 29"/>
                <a:gd name="T52" fmla="*/ 26 w 29"/>
                <a:gd name="T53" fmla="*/ 2 h 29"/>
                <a:gd name="T54" fmla="*/ 23 w 29"/>
                <a:gd name="T55" fmla="*/ 1 h 29"/>
                <a:gd name="T56" fmla="*/ 21 w 29"/>
                <a:gd name="T57" fmla="*/ 1 h 29"/>
                <a:gd name="T58" fmla="*/ 20 w 29"/>
                <a:gd name="T59" fmla="*/ 1 h 29"/>
                <a:gd name="T60" fmla="*/ 16 w 29"/>
                <a:gd name="T61" fmla="*/ 1 h 29"/>
                <a:gd name="T62" fmla="*/ 13 w 29"/>
                <a:gd name="T63" fmla="*/ 2 h 29"/>
                <a:gd name="T64" fmla="*/ 13 w 29"/>
                <a:gd name="T65" fmla="*/ 4 h 29"/>
                <a:gd name="T66" fmla="*/ 9 w 29"/>
                <a:gd name="T67" fmla="*/ 3 h 29"/>
                <a:gd name="T68" fmla="*/ 3 w 29"/>
                <a:gd name="T69" fmla="*/ 6 h 29"/>
                <a:gd name="T70" fmla="*/ 4 w 29"/>
                <a:gd name="T71" fmla="*/ 7 h 29"/>
                <a:gd name="T72" fmla="*/ 1 w 29"/>
                <a:gd name="T73" fmla="*/ 8 h 29"/>
                <a:gd name="T74" fmla="*/ 0 w 29"/>
                <a:gd name="T75" fmla="*/ 9 h 29"/>
                <a:gd name="T76" fmla="*/ 1 w 29"/>
                <a:gd name="T77" fmla="*/ 10 h 29"/>
                <a:gd name="T78" fmla="*/ 2 w 29"/>
                <a:gd name="T79" fmla="*/ 10 h 29"/>
                <a:gd name="T80" fmla="*/ 4 w 29"/>
                <a:gd name="T81" fmla="*/ 10 h 29"/>
                <a:gd name="T82" fmla="*/ 1 w 29"/>
                <a:gd name="T83" fmla="*/ 10 h 29"/>
                <a:gd name="T84" fmla="*/ 3 w 29"/>
                <a:gd name="T85" fmla="*/ 12 h 29"/>
                <a:gd name="T86" fmla="*/ 4 w 29"/>
                <a:gd name="T87" fmla="*/ 11 h 29"/>
                <a:gd name="T88" fmla="*/ 7 w 29"/>
                <a:gd name="T89" fmla="*/ 12 h 29"/>
                <a:gd name="T90" fmla="*/ 7 w 29"/>
                <a:gd name="T91" fmla="*/ 14 h 29"/>
                <a:gd name="T92" fmla="*/ 7 w 29"/>
                <a:gd name="T93" fmla="*/ 16 h 29"/>
                <a:gd name="T94" fmla="*/ 8 w 29"/>
                <a:gd name="T95" fmla="*/ 16 h 29"/>
                <a:gd name="T96" fmla="*/ 7 w 29"/>
                <a:gd name="T97" fmla="*/ 17 h 29"/>
                <a:gd name="T98" fmla="*/ 9 w 29"/>
                <a:gd name="T99" fmla="*/ 19 h 29"/>
                <a:gd name="T100" fmla="*/ 7 w 29"/>
                <a:gd name="T101" fmla="*/ 20 h 29"/>
                <a:gd name="T102" fmla="*/ 7 w 29"/>
                <a:gd name="T103" fmla="*/ 22 h 29"/>
                <a:gd name="T104" fmla="*/ 9 w 29"/>
                <a:gd name="T105" fmla="*/ 28 h 29"/>
                <a:gd name="T106" fmla="*/ 22 w 29"/>
                <a:gd name="T107" fmla="*/ 16 h 29"/>
                <a:gd name="T108" fmla="*/ 22 w 29"/>
                <a:gd name="T109" fmla="*/ 14 h 29"/>
                <a:gd name="T110" fmla="*/ 22 w 29"/>
                <a:gd name="T111" fmla="*/ 16 h 29"/>
                <a:gd name="T112" fmla="*/ 23 w 29"/>
                <a:gd name="T113" fmla="*/ 3 h 29"/>
                <a:gd name="T114" fmla="*/ 22 w 29"/>
                <a:gd name="T115" fmla="*/ 4 h 29"/>
                <a:gd name="T116" fmla="*/ 19 w 29"/>
                <a:gd name="T117" fmla="*/ 4 h 29"/>
                <a:gd name="T118" fmla="*/ 23 w 29"/>
                <a:gd name="T119" fmla="*/ 3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8" h="28">
                  <a:moveTo>
                    <a:pt x="9" y="28"/>
                  </a:moveTo>
                  <a:cubicBezTo>
                    <a:pt x="9" y="28"/>
                    <a:pt x="10" y="28"/>
                    <a:pt x="10" y="28"/>
                  </a:cubicBezTo>
                  <a:cubicBezTo>
                    <a:pt x="11" y="28"/>
                    <a:pt x="11" y="29"/>
                    <a:pt x="11" y="29"/>
                  </a:cubicBezTo>
                  <a:cubicBezTo>
                    <a:pt x="12" y="28"/>
                    <a:pt x="12" y="28"/>
                    <a:pt x="12" y="28"/>
                  </a:cubicBezTo>
                  <a:cubicBezTo>
                    <a:pt x="12" y="26"/>
                    <a:pt x="14" y="26"/>
                    <a:pt x="13" y="24"/>
                  </a:cubicBezTo>
                  <a:cubicBezTo>
                    <a:pt x="14" y="23"/>
                    <a:pt x="14" y="22"/>
                    <a:pt x="14" y="22"/>
                  </a:cubicBezTo>
                  <a:cubicBezTo>
                    <a:pt x="15" y="23"/>
                    <a:pt x="15" y="22"/>
                    <a:pt x="16" y="22"/>
                  </a:cubicBezTo>
                  <a:cubicBezTo>
                    <a:pt x="17" y="22"/>
                    <a:pt x="17" y="22"/>
                    <a:pt x="17" y="21"/>
                  </a:cubicBezTo>
                  <a:cubicBezTo>
                    <a:pt x="18" y="21"/>
                    <a:pt x="19" y="20"/>
                    <a:pt x="20" y="20"/>
                  </a:cubicBezTo>
                  <a:cubicBezTo>
                    <a:pt x="20" y="19"/>
                    <a:pt x="22" y="18"/>
                    <a:pt x="22" y="17"/>
                  </a:cubicBezTo>
                  <a:cubicBezTo>
                    <a:pt x="21" y="18"/>
                    <a:pt x="20" y="17"/>
                    <a:pt x="19" y="17"/>
                  </a:cubicBezTo>
                  <a:cubicBezTo>
                    <a:pt x="20" y="17"/>
                    <a:pt x="20" y="16"/>
                    <a:pt x="20" y="16"/>
                  </a:cubicBezTo>
                  <a:cubicBezTo>
                    <a:pt x="21" y="17"/>
                    <a:pt x="22" y="18"/>
                    <a:pt x="23" y="17"/>
                  </a:cubicBezTo>
                  <a:cubicBezTo>
                    <a:pt x="24" y="17"/>
                    <a:pt x="22" y="16"/>
                    <a:pt x="22" y="16"/>
                  </a:cubicBezTo>
                  <a:cubicBezTo>
                    <a:pt x="23" y="16"/>
                    <a:pt x="23" y="16"/>
                    <a:pt x="23" y="16"/>
                  </a:cubicBezTo>
                  <a:cubicBezTo>
                    <a:pt x="24" y="15"/>
                    <a:pt x="23" y="15"/>
                    <a:pt x="23" y="15"/>
                  </a:cubicBezTo>
                  <a:cubicBezTo>
                    <a:pt x="25" y="15"/>
                    <a:pt x="24" y="12"/>
                    <a:pt x="24" y="10"/>
                  </a:cubicBezTo>
                  <a:cubicBezTo>
                    <a:pt x="24" y="10"/>
                    <a:pt x="25" y="10"/>
                    <a:pt x="26" y="10"/>
                  </a:cubicBezTo>
                  <a:cubicBezTo>
                    <a:pt x="26" y="9"/>
                    <a:pt x="25" y="9"/>
                    <a:pt x="24" y="8"/>
                  </a:cubicBezTo>
                  <a:cubicBezTo>
                    <a:pt x="25" y="9"/>
                    <a:pt x="25" y="8"/>
                    <a:pt x="25" y="8"/>
                  </a:cubicBezTo>
                  <a:cubicBezTo>
                    <a:pt x="26" y="7"/>
                    <a:pt x="25" y="7"/>
                    <a:pt x="25" y="6"/>
                  </a:cubicBezTo>
                  <a:cubicBezTo>
                    <a:pt x="26" y="6"/>
                    <a:pt x="26" y="5"/>
                    <a:pt x="27" y="5"/>
                  </a:cubicBezTo>
                  <a:cubicBezTo>
                    <a:pt x="27" y="5"/>
                    <a:pt x="29" y="6"/>
                    <a:pt x="29" y="5"/>
                  </a:cubicBezTo>
                  <a:cubicBezTo>
                    <a:pt x="29" y="4"/>
                    <a:pt x="28" y="5"/>
                    <a:pt x="27" y="4"/>
                  </a:cubicBezTo>
                  <a:cubicBezTo>
                    <a:pt x="27" y="4"/>
                    <a:pt x="27" y="3"/>
                    <a:pt x="26" y="3"/>
                  </a:cubicBezTo>
                  <a:cubicBezTo>
                    <a:pt x="25" y="3"/>
                    <a:pt x="24" y="4"/>
                    <a:pt x="24" y="4"/>
                  </a:cubicBezTo>
                  <a:cubicBezTo>
                    <a:pt x="24" y="2"/>
                    <a:pt x="26" y="3"/>
                    <a:pt x="26" y="2"/>
                  </a:cubicBezTo>
                  <a:cubicBezTo>
                    <a:pt x="25" y="1"/>
                    <a:pt x="24" y="1"/>
                    <a:pt x="23" y="1"/>
                  </a:cubicBezTo>
                  <a:cubicBezTo>
                    <a:pt x="22" y="1"/>
                    <a:pt x="21" y="0"/>
                    <a:pt x="21" y="1"/>
                  </a:cubicBezTo>
                  <a:cubicBezTo>
                    <a:pt x="21" y="1"/>
                    <a:pt x="20" y="1"/>
                    <a:pt x="20" y="1"/>
                  </a:cubicBezTo>
                  <a:cubicBezTo>
                    <a:pt x="19" y="1"/>
                    <a:pt x="17" y="0"/>
                    <a:pt x="16" y="1"/>
                  </a:cubicBezTo>
                  <a:cubicBezTo>
                    <a:pt x="15" y="1"/>
                    <a:pt x="13" y="1"/>
                    <a:pt x="13" y="2"/>
                  </a:cubicBezTo>
                  <a:cubicBezTo>
                    <a:pt x="13" y="2"/>
                    <a:pt x="13" y="3"/>
                    <a:pt x="13" y="4"/>
                  </a:cubicBezTo>
                  <a:cubicBezTo>
                    <a:pt x="11" y="3"/>
                    <a:pt x="10" y="4"/>
                    <a:pt x="9" y="3"/>
                  </a:cubicBezTo>
                  <a:cubicBezTo>
                    <a:pt x="7" y="4"/>
                    <a:pt x="5" y="5"/>
                    <a:pt x="3" y="6"/>
                  </a:cubicBezTo>
                  <a:cubicBezTo>
                    <a:pt x="3" y="7"/>
                    <a:pt x="4" y="6"/>
                    <a:pt x="4" y="7"/>
                  </a:cubicBezTo>
                  <a:cubicBezTo>
                    <a:pt x="3" y="7"/>
                    <a:pt x="2" y="7"/>
                    <a:pt x="1" y="8"/>
                  </a:cubicBezTo>
                  <a:cubicBezTo>
                    <a:pt x="1" y="8"/>
                    <a:pt x="0" y="8"/>
                    <a:pt x="0" y="9"/>
                  </a:cubicBezTo>
                  <a:cubicBezTo>
                    <a:pt x="0" y="9"/>
                    <a:pt x="0" y="9"/>
                    <a:pt x="1" y="10"/>
                  </a:cubicBezTo>
                  <a:cubicBezTo>
                    <a:pt x="1" y="9"/>
                    <a:pt x="2" y="9"/>
                    <a:pt x="2" y="10"/>
                  </a:cubicBezTo>
                  <a:cubicBezTo>
                    <a:pt x="3" y="9"/>
                    <a:pt x="4" y="8"/>
                    <a:pt x="4" y="10"/>
                  </a:cubicBezTo>
                  <a:cubicBezTo>
                    <a:pt x="3" y="10"/>
                    <a:pt x="1" y="10"/>
                    <a:pt x="1" y="10"/>
                  </a:cubicBezTo>
                  <a:cubicBezTo>
                    <a:pt x="1" y="11"/>
                    <a:pt x="2" y="11"/>
                    <a:pt x="3" y="12"/>
                  </a:cubicBezTo>
                  <a:cubicBezTo>
                    <a:pt x="3" y="12"/>
                    <a:pt x="3" y="11"/>
                    <a:pt x="4" y="11"/>
                  </a:cubicBezTo>
                  <a:cubicBezTo>
                    <a:pt x="4" y="12"/>
                    <a:pt x="5" y="12"/>
                    <a:pt x="7" y="12"/>
                  </a:cubicBezTo>
                  <a:cubicBezTo>
                    <a:pt x="6" y="13"/>
                    <a:pt x="7" y="14"/>
                    <a:pt x="7" y="14"/>
                  </a:cubicBezTo>
                  <a:cubicBezTo>
                    <a:pt x="7" y="15"/>
                    <a:pt x="7" y="16"/>
                    <a:pt x="7" y="16"/>
                  </a:cubicBezTo>
                  <a:cubicBezTo>
                    <a:pt x="8" y="17"/>
                    <a:pt x="8" y="15"/>
                    <a:pt x="8" y="16"/>
                  </a:cubicBezTo>
                  <a:cubicBezTo>
                    <a:pt x="9" y="17"/>
                    <a:pt x="8" y="17"/>
                    <a:pt x="7" y="17"/>
                  </a:cubicBezTo>
                  <a:cubicBezTo>
                    <a:pt x="7" y="18"/>
                    <a:pt x="9" y="18"/>
                    <a:pt x="9" y="19"/>
                  </a:cubicBezTo>
                  <a:cubicBezTo>
                    <a:pt x="9" y="19"/>
                    <a:pt x="8" y="20"/>
                    <a:pt x="7" y="20"/>
                  </a:cubicBezTo>
                  <a:cubicBezTo>
                    <a:pt x="8" y="21"/>
                    <a:pt x="7" y="21"/>
                    <a:pt x="7" y="22"/>
                  </a:cubicBezTo>
                  <a:cubicBezTo>
                    <a:pt x="9" y="23"/>
                    <a:pt x="7" y="26"/>
                    <a:pt x="9" y="28"/>
                  </a:cubicBezTo>
                  <a:close/>
                  <a:moveTo>
                    <a:pt x="22" y="16"/>
                  </a:moveTo>
                  <a:cubicBezTo>
                    <a:pt x="21" y="15"/>
                    <a:pt x="22" y="14"/>
                    <a:pt x="22" y="14"/>
                  </a:cubicBezTo>
                  <a:cubicBezTo>
                    <a:pt x="22" y="15"/>
                    <a:pt x="22" y="15"/>
                    <a:pt x="22" y="16"/>
                  </a:cubicBezTo>
                  <a:close/>
                  <a:moveTo>
                    <a:pt x="23" y="3"/>
                  </a:moveTo>
                  <a:cubicBezTo>
                    <a:pt x="23" y="4"/>
                    <a:pt x="23" y="4"/>
                    <a:pt x="22" y="4"/>
                  </a:cubicBezTo>
                  <a:cubicBezTo>
                    <a:pt x="22" y="4"/>
                    <a:pt x="21" y="3"/>
                    <a:pt x="19" y="4"/>
                  </a:cubicBezTo>
                  <a:cubicBezTo>
                    <a:pt x="20" y="2"/>
                    <a:pt x="22" y="3"/>
                    <a:pt x="23"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6" name="Freeform 86"/>
            <p:cNvSpPr/>
            <p:nvPr/>
          </p:nvSpPr>
          <p:spPr bwMode="auto">
            <a:xfrm>
              <a:off x="4048335" y="5660947"/>
              <a:ext cx="20602" cy="20602"/>
            </a:xfrm>
            <a:custGeom>
              <a:gdLst>
                <a:gd name="T0" fmla="*/ 0 w 8"/>
                <a:gd name="T1" fmla="*/ 2 h 8"/>
                <a:gd name="T2" fmla="*/ 1 w 8"/>
                <a:gd name="T3" fmla="*/ 4 h 8"/>
                <a:gd name="T4" fmla="*/ 1 w 8"/>
                <a:gd name="T5" fmla="*/ 5 h 8"/>
                <a:gd name="T6" fmla="*/ 3 w 8"/>
                <a:gd name="T7" fmla="*/ 4 h 8"/>
                <a:gd name="T8" fmla="*/ 2 w 8"/>
                <a:gd name="T9" fmla="*/ 6 h 8"/>
                <a:gd name="T10" fmla="*/ 4 w 8"/>
                <a:gd name="T11" fmla="*/ 7 h 8"/>
                <a:gd name="T12" fmla="*/ 5 w 8"/>
                <a:gd name="T13" fmla="*/ 8 h 8"/>
                <a:gd name="T14" fmla="*/ 5 w 8"/>
                <a:gd name="T15" fmla="*/ 5 h 8"/>
                <a:gd name="T16" fmla="*/ 8 w 8"/>
                <a:gd name="T17" fmla="*/ 6 h 8"/>
                <a:gd name="T18" fmla="*/ 6 w 8"/>
                <a:gd name="T19" fmla="*/ 3 h 8"/>
                <a:gd name="T20" fmla="*/ 5 w 8"/>
                <a:gd name="T21" fmla="*/ 3 h 8"/>
                <a:gd name="T22" fmla="*/ 4 w 8"/>
                <a:gd name="T23" fmla="*/ 2 h 8"/>
                <a:gd name="T24" fmla="*/ 3 w 8"/>
                <a:gd name="T25" fmla="*/ 1 h 8"/>
                <a:gd name="T26" fmla="*/ 3 w 8"/>
                <a:gd name="T27" fmla="*/ 2 h 8"/>
                <a:gd name="T28" fmla="*/ 0 w 8"/>
                <a:gd name="T29" fmla="*/ 2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 h="8">
                  <a:moveTo>
                    <a:pt x="0" y="2"/>
                  </a:moveTo>
                  <a:cubicBezTo>
                    <a:pt x="0" y="3"/>
                    <a:pt x="1" y="3"/>
                    <a:pt x="1" y="4"/>
                  </a:cubicBezTo>
                  <a:cubicBezTo>
                    <a:pt x="1" y="4"/>
                    <a:pt x="1" y="4"/>
                    <a:pt x="1" y="5"/>
                  </a:cubicBezTo>
                  <a:cubicBezTo>
                    <a:pt x="2" y="5"/>
                    <a:pt x="2" y="4"/>
                    <a:pt x="3" y="4"/>
                  </a:cubicBezTo>
                  <a:cubicBezTo>
                    <a:pt x="3" y="5"/>
                    <a:pt x="2" y="5"/>
                    <a:pt x="2" y="6"/>
                  </a:cubicBezTo>
                  <a:cubicBezTo>
                    <a:pt x="2" y="7"/>
                    <a:pt x="3" y="7"/>
                    <a:pt x="4" y="7"/>
                  </a:cubicBezTo>
                  <a:cubicBezTo>
                    <a:pt x="4" y="8"/>
                    <a:pt x="4" y="8"/>
                    <a:pt x="5" y="8"/>
                  </a:cubicBezTo>
                  <a:cubicBezTo>
                    <a:pt x="5" y="7"/>
                    <a:pt x="5" y="6"/>
                    <a:pt x="5" y="5"/>
                  </a:cubicBezTo>
                  <a:cubicBezTo>
                    <a:pt x="6" y="5"/>
                    <a:pt x="6" y="7"/>
                    <a:pt x="8" y="6"/>
                  </a:cubicBezTo>
                  <a:cubicBezTo>
                    <a:pt x="8" y="4"/>
                    <a:pt x="7" y="4"/>
                    <a:pt x="6" y="3"/>
                  </a:cubicBezTo>
                  <a:cubicBezTo>
                    <a:pt x="6" y="3"/>
                    <a:pt x="6" y="3"/>
                    <a:pt x="5" y="3"/>
                  </a:cubicBezTo>
                  <a:cubicBezTo>
                    <a:pt x="5" y="3"/>
                    <a:pt x="4" y="2"/>
                    <a:pt x="4" y="2"/>
                  </a:cubicBezTo>
                  <a:cubicBezTo>
                    <a:pt x="5" y="1"/>
                    <a:pt x="4" y="0"/>
                    <a:pt x="3" y="1"/>
                  </a:cubicBezTo>
                  <a:cubicBezTo>
                    <a:pt x="2" y="1"/>
                    <a:pt x="3" y="2"/>
                    <a:pt x="3" y="2"/>
                  </a:cubicBezTo>
                  <a:cubicBezTo>
                    <a:pt x="2" y="1"/>
                    <a:pt x="0" y="0"/>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7" name="Freeform 87"/>
            <p:cNvSpPr/>
            <p:nvPr/>
          </p:nvSpPr>
          <p:spPr bwMode="auto">
            <a:xfrm>
              <a:off x="4061346" y="5660947"/>
              <a:ext cx="15180" cy="7590"/>
            </a:xfrm>
            <a:custGeom>
              <a:gdLst>
                <a:gd name="T0" fmla="*/ 5 w 6"/>
                <a:gd name="T1" fmla="*/ 2 h 3"/>
                <a:gd name="T2" fmla="*/ 6 w 6"/>
                <a:gd name="T3" fmla="*/ 1 h 3"/>
                <a:gd name="T4" fmla="*/ 0 w 6"/>
                <a:gd name="T5" fmla="*/ 0 h 3"/>
                <a:gd name="T6" fmla="*/ 0 w 6"/>
                <a:gd name="T7" fmla="*/ 1 h 3"/>
                <a:gd name="T8" fmla="*/ 5 w 6"/>
                <a:gd name="T9" fmla="*/ 2 h 3"/>
              </a:gdLst>
              <a:cxnLst>
                <a:cxn ang="0">
                  <a:pos x="T0" y="T1"/>
                </a:cxn>
                <a:cxn ang="0">
                  <a:pos x="T2" y="T3"/>
                </a:cxn>
                <a:cxn ang="0">
                  <a:pos x="T4" y="T5"/>
                </a:cxn>
                <a:cxn ang="0">
                  <a:pos x="T6" y="T7"/>
                </a:cxn>
                <a:cxn ang="0">
                  <a:pos x="T8" y="T9"/>
                </a:cxn>
              </a:cxnLst>
              <a:rect l="0" t="0" r="r" b="b"/>
              <a:pathLst>
                <a:path w="6" h="3">
                  <a:moveTo>
                    <a:pt x="5" y="2"/>
                  </a:moveTo>
                  <a:cubicBezTo>
                    <a:pt x="5" y="1"/>
                    <a:pt x="6" y="2"/>
                    <a:pt x="6" y="1"/>
                  </a:cubicBezTo>
                  <a:cubicBezTo>
                    <a:pt x="4" y="0"/>
                    <a:pt x="2" y="0"/>
                    <a:pt x="0" y="0"/>
                  </a:cubicBezTo>
                  <a:cubicBezTo>
                    <a:pt x="0" y="1"/>
                    <a:pt x="0" y="1"/>
                    <a:pt x="0" y="1"/>
                  </a:cubicBezTo>
                  <a:cubicBezTo>
                    <a:pt x="2" y="2"/>
                    <a:pt x="3" y="3"/>
                    <a:pt x="5"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8" name="Freeform 88"/>
            <p:cNvSpPr/>
            <p:nvPr/>
          </p:nvSpPr>
          <p:spPr bwMode="auto">
            <a:xfrm>
              <a:off x="4025565" y="5735762"/>
              <a:ext cx="5422" cy="7590"/>
            </a:xfrm>
            <a:custGeom>
              <a:gdLst>
                <a:gd name="T0" fmla="*/ 1 w 2"/>
                <a:gd name="T1" fmla="*/ 0 h 3"/>
                <a:gd name="T2" fmla="*/ 0 w 2"/>
                <a:gd name="T3" fmla="*/ 1 h 3"/>
                <a:gd name="T4" fmla="*/ 0 w 2"/>
                <a:gd name="T5" fmla="*/ 3 h 3"/>
                <a:gd name="T6" fmla="*/ 2 w 2"/>
                <a:gd name="T7" fmla="*/ 2 h 3"/>
                <a:gd name="T8" fmla="*/ 2 w 2"/>
                <a:gd name="T9" fmla="*/ 0 h 3"/>
                <a:gd name="T10" fmla="*/ 1 w 2"/>
                <a:gd name="T11" fmla="*/ 0 h 3"/>
              </a:gdLst>
              <a:cxnLst>
                <a:cxn ang="0">
                  <a:pos x="T0" y="T1"/>
                </a:cxn>
                <a:cxn ang="0">
                  <a:pos x="T2" y="T3"/>
                </a:cxn>
                <a:cxn ang="0">
                  <a:pos x="T4" y="T5"/>
                </a:cxn>
                <a:cxn ang="0">
                  <a:pos x="T6" y="T7"/>
                </a:cxn>
                <a:cxn ang="0">
                  <a:pos x="T8" y="T9"/>
                </a:cxn>
                <a:cxn ang="0">
                  <a:pos x="T10" y="T11"/>
                </a:cxn>
              </a:cxnLst>
              <a:rect l="0" t="0" r="r" b="b"/>
              <a:pathLst>
                <a:path w="2" h="3">
                  <a:moveTo>
                    <a:pt x="1" y="0"/>
                  </a:moveTo>
                  <a:cubicBezTo>
                    <a:pt x="1" y="1"/>
                    <a:pt x="0" y="0"/>
                    <a:pt x="0" y="1"/>
                  </a:cubicBezTo>
                  <a:cubicBezTo>
                    <a:pt x="0" y="1"/>
                    <a:pt x="0" y="2"/>
                    <a:pt x="0" y="3"/>
                  </a:cubicBezTo>
                  <a:cubicBezTo>
                    <a:pt x="1" y="3"/>
                    <a:pt x="1" y="3"/>
                    <a:pt x="2" y="2"/>
                  </a:cubicBezTo>
                  <a:cubicBezTo>
                    <a:pt x="2" y="1"/>
                    <a:pt x="2" y="1"/>
                    <a:pt x="2" y="0"/>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99" name="Freeform 89"/>
            <p:cNvSpPr/>
            <p:nvPr/>
          </p:nvSpPr>
          <p:spPr bwMode="auto">
            <a:xfrm>
              <a:off x="4020144" y="5702150"/>
              <a:ext cx="13011" cy="13011"/>
            </a:xfrm>
            <a:custGeom>
              <a:gdLst>
                <a:gd name="T0" fmla="*/ 5 w 5"/>
                <a:gd name="T1" fmla="*/ 4 h 5"/>
                <a:gd name="T2" fmla="*/ 5 w 5"/>
                <a:gd name="T3" fmla="*/ 1 h 5"/>
                <a:gd name="T4" fmla="*/ 2 w 5"/>
                <a:gd name="T5" fmla="*/ 2 h 5"/>
                <a:gd name="T6" fmla="*/ 1 w 5"/>
                <a:gd name="T7" fmla="*/ 1 h 5"/>
                <a:gd name="T8" fmla="*/ 0 w 5"/>
                <a:gd name="T9" fmla="*/ 2 h 5"/>
                <a:gd name="T10" fmla="*/ 1 w 5"/>
                <a:gd name="T11" fmla="*/ 2 h 5"/>
                <a:gd name="T12" fmla="*/ 0 w 5"/>
                <a:gd name="T13" fmla="*/ 4 h 5"/>
                <a:gd name="T14" fmla="*/ 2 w 5"/>
                <a:gd name="T15" fmla="*/ 5 h 5"/>
                <a:gd name="T16" fmla="*/ 4 w 5"/>
                <a:gd name="T17" fmla="*/ 5 h 5"/>
                <a:gd name="T18" fmla="*/ 5 w 5"/>
                <a:gd name="T19" fmla="*/ 4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 h="5">
                  <a:moveTo>
                    <a:pt x="5" y="4"/>
                  </a:moveTo>
                  <a:cubicBezTo>
                    <a:pt x="5" y="3"/>
                    <a:pt x="5" y="3"/>
                    <a:pt x="5" y="1"/>
                  </a:cubicBezTo>
                  <a:cubicBezTo>
                    <a:pt x="4" y="2"/>
                    <a:pt x="3" y="1"/>
                    <a:pt x="2" y="2"/>
                  </a:cubicBezTo>
                  <a:cubicBezTo>
                    <a:pt x="2" y="1"/>
                    <a:pt x="2" y="0"/>
                    <a:pt x="1" y="1"/>
                  </a:cubicBezTo>
                  <a:cubicBezTo>
                    <a:pt x="1" y="2"/>
                    <a:pt x="0" y="1"/>
                    <a:pt x="0" y="2"/>
                  </a:cubicBezTo>
                  <a:cubicBezTo>
                    <a:pt x="1" y="3"/>
                    <a:pt x="1" y="2"/>
                    <a:pt x="1" y="2"/>
                  </a:cubicBezTo>
                  <a:cubicBezTo>
                    <a:pt x="1" y="3"/>
                    <a:pt x="0" y="3"/>
                    <a:pt x="0" y="4"/>
                  </a:cubicBezTo>
                  <a:cubicBezTo>
                    <a:pt x="2" y="3"/>
                    <a:pt x="1" y="5"/>
                    <a:pt x="2" y="5"/>
                  </a:cubicBezTo>
                  <a:cubicBezTo>
                    <a:pt x="2" y="4"/>
                    <a:pt x="4" y="5"/>
                    <a:pt x="4" y="5"/>
                  </a:cubicBezTo>
                  <a:cubicBezTo>
                    <a:pt x="4" y="4"/>
                    <a:pt x="5" y="4"/>
                    <a:pt x="5"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0" name="Freeform 90"/>
            <p:cNvSpPr/>
            <p:nvPr/>
          </p:nvSpPr>
          <p:spPr bwMode="auto">
            <a:xfrm>
              <a:off x="4102549" y="5676127"/>
              <a:ext cx="17349" cy="20602"/>
            </a:xfrm>
            <a:custGeom>
              <a:gdLst>
                <a:gd name="T0" fmla="*/ 1 w 7"/>
                <a:gd name="T1" fmla="*/ 5 h 8"/>
                <a:gd name="T2" fmla="*/ 0 w 7"/>
                <a:gd name="T3" fmla="*/ 6 h 8"/>
                <a:gd name="T4" fmla="*/ 2 w 7"/>
                <a:gd name="T5" fmla="*/ 8 h 8"/>
                <a:gd name="T6" fmla="*/ 3 w 7"/>
                <a:gd name="T7" fmla="*/ 7 h 8"/>
                <a:gd name="T8" fmla="*/ 2 w 7"/>
                <a:gd name="T9" fmla="*/ 4 h 8"/>
                <a:gd name="T10" fmla="*/ 5 w 7"/>
                <a:gd name="T11" fmla="*/ 2 h 8"/>
                <a:gd name="T12" fmla="*/ 7 w 7"/>
                <a:gd name="T13" fmla="*/ 0 h 8"/>
                <a:gd name="T14" fmla="*/ 6 w 7"/>
                <a:gd name="T15" fmla="*/ 0 h 8"/>
                <a:gd name="T16" fmla="*/ 6 w 7"/>
                <a:gd name="T17" fmla="*/ 0 h 8"/>
                <a:gd name="T18" fmla="*/ 2 w 7"/>
                <a:gd name="T19" fmla="*/ 2 h 8"/>
                <a:gd name="T20" fmla="*/ 1 w 7"/>
                <a:gd name="T21" fmla="*/ 5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 h="8">
                  <a:moveTo>
                    <a:pt x="1" y="5"/>
                  </a:moveTo>
                  <a:cubicBezTo>
                    <a:pt x="0" y="5"/>
                    <a:pt x="0" y="6"/>
                    <a:pt x="0" y="6"/>
                  </a:cubicBezTo>
                  <a:cubicBezTo>
                    <a:pt x="0" y="7"/>
                    <a:pt x="1" y="8"/>
                    <a:pt x="2" y="8"/>
                  </a:cubicBezTo>
                  <a:cubicBezTo>
                    <a:pt x="2" y="8"/>
                    <a:pt x="2" y="7"/>
                    <a:pt x="3" y="7"/>
                  </a:cubicBezTo>
                  <a:cubicBezTo>
                    <a:pt x="2" y="6"/>
                    <a:pt x="1" y="6"/>
                    <a:pt x="2" y="4"/>
                  </a:cubicBezTo>
                  <a:cubicBezTo>
                    <a:pt x="3" y="4"/>
                    <a:pt x="4" y="2"/>
                    <a:pt x="5" y="2"/>
                  </a:cubicBezTo>
                  <a:cubicBezTo>
                    <a:pt x="7" y="2"/>
                    <a:pt x="7" y="1"/>
                    <a:pt x="7" y="0"/>
                  </a:cubicBezTo>
                  <a:cubicBezTo>
                    <a:pt x="7" y="0"/>
                    <a:pt x="7" y="0"/>
                    <a:pt x="6" y="0"/>
                  </a:cubicBezTo>
                  <a:cubicBezTo>
                    <a:pt x="6" y="0"/>
                    <a:pt x="6" y="0"/>
                    <a:pt x="6" y="0"/>
                  </a:cubicBezTo>
                  <a:cubicBezTo>
                    <a:pt x="4" y="1"/>
                    <a:pt x="3" y="1"/>
                    <a:pt x="2" y="2"/>
                  </a:cubicBezTo>
                  <a:cubicBezTo>
                    <a:pt x="2" y="3"/>
                    <a:pt x="0" y="3"/>
                    <a:pt x="1"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1" name="Freeform 91"/>
            <p:cNvSpPr/>
            <p:nvPr/>
          </p:nvSpPr>
          <p:spPr bwMode="auto">
            <a:xfrm>
              <a:off x="4107971" y="5660947"/>
              <a:ext cx="4337" cy="7590"/>
            </a:xfrm>
            <a:custGeom>
              <a:gdLst>
                <a:gd name="T0" fmla="*/ 0 w 2"/>
                <a:gd name="T1" fmla="*/ 2 h 3"/>
                <a:gd name="T2" fmla="*/ 2 w 2"/>
                <a:gd name="T3" fmla="*/ 2 h 3"/>
                <a:gd name="T4" fmla="*/ 0 w 2"/>
                <a:gd name="T5" fmla="*/ 2 h 3"/>
              </a:gdLst>
              <a:cxnLst>
                <a:cxn ang="0">
                  <a:pos x="T0" y="T1"/>
                </a:cxn>
                <a:cxn ang="0">
                  <a:pos x="T2" y="T3"/>
                </a:cxn>
                <a:cxn ang="0">
                  <a:pos x="T4" y="T5"/>
                </a:cxn>
              </a:cxnLst>
              <a:rect l="0" t="0" r="r" b="b"/>
              <a:pathLst>
                <a:path w="2" h="3">
                  <a:moveTo>
                    <a:pt x="0" y="2"/>
                  </a:moveTo>
                  <a:cubicBezTo>
                    <a:pt x="0" y="3"/>
                    <a:pt x="1" y="2"/>
                    <a:pt x="2" y="2"/>
                  </a:cubicBezTo>
                  <a:cubicBezTo>
                    <a:pt x="2" y="0"/>
                    <a:pt x="0" y="1"/>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2" name="Freeform 92"/>
            <p:cNvSpPr/>
            <p:nvPr/>
          </p:nvSpPr>
          <p:spPr bwMode="auto">
            <a:xfrm>
              <a:off x="4145920" y="5663116"/>
              <a:ext cx="10843" cy="8674"/>
            </a:xfrm>
            <a:custGeom>
              <a:gdLst>
                <a:gd name="T0" fmla="*/ 2 w 4"/>
                <a:gd name="T1" fmla="*/ 0 h 3"/>
                <a:gd name="T2" fmla="*/ 0 w 4"/>
                <a:gd name="T3" fmla="*/ 1 h 3"/>
                <a:gd name="T4" fmla="*/ 0 w 4"/>
                <a:gd name="T5" fmla="*/ 2 h 3"/>
                <a:gd name="T6" fmla="*/ 4 w 4"/>
                <a:gd name="T7" fmla="*/ 2 h 3"/>
                <a:gd name="T8" fmla="*/ 4 w 4"/>
                <a:gd name="T9" fmla="*/ 2 h 3"/>
                <a:gd name="T10" fmla="*/ 2 w 4"/>
                <a:gd name="T11" fmla="*/ 0 h 3"/>
              </a:gdLst>
              <a:cxnLst>
                <a:cxn ang="0">
                  <a:pos x="T0" y="T1"/>
                </a:cxn>
                <a:cxn ang="0">
                  <a:pos x="T2" y="T3"/>
                </a:cxn>
                <a:cxn ang="0">
                  <a:pos x="T4" y="T5"/>
                </a:cxn>
                <a:cxn ang="0">
                  <a:pos x="T6" y="T7"/>
                </a:cxn>
                <a:cxn ang="0">
                  <a:pos x="T8" y="T9"/>
                </a:cxn>
                <a:cxn ang="0">
                  <a:pos x="T10" y="T11"/>
                </a:cxn>
              </a:cxnLst>
              <a:rect l="0" t="0" r="r" b="b"/>
              <a:pathLst>
                <a:path w="4" h="3">
                  <a:moveTo>
                    <a:pt x="2" y="0"/>
                  </a:moveTo>
                  <a:cubicBezTo>
                    <a:pt x="1" y="0"/>
                    <a:pt x="1" y="0"/>
                    <a:pt x="0" y="1"/>
                  </a:cubicBezTo>
                  <a:cubicBezTo>
                    <a:pt x="0" y="1"/>
                    <a:pt x="0" y="2"/>
                    <a:pt x="0" y="2"/>
                  </a:cubicBezTo>
                  <a:cubicBezTo>
                    <a:pt x="2" y="2"/>
                    <a:pt x="3" y="3"/>
                    <a:pt x="4" y="2"/>
                  </a:cubicBezTo>
                  <a:cubicBezTo>
                    <a:pt x="4" y="2"/>
                    <a:pt x="4" y="2"/>
                    <a:pt x="4" y="2"/>
                  </a:cubicBezTo>
                  <a:cubicBezTo>
                    <a:pt x="4" y="1"/>
                    <a:pt x="3" y="1"/>
                    <a:pt x="2"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3" name="Freeform 93"/>
            <p:cNvSpPr/>
            <p:nvPr/>
          </p:nvSpPr>
          <p:spPr bwMode="auto">
            <a:xfrm>
              <a:off x="3938823" y="5709740"/>
              <a:ext cx="9759" cy="9759"/>
            </a:xfrm>
            <a:custGeom>
              <a:gdLst>
                <a:gd name="T0" fmla="*/ 2 w 4"/>
                <a:gd name="T1" fmla="*/ 0 h 4"/>
                <a:gd name="T2" fmla="*/ 0 w 4"/>
                <a:gd name="T3" fmla="*/ 2 h 4"/>
                <a:gd name="T4" fmla="*/ 2 w 4"/>
                <a:gd name="T5" fmla="*/ 3 h 4"/>
                <a:gd name="T6" fmla="*/ 4 w 4"/>
                <a:gd name="T7" fmla="*/ 2 h 4"/>
                <a:gd name="T8" fmla="*/ 3 w 4"/>
                <a:gd name="T9" fmla="*/ 1 h 4"/>
                <a:gd name="T10" fmla="*/ 2 w 4"/>
                <a:gd name="T11" fmla="*/ 0 h 4"/>
              </a:gdLst>
              <a:cxnLst>
                <a:cxn ang="0">
                  <a:pos x="T0" y="T1"/>
                </a:cxn>
                <a:cxn ang="0">
                  <a:pos x="T2" y="T3"/>
                </a:cxn>
                <a:cxn ang="0">
                  <a:pos x="T4" y="T5"/>
                </a:cxn>
                <a:cxn ang="0">
                  <a:pos x="T6" y="T7"/>
                </a:cxn>
                <a:cxn ang="0">
                  <a:pos x="T8" y="T9"/>
                </a:cxn>
                <a:cxn ang="0">
                  <a:pos x="T10" y="T11"/>
                </a:cxn>
              </a:cxnLst>
              <a:rect l="0" t="0" r="r" b="b"/>
              <a:pathLst>
                <a:path w="4" h="4">
                  <a:moveTo>
                    <a:pt x="2" y="0"/>
                  </a:moveTo>
                  <a:cubicBezTo>
                    <a:pt x="1" y="1"/>
                    <a:pt x="1" y="2"/>
                    <a:pt x="0" y="2"/>
                  </a:cubicBezTo>
                  <a:cubicBezTo>
                    <a:pt x="0" y="3"/>
                    <a:pt x="1" y="3"/>
                    <a:pt x="2" y="3"/>
                  </a:cubicBezTo>
                  <a:cubicBezTo>
                    <a:pt x="2" y="1"/>
                    <a:pt x="4" y="4"/>
                    <a:pt x="4" y="2"/>
                  </a:cubicBezTo>
                  <a:cubicBezTo>
                    <a:pt x="3" y="2"/>
                    <a:pt x="4" y="1"/>
                    <a:pt x="3" y="1"/>
                  </a:cubicBezTo>
                  <a:cubicBezTo>
                    <a:pt x="2" y="1"/>
                    <a:pt x="2" y="0"/>
                    <a:pt x="2"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4" name="Freeform 94"/>
            <p:cNvSpPr/>
            <p:nvPr/>
          </p:nvSpPr>
          <p:spPr bwMode="auto">
            <a:xfrm>
              <a:off x="3954003" y="5812747"/>
              <a:ext cx="4337" cy="4337"/>
            </a:xfrm>
            <a:custGeom>
              <a:gdLst>
                <a:gd name="T0" fmla="*/ 0 w 2"/>
                <a:gd name="T1" fmla="*/ 2 h 2"/>
                <a:gd name="T2" fmla="*/ 2 w 2"/>
                <a:gd name="T3" fmla="*/ 0 h 2"/>
                <a:gd name="T4" fmla="*/ 0 w 2"/>
                <a:gd name="T5" fmla="*/ 0 h 2"/>
                <a:gd name="T6" fmla="*/ 0 w 2"/>
                <a:gd name="T7" fmla="*/ 2 h 2"/>
              </a:gdLst>
              <a:cxnLst>
                <a:cxn ang="0">
                  <a:pos x="T0" y="T1"/>
                </a:cxn>
                <a:cxn ang="0">
                  <a:pos x="T2" y="T3"/>
                </a:cxn>
                <a:cxn ang="0">
                  <a:pos x="T4" y="T5"/>
                </a:cxn>
                <a:cxn ang="0">
                  <a:pos x="T6" y="T7"/>
                </a:cxn>
              </a:cxnLst>
              <a:rect l="0" t="0" r="r" b="b"/>
              <a:pathLst>
                <a:path w="2" h="2">
                  <a:moveTo>
                    <a:pt x="0" y="2"/>
                  </a:moveTo>
                  <a:cubicBezTo>
                    <a:pt x="1" y="2"/>
                    <a:pt x="2" y="2"/>
                    <a:pt x="2" y="0"/>
                  </a:cubicBezTo>
                  <a:cubicBezTo>
                    <a:pt x="1" y="0"/>
                    <a:pt x="1" y="0"/>
                    <a:pt x="0" y="0"/>
                  </a:cubicBezTo>
                  <a:cubicBezTo>
                    <a:pt x="0" y="1"/>
                    <a:pt x="0" y="1"/>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5" name="Freeform 95"/>
            <p:cNvSpPr/>
            <p:nvPr/>
          </p:nvSpPr>
          <p:spPr bwMode="auto">
            <a:xfrm>
              <a:off x="3930148" y="5804073"/>
              <a:ext cx="23854" cy="13011"/>
            </a:xfrm>
            <a:custGeom>
              <a:gdLst>
                <a:gd name="T0" fmla="*/ 6 w 9"/>
                <a:gd name="T1" fmla="*/ 4 h 5"/>
                <a:gd name="T2" fmla="*/ 7 w 9"/>
                <a:gd name="T3" fmla="*/ 5 h 5"/>
                <a:gd name="T4" fmla="*/ 9 w 9"/>
                <a:gd name="T5" fmla="*/ 4 h 5"/>
                <a:gd name="T6" fmla="*/ 6 w 9"/>
                <a:gd name="T7" fmla="*/ 2 h 5"/>
                <a:gd name="T8" fmla="*/ 5 w 9"/>
                <a:gd name="T9" fmla="*/ 1 h 5"/>
                <a:gd name="T10" fmla="*/ 4 w 9"/>
                <a:gd name="T11" fmla="*/ 0 h 5"/>
                <a:gd name="T12" fmla="*/ 1 w 9"/>
                <a:gd name="T13" fmla="*/ 0 h 5"/>
                <a:gd name="T14" fmla="*/ 0 w 9"/>
                <a:gd name="T15" fmla="*/ 2 h 5"/>
                <a:gd name="T16" fmla="*/ 2 w 9"/>
                <a:gd name="T17" fmla="*/ 1 h 5"/>
                <a:gd name="T18" fmla="*/ 4 w 9"/>
                <a:gd name="T19" fmla="*/ 3 h 5"/>
                <a:gd name="T20" fmla="*/ 6 w 9"/>
                <a:gd name="T21" fmla="*/ 3 h 5"/>
                <a:gd name="T22" fmla="*/ 6 w 9"/>
                <a:gd name="T23" fmla="*/ 4 h 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5">
                  <a:moveTo>
                    <a:pt x="6" y="4"/>
                  </a:moveTo>
                  <a:cubicBezTo>
                    <a:pt x="7" y="4"/>
                    <a:pt x="7" y="4"/>
                    <a:pt x="7" y="5"/>
                  </a:cubicBezTo>
                  <a:cubicBezTo>
                    <a:pt x="7" y="4"/>
                    <a:pt x="8" y="4"/>
                    <a:pt x="9" y="4"/>
                  </a:cubicBezTo>
                  <a:cubicBezTo>
                    <a:pt x="9" y="2"/>
                    <a:pt x="7" y="2"/>
                    <a:pt x="6" y="2"/>
                  </a:cubicBezTo>
                  <a:cubicBezTo>
                    <a:pt x="6" y="2"/>
                    <a:pt x="6" y="2"/>
                    <a:pt x="5" y="1"/>
                  </a:cubicBezTo>
                  <a:cubicBezTo>
                    <a:pt x="5" y="1"/>
                    <a:pt x="4" y="1"/>
                    <a:pt x="4" y="0"/>
                  </a:cubicBezTo>
                  <a:cubicBezTo>
                    <a:pt x="3" y="0"/>
                    <a:pt x="2" y="0"/>
                    <a:pt x="1" y="0"/>
                  </a:cubicBezTo>
                  <a:cubicBezTo>
                    <a:pt x="0" y="1"/>
                    <a:pt x="0" y="1"/>
                    <a:pt x="0" y="2"/>
                  </a:cubicBezTo>
                  <a:cubicBezTo>
                    <a:pt x="1" y="2"/>
                    <a:pt x="1" y="1"/>
                    <a:pt x="2" y="1"/>
                  </a:cubicBezTo>
                  <a:cubicBezTo>
                    <a:pt x="3" y="1"/>
                    <a:pt x="3" y="2"/>
                    <a:pt x="4" y="3"/>
                  </a:cubicBezTo>
                  <a:cubicBezTo>
                    <a:pt x="5" y="3"/>
                    <a:pt x="6" y="2"/>
                    <a:pt x="6" y="3"/>
                  </a:cubicBezTo>
                  <a:cubicBezTo>
                    <a:pt x="5" y="3"/>
                    <a:pt x="6" y="3"/>
                    <a:pt x="6"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6" name="Freeform 96"/>
            <p:cNvSpPr/>
            <p:nvPr/>
          </p:nvSpPr>
          <p:spPr bwMode="auto">
            <a:xfrm>
              <a:off x="3938823" y="5812747"/>
              <a:ext cx="4337" cy="4337"/>
            </a:xfrm>
            <a:custGeom>
              <a:gdLst>
                <a:gd name="T0" fmla="*/ 0 w 2"/>
                <a:gd name="T1" fmla="*/ 0 h 2"/>
                <a:gd name="T2" fmla="*/ 0 w 2"/>
                <a:gd name="T3" fmla="*/ 2 h 2"/>
                <a:gd name="T4" fmla="*/ 2 w 2"/>
                <a:gd name="T5" fmla="*/ 1 h 2"/>
                <a:gd name="T6" fmla="*/ 0 w 2"/>
                <a:gd name="T7" fmla="*/ 0 h 2"/>
              </a:gdLst>
              <a:cxnLst>
                <a:cxn ang="0">
                  <a:pos x="T0" y="T1"/>
                </a:cxn>
                <a:cxn ang="0">
                  <a:pos x="T2" y="T3"/>
                </a:cxn>
                <a:cxn ang="0">
                  <a:pos x="T4" y="T5"/>
                </a:cxn>
                <a:cxn ang="0">
                  <a:pos x="T6" y="T7"/>
                </a:cxn>
              </a:cxnLst>
              <a:rect l="0" t="0" r="r" b="b"/>
              <a:pathLst>
                <a:path w="2" h="2">
                  <a:moveTo>
                    <a:pt x="0" y="0"/>
                  </a:moveTo>
                  <a:cubicBezTo>
                    <a:pt x="0" y="1"/>
                    <a:pt x="0" y="1"/>
                    <a:pt x="0" y="2"/>
                  </a:cubicBezTo>
                  <a:cubicBezTo>
                    <a:pt x="1" y="1"/>
                    <a:pt x="1" y="2"/>
                    <a:pt x="2" y="1"/>
                  </a:cubicBezTo>
                  <a:cubicBezTo>
                    <a:pt x="2" y="0"/>
                    <a:pt x="1" y="1"/>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7" name="Freeform 97"/>
            <p:cNvSpPr/>
            <p:nvPr/>
          </p:nvSpPr>
          <p:spPr bwMode="auto">
            <a:xfrm>
              <a:off x="3938823" y="5801904"/>
              <a:ext cx="2169" cy="2169"/>
            </a:xfrm>
            <a:custGeom>
              <a:gdLst>
                <a:gd name="T0" fmla="*/ 0 w 1"/>
                <a:gd name="T1" fmla="*/ 0 h 1"/>
                <a:gd name="T2" fmla="*/ 0 w 1"/>
                <a:gd name="T3" fmla="*/ 1 h 1"/>
                <a:gd name="T4" fmla="*/ 1 w 1"/>
                <a:gd name="T5" fmla="*/ 1 h 1"/>
                <a:gd name="T6" fmla="*/ 0 w 1"/>
                <a:gd name="T7" fmla="*/ 0 h 1"/>
              </a:gdLst>
              <a:cxnLst>
                <a:cxn ang="0">
                  <a:pos x="T0" y="T1"/>
                </a:cxn>
                <a:cxn ang="0">
                  <a:pos x="T2" y="T3"/>
                </a:cxn>
                <a:cxn ang="0">
                  <a:pos x="T4" y="T5"/>
                </a:cxn>
                <a:cxn ang="0">
                  <a:pos x="T6" y="T7"/>
                </a:cxn>
              </a:cxnLst>
              <a:rect l="0" t="0" r="r" b="b"/>
              <a:pathLst>
                <a:path w="1" h="1">
                  <a:moveTo>
                    <a:pt x="0" y="0"/>
                  </a:moveTo>
                  <a:cubicBezTo>
                    <a:pt x="0" y="0"/>
                    <a:pt x="0" y="0"/>
                    <a:pt x="0" y="1"/>
                  </a:cubicBezTo>
                  <a:cubicBezTo>
                    <a:pt x="1" y="1"/>
                    <a:pt x="1" y="1"/>
                    <a:pt x="1" y="1"/>
                  </a:cubicBezTo>
                  <a:cubicBezTo>
                    <a:pt x="1" y="0"/>
                    <a:pt x="1"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8" name="Freeform 98"/>
            <p:cNvSpPr/>
            <p:nvPr/>
          </p:nvSpPr>
          <p:spPr bwMode="auto">
            <a:xfrm>
              <a:off x="3943160" y="5801904"/>
              <a:ext cx="3253" cy="2169"/>
            </a:xfrm>
            <a:custGeom>
              <a:gdLst>
                <a:gd name="T0" fmla="*/ 1 w 1"/>
                <a:gd name="T1" fmla="*/ 0 h 1"/>
                <a:gd name="T2" fmla="*/ 0 w 1"/>
                <a:gd name="T3" fmla="*/ 0 h 1"/>
                <a:gd name="T4" fmla="*/ 1 w 1"/>
                <a:gd name="T5" fmla="*/ 1 h 1"/>
                <a:gd name="T6" fmla="*/ 1 w 1"/>
                <a:gd name="T7" fmla="*/ 0 h 1"/>
              </a:gdLst>
              <a:cxnLst>
                <a:cxn ang="0">
                  <a:pos x="T0" y="T1"/>
                </a:cxn>
                <a:cxn ang="0">
                  <a:pos x="T2" y="T3"/>
                </a:cxn>
                <a:cxn ang="0">
                  <a:pos x="T4" y="T5"/>
                </a:cxn>
                <a:cxn ang="0">
                  <a:pos x="T6" y="T7"/>
                </a:cxn>
              </a:cxnLst>
              <a:rect l="0" t="0" r="r" b="b"/>
              <a:pathLst>
                <a:path w="1" h="1">
                  <a:moveTo>
                    <a:pt x="1" y="0"/>
                  </a:moveTo>
                  <a:cubicBezTo>
                    <a:pt x="0" y="0"/>
                    <a:pt x="0" y="0"/>
                    <a:pt x="0" y="0"/>
                  </a:cubicBezTo>
                  <a:cubicBezTo>
                    <a:pt x="0" y="0"/>
                    <a:pt x="0" y="1"/>
                    <a:pt x="1" y="1"/>
                  </a:cubicBezTo>
                  <a:cubicBezTo>
                    <a:pt x="1" y="0"/>
                    <a:pt x="1"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9" name="Freeform 99"/>
            <p:cNvSpPr/>
            <p:nvPr/>
          </p:nvSpPr>
          <p:spPr bwMode="auto">
            <a:xfrm>
              <a:off x="3946412" y="5804073"/>
              <a:ext cx="2169" cy="3253"/>
            </a:xfrm>
            <a:custGeom>
              <a:gdLst>
                <a:gd name="T0" fmla="*/ 0 w 1"/>
                <a:gd name="T1" fmla="*/ 0 h 1"/>
                <a:gd name="T2" fmla="*/ 0 w 1"/>
                <a:gd name="T3" fmla="*/ 1 h 1"/>
                <a:gd name="T4" fmla="*/ 1 w 1"/>
                <a:gd name="T5" fmla="*/ 1 h 1"/>
                <a:gd name="T6" fmla="*/ 0 w 1"/>
                <a:gd name="T7" fmla="*/ 0 h 1"/>
              </a:gdLst>
              <a:cxnLst>
                <a:cxn ang="0">
                  <a:pos x="T0" y="T1"/>
                </a:cxn>
                <a:cxn ang="0">
                  <a:pos x="T2" y="T3"/>
                </a:cxn>
                <a:cxn ang="0">
                  <a:pos x="T4" y="T5"/>
                </a:cxn>
                <a:cxn ang="0">
                  <a:pos x="T6" y="T7"/>
                </a:cxn>
              </a:cxnLst>
              <a:rect l="0" t="0" r="r" b="b"/>
              <a:pathLst>
                <a:path w="1" h="1">
                  <a:moveTo>
                    <a:pt x="0" y="0"/>
                  </a:moveTo>
                  <a:cubicBezTo>
                    <a:pt x="0" y="0"/>
                    <a:pt x="0" y="1"/>
                    <a:pt x="0" y="1"/>
                  </a:cubicBezTo>
                  <a:cubicBezTo>
                    <a:pt x="1" y="1"/>
                    <a:pt x="1" y="1"/>
                    <a:pt x="1" y="1"/>
                  </a:cubicBezTo>
                  <a:cubicBezTo>
                    <a:pt x="1" y="0"/>
                    <a:pt x="1"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10" name="Freeform 100"/>
            <p:cNvSpPr/>
            <p:nvPr/>
          </p:nvSpPr>
          <p:spPr bwMode="auto">
            <a:xfrm>
              <a:off x="3948581" y="5807325"/>
              <a:ext cx="2169" cy="2169"/>
            </a:xfrm>
            <a:custGeom>
              <a:gdLst>
                <a:gd name="T0" fmla="*/ 1 w 1"/>
                <a:gd name="T1" fmla="*/ 0 h 1"/>
                <a:gd name="T2" fmla="*/ 0 w 1"/>
                <a:gd name="T3" fmla="*/ 0 h 1"/>
                <a:gd name="T4" fmla="*/ 1 w 1"/>
                <a:gd name="T5" fmla="*/ 0 h 1"/>
              </a:gdLst>
              <a:cxnLst>
                <a:cxn ang="0">
                  <a:pos x="T0" y="T1"/>
                </a:cxn>
                <a:cxn ang="0">
                  <a:pos x="T2" y="T3"/>
                </a:cxn>
                <a:cxn ang="0">
                  <a:pos x="T4" y="T5"/>
                </a:cxn>
              </a:cxnLst>
              <a:rect l="0" t="0" r="r" b="b"/>
              <a:pathLst>
                <a:path w="1" h="1">
                  <a:moveTo>
                    <a:pt x="1" y="0"/>
                  </a:moveTo>
                  <a:cubicBezTo>
                    <a:pt x="1" y="0"/>
                    <a:pt x="0" y="0"/>
                    <a:pt x="0" y="0"/>
                  </a:cubicBezTo>
                  <a:cubicBezTo>
                    <a:pt x="0" y="1"/>
                    <a:pt x="1" y="1"/>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11" name="Freeform 101"/>
            <p:cNvSpPr/>
            <p:nvPr/>
          </p:nvSpPr>
          <p:spPr bwMode="auto">
            <a:xfrm>
              <a:off x="4222905" y="5848528"/>
              <a:ext cx="15180" cy="15180"/>
            </a:xfrm>
            <a:custGeom>
              <a:gdLst>
                <a:gd name="T0" fmla="*/ 4 w 6"/>
                <a:gd name="T1" fmla="*/ 6 h 6"/>
                <a:gd name="T2" fmla="*/ 6 w 6"/>
                <a:gd name="T3" fmla="*/ 1 h 6"/>
                <a:gd name="T4" fmla="*/ 4 w 6"/>
                <a:gd name="T5" fmla="*/ 0 h 6"/>
                <a:gd name="T6" fmla="*/ 4 w 6"/>
                <a:gd name="T7" fmla="*/ 0 h 6"/>
                <a:gd name="T8" fmla="*/ 3 w 6"/>
                <a:gd name="T9" fmla="*/ 0 h 6"/>
                <a:gd name="T10" fmla="*/ 2 w 6"/>
                <a:gd name="T11" fmla="*/ 1 h 6"/>
                <a:gd name="T12" fmla="*/ 1 w 6"/>
                <a:gd name="T13" fmla="*/ 1 h 6"/>
                <a:gd name="T14" fmla="*/ 0 w 6"/>
                <a:gd name="T15" fmla="*/ 2 h 6"/>
                <a:gd name="T16" fmla="*/ 1 w 6"/>
                <a:gd name="T17" fmla="*/ 2 h 6"/>
                <a:gd name="T18" fmla="*/ 3 w 6"/>
                <a:gd name="T19" fmla="*/ 4 h 6"/>
                <a:gd name="T20" fmla="*/ 4 w 6"/>
                <a:gd name="T21" fmla="*/ 5 h 6"/>
                <a:gd name="T22" fmla="*/ 4 w 6"/>
                <a:gd name="T23" fmla="*/ 6 h 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 h="6">
                  <a:moveTo>
                    <a:pt x="4" y="6"/>
                  </a:moveTo>
                  <a:cubicBezTo>
                    <a:pt x="5" y="5"/>
                    <a:pt x="5" y="3"/>
                    <a:pt x="6" y="1"/>
                  </a:cubicBezTo>
                  <a:cubicBezTo>
                    <a:pt x="5" y="1"/>
                    <a:pt x="5" y="1"/>
                    <a:pt x="4" y="0"/>
                  </a:cubicBezTo>
                  <a:cubicBezTo>
                    <a:pt x="4" y="0"/>
                    <a:pt x="4" y="0"/>
                    <a:pt x="4" y="0"/>
                  </a:cubicBezTo>
                  <a:cubicBezTo>
                    <a:pt x="4" y="0"/>
                    <a:pt x="3" y="0"/>
                    <a:pt x="3" y="0"/>
                  </a:cubicBezTo>
                  <a:cubicBezTo>
                    <a:pt x="3" y="1"/>
                    <a:pt x="2" y="1"/>
                    <a:pt x="2" y="1"/>
                  </a:cubicBezTo>
                  <a:cubicBezTo>
                    <a:pt x="1" y="1"/>
                    <a:pt x="1" y="1"/>
                    <a:pt x="1" y="1"/>
                  </a:cubicBezTo>
                  <a:cubicBezTo>
                    <a:pt x="1" y="1"/>
                    <a:pt x="0" y="1"/>
                    <a:pt x="0" y="2"/>
                  </a:cubicBezTo>
                  <a:cubicBezTo>
                    <a:pt x="0" y="2"/>
                    <a:pt x="1" y="1"/>
                    <a:pt x="1" y="2"/>
                  </a:cubicBezTo>
                  <a:cubicBezTo>
                    <a:pt x="2" y="2"/>
                    <a:pt x="3" y="3"/>
                    <a:pt x="3" y="4"/>
                  </a:cubicBezTo>
                  <a:cubicBezTo>
                    <a:pt x="4" y="4"/>
                    <a:pt x="4" y="4"/>
                    <a:pt x="4" y="5"/>
                  </a:cubicBezTo>
                  <a:cubicBezTo>
                    <a:pt x="4" y="5"/>
                    <a:pt x="4" y="6"/>
                    <a:pt x="4"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65" name="Freeform 102"/>
            <p:cNvSpPr/>
            <p:nvPr/>
          </p:nvSpPr>
          <p:spPr bwMode="auto">
            <a:xfrm flipH="1">
              <a:off x="3950749" y="5681548"/>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66" name="Freeform 103"/>
            <p:cNvSpPr/>
            <p:nvPr/>
          </p:nvSpPr>
          <p:spPr bwMode="auto">
            <a:xfrm>
              <a:off x="4200135" y="5771544"/>
              <a:ext cx="4337" cy="4337"/>
            </a:xfrm>
            <a:custGeom>
              <a:gdLst>
                <a:gd name="T0" fmla="*/ 2 w 2"/>
                <a:gd name="T1" fmla="*/ 0 h 2"/>
                <a:gd name="T2" fmla="*/ 0 w 2"/>
                <a:gd name="T3" fmla="*/ 1 h 2"/>
                <a:gd name="T4" fmla="*/ 2 w 2"/>
                <a:gd name="T5" fmla="*/ 1 h 2"/>
                <a:gd name="T6" fmla="*/ 2 w 2"/>
                <a:gd name="T7" fmla="*/ 0 h 2"/>
              </a:gdLst>
              <a:cxnLst>
                <a:cxn ang="0">
                  <a:pos x="T0" y="T1"/>
                </a:cxn>
                <a:cxn ang="0">
                  <a:pos x="T2" y="T3"/>
                </a:cxn>
                <a:cxn ang="0">
                  <a:pos x="T4" y="T5"/>
                </a:cxn>
                <a:cxn ang="0">
                  <a:pos x="T6" y="T7"/>
                </a:cxn>
              </a:cxnLst>
              <a:rect l="0" t="0" r="r" b="b"/>
              <a:pathLst>
                <a:path w="2" h="2">
                  <a:moveTo>
                    <a:pt x="2" y="0"/>
                  </a:moveTo>
                  <a:cubicBezTo>
                    <a:pt x="1" y="0"/>
                    <a:pt x="0" y="0"/>
                    <a:pt x="0" y="1"/>
                  </a:cubicBezTo>
                  <a:cubicBezTo>
                    <a:pt x="1" y="1"/>
                    <a:pt x="1" y="2"/>
                    <a:pt x="2" y="1"/>
                  </a:cubicBezTo>
                  <a:cubicBezTo>
                    <a:pt x="1" y="1"/>
                    <a:pt x="2" y="0"/>
                    <a:pt x="2"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67" name="Freeform 104"/>
            <p:cNvSpPr/>
            <p:nvPr/>
          </p:nvSpPr>
          <p:spPr bwMode="auto">
            <a:xfrm>
              <a:off x="4168691" y="5686970"/>
              <a:ext cx="3253" cy="0"/>
            </a:xfrm>
            <a:custGeom>
              <a:gdLst>
                <a:gd name="T0" fmla="*/ 0 w 1"/>
                <a:gd name="T1" fmla="*/ 0 w 1"/>
                <a:gd name="T2" fmla="*/ 0 w 1"/>
              </a:gdLst>
              <a:cxnLst>
                <a:cxn ang="0">
                  <a:pos x="T0" y="0"/>
                </a:cxn>
                <a:cxn ang="0">
                  <a:pos x="T1" y="0"/>
                </a:cxn>
                <a:cxn ang="0">
                  <a:pos x="T2" y="0"/>
                </a:cxn>
              </a:cxnLst>
              <a:rect l="0" t="0" r="r" b="b"/>
              <a:pathLst>
                <a:path w="1">
                  <a:moveTo>
                    <a:pt x="0" y="0"/>
                  </a:moveTo>
                  <a:cubicBezTo>
                    <a:pt x="0" y="0"/>
                    <a:pt x="1"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68" name="Freeform 105"/>
            <p:cNvSpPr/>
            <p:nvPr/>
          </p:nvSpPr>
          <p:spPr bwMode="auto">
            <a:xfrm flipH="1">
              <a:off x="4171943" y="5686970"/>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69" name="Freeform 106"/>
            <p:cNvSpPr/>
            <p:nvPr/>
          </p:nvSpPr>
          <p:spPr bwMode="auto">
            <a:xfrm>
              <a:off x="4130741" y="5696728"/>
              <a:ext cx="2169" cy="3253"/>
            </a:xfrm>
            <a:custGeom>
              <a:gdLst>
                <a:gd name="T0" fmla="*/ 0 w 1"/>
                <a:gd name="T1" fmla="*/ 0 h 1"/>
                <a:gd name="T2" fmla="*/ 1 w 1"/>
                <a:gd name="T3" fmla="*/ 1 h 1"/>
                <a:gd name="T4" fmla="*/ 0 w 1"/>
                <a:gd name="T5" fmla="*/ 0 h 1"/>
              </a:gdLst>
              <a:cxnLst>
                <a:cxn ang="0">
                  <a:pos x="T0" y="T1"/>
                </a:cxn>
                <a:cxn ang="0">
                  <a:pos x="T2" y="T3"/>
                </a:cxn>
                <a:cxn ang="0">
                  <a:pos x="T4" y="T5"/>
                </a:cxn>
              </a:cxnLst>
              <a:rect l="0" t="0" r="r" b="b"/>
              <a:pathLst>
                <a:path w="1" h="1">
                  <a:moveTo>
                    <a:pt x="0" y="0"/>
                  </a:moveTo>
                  <a:cubicBezTo>
                    <a:pt x="0" y="1"/>
                    <a:pt x="0" y="1"/>
                    <a:pt x="1" y="1"/>
                  </a:cubicBezTo>
                  <a:cubicBezTo>
                    <a:pt x="1" y="0"/>
                    <a:pt x="0" y="1"/>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0" name="Freeform 107"/>
            <p:cNvSpPr/>
            <p:nvPr/>
          </p:nvSpPr>
          <p:spPr bwMode="auto">
            <a:xfrm flipH="1">
              <a:off x="3894367" y="5796482"/>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1" name="Freeform 108"/>
            <p:cNvSpPr/>
            <p:nvPr/>
          </p:nvSpPr>
          <p:spPr bwMode="auto">
            <a:xfrm>
              <a:off x="4051588" y="5763954"/>
              <a:ext cx="2169" cy="2169"/>
            </a:xfrm>
            <a:custGeom>
              <a:gdLst>
                <a:gd name="T0" fmla="*/ 1 w 1"/>
                <a:gd name="T1" fmla="*/ 1 h 1"/>
                <a:gd name="T2" fmla="*/ 1 w 1"/>
                <a:gd name="T3" fmla="*/ 0 h 1"/>
                <a:gd name="T4" fmla="*/ 1 w 1"/>
                <a:gd name="T5" fmla="*/ 1 h 1"/>
              </a:gdLst>
              <a:cxnLst>
                <a:cxn ang="0">
                  <a:pos x="T0" y="T1"/>
                </a:cxn>
                <a:cxn ang="0">
                  <a:pos x="T2" y="T3"/>
                </a:cxn>
                <a:cxn ang="0">
                  <a:pos x="T4" y="T5"/>
                </a:cxn>
              </a:cxnLst>
              <a:rect l="0" t="0" r="r" b="b"/>
              <a:pathLst>
                <a:path w="1" h="1">
                  <a:moveTo>
                    <a:pt x="1" y="1"/>
                  </a:moveTo>
                  <a:cubicBezTo>
                    <a:pt x="1" y="0"/>
                    <a:pt x="1" y="0"/>
                    <a:pt x="1" y="0"/>
                  </a:cubicBezTo>
                  <a:cubicBezTo>
                    <a:pt x="0" y="0"/>
                    <a:pt x="1" y="1"/>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2" name="Freeform 109"/>
            <p:cNvSpPr/>
            <p:nvPr/>
          </p:nvSpPr>
          <p:spPr bwMode="auto">
            <a:xfrm>
              <a:off x="4053757" y="5707571"/>
              <a:ext cx="15180" cy="30360"/>
            </a:xfrm>
            <a:custGeom>
              <a:gdLst>
                <a:gd name="T0" fmla="*/ 6 w 6"/>
                <a:gd name="T1" fmla="*/ 0 h 12"/>
                <a:gd name="T2" fmla="*/ 3 w 6"/>
                <a:gd name="T3" fmla="*/ 6 h 12"/>
                <a:gd name="T4" fmla="*/ 4 w 6"/>
                <a:gd name="T5" fmla="*/ 7 h 12"/>
                <a:gd name="T6" fmla="*/ 2 w 6"/>
                <a:gd name="T7" fmla="*/ 11 h 12"/>
                <a:gd name="T8" fmla="*/ 0 w 6"/>
                <a:gd name="T9" fmla="*/ 8 h 12"/>
                <a:gd name="T10" fmla="*/ 0 w 6"/>
                <a:gd name="T11" fmla="*/ 11 h 12"/>
                <a:gd name="T12" fmla="*/ 0 w 6"/>
                <a:gd name="T13" fmla="*/ 12 h 12"/>
                <a:gd name="T14" fmla="*/ 1 w 6"/>
                <a:gd name="T15" fmla="*/ 12 h 12"/>
                <a:gd name="T16" fmla="*/ 3 w 6"/>
                <a:gd name="T17" fmla="*/ 11 h 12"/>
                <a:gd name="T18" fmla="*/ 4 w 6"/>
                <a:gd name="T19" fmla="*/ 11 h 12"/>
                <a:gd name="T20" fmla="*/ 5 w 6"/>
                <a:gd name="T21" fmla="*/ 8 h 12"/>
                <a:gd name="T22" fmla="*/ 6 w 6"/>
                <a:gd name="T23" fmla="*/ 9 h 12"/>
                <a:gd name="T24" fmla="*/ 6 w 6"/>
                <a:gd name="T25" fmla="*/ 6 h 12"/>
                <a:gd name="T26" fmla="*/ 4 w 6"/>
                <a:gd name="T27" fmla="*/ 5 h 12"/>
                <a:gd name="T28" fmla="*/ 6 w 6"/>
                <a:gd name="T29" fmla="*/ 1 h 12"/>
                <a:gd name="T30" fmla="*/ 6 w 6"/>
                <a:gd name="T31"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 h="12">
                  <a:moveTo>
                    <a:pt x="6" y="0"/>
                  </a:moveTo>
                  <a:cubicBezTo>
                    <a:pt x="5" y="2"/>
                    <a:pt x="3" y="3"/>
                    <a:pt x="3" y="6"/>
                  </a:cubicBezTo>
                  <a:cubicBezTo>
                    <a:pt x="3" y="6"/>
                    <a:pt x="4" y="7"/>
                    <a:pt x="4" y="7"/>
                  </a:cubicBezTo>
                  <a:cubicBezTo>
                    <a:pt x="3" y="8"/>
                    <a:pt x="3" y="10"/>
                    <a:pt x="2" y="11"/>
                  </a:cubicBezTo>
                  <a:cubicBezTo>
                    <a:pt x="0" y="12"/>
                    <a:pt x="1" y="8"/>
                    <a:pt x="0" y="8"/>
                  </a:cubicBezTo>
                  <a:cubicBezTo>
                    <a:pt x="0" y="9"/>
                    <a:pt x="0" y="10"/>
                    <a:pt x="0" y="11"/>
                  </a:cubicBezTo>
                  <a:cubicBezTo>
                    <a:pt x="0" y="11"/>
                    <a:pt x="0" y="12"/>
                    <a:pt x="0" y="12"/>
                  </a:cubicBezTo>
                  <a:cubicBezTo>
                    <a:pt x="0" y="11"/>
                    <a:pt x="1" y="12"/>
                    <a:pt x="1" y="12"/>
                  </a:cubicBezTo>
                  <a:cubicBezTo>
                    <a:pt x="2" y="12"/>
                    <a:pt x="2" y="11"/>
                    <a:pt x="3" y="11"/>
                  </a:cubicBezTo>
                  <a:cubicBezTo>
                    <a:pt x="3" y="11"/>
                    <a:pt x="4" y="11"/>
                    <a:pt x="4" y="11"/>
                  </a:cubicBezTo>
                  <a:cubicBezTo>
                    <a:pt x="5" y="10"/>
                    <a:pt x="5" y="8"/>
                    <a:pt x="5" y="8"/>
                  </a:cubicBezTo>
                  <a:cubicBezTo>
                    <a:pt x="6" y="7"/>
                    <a:pt x="6" y="9"/>
                    <a:pt x="6" y="9"/>
                  </a:cubicBezTo>
                  <a:cubicBezTo>
                    <a:pt x="6" y="8"/>
                    <a:pt x="6" y="7"/>
                    <a:pt x="6" y="6"/>
                  </a:cubicBezTo>
                  <a:cubicBezTo>
                    <a:pt x="6" y="6"/>
                    <a:pt x="5" y="5"/>
                    <a:pt x="4" y="5"/>
                  </a:cubicBezTo>
                  <a:cubicBezTo>
                    <a:pt x="4" y="2"/>
                    <a:pt x="6" y="3"/>
                    <a:pt x="6" y="1"/>
                  </a:cubicBezTo>
                  <a:cubicBezTo>
                    <a:pt x="6" y="0"/>
                    <a:pt x="6" y="0"/>
                    <a:pt x="6"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3" name="Freeform 110"/>
            <p:cNvSpPr/>
            <p:nvPr/>
          </p:nvSpPr>
          <p:spPr bwMode="auto">
            <a:xfrm flipH="1">
              <a:off x="3971351" y="5740099"/>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4" name="Freeform 111"/>
            <p:cNvSpPr/>
            <p:nvPr/>
          </p:nvSpPr>
          <p:spPr bwMode="auto">
            <a:xfrm>
              <a:off x="4187123" y="5809494"/>
              <a:ext cx="5422" cy="7590"/>
            </a:xfrm>
            <a:custGeom>
              <a:gdLst>
                <a:gd name="T0" fmla="*/ 1 w 2"/>
                <a:gd name="T1" fmla="*/ 0 h 3"/>
                <a:gd name="T2" fmla="*/ 1 w 2"/>
                <a:gd name="T3" fmla="*/ 2 h 3"/>
                <a:gd name="T4" fmla="*/ 2 w 2"/>
                <a:gd name="T5" fmla="*/ 3 h 3"/>
                <a:gd name="T6" fmla="*/ 2 w 2"/>
                <a:gd name="T7" fmla="*/ 1 h 3"/>
                <a:gd name="T8" fmla="*/ 1 w 2"/>
                <a:gd name="T9" fmla="*/ 0 h 3"/>
              </a:gdLst>
              <a:cxnLst>
                <a:cxn ang="0">
                  <a:pos x="T0" y="T1"/>
                </a:cxn>
                <a:cxn ang="0">
                  <a:pos x="T2" y="T3"/>
                </a:cxn>
                <a:cxn ang="0">
                  <a:pos x="T4" y="T5"/>
                </a:cxn>
                <a:cxn ang="0">
                  <a:pos x="T6" y="T7"/>
                </a:cxn>
                <a:cxn ang="0">
                  <a:pos x="T8" y="T9"/>
                </a:cxn>
              </a:cxnLst>
              <a:rect l="0" t="0" r="r" b="b"/>
              <a:pathLst>
                <a:path w="2" h="3">
                  <a:moveTo>
                    <a:pt x="1" y="0"/>
                  </a:moveTo>
                  <a:cubicBezTo>
                    <a:pt x="0" y="1"/>
                    <a:pt x="1" y="1"/>
                    <a:pt x="1" y="2"/>
                  </a:cubicBezTo>
                  <a:cubicBezTo>
                    <a:pt x="1" y="3"/>
                    <a:pt x="2" y="3"/>
                    <a:pt x="2" y="3"/>
                  </a:cubicBezTo>
                  <a:cubicBezTo>
                    <a:pt x="2" y="1"/>
                    <a:pt x="2" y="2"/>
                    <a:pt x="2" y="1"/>
                  </a:cubicBezTo>
                  <a:cubicBezTo>
                    <a:pt x="1" y="1"/>
                    <a:pt x="1"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5" name="Freeform 112"/>
            <p:cNvSpPr/>
            <p:nvPr/>
          </p:nvSpPr>
          <p:spPr bwMode="auto">
            <a:xfrm>
              <a:off x="4081948" y="5704318"/>
              <a:ext cx="7590" cy="7590"/>
            </a:xfrm>
            <a:custGeom>
              <a:gdLst>
                <a:gd name="T0" fmla="*/ 0 w 3"/>
                <a:gd name="T1" fmla="*/ 0 h 3"/>
                <a:gd name="T2" fmla="*/ 2 w 3"/>
                <a:gd name="T3" fmla="*/ 3 h 3"/>
                <a:gd name="T4" fmla="*/ 2 w 3"/>
                <a:gd name="T5" fmla="*/ 2 h 3"/>
                <a:gd name="T6" fmla="*/ 3 w 3"/>
                <a:gd name="T7" fmla="*/ 1 h 3"/>
                <a:gd name="T8" fmla="*/ 0 w 3"/>
                <a:gd name="T9" fmla="*/ 0 h 3"/>
              </a:gdLst>
              <a:cxnLst>
                <a:cxn ang="0">
                  <a:pos x="T0" y="T1"/>
                </a:cxn>
                <a:cxn ang="0">
                  <a:pos x="T2" y="T3"/>
                </a:cxn>
                <a:cxn ang="0">
                  <a:pos x="T4" y="T5"/>
                </a:cxn>
                <a:cxn ang="0">
                  <a:pos x="T6" y="T7"/>
                </a:cxn>
                <a:cxn ang="0">
                  <a:pos x="T8" y="T9"/>
                </a:cxn>
              </a:cxnLst>
              <a:rect l="0" t="0" r="r" b="b"/>
              <a:pathLst>
                <a:path w="3" h="3">
                  <a:moveTo>
                    <a:pt x="0" y="0"/>
                  </a:moveTo>
                  <a:cubicBezTo>
                    <a:pt x="0" y="1"/>
                    <a:pt x="0" y="3"/>
                    <a:pt x="2" y="3"/>
                  </a:cubicBezTo>
                  <a:cubicBezTo>
                    <a:pt x="2" y="3"/>
                    <a:pt x="1" y="2"/>
                    <a:pt x="2" y="2"/>
                  </a:cubicBezTo>
                  <a:cubicBezTo>
                    <a:pt x="2" y="1"/>
                    <a:pt x="3" y="2"/>
                    <a:pt x="3" y="1"/>
                  </a:cubicBezTo>
                  <a:cubicBezTo>
                    <a:pt x="3" y="0"/>
                    <a:pt x="1"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6" name="Freeform 113"/>
            <p:cNvSpPr/>
            <p:nvPr/>
          </p:nvSpPr>
          <p:spPr bwMode="auto">
            <a:xfrm flipH="1">
              <a:off x="4076526" y="5696728"/>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7" name="Freeform 114"/>
            <p:cNvSpPr/>
            <p:nvPr/>
          </p:nvSpPr>
          <p:spPr bwMode="auto">
            <a:xfrm flipH="1">
              <a:off x="4087369" y="5796482"/>
              <a:ext cx="0" cy="3253"/>
            </a:xfrm>
            <a:custGeom>
              <a:gdLst>
                <a:gd name="T0" fmla="*/ 0 h 1"/>
                <a:gd name="T1" fmla="*/ 0 h 1"/>
                <a:gd name="T2" fmla="*/ 0 h 1"/>
              </a:gdLst>
              <a:cxnLst>
                <a:cxn ang="0">
                  <a:pos x="0" y="T0"/>
                </a:cxn>
                <a:cxn ang="0">
                  <a:pos x="0" y="T1"/>
                </a:cxn>
                <a:cxn ang="0">
                  <a:pos x="0" y="T2"/>
                </a:cxn>
              </a:cxnLst>
              <a:rect l="0" t="0" r="r" b="b"/>
              <a:pathLst>
                <a:path h="1">
                  <a:moveTo>
                    <a:pt x="0" y="0"/>
                  </a:moveTo>
                  <a:cubicBezTo>
                    <a:pt x="0" y="1"/>
                    <a:pt x="0" y="0"/>
                    <a:pt x="0" y="0"/>
                  </a:cubicBezTo>
                  <a:cubicBezTo>
                    <a:pt x="0" y="0"/>
                    <a:pt x="0"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8" name="Freeform 115"/>
            <p:cNvSpPr/>
            <p:nvPr/>
          </p:nvSpPr>
          <p:spPr bwMode="auto">
            <a:xfrm>
              <a:off x="4087369" y="5709740"/>
              <a:ext cx="2169" cy="2169"/>
            </a:xfrm>
            <a:custGeom>
              <a:gdLst>
                <a:gd name="T0" fmla="*/ 0 w 1"/>
                <a:gd name="T1" fmla="*/ 1 h 1"/>
                <a:gd name="T2" fmla="*/ 1 w 1"/>
                <a:gd name="T3" fmla="*/ 0 h 1"/>
                <a:gd name="T4" fmla="*/ 0 w 1"/>
                <a:gd name="T5" fmla="*/ 1 h 1"/>
              </a:gdLst>
              <a:cxnLst>
                <a:cxn ang="0">
                  <a:pos x="T0" y="T1"/>
                </a:cxn>
                <a:cxn ang="0">
                  <a:pos x="T2" y="T3"/>
                </a:cxn>
                <a:cxn ang="0">
                  <a:pos x="T4" y="T5"/>
                </a:cxn>
              </a:cxnLst>
              <a:rect l="0" t="0" r="r" b="b"/>
              <a:pathLst>
                <a:path w="1" h="1">
                  <a:moveTo>
                    <a:pt x="0" y="1"/>
                  </a:moveTo>
                  <a:cubicBezTo>
                    <a:pt x="0" y="1"/>
                    <a:pt x="1" y="0"/>
                    <a:pt x="1" y="0"/>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79" name="Freeform 116"/>
            <p:cNvSpPr/>
            <p:nvPr/>
          </p:nvSpPr>
          <p:spPr bwMode="auto">
            <a:xfrm>
              <a:off x="4128572" y="5694560"/>
              <a:ext cx="2169" cy="2169"/>
            </a:xfrm>
            <a:custGeom>
              <a:gdLst>
                <a:gd name="T0" fmla="*/ 1 w 1"/>
                <a:gd name="T1" fmla="*/ 1 h 1"/>
                <a:gd name="T2" fmla="*/ 1 w 1"/>
                <a:gd name="T3" fmla="*/ 1 h 1"/>
              </a:gdLst>
              <a:cxnLst>
                <a:cxn ang="0">
                  <a:pos x="T0" y="T1"/>
                </a:cxn>
                <a:cxn ang="0">
                  <a:pos x="T2" y="T3"/>
                </a:cxn>
              </a:cxnLst>
              <a:rect l="0" t="0" r="r" b="b"/>
              <a:pathLst>
                <a:path w="1" h="1">
                  <a:moveTo>
                    <a:pt x="1" y="1"/>
                  </a:moveTo>
                  <a:cubicBezTo>
                    <a:pt x="1" y="0"/>
                    <a:pt x="0" y="1"/>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0" name="Freeform 117"/>
            <p:cNvSpPr/>
            <p:nvPr/>
          </p:nvSpPr>
          <p:spPr bwMode="auto">
            <a:xfrm>
              <a:off x="4072189" y="5722751"/>
              <a:ext cx="2169" cy="2169"/>
            </a:xfrm>
            <a:custGeom>
              <a:gdLst>
                <a:gd name="T0" fmla="*/ 0 w 1"/>
                <a:gd name="T1" fmla="*/ 1 h 1"/>
                <a:gd name="T2" fmla="*/ 1 w 1"/>
                <a:gd name="T3" fmla="*/ 0 h 1"/>
                <a:gd name="T4" fmla="*/ 0 w 1"/>
                <a:gd name="T5" fmla="*/ 1 h 1"/>
              </a:gdLst>
              <a:cxnLst>
                <a:cxn ang="0">
                  <a:pos x="T0" y="T1"/>
                </a:cxn>
                <a:cxn ang="0">
                  <a:pos x="T2" y="T3"/>
                </a:cxn>
                <a:cxn ang="0">
                  <a:pos x="T4" y="T5"/>
                </a:cxn>
              </a:cxnLst>
              <a:rect l="0" t="0" r="r" b="b"/>
              <a:pathLst>
                <a:path w="1" h="1">
                  <a:moveTo>
                    <a:pt x="0" y="1"/>
                  </a:moveTo>
                  <a:cubicBezTo>
                    <a:pt x="1" y="1"/>
                    <a:pt x="1" y="1"/>
                    <a:pt x="1" y="0"/>
                  </a:cubicBezTo>
                  <a:cubicBezTo>
                    <a:pt x="1" y="0"/>
                    <a:pt x="0" y="0"/>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1" name="Freeform 118"/>
            <p:cNvSpPr/>
            <p:nvPr/>
          </p:nvSpPr>
          <p:spPr bwMode="auto">
            <a:xfrm>
              <a:off x="4171943" y="5683717"/>
              <a:ext cx="2169" cy="0"/>
            </a:xfrm>
            <a:custGeom>
              <a:gdLst>
                <a:gd name="T0" fmla="*/ 1 w 1"/>
                <a:gd name="T1" fmla="*/ 1 w 1"/>
                <a:gd name="T2" fmla="*/ 1 w 1"/>
              </a:gdLst>
              <a:cxnLst>
                <a:cxn ang="0">
                  <a:pos x="T0" y="0"/>
                </a:cxn>
                <a:cxn ang="0">
                  <a:pos x="T1" y="0"/>
                </a:cxn>
                <a:cxn ang="0">
                  <a:pos x="T2" y="0"/>
                </a:cxn>
              </a:cxnLst>
              <a:rect l="0" t="0" r="r" b="b"/>
              <a:pathLst>
                <a:path w="1">
                  <a:moveTo>
                    <a:pt x="1" y="0"/>
                  </a:moveTo>
                  <a:cubicBezTo>
                    <a:pt x="1" y="0"/>
                    <a:pt x="1" y="0"/>
                    <a:pt x="1" y="0"/>
                  </a:cubicBezTo>
                  <a:cubicBezTo>
                    <a:pt x="1" y="0"/>
                    <a:pt x="0" y="0"/>
                    <a:pt x="1"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2" name="Freeform 119"/>
            <p:cNvSpPr/>
            <p:nvPr/>
          </p:nvSpPr>
          <p:spPr bwMode="auto">
            <a:xfrm>
              <a:off x="4012554" y="5655525"/>
              <a:ext cx="10843" cy="5422"/>
            </a:xfrm>
            <a:custGeom>
              <a:gdLst>
                <a:gd name="T0" fmla="*/ 4 w 4"/>
                <a:gd name="T1" fmla="*/ 1 h 2"/>
                <a:gd name="T2" fmla="*/ 0 w 4"/>
                <a:gd name="T3" fmla="*/ 2 h 2"/>
                <a:gd name="T4" fmla="*/ 3 w 4"/>
                <a:gd name="T5" fmla="*/ 2 h 2"/>
                <a:gd name="T6" fmla="*/ 4 w 4"/>
                <a:gd name="T7" fmla="*/ 1 h 2"/>
              </a:gdLst>
              <a:cxnLst>
                <a:cxn ang="0">
                  <a:pos x="T0" y="T1"/>
                </a:cxn>
                <a:cxn ang="0">
                  <a:pos x="T2" y="T3"/>
                </a:cxn>
                <a:cxn ang="0">
                  <a:pos x="T4" y="T5"/>
                </a:cxn>
                <a:cxn ang="0">
                  <a:pos x="T6" y="T7"/>
                </a:cxn>
              </a:cxnLst>
              <a:rect l="0" t="0" r="r" b="b"/>
              <a:pathLst>
                <a:path w="4" h="2">
                  <a:moveTo>
                    <a:pt x="4" y="1"/>
                  </a:moveTo>
                  <a:cubicBezTo>
                    <a:pt x="3" y="1"/>
                    <a:pt x="1" y="0"/>
                    <a:pt x="0" y="2"/>
                  </a:cubicBezTo>
                  <a:cubicBezTo>
                    <a:pt x="2" y="1"/>
                    <a:pt x="3" y="2"/>
                    <a:pt x="3" y="2"/>
                  </a:cubicBezTo>
                  <a:cubicBezTo>
                    <a:pt x="4" y="2"/>
                    <a:pt x="4" y="2"/>
                    <a:pt x="4"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3" name="Freeform 120"/>
            <p:cNvSpPr/>
            <p:nvPr/>
          </p:nvSpPr>
          <p:spPr bwMode="auto">
            <a:xfrm>
              <a:off x="4017975" y="5686970"/>
              <a:ext cx="2169" cy="4337"/>
            </a:xfrm>
            <a:custGeom>
              <a:gdLst>
                <a:gd name="T0" fmla="*/ 1 w 1"/>
                <a:gd name="T1" fmla="*/ 2 h 2"/>
                <a:gd name="T2" fmla="*/ 1 w 1"/>
                <a:gd name="T3" fmla="*/ 0 h 2"/>
                <a:gd name="T4" fmla="*/ 1 w 1"/>
                <a:gd name="T5" fmla="*/ 2 h 2"/>
              </a:gdLst>
              <a:cxnLst>
                <a:cxn ang="0">
                  <a:pos x="T0" y="T1"/>
                </a:cxn>
                <a:cxn ang="0">
                  <a:pos x="T2" y="T3"/>
                </a:cxn>
                <a:cxn ang="0">
                  <a:pos x="T4" y="T5"/>
                </a:cxn>
              </a:cxnLst>
              <a:rect l="0" t="0" r="r" b="b"/>
              <a:pathLst>
                <a:path w="1" h="2">
                  <a:moveTo>
                    <a:pt x="1" y="2"/>
                  </a:moveTo>
                  <a:cubicBezTo>
                    <a:pt x="1" y="1"/>
                    <a:pt x="1" y="1"/>
                    <a:pt x="1" y="0"/>
                  </a:cubicBezTo>
                  <a:cubicBezTo>
                    <a:pt x="1" y="0"/>
                    <a:pt x="0" y="1"/>
                    <a:pt x="1"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4" name="Freeform 121"/>
            <p:cNvSpPr/>
            <p:nvPr/>
          </p:nvSpPr>
          <p:spPr bwMode="auto">
            <a:xfrm>
              <a:off x="3892198" y="5792145"/>
              <a:ext cx="2169" cy="4337"/>
            </a:xfrm>
            <a:custGeom>
              <a:gdLst>
                <a:gd name="T0" fmla="*/ 0 w 1"/>
                <a:gd name="T1" fmla="*/ 0 h 2"/>
                <a:gd name="T2" fmla="*/ 1 w 1"/>
                <a:gd name="T3" fmla="*/ 1 h 2"/>
                <a:gd name="T4" fmla="*/ 0 w 1"/>
                <a:gd name="T5" fmla="*/ 0 h 2"/>
              </a:gdLst>
              <a:cxnLst>
                <a:cxn ang="0">
                  <a:pos x="T0" y="T1"/>
                </a:cxn>
                <a:cxn ang="0">
                  <a:pos x="T2" y="T3"/>
                </a:cxn>
                <a:cxn ang="0">
                  <a:pos x="T4" y="T5"/>
                </a:cxn>
              </a:cxnLst>
              <a:rect l="0" t="0" r="r" b="b"/>
              <a:pathLst>
                <a:path w="1" h="2">
                  <a:moveTo>
                    <a:pt x="0" y="0"/>
                  </a:moveTo>
                  <a:cubicBezTo>
                    <a:pt x="0" y="1"/>
                    <a:pt x="1" y="2"/>
                    <a:pt x="1" y="1"/>
                  </a:cubicBezTo>
                  <a:cubicBezTo>
                    <a:pt x="1" y="1"/>
                    <a:pt x="1" y="0"/>
                    <a:pt x="0"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5" name="Freeform 122"/>
            <p:cNvSpPr/>
            <p:nvPr/>
          </p:nvSpPr>
          <p:spPr bwMode="auto">
            <a:xfrm flipH="1">
              <a:off x="3892198" y="5788893"/>
              <a:ext cx="0" cy="3253"/>
            </a:xfrm>
            <a:custGeom>
              <a:gdLst>
                <a:gd name="T0" fmla="*/ 1 h 1"/>
                <a:gd name="T1" fmla="*/ 1 h 1"/>
                <a:gd name="T2" fmla="*/ 1 h 1"/>
              </a:gdLst>
              <a:cxnLst>
                <a:cxn ang="0">
                  <a:pos x="0" y="T0"/>
                </a:cxn>
                <a:cxn ang="0">
                  <a:pos x="0" y="T1"/>
                </a:cxn>
                <a:cxn ang="0">
                  <a:pos x="0" y="T2"/>
                </a:cxn>
              </a:cxnLst>
              <a:rect l="0" t="0" r="r" b="b"/>
              <a:pathLst>
                <a:path h="1">
                  <a:moveTo>
                    <a:pt x="0" y="1"/>
                  </a:moveTo>
                  <a:cubicBezTo>
                    <a:pt x="0" y="1"/>
                    <a:pt x="0" y="1"/>
                    <a:pt x="0" y="1"/>
                  </a:cubicBezTo>
                  <a:cubicBezTo>
                    <a:pt x="0" y="1"/>
                    <a:pt x="0" y="0"/>
                    <a:pt x="0"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grpSp>
      <p:grpSp>
        <p:nvGrpSpPr>
          <p:cNvPr id="186" name="组合 185"/>
          <p:cNvGrpSpPr/>
          <p:nvPr/>
        </p:nvGrpSpPr>
        <p:grpSpPr>
          <a:xfrm>
            <a:off x="5872990" y="2179224"/>
            <a:ext cx="439987" cy="377259"/>
            <a:chOff x="5964264" y="5437584"/>
            <a:chExt cx="532384" cy="456484"/>
          </a:xfrm>
          <a:solidFill>
            <a:srgbClr val="4BACC6">
              <a:lumMod val="50000"/>
            </a:srgbClr>
          </a:solidFill>
        </p:grpSpPr>
        <p:sp>
          <p:nvSpPr>
            <p:cNvPr id="187" name="Freeform 212"/>
            <p:cNvSpPr>
              <a:spLocks noEditPoints="1"/>
            </p:cNvSpPr>
            <p:nvPr/>
          </p:nvSpPr>
          <p:spPr bwMode="auto">
            <a:xfrm>
              <a:off x="6141003" y="5437584"/>
              <a:ext cx="355645" cy="315527"/>
            </a:xfrm>
            <a:custGeom>
              <a:gdLst>
                <a:gd name="T0" fmla="*/ 8 w 139"/>
                <a:gd name="T1" fmla="*/ 123 h 123"/>
                <a:gd name="T2" fmla="*/ 20 w 139"/>
                <a:gd name="T3" fmla="*/ 90 h 123"/>
                <a:gd name="T4" fmla="*/ 0 w 139"/>
                <a:gd name="T5" fmla="*/ 53 h 123"/>
                <a:gd name="T6" fmla="*/ 69 w 139"/>
                <a:gd name="T7" fmla="*/ 0 h 123"/>
                <a:gd name="T8" fmla="*/ 139 w 139"/>
                <a:gd name="T9" fmla="*/ 53 h 123"/>
                <a:gd name="T10" fmla="*/ 69 w 139"/>
                <a:gd name="T11" fmla="*/ 106 h 123"/>
                <a:gd name="T12" fmla="*/ 45 w 139"/>
                <a:gd name="T13" fmla="*/ 103 h 123"/>
                <a:gd name="T14" fmla="*/ 22 w 139"/>
                <a:gd name="T15" fmla="*/ 115 h 123"/>
                <a:gd name="T16" fmla="*/ 8 w 139"/>
                <a:gd name="T17" fmla="*/ 123 h 123"/>
                <a:gd name="T18" fmla="*/ 69 w 139"/>
                <a:gd name="T19" fmla="*/ 12 h 123"/>
                <a:gd name="T20" fmla="*/ 12 w 139"/>
                <a:gd name="T21" fmla="*/ 53 h 123"/>
                <a:gd name="T22" fmla="*/ 30 w 139"/>
                <a:gd name="T23" fmla="*/ 83 h 123"/>
                <a:gd name="T24" fmla="*/ 34 w 139"/>
                <a:gd name="T25" fmla="*/ 85 h 123"/>
                <a:gd name="T26" fmla="*/ 30 w 139"/>
                <a:gd name="T27" fmla="*/ 97 h 123"/>
                <a:gd name="T28" fmla="*/ 45 w 139"/>
                <a:gd name="T29" fmla="*/ 91 h 123"/>
                <a:gd name="T30" fmla="*/ 46 w 139"/>
                <a:gd name="T31" fmla="*/ 91 h 123"/>
                <a:gd name="T32" fmla="*/ 47 w 139"/>
                <a:gd name="T33" fmla="*/ 91 h 123"/>
                <a:gd name="T34" fmla="*/ 69 w 139"/>
                <a:gd name="T35" fmla="*/ 94 h 123"/>
                <a:gd name="T36" fmla="*/ 127 w 139"/>
                <a:gd name="T37" fmla="*/ 53 h 123"/>
                <a:gd name="T38" fmla="*/ 69 w 139"/>
                <a:gd name="T39" fmla="*/ 12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9" h="123">
                  <a:moveTo>
                    <a:pt x="8" y="123"/>
                  </a:moveTo>
                  <a:cubicBezTo>
                    <a:pt x="20" y="90"/>
                    <a:pt x="20" y="90"/>
                    <a:pt x="20" y="90"/>
                  </a:cubicBezTo>
                  <a:cubicBezTo>
                    <a:pt x="7" y="80"/>
                    <a:pt x="0" y="67"/>
                    <a:pt x="0" y="53"/>
                  </a:cubicBezTo>
                  <a:cubicBezTo>
                    <a:pt x="0" y="24"/>
                    <a:pt x="31" y="0"/>
                    <a:pt x="69" y="0"/>
                  </a:cubicBezTo>
                  <a:cubicBezTo>
                    <a:pt x="108" y="0"/>
                    <a:pt x="139" y="24"/>
                    <a:pt x="139" y="53"/>
                  </a:cubicBezTo>
                  <a:cubicBezTo>
                    <a:pt x="139" y="82"/>
                    <a:pt x="108" y="106"/>
                    <a:pt x="69" y="106"/>
                  </a:cubicBezTo>
                  <a:cubicBezTo>
                    <a:pt x="61" y="106"/>
                    <a:pt x="53" y="105"/>
                    <a:pt x="45" y="103"/>
                  </a:cubicBezTo>
                  <a:cubicBezTo>
                    <a:pt x="42" y="104"/>
                    <a:pt x="31" y="110"/>
                    <a:pt x="22" y="115"/>
                  </a:cubicBezTo>
                  <a:cubicBezTo>
                    <a:pt x="8" y="123"/>
                    <a:pt x="8" y="123"/>
                    <a:pt x="8" y="123"/>
                  </a:cubicBezTo>
                  <a:close/>
                  <a:moveTo>
                    <a:pt x="69" y="12"/>
                  </a:moveTo>
                  <a:cubicBezTo>
                    <a:pt x="38" y="12"/>
                    <a:pt x="12" y="30"/>
                    <a:pt x="12" y="53"/>
                  </a:cubicBezTo>
                  <a:cubicBezTo>
                    <a:pt x="12" y="64"/>
                    <a:pt x="18" y="75"/>
                    <a:pt x="30" y="83"/>
                  </a:cubicBezTo>
                  <a:cubicBezTo>
                    <a:pt x="34" y="85"/>
                    <a:pt x="34" y="85"/>
                    <a:pt x="34" y="85"/>
                  </a:cubicBezTo>
                  <a:cubicBezTo>
                    <a:pt x="30" y="97"/>
                    <a:pt x="30" y="97"/>
                    <a:pt x="30" y="97"/>
                  </a:cubicBezTo>
                  <a:cubicBezTo>
                    <a:pt x="42" y="91"/>
                    <a:pt x="44" y="91"/>
                    <a:pt x="45" y="91"/>
                  </a:cubicBezTo>
                  <a:cubicBezTo>
                    <a:pt x="46" y="91"/>
                    <a:pt x="46" y="91"/>
                    <a:pt x="46" y="91"/>
                  </a:cubicBezTo>
                  <a:cubicBezTo>
                    <a:pt x="47" y="91"/>
                    <a:pt x="47" y="91"/>
                    <a:pt x="47" y="91"/>
                  </a:cubicBezTo>
                  <a:cubicBezTo>
                    <a:pt x="54" y="93"/>
                    <a:pt x="62" y="94"/>
                    <a:pt x="69" y="94"/>
                  </a:cubicBezTo>
                  <a:cubicBezTo>
                    <a:pt x="101" y="94"/>
                    <a:pt x="127" y="76"/>
                    <a:pt x="127" y="53"/>
                  </a:cubicBezTo>
                  <a:cubicBezTo>
                    <a:pt x="127" y="30"/>
                    <a:pt x="101" y="12"/>
                    <a:pt x="69" y="12"/>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8" name="Freeform 213"/>
            <p:cNvSpPr/>
            <p:nvPr/>
          </p:nvSpPr>
          <p:spPr bwMode="auto">
            <a:xfrm>
              <a:off x="6238588" y="5529748"/>
              <a:ext cx="169148" cy="16265"/>
            </a:xfrm>
            <a:custGeom>
              <a:gdLst>
                <a:gd name="T0" fmla="*/ 156 w 156"/>
                <a:gd name="T1" fmla="*/ 15 h 15"/>
                <a:gd name="T2" fmla="*/ 0 w 156"/>
                <a:gd name="T3" fmla="*/ 15 h 15"/>
                <a:gd name="T4" fmla="*/ 0 w 156"/>
                <a:gd name="T5" fmla="*/ 0 h 15"/>
                <a:gd name="T6" fmla="*/ 156 w 156"/>
                <a:gd name="T7" fmla="*/ 0 h 15"/>
                <a:gd name="T8" fmla="*/ 156 w 156"/>
                <a:gd name="T9" fmla="*/ 15 h 15"/>
                <a:gd name="T10" fmla="*/ 156 w 156"/>
                <a:gd name="T11" fmla="*/ 15 h 15"/>
              </a:gdLst>
              <a:cxnLst>
                <a:cxn ang="0">
                  <a:pos x="T0" y="T1"/>
                </a:cxn>
                <a:cxn ang="0">
                  <a:pos x="T2" y="T3"/>
                </a:cxn>
                <a:cxn ang="0">
                  <a:pos x="T4" y="T5"/>
                </a:cxn>
                <a:cxn ang="0">
                  <a:pos x="T6" y="T7"/>
                </a:cxn>
                <a:cxn ang="0">
                  <a:pos x="T8" y="T9"/>
                </a:cxn>
                <a:cxn ang="0">
                  <a:pos x="T10" y="T11"/>
                </a:cxn>
              </a:cxnLst>
              <a:rect l="0" t="0" r="r" b="b"/>
              <a:pathLst>
                <a:path w="156" h="15">
                  <a:moveTo>
                    <a:pt x="156" y="15"/>
                  </a:moveTo>
                  <a:lnTo>
                    <a:pt x="0" y="15"/>
                  </a:lnTo>
                  <a:lnTo>
                    <a:pt x="0" y="0"/>
                  </a:lnTo>
                  <a:lnTo>
                    <a:pt x="156" y="0"/>
                  </a:lnTo>
                  <a:lnTo>
                    <a:pt x="156" y="15"/>
                  </a:lnTo>
                  <a:lnTo>
                    <a:pt x="156" y="15"/>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89" name="Freeform 214"/>
            <p:cNvSpPr/>
            <p:nvPr/>
          </p:nvSpPr>
          <p:spPr bwMode="auto">
            <a:xfrm>
              <a:off x="6238588" y="5561192"/>
              <a:ext cx="169148" cy="15180"/>
            </a:xfrm>
            <a:custGeom>
              <a:gdLst>
                <a:gd name="T0" fmla="*/ 156 w 156"/>
                <a:gd name="T1" fmla="*/ 14 h 14"/>
                <a:gd name="T2" fmla="*/ 0 w 156"/>
                <a:gd name="T3" fmla="*/ 14 h 14"/>
                <a:gd name="T4" fmla="*/ 0 w 156"/>
                <a:gd name="T5" fmla="*/ 0 h 14"/>
                <a:gd name="T6" fmla="*/ 156 w 156"/>
                <a:gd name="T7" fmla="*/ 0 h 14"/>
                <a:gd name="T8" fmla="*/ 156 w 156"/>
                <a:gd name="T9" fmla="*/ 14 h 14"/>
                <a:gd name="T10" fmla="*/ 156 w 156"/>
                <a:gd name="T11" fmla="*/ 14 h 14"/>
              </a:gdLst>
              <a:cxnLst>
                <a:cxn ang="0">
                  <a:pos x="T0" y="T1"/>
                </a:cxn>
                <a:cxn ang="0">
                  <a:pos x="T2" y="T3"/>
                </a:cxn>
                <a:cxn ang="0">
                  <a:pos x="T4" y="T5"/>
                </a:cxn>
                <a:cxn ang="0">
                  <a:pos x="T6" y="T7"/>
                </a:cxn>
                <a:cxn ang="0">
                  <a:pos x="T8" y="T9"/>
                </a:cxn>
                <a:cxn ang="0">
                  <a:pos x="T10" y="T11"/>
                </a:cxn>
              </a:cxnLst>
              <a:rect l="0" t="0" r="r" b="b"/>
              <a:pathLst>
                <a:path w="156" h="14">
                  <a:moveTo>
                    <a:pt x="156" y="14"/>
                  </a:moveTo>
                  <a:lnTo>
                    <a:pt x="0" y="14"/>
                  </a:lnTo>
                  <a:lnTo>
                    <a:pt x="0" y="0"/>
                  </a:lnTo>
                  <a:lnTo>
                    <a:pt x="156" y="0"/>
                  </a:lnTo>
                  <a:lnTo>
                    <a:pt x="156" y="14"/>
                  </a:lnTo>
                  <a:lnTo>
                    <a:pt x="156" y="14"/>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90" name="Freeform 215"/>
            <p:cNvSpPr/>
            <p:nvPr/>
          </p:nvSpPr>
          <p:spPr bwMode="auto">
            <a:xfrm>
              <a:off x="6238588" y="5591552"/>
              <a:ext cx="169148" cy="18433"/>
            </a:xfrm>
            <a:custGeom>
              <a:gdLst>
                <a:gd name="T0" fmla="*/ 156 w 156"/>
                <a:gd name="T1" fmla="*/ 17 h 17"/>
                <a:gd name="T2" fmla="*/ 0 w 156"/>
                <a:gd name="T3" fmla="*/ 17 h 17"/>
                <a:gd name="T4" fmla="*/ 0 w 156"/>
                <a:gd name="T5" fmla="*/ 0 h 17"/>
                <a:gd name="T6" fmla="*/ 156 w 156"/>
                <a:gd name="T7" fmla="*/ 0 h 17"/>
                <a:gd name="T8" fmla="*/ 156 w 156"/>
                <a:gd name="T9" fmla="*/ 17 h 17"/>
                <a:gd name="T10" fmla="*/ 156 w 156"/>
                <a:gd name="T11" fmla="*/ 17 h 17"/>
              </a:gdLst>
              <a:cxnLst>
                <a:cxn ang="0">
                  <a:pos x="T0" y="T1"/>
                </a:cxn>
                <a:cxn ang="0">
                  <a:pos x="T2" y="T3"/>
                </a:cxn>
                <a:cxn ang="0">
                  <a:pos x="T4" y="T5"/>
                </a:cxn>
                <a:cxn ang="0">
                  <a:pos x="T6" y="T7"/>
                </a:cxn>
                <a:cxn ang="0">
                  <a:pos x="T8" y="T9"/>
                </a:cxn>
                <a:cxn ang="0">
                  <a:pos x="T10" y="T11"/>
                </a:cxn>
              </a:cxnLst>
              <a:rect l="0" t="0" r="r" b="b"/>
              <a:pathLst>
                <a:path w="156" h="17">
                  <a:moveTo>
                    <a:pt x="156" y="17"/>
                  </a:moveTo>
                  <a:lnTo>
                    <a:pt x="0" y="17"/>
                  </a:lnTo>
                  <a:lnTo>
                    <a:pt x="0" y="0"/>
                  </a:lnTo>
                  <a:lnTo>
                    <a:pt x="156" y="0"/>
                  </a:lnTo>
                  <a:lnTo>
                    <a:pt x="156" y="17"/>
                  </a:lnTo>
                  <a:lnTo>
                    <a:pt x="156" y="1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91" name="Freeform 216"/>
            <p:cNvSpPr/>
            <p:nvPr/>
          </p:nvSpPr>
          <p:spPr bwMode="auto">
            <a:xfrm>
              <a:off x="5964264" y="5622997"/>
              <a:ext cx="250470" cy="271071"/>
            </a:xfrm>
            <a:custGeom>
              <a:gdLst>
                <a:gd name="T0" fmla="*/ 92 w 98"/>
                <a:gd name="T1" fmla="*/ 73 h 106"/>
                <a:gd name="T2" fmla="*/ 61 w 98"/>
                <a:gd name="T3" fmla="*/ 64 h 106"/>
                <a:gd name="T4" fmla="*/ 62 w 98"/>
                <a:gd name="T5" fmla="*/ 57 h 106"/>
                <a:gd name="T6" fmla="*/ 66 w 98"/>
                <a:gd name="T7" fmla="*/ 51 h 106"/>
                <a:gd name="T8" fmla="*/ 67 w 98"/>
                <a:gd name="T9" fmla="*/ 44 h 106"/>
                <a:gd name="T10" fmla="*/ 69 w 98"/>
                <a:gd name="T11" fmla="*/ 45 h 106"/>
                <a:gd name="T12" fmla="*/ 71 w 98"/>
                <a:gd name="T13" fmla="*/ 43 h 106"/>
                <a:gd name="T14" fmla="*/ 72 w 98"/>
                <a:gd name="T15" fmla="*/ 32 h 106"/>
                <a:gd name="T16" fmla="*/ 70 w 98"/>
                <a:gd name="T17" fmla="*/ 29 h 106"/>
                <a:gd name="T18" fmla="*/ 69 w 98"/>
                <a:gd name="T19" fmla="*/ 30 h 106"/>
                <a:gd name="T20" fmla="*/ 70 w 98"/>
                <a:gd name="T21" fmla="*/ 23 h 106"/>
                <a:gd name="T22" fmla="*/ 66 w 98"/>
                <a:gd name="T23" fmla="*/ 8 h 106"/>
                <a:gd name="T24" fmla="*/ 32 w 98"/>
                <a:gd name="T25" fmla="*/ 8 h 106"/>
                <a:gd name="T26" fmla="*/ 28 w 98"/>
                <a:gd name="T27" fmla="*/ 23 h 106"/>
                <a:gd name="T28" fmla="*/ 29 w 98"/>
                <a:gd name="T29" fmla="*/ 30 h 106"/>
                <a:gd name="T30" fmla="*/ 28 w 98"/>
                <a:gd name="T31" fmla="*/ 29 h 106"/>
                <a:gd name="T32" fmla="*/ 26 w 98"/>
                <a:gd name="T33" fmla="*/ 32 h 106"/>
                <a:gd name="T34" fmla="*/ 27 w 98"/>
                <a:gd name="T35" fmla="*/ 43 h 106"/>
                <a:gd name="T36" fmla="*/ 29 w 98"/>
                <a:gd name="T37" fmla="*/ 45 h 106"/>
                <a:gd name="T38" fmla="*/ 31 w 98"/>
                <a:gd name="T39" fmla="*/ 44 h 106"/>
                <a:gd name="T40" fmla="*/ 31 w 98"/>
                <a:gd name="T41" fmla="*/ 51 h 106"/>
                <a:gd name="T42" fmla="*/ 36 w 98"/>
                <a:gd name="T43" fmla="*/ 57 h 106"/>
                <a:gd name="T44" fmla="*/ 37 w 98"/>
                <a:gd name="T45" fmla="*/ 64 h 106"/>
                <a:gd name="T46" fmla="*/ 5 w 98"/>
                <a:gd name="T47" fmla="*/ 73 h 106"/>
                <a:gd name="T48" fmla="*/ 0 w 98"/>
                <a:gd name="T49" fmla="*/ 83 h 106"/>
                <a:gd name="T50" fmla="*/ 1 w 98"/>
                <a:gd name="T51" fmla="*/ 94 h 106"/>
                <a:gd name="T52" fmla="*/ 8 w 98"/>
                <a:gd name="T53" fmla="*/ 102 h 106"/>
                <a:gd name="T54" fmla="*/ 90 w 98"/>
                <a:gd name="T55" fmla="*/ 102 h 106"/>
                <a:gd name="T56" fmla="*/ 96 w 98"/>
                <a:gd name="T57" fmla="*/ 94 h 106"/>
                <a:gd name="T58" fmla="*/ 98 w 98"/>
                <a:gd name="T59" fmla="*/ 83 h 106"/>
                <a:gd name="T60" fmla="*/ 92 w 98"/>
                <a:gd name="T61" fmla="*/ 73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98" h="105">
                  <a:moveTo>
                    <a:pt x="92" y="73"/>
                  </a:moveTo>
                  <a:cubicBezTo>
                    <a:pt x="82" y="69"/>
                    <a:pt x="72" y="66"/>
                    <a:pt x="61" y="64"/>
                  </a:cubicBezTo>
                  <a:cubicBezTo>
                    <a:pt x="61" y="62"/>
                    <a:pt x="62" y="59"/>
                    <a:pt x="62" y="57"/>
                  </a:cubicBezTo>
                  <a:cubicBezTo>
                    <a:pt x="65" y="55"/>
                    <a:pt x="66" y="53"/>
                    <a:pt x="66" y="51"/>
                  </a:cubicBezTo>
                  <a:cubicBezTo>
                    <a:pt x="67" y="49"/>
                    <a:pt x="67" y="46"/>
                    <a:pt x="67" y="44"/>
                  </a:cubicBezTo>
                  <a:cubicBezTo>
                    <a:pt x="68" y="44"/>
                    <a:pt x="68" y="44"/>
                    <a:pt x="69" y="45"/>
                  </a:cubicBezTo>
                  <a:cubicBezTo>
                    <a:pt x="70" y="45"/>
                    <a:pt x="71" y="44"/>
                    <a:pt x="71" y="43"/>
                  </a:cubicBezTo>
                  <a:cubicBezTo>
                    <a:pt x="72" y="32"/>
                    <a:pt x="72" y="32"/>
                    <a:pt x="72" y="32"/>
                  </a:cubicBezTo>
                  <a:cubicBezTo>
                    <a:pt x="72" y="31"/>
                    <a:pt x="71" y="30"/>
                    <a:pt x="70" y="29"/>
                  </a:cubicBezTo>
                  <a:cubicBezTo>
                    <a:pt x="70" y="29"/>
                    <a:pt x="69" y="29"/>
                    <a:pt x="69" y="30"/>
                  </a:cubicBezTo>
                  <a:cubicBezTo>
                    <a:pt x="69" y="28"/>
                    <a:pt x="69" y="25"/>
                    <a:pt x="70" y="23"/>
                  </a:cubicBezTo>
                  <a:cubicBezTo>
                    <a:pt x="70" y="20"/>
                    <a:pt x="71" y="13"/>
                    <a:pt x="66" y="8"/>
                  </a:cubicBezTo>
                  <a:cubicBezTo>
                    <a:pt x="58" y="0"/>
                    <a:pt x="40" y="0"/>
                    <a:pt x="32" y="8"/>
                  </a:cubicBezTo>
                  <a:cubicBezTo>
                    <a:pt x="27" y="13"/>
                    <a:pt x="28" y="20"/>
                    <a:pt x="28" y="23"/>
                  </a:cubicBezTo>
                  <a:cubicBezTo>
                    <a:pt x="28" y="25"/>
                    <a:pt x="29" y="28"/>
                    <a:pt x="29" y="30"/>
                  </a:cubicBezTo>
                  <a:cubicBezTo>
                    <a:pt x="29" y="29"/>
                    <a:pt x="28" y="29"/>
                    <a:pt x="28" y="29"/>
                  </a:cubicBezTo>
                  <a:cubicBezTo>
                    <a:pt x="27" y="30"/>
                    <a:pt x="26" y="31"/>
                    <a:pt x="26" y="32"/>
                  </a:cubicBezTo>
                  <a:cubicBezTo>
                    <a:pt x="27" y="43"/>
                    <a:pt x="27" y="43"/>
                    <a:pt x="27" y="43"/>
                  </a:cubicBezTo>
                  <a:cubicBezTo>
                    <a:pt x="27" y="44"/>
                    <a:pt x="28" y="45"/>
                    <a:pt x="29" y="45"/>
                  </a:cubicBezTo>
                  <a:cubicBezTo>
                    <a:pt x="30" y="44"/>
                    <a:pt x="30" y="44"/>
                    <a:pt x="31" y="44"/>
                  </a:cubicBezTo>
                  <a:cubicBezTo>
                    <a:pt x="31" y="46"/>
                    <a:pt x="31" y="49"/>
                    <a:pt x="31" y="51"/>
                  </a:cubicBezTo>
                  <a:cubicBezTo>
                    <a:pt x="32" y="53"/>
                    <a:pt x="33" y="55"/>
                    <a:pt x="36" y="57"/>
                  </a:cubicBezTo>
                  <a:cubicBezTo>
                    <a:pt x="36" y="59"/>
                    <a:pt x="36" y="62"/>
                    <a:pt x="37" y="64"/>
                  </a:cubicBezTo>
                  <a:cubicBezTo>
                    <a:pt x="26" y="66"/>
                    <a:pt x="15" y="69"/>
                    <a:pt x="5" y="73"/>
                  </a:cubicBezTo>
                  <a:cubicBezTo>
                    <a:pt x="2" y="75"/>
                    <a:pt x="0" y="80"/>
                    <a:pt x="0" y="83"/>
                  </a:cubicBezTo>
                  <a:cubicBezTo>
                    <a:pt x="1" y="87"/>
                    <a:pt x="1" y="91"/>
                    <a:pt x="1" y="94"/>
                  </a:cubicBezTo>
                  <a:cubicBezTo>
                    <a:pt x="2" y="98"/>
                    <a:pt x="5" y="101"/>
                    <a:pt x="8" y="102"/>
                  </a:cubicBezTo>
                  <a:cubicBezTo>
                    <a:pt x="35" y="106"/>
                    <a:pt x="63" y="106"/>
                    <a:pt x="90" y="102"/>
                  </a:cubicBezTo>
                  <a:cubicBezTo>
                    <a:pt x="93" y="101"/>
                    <a:pt x="96" y="98"/>
                    <a:pt x="96" y="94"/>
                  </a:cubicBezTo>
                  <a:cubicBezTo>
                    <a:pt x="97" y="91"/>
                    <a:pt x="97" y="87"/>
                    <a:pt x="98" y="83"/>
                  </a:cubicBezTo>
                  <a:cubicBezTo>
                    <a:pt x="98" y="80"/>
                    <a:pt x="96" y="75"/>
                    <a:pt x="92" y="73"/>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grpSp>
      <p:grpSp>
        <p:nvGrpSpPr>
          <p:cNvPr id="192" name="组合 191"/>
          <p:cNvGrpSpPr/>
          <p:nvPr/>
        </p:nvGrpSpPr>
        <p:grpSpPr>
          <a:xfrm>
            <a:off x="9064708" y="2191323"/>
            <a:ext cx="355753" cy="353065"/>
            <a:chOff x="7078908" y="5461438"/>
            <a:chExt cx="430461" cy="427208"/>
          </a:xfrm>
          <a:solidFill>
            <a:srgbClr val="C00000"/>
          </a:solidFill>
        </p:grpSpPr>
        <p:sp>
          <p:nvSpPr>
            <p:cNvPr id="193" name="Freeform 236"/>
            <p:cNvSpPr/>
            <p:nvPr/>
          </p:nvSpPr>
          <p:spPr bwMode="auto">
            <a:xfrm>
              <a:off x="7078908" y="5461438"/>
              <a:ext cx="418534" cy="417450"/>
            </a:xfrm>
            <a:custGeom>
              <a:gdLst>
                <a:gd name="T0" fmla="*/ 84 w 163"/>
                <a:gd name="T1" fmla="*/ 129 h 163"/>
                <a:gd name="T2" fmla="*/ 46 w 163"/>
                <a:gd name="T3" fmla="*/ 50 h 163"/>
                <a:gd name="T4" fmla="*/ 81 w 163"/>
                <a:gd name="T5" fmla="*/ 34 h 163"/>
                <a:gd name="T6" fmla="*/ 127 w 163"/>
                <a:gd name="T7" fmla="*/ 89 h 163"/>
                <a:gd name="T8" fmla="*/ 147 w 163"/>
                <a:gd name="T9" fmla="*/ 94 h 163"/>
                <a:gd name="T10" fmla="*/ 162 w 163"/>
                <a:gd name="T11" fmla="*/ 86 h 163"/>
                <a:gd name="T12" fmla="*/ 162 w 163"/>
                <a:gd name="T13" fmla="*/ 70 h 163"/>
                <a:gd name="T14" fmla="*/ 144 w 163"/>
                <a:gd name="T15" fmla="*/ 59 h 163"/>
                <a:gd name="T16" fmla="*/ 154 w 163"/>
                <a:gd name="T17" fmla="*/ 45 h 163"/>
                <a:gd name="T18" fmla="*/ 145 w 163"/>
                <a:gd name="T19" fmla="*/ 32 h 163"/>
                <a:gd name="T20" fmla="*/ 125 w 163"/>
                <a:gd name="T21" fmla="*/ 30 h 163"/>
                <a:gd name="T22" fmla="*/ 126 w 163"/>
                <a:gd name="T23" fmla="*/ 13 h 163"/>
                <a:gd name="T24" fmla="*/ 112 w 163"/>
                <a:gd name="T25" fmla="*/ 6 h 163"/>
                <a:gd name="T26" fmla="*/ 93 w 163"/>
                <a:gd name="T27" fmla="*/ 15 h 163"/>
                <a:gd name="T28" fmla="*/ 86 w 163"/>
                <a:gd name="T29" fmla="*/ 0 h 163"/>
                <a:gd name="T30" fmla="*/ 70 w 163"/>
                <a:gd name="T31" fmla="*/ 1 h 163"/>
                <a:gd name="T32" fmla="*/ 58 w 163"/>
                <a:gd name="T33" fmla="*/ 18 h 163"/>
                <a:gd name="T34" fmla="*/ 44 w 163"/>
                <a:gd name="T35" fmla="*/ 9 h 163"/>
                <a:gd name="T36" fmla="*/ 31 w 163"/>
                <a:gd name="T37" fmla="*/ 17 h 163"/>
                <a:gd name="T38" fmla="*/ 31 w 163"/>
                <a:gd name="T39" fmla="*/ 36 h 163"/>
                <a:gd name="T40" fmla="*/ 15 w 163"/>
                <a:gd name="T41" fmla="*/ 33 h 163"/>
                <a:gd name="T42" fmla="*/ 8 w 163"/>
                <a:gd name="T43" fmla="*/ 47 h 163"/>
                <a:gd name="T44" fmla="*/ 18 w 163"/>
                <a:gd name="T45" fmla="*/ 59 h 163"/>
                <a:gd name="T46" fmla="*/ 0 w 163"/>
                <a:gd name="T47" fmla="*/ 73 h 163"/>
                <a:gd name="T48" fmla="*/ 0 w 163"/>
                <a:gd name="T49" fmla="*/ 88 h 163"/>
                <a:gd name="T50" fmla="*/ 15 w 163"/>
                <a:gd name="T51" fmla="*/ 94 h 163"/>
                <a:gd name="T52" fmla="*/ 6 w 163"/>
                <a:gd name="T53" fmla="*/ 114 h 163"/>
                <a:gd name="T54" fmla="*/ 15 w 163"/>
                <a:gd name="T55" fmla="*/ 128 h 163"/>
                <a:gd name="T56" fmla="*/ 30 w 163"/>
                <a:gd name="T57" fmla="*/ 125 h 163"/>
                <a:gd name="T58" fmla="*/ 33 w 163"/>
                <a:gd name="T59" fmla="*/ 148 h 163"/>
                <a:gd name="T60" fmla="*/ 47 w 163"/>
                <a:gd name="T61" fmla="*/ 155 h 163"/>
                <a:gd name="T62" fmla="*/ 59 w 163"/>
                <a:gd name="T63" fmla="*/ 145 h 163"/>
                <a:gd name="T64" fmla="*/ 72 w 163"/>
                <a:gd name="T65" fmla="*/ 163 h 163"/>
                <a:gd name="T66" fmla="*/ 88 w 163"/>
                <a:gd name="T67" fmla="*/ 162 h 163"/>
                <a:gd name="T68" fmla="*/ 94 w 163"/>
                <a:gd name="T69" fmla="*/ 148 h 163"/>
                <a:gd name="T70" fmla="*/ 89 w 163"/>
                <a:gd name="T71" fmla="*/ 128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63" h="163">
                  <a:moveTo>
                    <a:pt x="89" y="128"/>
                  </a:moveTo>
                  <a:cubicBezTo>
                    <a:pt x="88" y="128"/>
                    <a:pt x="86" y="129"/>
                    <a:pt x="84" y="129"/>
                  </a:cubicBezTo>
                  <a:cubicBezTo>
                    <a:pt x="58" y="130"/>
                    <a:pt x="36" y="110"/>
                    <a:pt x="35" y="84"/>
                  </a:cubicBezTo>
                  <a:cubicBezTo>
                    <a:pt x="34" y="71"/>
                    <a:pt x="38" y="59"/>
                    <a:pt x="46" y="50"/>
                  </a:cubicBezTo>
                  <a:cubicBezTo>
                    <a:pt x="55" y="40"/>
                    <a:pt x="66" y="35"/>
                    <a:pt x="79" y="34"/>
                  </a:cubicBezTo>
                  <a:cubicBezTo>
                    <a:pt x="79" y="34"/>
                    <a:pt x="80" y="34"/>
                    <a:pt x="81" y="34"/>
                  </a:cubicBezTo>
                  <a:cubicBezTo>
                    <a:pt x="106" y="34"/>
                    <a:pt x="127" y="54"/>
                    <a:pt x="128" y="79"/>
                  </a:cubicBezTo>
                  <a:cubicBezTo>
                    <a:pt x="128" y="82"/>
                    <a:pt x="128" y="85"/>
                    <a:pt x="127" y="89"/>
                  </a:cubicBezTo>
                  <a:cubicBezTo>
                    <a:pt x="144" y="105"/>
                    <a:pt x="144" y="105"/>
                    <a:pt x="144" y="105"/>
                  </a:cubicBezTo>
                  <a:cubicBezTo>
                    <a:pt x="145" y="101"/>
                    <a:pt x="146" y="97"/>
                    <a:pt x="147" y="94"/>
                  </a:cubicBezTo>
                  <a:cubicBezTo>
                    <a:pt x="163" y="90"/>
                    <a:pt x="163" y="90"/>
                    <a:pt x="163" y="90"/>
                  </a:cubicBezTo>
                  <a:cubicBezTo>
                    <a:pt x="162" y="86"/>
                    <a:pt x="162" y="86"/>
                    <a:pt x="162" y="86"/>
                  </a:cubicBezTo>
                  <a:cubicBezTo>
                    <a:pt x="162" y="75"/>
                    <a:pt x="162" y="75"/>
                    <a:pt x="162" y="75"/>
                  </a:cubicBezTo>
                  <a:cubicBezTo>
                    <a:pt x="162" y="70"/>
                    <a:pt x="162" y="70"/>
                    <a:pt x="162" y="70"/>
                  </a:cubicBezTo>
                  <a:cubicBezTo>
                    <a:pt x="147" y="69"/>
                    <a:pt x="147" y="69"/>
                    <a:pt x="147" y="69"/>
                  </a:cubicBezTo>
                  <a:cubicBezTo>
                    <a:pt x="146" y="66"/>
                    <a:pt x="145" y="62"/>
                    <a:pt x="144" y="59"/>
                  </a:cubicBezTo>
                  <a:cubicBezTo>
                    <a:pt x="156" y="48"/>
                    <a:pt x="156" y="48"/>
                    <a:pt x="156" y="48"/>
                  </a:cubicBezTo>
                  <a:cubicBezTo>
                    <a:pt x="154" y="45"/>
                    <a:pt x="154" y="45"/>
                    <a:pt x="154" y="45"/>
                  </a:cubicBezTo>
                  <a:cubicBezTo>
                    <a:pt x="148" y="35"/>
                    <a:pt x="148" y="35"/>
                    <a:pt x="148" y="35"/>
                  </a:cubicBezTo>
                  <a:cubicBezTo>
                    <a:pt x="145" y="32"/>
                    <a:pt x="145" y="32"/>
                    <a:pt x="145" y="32"/>
                  </a:cubicBezTo>
                  <a:cubicBezTo>
                    <a:pt x="132" y="38"/>
                    <a:pt x="132" y="38"/>
                    <a:pt x="132" y="38"/>
                  </a:cubicBezTo>
                  <a:cubicBezTo>
                    <a:pt x="130" y="35"/>
                    <a:pt x="127" y="32"/>
                    <a:pt x="125" y="30"/>
                  </a:cubicBezTo>
                  <a:cubicBezTo>
                    <a:pt x="130" y="15"/>
                    <a:pt x="130" y="15"/>
                    <a:pt x="130" y="15"/>
                  </a:cubicBezTo>
                  <a:cubicBezTo>
                    <a:pt x="126" y="13"/>
                    <a:pt x="126" y="13"/>
                    <a:pt x="126" y="13"/>
                  </a:cubicBezTo>
                  <a:cubicBezTo>
                    <a:pt x="116" y="8"/>
                    <a:pt x="116" y="8"/>
                    <a:pt x="116" y="8"/>
                  </a:cubicBezTo>
                  <a:cubicBezTo>
                    <a:pt x="112" y="6"/>
                    <a:pt x="112" y="6"/>
                    <a:pt x="112" y="6"/>
                  </a:cubicBezTo>
                  <a:cubicBezTo>
                    <a:pt x="104" y="18"/>
                    <a:pt x="104" y="18"/>
                    <a:pt x="104" y="18"/>
                  </a:cubicBezTo>
                  <a:cubicBezTo>
                    <a:pt x="100" y="17"/>
                    <a:pt x="97" y="16"/>
                    <a:pt x="93" y="15"/>
                  </a:cubicBezTo>
                  <a:cubicBezTo>
                    <a:pt x="90" y="0"/>
                    <a:pt x="90" y="0"/>
                    <a:pt x="90" y="0"/>
                  </a:cubicBezTo>
                  <a:cubicBezTo>
                    <a:pt x="86" y="0"/>
                    <a:pt x="86" y="0"/>
                    <a:pt x="86" y="0"/>
                  </a:cubicBezTo>
                  <a:cubicBezTo>
                    <a:pt x="75" y="1"/>
                    <a:pt x="75" y="1"/>
                    <a:pt x="75" y="1"/>
                  </a:cubicBezTo>
                  <a:cubicBezTo>
                    <a:pt x="70" y="1"/>
                    <a:pt x="70" y="1"/>
                    <a:pt x="70" y="1"/>
                  </a:cubicBezTo>
                  <a:cubicBezTo>
                    <a:pt x="69" y="15"/>
                    <a:pt x="69" y="15"/>
                    <a:pt x="69" y="15"/>
                  </a:cubicBezTo>
                  <a:cubicBezTo>
                    <a:pt x="65" y="16"/>
                    <a:pt x="62" y="17"/>
                    <a:pt x="58" y="18"/>
                  </a:cubicBezTo>
                  <a:cubicBezTo>
                    <a:pt x="48" y="6"/>
                    <a:pt x="48" y="6"/>
                    <a:pt x="48" y="6"/>
                  </a:cubicBezTo>
                  <a:cubicBezTo>
                    <a:pt x="44" y="9"/>
                    <a:pt x="44" y="9"/>
                    <a:pt x="44" y="9"/>
                  </a:cubicBezTo>
                  <a:cubicBezTo>
                    <a:pt x="35" y="15"/>
                    <a:pt x="35" y="15"/>
                    <a:pt x="35" y="15"/>
                  </a:cubicBezTo>
                  <a:cubicBezTo>
                    <a:pt x="31" y="17"/>
                    <a:pt x="31" y="17"/>
                    <a:pt x="31" y="17"/>
                  </a:cubicBezTo>
                  <a:cubicBezTo>
                    <a:pt x="37" y="30"/>
                    <a:pt x="37" y="30"/>
                    <a:pt x="37" y="30"/>
                  </a:cubicBezTo>
                  <a:cubicBezTo>
                    <a:pt x="35" y="32"/>
                    <a:pt x="33" y="34"/>
                    <a:pt x="31" y="36"/>
                  </a:cubicBezTo>
                  <a:cubicBezTo>
                    <a:pt x="31" y="37"/>
                    <a:pt x="30" y="37"/>
                    <a:pt x="30" y="38"/>
                  </a:cubicBezTo>
                  <a:cubicBezTo>
                    <a:pt x="15" y="33"/>
                    <a:pt x="15" y="33"/>
                    <a:pt x="15" y="33"/>
                  </a:cubicBezTo>
                  <a:cubicBezTo>
                    <a:pt x="13" y="37"/>
                    <a:pt x="13" y="37"/>
                    <a:pt x="13" y="37"/>
                  </a:cubicBezTo>
                  <a:cubicBezTo>
                    <a:pt x="8" y="47"/>
                    <a:pt x="8" y="47"/>
                    <a:pt x="8" y="47"/>
                  </a:cubicBezTo>
                  <a:cubicBezTo>
                    <a:pt x="6" y="51"/>
                    <a:pt x="6" y="51"/>
                    <a:pt x="6" y="51"/>
                  </a:cubicBezTo>
                  <a:cubicBezTo>
                    <a:pt x="18" y="59"/>
                    <a:pt x="18" y="59"/>
                    <a:pt x="18" y="59"/>
                  </a:cubicBezTo>
                  <a:cubicBezTo>
                    <a:pt x="17" y="63"/>
                    <a:pt x="16" y="66"/>
                    <a:pt x="15" y="69"/>
                  </a:cubicBezTo>
                  <a:cubicBezTo>
                    <a:pt x="0" y="73"/>
                    <a:pt x="0" y="73"/>
                    <a:pt x="0" y="73"/>
                  </a:cubicBezTo>
                  <a:cubicBezTo>
                    <a:pt x="0" y="77"/>
                    <a:pt x="0" y="77"/>
                    <a:pt x="0" y="77"/>
                  </a:cubicBezTo>
                  <a:cubicBezTo>
                    <a:pt x="0" y="88"/>
                    <a:pt x="0" y="88"/>
                    <a:pt x="0" y="88"/>
                  </a:cubicBezTo>
                  <a:cubicBezTo>
                    <a:pt x="1" y="92"/>
                    <a:pt x="1" y="92"/>
                    <a:pt x="1" y="92"/>
                  </a:cubicBezTo>
                  <a:cubicBezTo>
                    <a:pt x="15" y="94"/>
                    <a:pt x="15" y="94"/>
                    <a:pt x="15" y="94"/>
                  </a:cubicBezTo>
                  <a:cubicBezTo>
                    <a:pt x="16" y="97"/>
                    <a:pt x="17" y="101"/>
                    <a:pt x="18" y="104"/>
                  </a:cubicBezTo>
                  <a:cubicBezTo>
                    <a:pt x="6" y="114"/>
                    <a:pt x="6" y="114"/>
                    <a:pt x="6" y="114"/>
                  </a:cubicBezTo>
                  <a:cubicBezTo>
                    <a:pt x="9" y="118"/>
                    <a:pt x="9" y="118"/>
                    <a:pt x="9" y="118"/>
                  </a:cubicBezTo>
                  <a:cubicBezTo>
                    <a:pt x="15" y="128"/>
                    <a:pt x="15" y="128"/>
                    <a:pt x="15" y="128"/>
                  </a:cubicBezTo>
                  <a:cubicBezTo>
                    <a:pt x="17" y="131"/>
                    <a:pt x="17" y="131"/>
                    <a:pt x="17" y="131"/>
                  </a:cubicBezTo>
                  <a:cubicBezTo>
                    <a:pt x="30" y="125"/>
                    <a:pt x="30" y="125"/>
                    <a:pt x="30" y="125"/>
                  </a:cubicBezTo>
                  <a:cubicBezTo>
                    <a:pt x="33" y="128"/>
                    <a:pt x="35" y="130"/>
                    <a:pt x="38" y="133"/>
                  </a:cubicBezTo>
                  <a:cubicBezTo>
                    <a:pt x="33" y="148"/>
                    <a:pt x="33" y="148"/>
                    <a:pt x="33" y="148"/>
                  </a:cubicBezTo>
                  <a:cubicBezTo>
                    <a:pt x="37" y="150"/>
                    <a:pt x="37" y="150"/>
                    <a:pt x="37" y="150"/>
                  </a:cubicBezTo>
                  <a:cubicBezTo>
                    <a:pt x="47" y="155"/>
                    <a:pt x="47" y="155"/>
                    <a:pt x="47" y="155"/>
                  </a:cubicBezTo>
                  <a:cubicBezTo>
                    <a:pt x="51" y="157"/>
                    <a:pt x="51" y="157"/>
                    <a:pt x="51" y="157"/>
                  </a:cubicBezTo>
                  <a:cubicBezTo>
                    <a:pt x="59" y="145"/>
                    <a:pt x="59" y="145"/>
                    <a:pt x="59" y="145"/>
                  </a:cubicBezTo>
                  <a:cubicBezTo>
                    <a:pt x="62" y="146"/>
                    <a:pt x="66" y="147"/>
                    <a:pt x="69" y="148"/>
                  </a:cubicBezTo>
                  <a:cubicBezTo>
                    <a:pt x="72" y="163"/>
                    <a:pt x="72" y="163"/>
                    <a:pt x="72" y="163"/>
                  </a:cubicBezTo>
                  <a:cubicBezTo>
                    <a:pt x="77" y="163"/>
                    <a:pt x="77" y="163"/>
                    <a:pt x="77" y="163"/>
                  </a:cubicBezTo>
                  <a:cubicBezTo>
                    <a:pt x="88" y="162"/>
                    <a:pt x="88" y="162"/>
                    <a:pt x="88" y="162"/>
                  </a:cubicBezTo>
                  <a:cubicBezTo>
                    <a:pt x="92" y="162"/>
                    <a:pt x="92" y="162"/>
                    <a:pt x="92" y="162"/>
                  </a:cubicBezTo>
                  <a:cubicBezTo>
                    <a:pt x="94" y="148"/>
                    <a:pt x="94" y="148"/>
                    <a:pt x="94" y="148"/>
                  </a:cubicBezTo>
                  <a:cubicBezTo>
                    <a:pt x="98" y="147"/>
                    <a:pt x="102" y="146"/>
                    <a:pt x="105" y="144"/>
                  </a:cubicBezTo>
                  <a:lnTo>
                    <a:pt x="89" y="12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94" name="Freeform 237"/>
            <p:cNvSpPr/>
            <p:nvPr/>
          </p:nvSpPr>
          <p:spPr bwMode="auto">
            <a:xfrm>
              <a:off x="7197095" y="5576372"/>
              <a:ext cx="312274" cy="312274"/>
            </a:xfrm>
            <a:custGeom>
              <a:gdLst>
                <a:gd name="T0" fmla="*/ 122 w 122"/>
                <a:gd name="T1" fmla="*/ 101 h 122"/>
                <a:gd name="T2" fmla="*/ 119 w 122"/>
                <a:gd name="T3" fmla="*/ 94 h 122"/>
                <a:gd name="T4" fmla="*/ 67 w 122"/>
                <a:gd name="T5" fmla="*/ 43 h 122"/>
                <a:gd name="T6" fmla="*/ 58 w 122"/>
                <a:gd name="T7" fmla="*/ 12 h 122"/>
                <a:gd name="T8" fmla="*/ 23 w 122"/>
                <a:gd name="T9" fmla="*/ 5 h 122"/>
                <a:gd name="T10" fmla="*/ 41 w 122"/>
                <a:gd name="T11" fmla="*/ 23 h 122"/>
                <a:gd name="T12" fmla="*/ 41 w 122"/>
                <a:gd name="T13" fmla="*/ 29 h 122"/>
                <a:gd name="T14" fmla="*/ 29 w 122"/>
                <a:gd name="T15" fmla="*/ 41 h 122"/>
                <a:gd name="T16" fmla="*/ 23 w 122"/>
                <a:gd name="T17" fmla="*/ 41 h 122"/>
                <a:gd name="T18" fmla="*/ 5 w 122"/>
                <a:gd name="T19" fmla="*/ 23 h 122"/>
                <a:gd name="T20" fmla="*/ 12 w 122"/>
                <a:gd name="T21" fmla="*/ 58 h 122"/>
                <a:gd name="T22" fmla="*/ 43 w 122"/>
                <a:gd name="T23" fmla="*/ 67 h 122"/>
                <a:gd name="T24" fmla="*/ 94 w 122"/>
                <a:gd name="T25" fmla="*/ 119 h 122"/>
                <a:gd name="T26" fmla="*/ 101 w 122"/>
                <a:gd name="T27" fmla="*/ 122 h 122"/>
                <a:gd name="T28" fmla="*/ 122 w 122"/>
                <a:gd name="T29" fmla="*/ 101 h 1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2" h="122">
                  <a:moveTo>
                    <a:pt x="122" y="101"/>
                  </a:moveTo>
                  <a:cubicBezTo>
                    <a:pt x="122" y="99"/>
                    <a:pt x="121" y="95"/>
                    <a:pt x="119" y="94"/>
                  </a:cubicBezTo>
                  <a:cubicBezTo>
                    <a:pt x="102" y="77"/>
                    <a:pt x="84" y="60"/>
                    <a:pt x="67" y="43"/>
                  </a:cubicBezTo>
                  <a:cubicBezTo>
                    <a:pt x="69" y="32"/>
                    <a:pt x="66" y="21"/>
                    <a:pt x="58" y="12"/>
                  </a:cubicBezTo>
                  <a:cubicBezTo>
                    <a:pt x="49" y="3"/>
                    <a:pt x="35" y="0"/>
                    <a:pt x="23" y="5"/>
                  </a:cubicBezTo>
                  <a:cubicBezTo>
                    <a:pt x="41" y="23"/>
                    <a:pt x="41" y="23"/>
                    <a:pt x="41" y="23"/>
                  </a:cubicBezTo>
                  <a:cubicBezTo>
                    <a:pt x="42" y="25"/>
                    <a:pt x="42" y="27"/>
                    <a:pt x="41" y="29"/>
                  </a:cubicBezTo>
                  <a:cubicBezTo>
                    <a:pt x="29" y="41"/>
                    <a:pt x="29" y="41"/>
                    <a:pt x="29" y="41"/>
                  </a:cubicBezTo>
                  <a:cubicBezTo>
                    <a:pt x="27" y="43"/>
                    <a:pt x="25" y="43"/>
                    <a:pt x="23" y="41"/>
                  </a:cubicBezTo>
                  <a:cubicBezTo>
                    <a:pt x="5" y="23"/>
                    <a:pt x="5" y="23"/>
                    <a:pt x="5" y="23"/>
                  </a:cubicBezTo>
                  <a:cubicBezTo>
                    <a:pt x="0" y="35"/>
                    <a:pt x="3" y="49"/>
                    <a:pt x="12" y="58"/>
                  </a:cubicBezTo>
                  <a:cubicBezTo>
                    <a:pt x="20" y="66"/>
                    <a:pt x="32" y="69"/>
                    <a:pt x="43" y="67"/>
                  </a:cubicBezTo>
                  <a:cubicBezTo>
                    <a:pt x="60" y="84"/>
                    <a:pt x="77" y="102"/>
                    <a:pt x="94" y="119"/>
                  </a:cubicBezTo>
                  <a:cubicBezTo>
                    <a:pt x="95" y="121"/>
                    <a:pt x="98" y="122"/>
                    <a:pt x="101" y="122"/>
                  </a:cubicBezTo>
                  <a:cubicBezTo>
                    <a:pt x="111" y="120"/>
                    <a:pt x="120" y="112"/>
                    <a:pt x="122" y="10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grpSp>
      <p:sp>
        <p:nvSpPr>
          <p:cNvPr id="195" name="Freeform 247"/>
          <p:cNvSpPr>
            <a:spLocks noEditPoints="1"/>
          </p:cNvSpPr>
          <p:nvPr/>
        </p:nvSpPr>
        <p:spPr bwMode="auto">
          <a:xfrm>
            <a:off x="3488592" y="4286512"/>
            <a:ext cx="330663" cy="302883"/>
          </a:xfrm>
          <a:custGeom>
            <a:gdLst>
              <a:gd name="T0" fmla="*/ 139 w 156"/>
              <a:gd name="T1" fmla="*/ 26 h 143"/>
              <a:gd name="T2" fmla="*/ 117 w 156"/>
              <a:gd name="T3" fmla="*/ 26 h 143"/>
              <a:gd name="T4" fmla="*/ 117 w 156"/>
              <a:gd name="T5" fmla="*/ 23 h 143"/>
              <a:gd name="T6" fmla="*/ 94 w 156"/>
              <a:gd name="T7" fmla="*/ 0 h 143"/>
              <a:gd name="T8" fmla="*/ 62 w 156"/>
              <a:gd name="T9" fmla="*/ 0 h 143"/>
              <a:gd name="T10" fmla="*/ 39 w 156"/>
              <a:gd name="T11" fmla="*/ 23 h 143"/>
              <a:gd name="T12" fmla="*/ 39 w 156"/>
              <a:gd name="T13" fmla="*/ 26 h 143"/>
              <a:gd name="T14" fmla="*/ 16 w 156"/>
              <a:gd name="T15" fmla="*/ 26 h 143"/>
              <a:gd name="T16" fmla="*/ 0 w 156"/>
              <a:gd name="T17" fmla="*/ 42 h 143"/>
              <a:gd name="T18" fmla="*/ 0 w 156"/>
              <a:gd name="T19" fmla="*/ 121 h 143"/>
              <a:gd name="T20" fmla="*/ 15 w 156"/>
              <a:gd name="T21" fmla="*/ 137 h 143"/>
              <a:gd name="T22" fmla="*/ 14 w 156"/>
              <a:gd name="T23" fmla="*/ 139 h 143"/>
              <a:gd name="T24" fmla="*/ 19 w 156"/>
              <a:gd name="T25" fmla="*/ 143 h 143"/>
              <a:gd name="T26" fmla="*/ 27 w 156"/>
              <a:gd name="T27" fmla="*/ 143 h 143"/>
              <a:gd name="T28" fmla="*/ 31 w 156"/>
              <a:gd name="T29" fmla="*/ 139 h 143"/>
              <a:gd name="T30" fmla="*/ 31 w 156"/>
              <a:gd name="T31" fmla="*/ 138 h 143"/>
              <a:gd name="T32" fmla="*/ 125 w 156"/>
              <a:gd name="T33" fmla="*/ 138 h 143"/>
              <a:gd name="T34" fmla="*/ 124 w 156"/>
              <a:gd name="T35" fmla="*/ 139 h 143"/>
              <a:gd name="T36" fmla="*/ 129 w 156"/>
              <a:gd name="T37" fmla="*/ 143 h 143"/>
              <a:gd name="T38" fmla="*/ 137 w 156"/>
              <a:gd name="T39" fmla="*/ 143 h 143"/>
              <a:gd name="T40" fmla="*/ 141 w 156"/>
              <a:gd name="T41" fmla="*/ 139 h 143"/>
              <a:gd name="T42" fmla="*/ 141 w 156"/>
              <a:gd name="T43" fmla="*/ 137 h 143"/>
              <a:gd name="T44" fmla="*/ 156 w 156"/>
              <a:gd name="T45" fmla="*/ 121 h 143"/>
              <a:gd name="T46" fmla="*/ 156 w 156"/>
              <a:gd name="T47" fmla="*/ 42 h 143"/>
              <a:gd name="T48" fmla="*/ 139 w 156"/>
              <a:gd name="T49" fmla="*/ 26 h 143"/>
              <a:gd name="T50" fmla="*/ 126 w 156"/>
              <a:gd name="T51" fmla="*/ 31 h 143"/>
              <a:gd name="T52" fmla="*/ 134 w 156"/>
              <a:gd name="T53" fmla="*/ 31 h 143"/>
              <a:gd name="T54" fmla="*/ 134 w 156"/>
              <a:gd name="T55" fmla="*/ 130 h 143"/>
              <a:gd name="T56" fmla="*/ 126 w 156"/>
              <a:gd name="T57" fmla="*/ 130 h 143"/>
              <a:gd name="T58" fmla="*/ 126 w 156"/>
              <a:gd name="T59" fmla="*/ 31 h 143"/>
              <a:gd name="T60" fmla="*/ 52 w 156"/>
              <a:gd name="T61" fmla="*/ 23 h 143"/>
              <a:gd name="T62" fmla="*/ 62 w 156"/>
              <a:gd name="T63" fmla="*/ 13 h 143"/>
              <a:gd name="T64" fmla="*/ 94 w 156"/>
              <a:gd name="T65" fmla="*/ 13 h 143"/>
              <a:gd name="T66" fmla="*/ 104 w 156"/>
              <a:gd name="T67" fmla="*/ 23 h 143"/>
              <a:gd name="T68" fmla="*/ 104 w 156"/>
              <a:gd name="T69" fmla="*/ 26 h 143"/>
              <a:gd name="T70" fmla="*/ 52 w 156"/>
              <a:gd name="T71" fmla="*/ 26 h 143"/>
              <a:gd name="T72" fmla="*/ 52 w 156"/>
              <a:gd name="T73" fmla="*/ 23 h 143"/>
              <a:gd name="T74" fmla="*/ 22 w 156"/>
              <a:gd name="T75" fmla="*/ 31 h 143"/>
              <a:gd name="T76" fmla="*/ 30 w 156"/>
              <a:gd name="T77" fmla="*/ 31 h 143"/>
              <a:gd name="T78" fmla="*/ 30 w 156"/>
              <a:gd name="T79" fmla="*/ 130 h 143"/>
              <a:gd name="T80" fmla="*/ 22 w 156"/>
              <a:gd name="T81" fmla="*/ 130 h 143"/>
              <a:gd name="T82" fmla="*/ 22 w 156"/>
              <a:gd name="T83" fmla="*/ 31 h 1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56" h="143">
                <a:moveTo>
                  <a:pt x="139" y="26"/>
                </a:moveTo>
                <a:cubicBezTo>
                  <a:pt x="117" y="26"/>
                  <a:pt x="117" y="26"/>
                  <a:pt x="117" y="26"/>
                </a:cubicBezTo>
                <a:cubicBezTo>
                  <a:pt x="117" y="23"/>
                  <a:pt x="117" y="23"/>
                  <a:pt x="117" y="23"/>
                </a:cubicBezTo>
                <a:cubicBezTo>
                  <a:pt x="117" y="10"/>
                  <a:pt x="106" y="0"/>
                  <a:pt x="94" y="0"/>
                </a:cubicBezTo>
                <a:cubicBezTo>
                  <a:pt x="62" y="0"/>
                  <a:pt x="62" y="0"/>
                  <a:pt x="62" y="0"/>
                </a:cubicBezTo>
                <a:cubicBezTo>
                  <a:pt x="49" y="0"/>
                  <a:pt x="39" y="10"/>
                  <a:pt x="39" y="23"/>
                </a:cubicBezTo>
                <a:cubicBezTo>
                  <a:pt x="39" y="26"/>
                  <a:pt x="39" y="26"/>
                  <a:pt x="39" y="26"/>
                </a:cubicBezTo>
                <a:cubicBezTo>
                  <a:pt x="16" y="26"/>
                  <a:pt x="16" y="26"/>
                  <a:pt x="16" y="26"/>
                </a:cubicBezTo>
                <a:cubicBezTo>
                  <a:pt x="7" y="26"/>
                  <a:pt x="0" y="33"/>
                  <a:pt x="0" y="42"/>
                </a:cubicBezTo>
                <a:cubicBezTo>
                  <a:pt x="0" y="121"/>
                  <a:pt x="0" y="121"/>
                  <a:pt x="0" y="121"/>
                </a:cubicBezTo>
                <a:cubicBezTo>
                  <a:pt x="0" y="130"/>
                  <a:pt x="6" y="137"/>
                  <a:pt x="15" y="137"/>
                </a:cubicBezTo>
                <a:cubicBezTo>
                  <a:pt x="14" y="138"/>
                  <a:pt x="14" y="138"/>
                  <a:pt x="14" y="139"/>
                </a:cubicBezTo>
                <a:cubicBezTo>
                  <a:pt x="14" y="141"/>
                  <a:pt x="16" y="143"/>
                  <a:pt x="19" y="143"/>
                </a:cubicBezTo>
                <a:cubicBezTo>
                  <a:pt x="27" y="143"/>
                  <a:pt x="27" y="143"/>
                  <a:pt x="27" y="143"/>
                </a:cubicBezTo>
                <a:cubicBezTo>
                  <a:pt x="29" y="143"/>
                  <a:pt x="31" y="141"/>
                  <a:pt x="31" y="139"/>
                </a:cubicBezTo>
                <a:cubicBezTo>
                  <a:pt x="31" y="138"/>
                  <a:pt x="31" y="138"/>
                  <a:pt x="31" y="138"/>
                </a:cubicBezTo>
                <a:cubicBezTo>
                  <a:pt x="125" y="138"/>
                  <a:pt x="125" y="138"/>
                  <a:pt x="125" y="138"/>
                </a:cubicBezTo>
                <a:cubicBezTo>
                  <a:pt x="125" y="138"/>
                  <a:pt x="124" y="138"/>
                  <a:pt x="124" y="139"/>
                </a:cubicBezTo>
                <a:cubicBezTo>
                  <a:pt x="124" y="141"/>
                  <a:pt x="127" y="143"/>
                  <a:pt x="129" y="143"/>
                </a:cubicBezTo>
                <a:cubicBezTo>
                  <a:pt x="137" y="143"/>
                  <a:pt x="137" y="143"/>
                  <a:pt x="137" y="143"/>
                </a:cubicBezTo>
                <a:cubicBezTo>
                  <a:pt x="139" y="143"/>
                  <a:pt x="141" y="141"/>
                  <a:pt x="141" y="139"/>
                </a:cubicBezTo>
                <a:cubicBezTo>
                  <a:pt x="141" y="138"/>
                  <a:pt x="141" y="138"/>
                  <a:pt x="141" y="137"/>
                </a:cubicBezTo>
                <a:cubicBezTo>
                  <a:pt x="149" y="137"/>
                  <a:pt x="156" y="130"/>
                  <a:pt x="156" y="121"/>
                </a:cubicBezTo>
                <a:cubicBezTo>
                  <a:pt x="156" y="42"/>
                  <a:pt x="156" y="42"/>
                  <a:pt x="156" y="42"/>
                </a:cubicBezTo>
                <a:cubicBezTo>
                  <a:pt x="156" y="33"/>
                  <a:pt x="148" y="26"/>
                  <a:pt x="139" y="26"/>
                </a:cubicBezTo>
                <a:close/>
                <a:moveTo>
                  <a:pt x="126" y="31"/>
                </a:moveTo>
                <a:cubicBezTo>
                  <a:pt x="134" y="31"/>
                  <a:pt x="134" y="31"/>
                  <a:pt x="134" y="31"/>
                </a:cubicBezTo>
                <a:cubicBezTo>
                  <a:pt x="134" y="130"/>
                  <a:pt x="134" y="130"/>
                  <a:pt x="134" y="130"/>
                </a:cubicBezTo>
                <a:cubicBezTo>
                  <a:pt x="126" y="130"/>
                  <a:pt x="126" y="130"/>
                  <a:pt x="126" y="130"/>
                </a:cubicBezTo>
                <a:lnTo>
                  <a:pt x="126" y="31"/>
                </a:lnTo>
                <a:close/>
                <a:moveTo>
                  <a:pt x="52" y="23"/>
                </a:moveTo>
                <a:cubicBezTo>
                  <a:pt x="52" y="17"/>
                  <a:pt x="56" y="13"/>
                  <a:pt x="62" y="13"/>
                </a:cubicBezTo>
                <a:cubicBezTo>
                  <a:pt x="94" y="13"/>
                  <a:pt x="94" y="13"/>
                  <a:pt x="94" y="13"/>
                </a:cubicBezTo>
                <a:cubicBezTo>
                  <a:pt x="99" y="13"/>
                  <a:pt x="104" y="17"/>
                  <a:pt x="104" y="23"/>
                </a:cubicBezTo>
                <a:cubicBezTo>
                  <a:pt x="104" y="26"/>
                  <a:pt x="104" y="26"/>
                  <a:pt x="104" y="26"/>
                </a:cubicBezTo>
                <a:cubicBezTo>
                  <a:pt x="52" y="26"/>
                  <a:pt x="52" y="26"/>
                  <a:pt x="52" y="26"/>
                </a:cubicBezTo>
                <a:lnTo>
                  <a:pt x="52" y="23"/>
                </a:lnTo>
                <a:close/>
                <a:moveTo>
                  <a:pt x="22" y="31"/>
                </a:moveTo>
                <a:cubicBezTo>
                  <a:pt x="30" y="31"/>
                  <a:pt x="30" y="31"/>
                  <a:pt x="30" y="31"/>
                </a:cubicBezTo>
                <a:cubicBezTo>
                  <a:pt x="30" y="130"/>
                  <a:pt x="30" y="130"/>
                  <a:pt x="30" y="130"/>
                </a:cubicBezTo>
                <a:cubicBezTo>
                  <a:pt x="22" y="130"/>
                  <a:pt x="22" y="130"/>
                  <a:pt x="22" y="130"/>
                </a:cubicBezTo>
                <a:lnTo>
                  <a:pt x="22" y="31"/>
                </a:lnTo>
                <a:close/>
              </a:path>
            </a:pathLst>
          </a:custGeom>
          <a:solidFill>
            <a:srgbClr val="C00000"/>
          </a:solidFill>
          <a:ln>
            <a:noFill/>
          </a:ln>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grpSp>
        <p:nvGrpSpPr>
          <p:cNvPr id="196" name="组合 195"/>
          <p:cNvGrpSpPr/>
          <p:nvPr/>
        </p:nvGrpSpPr>
        <p:grpSpPr>
          <a:xfrm>
            <a:off x="8462207" y="4243051"/>
            <a:ext cx="408624" cy="389805"/>
            <a:chOff x="8145843" y="5425657"/>
            <a:chExt cx="494435" cy="471664"/>
          </a:xfrm>
          <a:solidFill>
            <a:srgbClr val="C00000"/>
          </a:solidFill>
        </p:grpSpPr>
        <p:sp>
          <p:nvSpPr>
            <p:cNvPr id="197" name="Freeform 850"/>
            <p:cNvSpPr/>
            <p:nvPr/>
          </p:nvSpPr>
          <p:spPr bwMode="auto">
            <a:xfrm>
              <a:off x="8294391" y="5425657"/>
              <a:ext cx="89996" cy="101923"/>
            </a:xfrm>
            <a:custGeom>
              <a:gdLst>
                <a:gd name="T0" fmla="*/ 9 w 35"/>
                <a:gd name="T1" fmla="*/ 35 h 40"/>
                <a:gd name="T2" fmla="*/ 5 w 35"/>
                <a:gd name="T3" fmla="*/ 13 h 40"/>
                <a:gd name="T4" fmla="*/ 27 w 35"/>
                <a:gd name="T5" fmla="*/ 4 h 40"/>
                <a:gd name="T6" fmla="*/ 30 w 35"/>
                <a:gd name="T7" fmla="*/ 27 h 40"/>
                <a:gd name="T8" fmla="*/ 9 w 35"/>
                <a:gd name="T9" fmla="*/ 35 h 40"/>
              </a:gdLst>
              <a:cxnLst>
                <a:cxn ang="0">
                  <a:pos x="T0" y="T1"/>
                </a:cxn>
                <a:cxn ang="0">
                  <a:pos x="T2" y="T3"/>
                </a:cxn>
                <a:cxn ang="0">
                  <a:pos x="T4" y="T5"/>
                </a:cxn>
                <a:cxn ang="0">
                  <a:pos x="T6" y="T7"/>
                </a:cxn>
                <a:cxn ang="0">
                  <a:pos x="T8" y="T9"/>
                </a:cxn>
              </a:cxnLst>
              <a:rect l="0" t="0" r="r" b="b"/>
              <a:pathLst>
                <a:path w="35" h="40">
                  <a:moveTo>
                    <a:pt x="9" y="35"/>
                  </a:moveTo>
                  <a:cubicBezTo>
                    <a:pt x="2" y="31"/>
                    <a:pt x="0" y="21"/>
                    <a:pt x="5" y="13"/>
                  </a:cubicBezTo>
                  <a:cubicBezTo>
                    <a:pt x="10" y="4"/>
                    <a:pt x="20" y="0"/>
                    <a:pt x="27" y="4"/>
                  </a:cubicBezTo>
                  <a:cubicBezTo>
                    <a:pt x="34" y="8"/>
                    <a:pt x="35" y="19"/>
                    <a:pt x="30" y="27"/>
                  </a:cubicBezTo>
                  <a:cubicBezTo>
                    <a:pt x="25" y="36"/>
                    <a:pt x="16" y="40"/>
                    <a:pt x="9"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98" name="Freeform 851"/>
            <p:cNvSpPr/>
            <p:nvPr/>
          </p:nvSpPr>
          <p:spPr bwMode="auto">
            <a:xfrm>
              <a:off x="8145843" y="5499388"/>
              <a:ext cx="489012" cy="397933"/>
            </a:xfrm>
            <a:custGeom>
              <a:gdLst>
                <a:gd name="T0" fmla="*/ 3 w 191"/>
                <a:gd name="T1" fmla="*/ 12 h 155"/>
                <a:gd name="T2" fmla="*/ 4 w 191"/>
                <a:gd name="T3" fmla="*/ 12 h 155"/>
                <a:gd name="T4" fmla="*/ 10 w 191"/>
                <a:gd name="T5" fmla="*/ 10 h 155"/>
                <a:gd name="T6" fmla="*/ 35 w 191"/>
                <a:gd name="T7" fmla="*/ 1 h 155"/>
                <a:gd name="T8" fmla="*/ 58 w 191"/>
                <a:gd name="T9" fmla="*/ 6 h 155"/>
                <a:gd name="T10" fmla="*/ 52 w 191"/>
                <a:gd name="T11" fmla="*/ 9 h 155"/>
                <a:gd name="T12" fmla="*/ 50 w 191"/>
                <a:gd name="T13" fmla="*/ 19 h 155"/>
                <a:gd name="T14" fmla="*/ 60 w 191"/>
                <a:gd name="T15" fmla="*/ 14 h 155"/>
                <a:gd name="T16" fmla="*/ 64 w 191"/>
                <a:gd name="T17" fmla="*/ 7 h 155"/>
                <a:gd name="T18" fmla="*/ 65 w 191"/>
                <a:gd name="T19" fmla="*/ 15 h 155"/>
                <a:gd name="T20" fmla="*/ 53 w 191"/>
                <a:gd name="T21" fmla="*/ 41 h 155"/>
                <a:gd name="T22" fmla="*/ 65 w 191"/>
                <a:gd name="T23" fmla="*/ 20 h 155"/>
                <a:gd name="T24" fmla="*/ 70 w 191"/>
                <a:gd name="T25" fmla="*/ 19 h 155"/>
                <a:gd name="T26" fmla="*/ 75 w 191"/>
                <a:gd name="T27" fmla="*/ 50 h 155"/>
                <a:gd name="T28" fmla="*/ 95 w 191"/>
                <a:gd name="T29" fmla="*/ 63 h 155"/>
                <a:gd name="T30" fmla="*/ 130 w 191"/>
                <a:gd name="T31" fmla="*/ 35 h 155"/>
                <a:gd name="T32" fmla="*/ 191 w 191"/>
                <a:gd name="T33" fmla="*/ 79 h 155"/>
                <a:gd name="T34" fmla="*/ 183 w 191"/>
                <a:gd name="T35" fmla="*/ 81 h 155"/>
                <a:gd name="T36" fmla="*/ 92 w 191"/>
                <a:gd name="T37" fmla="*/ 81 h 155"/>
                <a:gd name="T38" fmla="*/ 77 w 191"/>
                <a:gd name="T39" fmla="*/ 79 h 155"/>
                <a:gd name="T40" fmla="*/ 71 w 191"/>
                <a:gd name="T41" fmla="*/ 71 h 155"/>
                <a:gd name="T42" fmla="*/ 61 w 191"/>
                <a:gd name="T43" fmla="*/ 63 h 155"/>
                <a:gd name="T44" fmla="*/ 61 w 191"/>
                <a:gd name="T45" fmla="*/ 63 h 155"/>
                <a:gd name="T46" fmla="*/ 61 w 191"/>
                <a:gd name="T47" fmla="*/ 63 h 155"/>
                <a:gd name="T48" fmla="*/ 57 w 191"/>
                <a:gd name="T49" fmla="*/ 57 h 155"/>
                <a:gd name="T50" fmla="*/ 57 w 191"/>
                <a:gd name="T51" fmla="*/ 55 h 155"/>
                <a:gd name="T52" fmla="*/ 56 w 191"/>
                <a:gd name="T53" fmla="*/ 50 h 155"/>
                <a:gd name="T54" fmla="*/ 60 w 191"/>
                <a:gd name="T55" fmla="*/ 94 h 155"/>
                <a:gd name="T56" fmla="*/ 46 w 191"/>
                <a:gd name="T57" fmla="*/ 155 h 155"/>
                <a:gd name="T58" fmla="*/ 41 w 191"/>
                <a:gd name="T59" fmla="*/ 105 h 155"/>
                <a:gd name="T60" fmla="*/ 40 w 191"/>
                <a:gd name="T61" fmla="*/ 104 h 155"/>
                <a:gd name="T62" fmla="*/ 32 w 191"/>
                <a:gd name="T63" fmla="*/ 87 h 155"/>
                <a:gd name="T64" fmla="*/ 5 w 191"/>
                <a:gd name="T65" fmla="*/ 152 h 155"/>
                <a:gd name="T66" fmla="*/ 2 w 191"/>
                <a:gd name="T67" fmla="*/ 66 h 155"/>
                <a:gd name="T68" fmla="*/ 15 w 191"/>
                <a:gd name="T69" fmla="*/ 40 h 155"/>
                <a:gd name="T70" fmla="*/ 1 w 191"/>
                <a:gd name="T71" fmla="*/ 29 h 155"/>
                <a:gd name="T72" fmla="*/ 0 w 191"/>
                <a:gd name="T73" fmla="*/ 28 h 155"/>
                <a:gd name="T74" fmla="*/ 3 w 191"/>
                <a:gd name="T75" fmla="*/ 12 h 1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91" h="155">
                  <a:moveTo>
                    <a:pt x="3" y="12"/>
                  </a:moveTo>
                  <a:cubicBezTo>
                    <a:pt x="3" y="12"/>
                    <a:pt x="3" y="12"/>
                    <a:pt x="3" y="12"/>
                  </a:cubicBezTo>
                  <a:cubicBezTo>
                    <a:pt x="3" y="12"/>
                    <a:pt x="3" y="12"/>
                    <a:pt x="3" y="12"/>
                  </a:cubicBezTo>
                  <a:cubicBezTo>
                    <a:pt x="4" y="12"/>
                    <a:pt x="4" y="12"/>
                    <a:pt x="4" y="12"/>
                  </a:cubicBezTo>
                  <a:cubicBezTo>
                    <a:pt x="6" y="11"/>
                    <a:pt x="6" y="11"/>
                    <a:pt x="6" y="11"/>
                  </a:cubicBezTo>
                  <a:cubicBezTo>
                    <a:pt x="10" y="10"/>
                    <a:pt x="10" y="10"/>
                    <a:pt x="10" y="10"/>
                  </a:cubicBezTo>
                  <a:cubicBezTo>
                    <a:pt x="19" y="7"/>
                    <a:pt x="19" y="7"/>
                    <a:pt x="19" y="7"/>
                  </a:cubicBezTo>
                  <a:cubicBezTo>
                    <a:pt x="35" y="1"/>
                    <a:pt x="35" y="1"/>
                    <a:pt x="35" y="1"/>
                  </a:cubicBezTo>
                  <a:cubicBezTo>
                    <a:pt x="37" y="0"/>
                    <a:pt x="44" y="0"/>
                    <a:pt x="46" y="1"/>
                  </a:cubicBezTo>
                  <a:cubicBezTo>
                    <a:pt x="51" y="2"/>
                    <a:pt x="54" y="4"/>
                    <a:pt x="58" y="6"/>
                  </a:cubicBezTo>
                  <a:cubicBezTo>
                    <a:pt x="57" y="6"/>
                    <a:pt x="57" y="6"/>
                    <a:pt x="57" y="6"/>
                  </a:cubicBezTo>
                  <a:cubicBezTo>
                    <a:pt x="52" y="9"/>
                    <a:pt x="52" y="9"/>
                    <a:pt x="52" y="9"/>
                  </a:cubicBezTo>
                  <a:cubicBezTo>
                    <a:pt x="54" y="15"/>
                    <a:pt x="54" y="15"/>
                    <a:pt x="54" y="15"/>
                  </a:cubicBezTo>
                  <a:cubicBezTo>
                    <a:pt x="50" y="19"/>
                    <a:pt x="50" y="19"/>
                    <a:pt x="50" y="19"/>
                  </a:cubicBezTo>
                  <a:cubicBezTo>
                    <a:pt x="45" y="43"/>
                    <a:pt x="45" y="43"/>
                    <a:pt x="45" y="43"/>
                  </a:cubicBezTo>
                  <a:cubicBezTo>
                    <a:pt x="60" y="14"/>
                    <a:pt x="60" y="14"/>
                    <a:pt x="60" y="14"/>
                  </a:cubicBezTo>
                  <a:cubicBezTo>
                    <a:pt x="60" y="13"/>
                    <a:pt x="60" y="13"/>
                    <a:pt x="60" y="13"/>
                  </a:cubicBezTo>
                  <a:cubicBezTo>
                    <a:pt x="64" y="7"/>
                    <a:pt x="64" y="7"/>
                    <a:pt x="64" y="7"/>
                  </a:cubicBezTo>
                  <a:cubicBezTo>
                    <a:pt x="67" y="9"/>
                    <a:pt x="67" y="9"/>
                    <a:pt x="67" y="9"/>
                  </a:cubicBezTo>
                  <a:cubicBezTo>
                    <a:pt x="65" y="15"/>
                    <a:pt x="65" y="15"/>
                    <a:pt x="65" y="15"/>
                  </a:cubicBezTo>
                  <a:cubicBezTo>
                    <a:pt x="64" y="16"/>
                    <a:pt x="64" y="16"/>
                    <a:pt x="64" y="16"/>
                  </a:cubicBezTo>
                  <a:cubicBezTo>
                    <a:pt x="53" y="41"/>
                    <a:pt x="53" y="41"/>
                    <a:pt x="53" y="41"/>
                  </a:cubicBezTo>
                  <a:cubicBezTo>
                    <a:pt x="65" y="26"/>
                    <a:pt x="65" y="26"/>
                    <a:pt x="65" y="26"/>
                  </a:cubicBezTo>
                  <a:cubicBezTo>
                    <a:pt x="65" y="20"/>
                    <a:pt x="65" y="20"/>
                    <a:pt x="65" y="20"/>
                  </a:cubicBezTo>
                  <a:cubicBezTo>
                    <a:pt x="69" y="19"/>
                    <a:pt x="69" y="19"/>
                    <a:pt x="69" y="19"/>
                  </a:cubicBezTo>
                  <a:cubicBezTo>
                    <a:pt x="69" y="19"/>
                    <a:pt x="69" y="19"/>
                    <a:pt x="70" y="19"/>
                  </a:cubicBezTo>
                  <a:cubicBezTo>
                    <a:pt x="75" y="50"/>
                    <a:pt x="75" y="50"/>
                    <a:pt x="75" y="50"/>
                  </a:cubicBezTo>
                  <a:cubicBezTo>
                    <a:pt x="75" y="50"/>
                    <a:pt x="75" y="50"/>
                    <a:pt x="75" y="50"/>
                  </a:cubicBezTo>
                  <a:cubicBezTo>
                    <a:pt x="82" y="55"/>
                    <a:pt x="82" y="55"/>
                    <a:pt x="82" y="55"/>
                  </a:cubicBezTo>
                  <a:cubicBezTo>
                    <a:pt x="95" y="63"/>
                    <a:pt x="95" y="63"/>
                    <a:pt x="95" y="63"/>
                  </a:cubicBezTo>
                  <a:cubicBezTo>
                    <a:pt x="95" y="64"/>
                    <a:pt x="95" y="64"/>
                    <a:pt x="95" y="64"/>
                  </a:cubicBezTo>
                  <a:cubicBezTo>
                    <a:pt x="130" y="35"/>
                    <a:pt x="130" y="35"/>
                    <a:pt x="130" y="35"/>
                  </a:cubicBezTo>
                  <a:cubicBezTo>
                    <a:pt x="132" y="33"/>
                    <a:pt x="136" y="33"/>
                    <a:pt x="138" y="35"/>
                  </a:cubicBezTo>
                  <a:cubicBezTo>
                    <a:pt x="191" y="79"/>
                    <a:pt x="191" y="79"/>
                    <a:pt x="191" y="79"/>
                  </a:cubicBezTo>
                  <a:cubicBezTo>
                    <a:pt x="190" y="80"/>
                    <a:pt x="189" y="81"/>
                    <a:pt x="187" y="81"/>
                  </a:cubicBezTo>
                  <a:cubicBezTo>
                    <a:pt x="183" y="81"/>
                    <a:pt x="183" y="81"/>
                    <a:pt x="183" y="81"/>
                  </a:cubicBezTo>
                  <a:cubicBezTo>
                    <a:pt x="94" y="67"/>
                    <a:pt x="94" y="67"/>
                    <a:pt x="94" y="67"/>
                  </a:cubicBezTo>
                  <a:cubicBezTo>
                    <a:pt x="92" y="81"/>
                    <a:pt x="92" y="81"/>
                    <a:pt x="92" y="81"/>
                  </a:cubicBezTo>
                  <a:cubicBezTo>
                    <a:pt x="80" y="81"/>
                    <a:pt x="80" y="81"/>
                    <a:pt x="80" y="81"/>
                  </a:cubicBezTo>
                  <a:cubicBezTo>
                    <a:pt x="79" y="81"/>
                    <a:pt x="78" y="80"/>
                    <a:pt x="77" y="79"/>
                  </a:cubicBezTo>
                  <a:cubicBezTo>
                    <a:pt x="79" y="77"/>
                    <a:pt x="79" y="77"/>
                    <a:pt x="79" y="77"/>
                  </a:cubicBezTo>
                  <a:cubicBezTo>
                    <a:pt x="71" y="71"/>
                    <a:pt x="71" y="71"/>
                    <a:pt x="71" y="71"/>
                  </a:cubicBezTo>
                  <a:cubicBezTo>
                    <a:pt x="65" y="66"/>
                    <a:pt x="65" y="66"/>
                    <a:pt x="65" y="66"/>
                  </a:cubicBezTo>
                  <a:cubicBezTo>
                    <a:pt x="61" y="63"/>
                    <a:pt x="61" y="63"/>
                    <a:pt x="61" y="63"/>
                  </a:cubicBezTo>
                  <a:cubicBezTo>
                    <a:pt x="61" y="63"/>
                    <a:pt x="61" y="63"/>
                    <a:pt x="61" y="63"/>
                  </a:cubicBezTo>
                  <a:cubicBezTo>
                    <a:pt x="61" y="63"/>
                    <a:pt x="61" y="63"/>
                    <a:pt x="61" y="63"/>
                  </a:cubicBezTo>
                  <a:cubicBezTo>
                    <a:pt x="61" y="63"/>
                    <a:pt x="61" y="63"/>
                    <a:pt x="61" y="63"/>
                  </a:cubicBezTo>
                  <a:cubicBezTo>
                    <a:pt x="61" y="63"/>
                    <a:pt x="61" y="63"/>
                    <a:pt x="61" y="63"/>
                  </a:cubicBezTo>
                  <a:cubicBezTo>
                    <a:pt x="53" y="50"/>
                    <a:pt x="59" y="59"/>
                    <a:pt x="57" y="57"/>
                  </a:cubicBezTo>
                  <a:cubicBezTo>
                    <a:pt x="57" y="57"/>
                    <a:pt x="57" y="57"/>
                    <a:pt x="57" y="57"/>
                  </a:cubicBezTo>
                  <a:cubicBezTo>
                    <a:pt x="57" y="56"/>
                    <a:pt x="57" y="56"/>
                    <a:pt x="57" y="56"/>
                  </a:cubicBezTo>
                  <a:cubicBezTo>
                    <a:pt x="57" y="55"/>
                    <a:pt x="57" y="55"/>
                    <a:pt x="57" y="55"/>
                  </a:cubicBezTo>
                  <a:cubicBezTo>
                    <a:pt x="57" y="53"/>
                    <a:pt x="57" y="53"/>
                    <a:pt x="57" y="53"/>
                  </a:cubicBezTo>
                  <a:cubicBezTo>
                    <a:pt x="56" y="50"/>
                    <a:pt x="56" y="50"/>
                    <a:pt x="56" y="50"/>
                  </a:cubicBezTo>
                  <a:cubicBezTo>
                    <a:pt x="54" y="56"/>
                    <a:pt x="51" y="63"/>
                    <a:pt x="49" y="71"/>
                  </a:cubicBezTo>
                  <a:cubicBezTo>
                    <a:pt x="51" y="76"/>
                    <a:pt x="55" y="85"/>
                    <a:pt x="60" y="94"/>
                  </a:cubicBezTo>
                  <a:cubicBezTo>
                    <a:pt x="65" y="120"/>
                    <a:pt x="64" y="137"/>
                    <a:pt x="65" y="154"/>
                  </a:cubicBezTo>
                  <a:cubicBezTo>
                    <a:pt x="46" y="155"/>
                    <a:pt x="46" y="155"/>
                    <a:pt x="46" y="155"/>
                  </a:cubicBezTo>
                  <a:cubicBezTo>
                    <a:pt x="41" y="111"/>
                    <a:pt x="41" y="111"/>
                    <a:pt x="41" y="111"/>
                  </a:cubicBezTo>
                  <a:cubicBezTo>
                    <a:pt x="41" y="105"/>
                    <a:pt x="41" y="105"/>
                    <a:pt x="41" y="105"/>
                  </a:cubicBezTo>
                  <a:cubicBezTo>
                    <a:pt x="41" y="105"/>
                    <a:pt x="41" y="105"/>
                    <a:pt x="41" y="105"/>
                  </a:cubicBezTo>
                  <a:cubicBezTo>
                    <a:pt x="40" y="104"/>
                    <a:pt x="40" y="104"/>
                    <a:pt x="40" y="104"/>
                  </a:cubicBezTo>
                  <a:cubicBezTo>
                    <a:pt x="35" y="94"/>
                    <a:pt x="35" y="94"/>
                    <a:pt x="35" y="94"/>
                  </a:cubicBezTo>
                  <a:cubicBezTo>
                    <a:pt x="32" y="87"/>
                    <a:pt x="32" y="87"/>
                    <a:pt x="32" y="87"/>
                  </a:cubicBezTo>
                  <a:cubicBezTo>
                    <a:pt x="31" y="106"/>
                    <a:pt x="28" y="136"/>
                    <a:pt x="25" y="154"/>
                  </a:cubicBezTo>
                  <a:cubicBezTo>
                    <a:pt x="5" y="152"/>
                    <a:pt x="5" y="152"/>
                    <a:pt x="5" y="152"/>
                  </a:cubicBezTo>
                  <a:cubicBezTo>
                    <a:pt x="8" y="124"/>
                    <a:pt x="10" y="98"/>
                    <a:pt x="11" y="70"/>
                  </a:cubicBezTo>
                  <a:cubicBezTo>
                    <a:pt x="8" y="69"/>
                    <a:pt x="5" y="67"/>
                    <a:pt x="2" y="66"/>
                  </a:cubicBezTo>
                  <a:cubicBezTo>
                    <a:pt x="2" y="66"/>
                    <a:pt x="2" y="66"/>
                    <a:pt x="2" y="66"/>
                  </a:cubicBezTo>
                  <a:cubicBezTo>
                    <a:pt x="6" y="57"/>
                    <a:pt x="11" y="49"/>
                    <a:pt x="15" y="40"/>
                  </a:cubicBezTo>
                  <a:cubicBezTo>
                    <a:pt x="1" y="29"/>
                    <a:pt x="1" y="29"/>
                    <a:pt x="1" y="29"/>
                  </a:cubicBezTo>
                  <a:cubicBezTo>
                    <a:pt x="1" y="29"/>
                    <a:pt x="1" y="29"/>
                    <a:pt x="1" y="29"/>
                  </a:cubicBezTo>
                  <a:cubicBezTo>
                    <a:pt x="0" y="28"/>
                    <a:pt x="0" y="28"/>
                    <a:pt x="0" y="28"/>
                  </a:cubicBezTo>
                  <a:cubicBezTo>
                    <a:pt x="0" y="28"/>
                    <a:pt x="0" y="28"/>
                    <a:pt x="0" y="28"/>
                  </a:cubicBezTo>
                  <a:cubicBezTo>
                    <a:pt x="0" y="28"/>
                    <a:pt x="0" y="28"/>
                    <a:pt x="0" y="28"/>
                  </a:cubicBezTo>
                  <a:cubicBezTo>
                    <a:pt x="0" y="28"/>
                    <a:pt x="3" y="8"/>
                    <a:pt x="3"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99" name="Freeform 852"/>
            <p:cNvSpPr>
              <a:spLocks noEditPoints="1"/>
            </p:cNvSpPr>
            <p:nvPr/>
          </p:nvSpPr>
          <p:spPr bwMode="auto">
            <a:xfrm>
              <a:off x="8337762" y="5711908"/>
              <a:ext cx="302516" cy="176739"/>
            </a:xfrm>
            <a:custGeom>
              <a:gdLst>
                <a:gd name="T0" fmla="*/ 63 w 118"/>
                <a:gd name="T1" fmla="*/ 46 h 69"/>
                <a:gd name="T2" fmla="*/ 118 w 118"/>
                <a:gd name="T3" fmla="*/ 0 h 69"/>
                <a:gd name="T4" fmla="*/ 118 w 118"/>
                <a:gd name="T5" fmla="*/ 63 h 69"/>
                <a:gd name="T6" fmla="*/ 112 w 118"/>
                <a:gd name="T7" fmla="*/ 69 h 69"/>
                <a:gd name="T8" fmla="*/ 5 w 118"/>
                <a:gd name="T9" fmla="*/ 69 h 69"/>
                <a:gd name="T10" fmla="*/ 0 w 118"/>
                <a:gd name="T11" fmla="*/ 63 h 69"/>
                <a:gd name="T12" fmla="*/ 0 w 118"/>
                <a:gd name="T13" fmla="*/ 0 h 69"/>
                <a:gd name="T14" fmla="*/ 55 w 118"/>
                <a:gd name="T15" fmla="*/ 46 h 69"/>
                <a:gd name="T16" fmla="*/ 63 w 118"/>
                <a:gd name="T17" fmla="*/ 46 h 69"/>
                <a:gd name="T18" fmla="*/ 84 w 118"/>
                <a:gd name="T19" fmla="*/ 39 h 69"/>
                <a:gd name="T20" fmla="*/ 110 w 118"/>
                <a:gd name="T21" fmla="*/ 64 h 69"/>
                <a:gd name="T22" fmla="*/ 111 w 118"/>
                <a:gd name="T23" fmla="*/ 64 h 69"/>
                <a:gd name="T24" fmla="*/ 113 w 118"/>
                <a:gd name="T25" fmla="*/ 64 h 69"/>
                <a:gd name="T26" fmla="*/ 113 w 118"/>
                <a:gd name="T27" fmla="*/ 61 h 69"/>
                <a:gd name="T28" fmla="*/ 87 w 118"/>
                <a:gd name="T29" fmla="*/ 36 h 69"/>
                <a:gd name="T30" fmla="*/ 84 w 118"/>
                <a:gd name="T31" fmla="*/ 37 h 69"/>
                <a:gd name="T32" fmla="*/ 84 w 118"/>
                <a:gd name="T33" fmla="*/ 39 h 69"/>
                <a:gd name="T34" fmla="*/ 34 w 118"/>
                <a:gd name="T35" fmla="*/ 37 h 69"/>
                <a:gd name="T36" fmla="*/ 31 w 118"/>
                <a:gd name="T37" fmla="*/ 36 h 69"/>
                <a:gd name="T38" fmla="*/ 5 w 118"/>
                <a:gd name="T39" fmla="*/ 61 h 69"/>
                <a:gd name="T40" fmla="*/ 5 w 118"/>
                <a:gd name="T41" fmla="*/ 64 h 69"/>
                <a:gd name="T42" fmla="*/ 6 w 118"/>
                <a:gd name="T43" fmla="*/ 64 h 69"/>
                <a:gd name="T44" fmla="*/ 8 w 118"/>
                <a:gd name="T45" fmla="*/ 64 h 69"/>
                <a:gd name="T46" fmla="*/ 34 w 118"/>
                <a:gd name="T47" fmla="*/ 39 h 69"/>
                <a:gd name="T48" fmla="*/ 34 w 118"/>
                <a:gd name="T49" fmla="*/ 37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8" h="69">
                  <a:moveTo>
                    <a:pt x="63" y="46"/>
                  </a:moveTo>
                  <a:cubicBezTo>
                    <a:pt x="118" y="0"/>
                    <a:pt x="118" y="0"/>
                    <a:pt x="118" y="0"/>
                  </a:cubicBezTo>
                  <a:cubicBezTo>
                    <a:pt x="118" y="63"/>
                    <a:pt x="118" y="63"/>
                    <a:pt x="118" y="63"/>
                  </a:cubicBezTo>
                  <a:cubicBezTo>
                    <a:pt x="118" y="66"/>
                    <a:pt x="116" y="69"/>
                    <a:pt x="112" y="69"/>
                  </a:cubicBezTo>
                  <a:cubicBezTo>
                    <a:pt x="5" y="69"/>
                    <a:pt x="5" y="69"/>
                    <a:pt x="5" y="69"/>
                  </a:cubicBezTo>
                  <a:cubicBezTo>
                    <a:pt x="2" y="69"/>
                    <a:pt x="0" y="66"/>
                    <a:pt x="0" y="63"/>
                  </a:cubicBezTo>
                  <a:cubicBezTo>
                    <a:pt x="0" y="0"/>
                    <a:pt x="0" y="0"/>
                    <a:pt x="0" y="0"/>
                  </a:cubicBezTo>
                  <a:cubicBezTo>
                    <a:pt x="55" y="46"/>
                    <a:pt x="55" y="46"/>
                    <a:pt x="55" y="46"/>
                  </a:cubicBezTo>
                  <a:cubicBezTo>
                    <a:pt x="57" y="47"/>
                    <a:pt x="61" y="47"/>
                    <a:pt x="63" y="46"/>
                  </a:cubicBezTo>
                  <a:close/>
                  <a:moveTo>
                    <a:pt x="84" y="39"/>
                  </a:moveTo>
                  <a:cubicBezTo>
                    <a:pt x="110" y="64"/>
                    <a:pt x="110" y="64"/>
                    <a:pt x="110" y="64"/>
                  </a:cubicBezTo>
                  <a:cubicBezTo>
                    <a:pt x="110" y="64"/>
                    <a:pt x="111" y="64"/>
                    <a:pt x="111" y="64"/>
                  </a:cubicBezTo>
                  <a:cubicBezTo>
                    <a:pt x="112" y="64"/>
                    <a:pt x="112" y="64"/>
                    <a:pt x="113" y="64"/>
                  </a:cubicBezTo>
                  <a:cubicBezTo>
                    <a:pt x="113" y="63"/>
                    <a:pt x="113" y="62"/>
                    <a:pt x="113" y="61"/>
                  </a:cubicBezTo>
                  <a:cubicBezTo>
                    <a:pt x="87" y="36"/>
                    <a:pt x="87" y="36"/>
                    <a:pt x="87" y="36"/>
                  </a:cubicBezTo>
                  <a:cubicBezTo>
                    <a:pt x="86" y="36"/>
                    <a:pt x="85" y="36"/>
                    <a:pt x="84" y="37"/>
                  </a:cubicBezTo>
                  <a:cubicBezTo>
                    <a:pt x="84" y="37"/>
                    <a:pt x="84" y="38"/>
                    <a:pt x="84" y="39"/>
                  </a:cubicBezTo>
                  <a:close/>
                  <a:moveTo>
                    <a:pt x="34" y="37"/>
                  </a:moveTo>
                  <a:cubicBezTo>
                    <a:pt x="33" y="36"/>
                    <a:pt x="32" y="36"/>
                    <a:pt x="31" y="36"/>
                  </a:cubicBezTo>
                  <a:cubicBezTo>
                    <a:pt x="5" y="61"/>
                    <a:pt x="5" y="61"/>
                    <a:pt x="5" y="61"/>
                  </a:cubicBezTo>
                  <a:cubicBezTo>
                    <a:pt x="4" y="62"/>
                    <a:pt x="4" y="63"/>
                    <a:pt x="5" y="64"/>
                  </a:cubicBezTo>
                  <a:cubicBezTo>
                    <a:pt x="5" y="64"/>
                    <a:pt x="6" y="64"/>
                    <a:pt x="6" y="64"/>
                  </a:cubicBezTo>
                  <a:cubicBezTo>
                    <a:pt x="7" y="64"/>
                    <a:pt x="7" y="64"/>
                    <a:pt x="8" y="64"/>
                  </a:cubicBezTo>
                  <a:cubicBezTo>
                    <a:pt x="34" y="39"/>
                    <a:pt x="34" y="39"/>
                    <a:pt x="34" y="39"/>
                  </a:cubicBezTo>
                  <a:cubicBezTo>
                    <a:pt x="34" y="38"/>
                    <a:pt x="34" y="37"/>
                    <a:pt x="34" y="3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200" name="Freeform 853"/>
            <p:cNvSpPr/>
            <p:nvPr/>
          </p:nvSpPr>
          <p:spPr bwMode="auto">
            <a:xfrm>
              <a:off x="8414746" y="5709740"/>
              <a:ext cx="169148" cy="43371"/>
            </a:xfrm>
            <a:custGeom>
              <a:gdLst>
                <a:gd name="T0" fmla="*/ 4 w 66"/>
                <a:gd name="T1" fmla="*/ 1 h 17"/>
                <a:gd name="T2" fmla="*/ 63 w 66"/>
                <a:gd name="T3" fmla="*/ 11 h 17"/>
                <a:gd name="T4" fmla="*/ 66 w 66"/>
                <a:gd name="T5" fmla="*/ 15 h 17"/>
                <a:gd name="T6" fmla="*/ 62 w 66"/>
                <a:gd name="T7" fmla="*/ 17 h 17"/>
                <a:gd name="T8" fmla="*/ 62 w 66"/>
                <a:gd name="T9" fmla="*/ 17 h 17"/>
                <a:gd name="T10" fmla="*/ 2 w 66"/>
                <a:gd name="T11" fmla="*/ 7 h 17"/>
                <a:gd name="T12" fmla="*/ 0 w 66"/>
                <a:gd name="T13" fmla="*/ 3 h 17"/>
                <a:gd name="T14" fmla="*/ 4 w 66"/>
                <a:gd name="T15" fmla="*/ 1 h 1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6" h="17">
                  <a:moveTo>
                    <a:pt x="4" y="1"/>
                  </a:moveTo>
                  <a:cubicBezTo>
                    <a:pt x="63" y="11"/>
                    <a:pt x="63" y="11"/>
                    <a:pt x="63" y="11"/>
                  </a:cubicBezTo>
                  <a:cubicBezTo>
                    <a:pt x="65" y="11"/>
                    <a:pt x="66" y="13"/>
                    <a:pt x="66" y="15"/>
                  </a:cubicBezTo>
                  <a:cubicBezTo>
                    <a:pt x="65" y="16"/>
                    <a:pt x="64" y="17"/>
                    <a:pt x="62" y="17"/>
                  </a:cubicBezTo>
                  <a:cubicBezTo>
                    <a:pt x="62" y="17"/>
                    <a:pt x="62" y="17"/>
                    <a:pt x="62" y="17"/>
                  </a:cubicBezTo>
                  <a:cubicBezTo>
                    <a:pt x="2" y="7"/>
                    <a:pt x="2" y="7"/>
                    <a:pt x="2" y="7"/>
                  </a:cubicBezTo>
                  <a:cubicBezTo>
                    <a:pt x="1" y="7"/>
                    <a:pt x="0" y="5"/>
                    <a:pt x="0" y="3"/>
                  </a:cubicBezTo>
                  <a:cubicBezTo>
                    <a:pt x="0" y="2"/>
                    <a:pt x="2" y="0"/>
                    <a:pt x="4"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201" name="Freeform 854"/>
            <p:cNvSpPr/>
            <p:nvPr/>
          </p:nvSpPr>
          <p:spPr bwMode="auto">
            <a:xfrm>
              <a:off x="8407156" y="5743352"/>
              <a:ext cx="135536" cy="35782"/>
            </a:xfrm>
            <a:custGeom>
              <a:gdLst>
                <a:gd name="T0" fmla="*/ 1 w 53"/>
                <a:gd name="T1" fmla="*/ 3 h 14"/>
                <a:gd name="T2" fmla="*/ 4 w 53"/>
                <a:gd name="T3" fmla="*/ 0 h 14"/>
                <a:gd name="T4" fmla="*/ 50 w 53"/>
                <a:gd name="T5" fmla="*/ 8 h 14"/>
                <a:gd name="T6" fmla="*/ 53 w 53"/>
                <a:gd name="T7" fmla="*/ 12 h 14"/>
                <a:gd name="T8" fmla="*/ 50 w 53"/>
                <a:gd name="T9" fmla="*/ 14 h 14"/>
                <a:gd name="T10" fmla="*/ 49 w 53"/>
                <a:gd name="T11" fmla="*/ 14 h 14"/>
                <a:gd name="T12" fmla="*/ 3 w 53"/>
                <a:gd name="T13" fmla="*/ 7 h 14"/>
                <a:gd name="T14" fmla="*/ 1 w 53"/>
                <a:gd name="T15" fmla="*/ 3 h 1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2" h="14">
                  <a:moveTo>
                    <a:pt x="1" y="3"/>
                  </a:moveTo>
                  <a:cubicBezTo>
                    <a:pt x="1" y="1"/>
                    <a:pt x="2" y="0"/>
                    <a:pt x="4" y="0"/>
                  </a:cubicBezTo>
                  <a:cubicBezTo>
                    <a:pt x="50" y="8"/>
                    <a:pt x="50" y="8"/>
                    <a:pt x="50" y="8"/>
                  </a:cubicBezTo>
                  <a:cubicBezTo>
                    <a:pt x="52" y="8"/>
                    <a:pt x="53" y="10"/>
                    <a:pt x="53" y="12"/>
                  </a:cubicBezTo>
                  <a:cubicBezTo>
                    <a:pt x="53" y="13"/>
                    <a:pt x="51" y="14"/>
                    <a:pt x="50" y="14"/>
                  </a:cubicBezTo>
                  <a:cubicBezTo>
                    <a:pt x="50" y="14"/>
                    <a:pt x="49" y="14"/>
                    <a:pt x="49" y="14"/>
                  </a:cubicBezTo>
                  <a:cubicBezTo>
                    <a:pt x="3" y="7"/>
                    <a:pt x="3" y="7"/>
                    <a:pt x="3" y="7"/>
                  </a:cubicBezTo>
                  <a:cubicBezTo>
                    <a:pt x="1" y="6"/>
                    <a:pt x="0" y="5"/>
                    <a:pt x="1"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202" name="Freeform 855"/>
            <p:cNvSpPr/>
            <p:nvPr/>
          </p:nvSpPr>
          <p:spPr bwMode="auto">
            <a:xfrm>
              <a:off x="8450527" y="5784555"/>
              <a:ext cx="61805" cy="22770"/>
            </a:xfrm>
            <a:custGeom>
              <a:gdLst>
                <a:gd name="T0" fmla="*/ 21 w 24"/>
                <a:gd name="T1" fmla="*/ 3 h 9"/>
                <a:gd name="T2" fmla="*/ 24 w 24"/>
                <a:gd name="T3" fmla="*/ 6 h 9"/>
                <a:gd name="T4" fmla="*/ 21 w 24"/>
                <a:gd name="T5" fmla="*/ 9 h 9"/>
                <a:gd name="T6" fmla="*/ 20 w 24"/>
                <a:gd name="T7" fmla="*/ 9 h 9"/>
                <a:gd name="T8" fmla="*/ 3 w 24"/>
                <a:gd name="T9" fmla="*/ 6 h 9"/>
                <a:gd name="T10" fmla="*/ 0 w 24"/>
                <a:gd name="T11" fmla="*/ 3 h 9"/>
                <a:gd name="T12" fmla="*/ 4 w 24"/>
                <a:gd name="T13" fmla="*/ 0 h 9"/>
                <a:gd name="T14" fmla="*/ 21 w 24"/>
                <a:gd name="T15" fmla="*/ 3 h 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9">
                  <a:moveTo>
                    <a:pt x="21" y="3"/>
                  </a:moveTo>
                  <a:cubicBezTo>
                    <a:pt x="23" y="3"/>
                    <a:pt x="24" y="5"/>
                    <a:pt x="24" y="6"/>
                  </a:cubicBezTo>
                  <a:cubicBezTo>
                    <a:pt x="24" y="8"/>
                    <a:pt x="22" y="9"/>
                    <a:pt x="21" y="9"/>
                  </a:cubicBezTo>
                  <a:cubicBezTo>
                    <a:pt x="21" y="9"/>
                    <a:pt x="21" y="9"/>
                    <a:pt x="20" y="9"/>
                  </a:cubicBezTo>
                  <a:cubicBezTo>
                    <a:pt x="3" y="6"/>
                    <a:pt x="3" y="6"/>
                    <a:pt x="3" y="6"/>
                  </a:cubicBezTo>
                  <a:cubicBezTo>
                    <a:pt x="1" y="6"/>
                    <a:pt x="0" y="4"/>
                    <a:pt x="0" y="3"/>
                  </a:cubicBezTo>
                  <a:cubicBezTo>
                    <a:pt x="0" y="1"/>
                    <a:pt x="2" y="0"/>
                    <a:pt x="4" y="0"/>
                  </a:cubicBezTo>
                  <a:lnTo>
                    <a:pt x="21" y="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marL="0" marR="0" lvl="0" indent="0" defTabSz="1219200" eaLnBrk="1" fontAlgn="base" latinLnBrk="0" hangingPunct="1">
                <a:lnSpc>
                  <a:spcPct val="100000"/>
                </a:lnSpc>
                <a:spcBef>
                  <a:spcPct val="0"/>
                </a:spcBef>
                <a:spcAft>
                  <a:spcPct val="0"/>
                </a:spcAft>
                <a:buClrTx/>
                <a:buSzTx/>
                <a:buFontTx/>
                <a:buNone/>
                <a:defRPr/>
              </a:pPr>
              <a:endParaRPr kumimoji="0" lang="zh-CN" altLang="en-US" sz="135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grpSp>
      <p:sp>
        <p:nvSpPr>
          <p:cNvPr id="203" name="文本框 202"/>
          <p:cNvSpPr txBox="1"/>
          <p:nvPr/>
        </p:nvSpPr>
        <p:spPr>
          <a:xfrm>
            <a:off x="1940401" y="2646382"/>
            <a:ext cx="2015937"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zh-CN" b="1">
                <a:solidFill>
                  <a:prstClr val="black"/>
                </a:solidFill>
                <a:latin typeface="微软雅黑" panose="020b0503020204020204" pitchFamily="34" charset="-122"/>
                <a:ea typeface="微软雅黑" panose="020b0503020204020204" pitchFamily="34" charset="-122"/>
                <a:cs typeface="+mn-ea"/>
                <a:sym typeface="+mn-lt"/>
              </a:rPr>
              <a:t>商务谈判心理　</a:t>
            </a:r>
            <a:endParaRPr lang="zh-CN" altLang="en-US" b="1">
              <a:solidFill>
                <a:prstClr val="black"/>
              </a:solidFill>
              <a:latin typeface="微软雅黑" panose="020b0503020204020204" pitchFamily="34" charset="-122"/>
              <a:ea typeface="微软雅黑" panose="020b0503020204020204" pitchFamily="34" charset="-122"/>
            </a:endParaRPr>
          </a:p>
        </p:txBody>
      </p:sp>
      <p:sp>
        <p:nvSpPr>
          <p:cNvPr id="204" name="文本框 203"/>
          <p:cNvSpPr txBox="1"/>
          <p:nvPr/>
        </p:nvSpPr>
        <p:spPr>
          <a:xfrm>
            <a:off x="1993131" y="4683932"/>
            <a:ext cx="3412626"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zh-CN" b="1">
                <a:solidFill>
                  <a:prstClr val="black"/>
                </a:solidFill>
                <a:latin typeface="微软雅黑" panose="020b0503020204020204" pitchFamily="34" charset="-122"/>
                <a:ea typeface="微软雅黑" panose="020b0503020204020204" pitchFamily="34" charset="-122"/>
                <a:cs typeface="+mn-ea"/>
                <a:sym typeface="+mn-lt"/>
              </a:rPr>
              <a:t>行为分析　</a:t>
            </a:r>
            <a:endParaRPr lang="zh-CN" altLang="en-US" b="1">
              <a:solidFill>
                <a:prstClr val="black"/>
              </a:solidFill>
              <a:latin typeface="微软雅黑" panose="020b0503020204020204" pitchFamily="34" charset="-122"/>
              <a:ea typeface="微软雅黑" panose="020b0503020204020204" pitchFamily="34" charset="-122"/>
            </a:endParaRPr>
          </a:p>
        </p:txBody>
      </p:sp>
      <p:sp>
        <p:nvSpPr>
          <p:cNvPr id="205" name="文本框 204"/>
          <p:cNvSpPr txBox="1"/>
          <p:nvPr/>
        </p:nvSpPr>
        <p:spPr>
          <a:xfrm>
            <a:off x="4873977" y="2646382"/>
            <a:ext cx="2438801"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1219200" fontAlgn="base">
              <a:spcBef>
                <a:spcPct val="0"/>
              </a:spcBef>
              <a:spcAft>
                <a:spcPct val="0"/>
              </a:spcAft>
            </a:pPr>
            <a:r>
              <a:rPr lang="zh-CN" altLang="zh-CN" b="1">
                <a:solidFill>
                  <a:prstClr val="black"/>
                </a:solidFill>
                <a:latin typeface="微软雅黑" panose="020b0503020204020204" pitchFamily="34" charset="-122"/>
                <a:ea typeface="微软雅黑" panose="020b0503020204020204" pitchFamily="34" charset="-122"/>
                <a:cs typeface="+mn-ea"/>
                <a:sym typeface="+mn-lt"/>
              </a:rPr>
              <a:t>谋略心理　</a:t>
            </a:r>
            <a:endParaRPr lang="zh-CN" altLang="en-US" b="1">
              <a:solidFill>
                <a:prstClr val="black"/>
              </a:solidFill>
              <a:latin typeface="微软雅黑" panose="020b0503020204020204" pitchFamily="34" charset="-122"/>
              <a:ea typeface="微软雅黑" panose="020b0503020204020204" pitchFamily="34" charset="-122"/>
            </a:endParaRPr>
          </a:p>
        </p:txBody>
      </p:sp>
      <p:sp>
        <p:nvSpPr>
          <p:cNvPr id="206" name="文本框 205"/>
          <p:cNvSpPr txBox="1"/>
          <p:nvPr/>
        </p:nvSpPr>
        <p:spPr>
          <a:xfrm>
            <a:off x="7855498" y="2646382"/>
            <a:ext cx="2850601"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zh-CN" b="1">
                <a:solidFill>
                  <a:prstClr val="black"/>
                </a:solidFill>
                <a:latin typeface="微软雅黑" panose="020b0503020204020204" pitchFamily="34" charset="-122"/>
                <a:ea typeface="微软雅黑" panose="020b0503020204020204" pitchFamily="34" charset="-122"/>
                <a:cs typeface="+mn-ea"/>
                <a:sym typeface="+mn-lt"/>
              </a:rPr>
              <a:t>成功心理　</a:t>
            </a:r>
            <a:endParaRPr lang="zh-CN" altLang="en-US" b="1">
              <a:solidFill>
                <a:prstClr val="black"/>
              </a:solidFill>
              <a:latin typeface="微软雅黑" panose="020b0503020204020204" pitchFamily="34" charset="-122"/>
              <a:ea typeface="微软雅黑" panose="020b0503020204020204" pitchFamily="34" charset="-122"/>
            </a:endParaRPr>
          </a:p>
        </p:txBody>
      </p:sp>
      <p:sp>
        <p:nvSpPr>
          <p:cNvPr id="207" name="文本框 206"/>
          <p:cNvSpPr txBox="1"/>
          <p:nvPr/>
        </p:nvSpPr>
        <p:spPr>
          <a:xfrm>
            <a:off x="7198423" y="4642177"/>
            <a:ext cx="3081510" cy="461665"/>
          </a:xfrm>
          <a:prstGeom prst="rect">
            <a:avLst/>
          </a:prstGeom>
          <a:noFill/>
        </p:spPr>
        <p:txBody>
          <a:bodyPr wrap="square" rtlCol="0">
            <a:spAutoFit/>
          </a:bodyPr>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algn="ctr" defTabSz="914400"/>
            <a:r>
              <a:rPr lang="zh-CN" altLang="zh-CN" b="1">
                <a:solidFill>
                  <a:prstClr val="black"/>
                </a:solidFill>
                <a:latin typeface="微软雅黑" panose="020b0503020204020204" pitchFamily="34" charset="-122"/>
                <a:ea typeface="微软雅黑" panose="020b0503020204020204" pitchFamily="34" charset="-122"/>
                <a:cs typeface="+mn-ea"/>
                <a:sym typeface="+mn-lt"/>
              </a:rPr>
              <a:t>无声语言</a:t>
            </a:r>
            <a:endParaRPr lang="zh-CN" altLang="en-US" b="1">
              <a:solidFill>
                <a:prstClr val="black"/>
              </a:solidFill>
              <a:latin typeface="微软雅黑" panose="020b0503020204020204" pitchFamily="34" charset="-122"/>
              <a:ea typeface="微软雅黑" panose="020b0503020204020204" pitchFamily="34" charset="-122"/>
            </a:endParaRPr>
          </a:p>
        </p:txBody>
      </p:sp>
      <p:cxnSp>
        <p:nvCxnSpPr>
          <p:cNvPr id="208" name="直接连接符 207"/>
          <p:cNvCxnSpPr/>
          <p:nvPr/>
        </p:nvCxnSpPr>
        <p:spPr>
          <a:xfrm>
            <a:off x="2535865" y="3073772"/>
            <a:ext cx="824231" cy="0"/>
          </a:xfrm>
          <a:prstGeom prst="line">
            <a:avLst/>
          </a:prstGeom>
          <a:noFill/>
          <a:ln w="44450" cap="flat" cmpd="sng" algn="ctr">
            <a:solidFill>
              <a:sysClr val="window" lastClr="FFFFFF">
                <a:lumMod val="65000"/>
              </a:sysClr>
            </a:solidFill>
            <a:prstDash val="solid"/>
          </a:ln>
          <a:effectLst/>
        </p:spPr>
      </p:cxnSp>
      <p:cxnSp>
        <p:nvCxnSpPr>
          <p:cNvPr id="209" name="直接连接符 208"/>
          <p:cNvCxnSpPr/>
          <p:nvPr/>
        </p:nvCxnSpPr>
        <p:spPr>
          <a:xfrm>
            <a:off x="3246404" y="5143872"/>
            <a:ext cx="824231" cy="0"/>
          </a:xfrm>
          <a:prstGeom prst="line">
            <a:avLst/>
          </a:prstGeom>
          <a:noFill/>
          <a:ln w="44450" cap="flat" cmpd="sng" algn="ctr">
            <a:solidFill>
              <a:sysClr val="window" lastClr="FFFFFF">
                <a:lumMod val="65000"/>
              </a:sysClr>
            </a:solidFill>
            <a:prstDash val="solid"/>
          </a:ln>
          <a:effectLst/>
        </p:spPr>
      </p:cxnSp>
      <p:cxnSp>
        <p:nvCxnSpPr>
          <p:cNvPr id="210" name="直接连接符 209"/>
          <p:cNvCxnSpPr/>
          <p:nvPr/>
        </p:nvCxnSpPr>
        <p:spPr>
          <a:xfrm>
            <a:off x="5685464" y="3073772"/>
            <a:ext cx="824231" cy="0"/>
          </a:xfrm>
          <a:prstGeom prst="line">
            <a:avLst/>
          </a:prstGeom>
          <a:noFill/>
          <a:ln w="44450" cap="flat" cmpd="sng" algn="ctr">
            <a:solidFill>
              <a:sysClr val="window" lastClr="FFFFFF">
                <a:lumMod val="65000"/>
              </a:sysClr>
            </a:solidFill>
            <a:prstDash val="solid"/>
          </a:ln>
          <a:effectLst/>
        </p:spPr>
      </p:cxnSp>
      <p:cxnSp>
        <p:nvCxnSpPr>
          <p:cNvPr id="211" name="直接连接符 210"/>
          <p:cNvCxnSpPr/>
          <p:nvPr/>
        </p:nvCxnSpPr>
        <p:spPr>
          <a:xfrm>
            <a:off x="8835065" y="3073772"/>
            <a:ext cx="824231" cy="0"/>
          </a:xfrm>
          <a:prstGeom prst="line">
            <a:avLst/>
          </a:prstGeom>
          <a:noFill/>
          <a:ln w="44450" cap="flat" cmpd="sng" algn="ctr">
            <a:solidFill>
              <a:sysClr val="window" lastClr="FFFFFF">
                <a:lumMod val="65000"/>
              </a:sysClr>
            </a:solidFill>
            <a:prstDash val="solid"/>
          </a:ln>
          <a:effectLst/>
        </p:spPr>
      </p:cxnSp>
      <p:cxnSp>
        <p:nvCxnSpPr>
          <p:cNvPr id="212" name="直接连接符 211"/>
          <p:cNvCxnSpPr/>
          <p:nvPr/>
        </p:nvCxnSpPr>
        <p:spPr>
          <a:xfrm>
            <a:off x="8259001" y="5143872"/>
            <a:ext cx="824231" cy="0"/>
          </a:xfrm>
          <a:prstGeom prst="line">
            <a:avLst/>
          </a:prstGeom>
          <a:noFill/>
          <a:ln w="44450" cap="flat" cmpd="sng" algn="ctr">
            <a:solidFill>
              <a:sysClr val="window" lastClr="FFFFFF">
                <a:lumMod val="65000"/>
              </a:sysClr>
            </a:solidFill>
            <a:prstDash val="solid"/>
          </a:ln>
          <a:effectLst/>
        </p:spPr>
      </p:cxnSp>
      <p:sp>
        <p:nvSpPr>
          <p:cNvPr id="213" name="Text Box 18"/>
          <p:cNvSpPr txBox="1">
            <a:spLocks noChangeArrowheads="1"/>
          </p:cNvSpPr>
          <p:nvPr/>
        </p:nvSpPr>
        <p:spPr bwMode="gray">
          <a:xfrm>
            <a:off x="4649449" y="117426"/>
            <a:ext cx="691276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1219835" rtl="0" eaLnBrk="0" latinLnBrk="0" hangingPunct="0">
              <a:defRPr sz="2400" kern="1200">
                <a:solidFill>
                  <a:schemeClr val="tx1"/>
                </a:solidFill>
                <a:latin typeface="Arial" pitchFamily="34" charset="0"/>
                <a:ea typeface="宋体" panose="02010600030101010101" pitchFamily="2" charset="-122"/>
                <a:cs typeface="+mn-cs"/>
              </a:defRPr>
            </a:lvl1pPr>
            <a:lvl2pPr marL="742950" indent="-285750" algn="l" defTabSz="1219835" rtl="0" eaLnBrk="0" latinLnBrk="0" hangingPunct="0">
              <a:defRPr sz="2400" kern="1200">
                <a:solidFill>
                  <a:schemeClr val="tx1"/>
                </a:solidFill>
                <a:latin typeface="Arial" pitchFamily="34" charset="0"/>
                <a:ea typeface="宋体" panose="02010600030101010101" pitchFamily="2" charset="-122"/>
                <a:cs typeface="+mn-cs"/>
              </a:defRPr>
            </a:lvl2pPr>
            <a:lvl3pPr marL="11430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3pPr>
            <a:lvl4pPr marL="16002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4pPr>
            <a:lvl5pPr marL="2057400" indent="-228600" algn="l" defTabSz="1219835" rtl="0" eaLnBrk="0" latinLnBrk="0" hangingPunct="0">
              <a:defRPr sz="2400" kern="1200">
                <a:solidFill>
                  <a:schemeClr val="tx1"/>
                </a:solidFill>
                <a:latin typeface="Arial" pitchFamily="34" charset="0"/>
                <a:ea typeface="宋体" panose="02010600030101010101" pitchFamily="2" charset="-122"/>
                <a:cs typeface="+mn-cs"/>
              </a:defRPr>
            </a:lvl5pPr>
            <a:lvl6pPr marL="25146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6pPr>
            <a:lvl7pPr marL="29718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7pPr>
            <a:lvl8pPr marL="34290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8pPr>
            <a:lvl9pPr marL="3886200" indent="-228600" algn="l" defTabSz="1219835" rtl="0" eaLnBrk="0" fontAlgn="base" latinLnBrk="0" hangingPunct="0">
              <a:spcBef>
                <a:spcPct val="0"/>
              </a:spcBef>
              <a:spcAft>
                <a:spcPct val="0"/>
              </a:spcAft>
              <a:defRPr sz="2400" kern="1200">
                <a:solidFill>
                  <a:schemeClr val="tx1"/>
                </a:solidFill>
                <a:latin typeface="Arial" pitchFamily="34" charset="0"/>
                <a:ea typeface="宋体" panose="02010600030101010101" pitchFamily="2" charset="-122"/>
                <a:cs typeface="+mn-cs"/>
              </a:defRPr>
            </a:lvl9pPr>
          </a:lstStyle>
          <a:p>
            <a:pPr algn="ctr"/>
            <a:r>
              <a:rPr lang="zh-CN" altLang="en-US" sz="3600">
                <a:latin typeface="微软雅黑" panose="020b0503020204020204" pitchFamily="34" charset="-122"/>
                <a:ea typeface="微软雅黑" panose="020b0503020204020204" pitchFamily="34" charset="-122"/>
              </a:rPr>
              <a:t>重点词汇</a:t>
            </a:r>
            <a:endParaRPr lang="zh-CN" altLang="en-US" sz="3600">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nodeType="afterEffect">
                                  <p:stCondLst>
                                    <p:cond delay="0"/>
                                  </p:stCondLst>
                                  <p:childTnLst>
                                    <p:set>
                                      <p:cBhvr>
                                        <p:cTn id="6" dur="1" fill="hold">
                                          <p:stCondLst>
                                            <p:cond delay="0"/>
                                          </p:stCondLst>
                                        </p:cTn>
                                        <p:tgtEl>
                                          <p:spTgt spid="57"/>
                                        </p:tgtEl>
                                        <p:attrNameLst>
                                          <p:attrName>style.visibility</p:attrName>
                                        </p:attrNameLst>
                                      </p:cBhvr>
                                      <p:to>
                                        <p:strVal val="visible"/>
                                      </p:to>
                                    </p:set>
                                    <p:anim calcmode="lin" valueType="num">
                                      <p:cBhvr>
                                        <p:cTn id="7" dur="500" fill="hold"/>
                                        <p:tgtEl>
                                          <p:spTgt spid="57"/>
                                        </p:tgtEl>
                                        <p:attrNameLst>
                                          <p:attrName>ppt_w</p:attrName>
                                        </p:attrNameLst>
                                      </p:cBhvr>
                                      <p:tavLst>
                                        <p:tav tm="0">
                                          <p:val>
                                            <p:fltVal val="0"/>
                                          </p:val>
                                        </p:tav>
                                        <p:tav tm="100000">
                                          <p:val>
                                            <p:strVal val="#ppt_w"/>
                                          </p:val>
                                        </p:tav>
                                      </p:tavLst>
                                    </p:anim>
                                    <p:anim calcmode="lin" valueType="num">
                                      <p:cBhvr>
                                        <p:cTn id="8" dur="500" fill="hold"/>
                                        <p:tgtEl>
                                          <p:spTgt spid="57"/>
                                        </p:tgtEl>
                                        <p:attrNameLst>
                                          <p:attrName>ppt_h</p:attrName>
                                        </p:attrNameLst>
                                      </p:cBhvr>
                                      <p:tavLst>
                                        <p:tav tm="0">
                                          <p:val>
                                            <p:fltVal val="0"/>
                                          </p:val>
                                        </p:tav>
                                        <p:tav tm="100000">
                                          <p:val>
                                            <p:strVal val="#ppt_h"/>
                                          </p:val>
                                        </p:tav>
                                      </p:tavLst>
                                    </p:anim>
                                    <p:animEffect transition="in" filter="fade">
                                      <p:cBhvr>
                                        <p:cTn id="9" dur="500"/>
                                        <p:tgtEl>
                                          <p:spTgt spid="57"/>
                                        </p:tgtEl>
                                      </p:cBhvr>
                                    </p:animEffect>
                                  </p:childTnLst>
                                </p:cTn>
                              </p:par>
                              <p:par>
                                <p:cTn id="10" presetID="53" presetClass="entr" presetSubtype="16" dur="500" fill="hold" nodeType="withEffect">
                                  <p:stCondLst>
                                    <p:cond delay="200"/>
                                  </p:stCondLst>
                                  <p:childTnLst>
                                    <p:set>
                                      <p:cBhvr>
                                        <p:cTn id="11" dur="1" fill="hold">
                                          <p:stCondLst>
                                            <p:cond delay="0"/>
                                          </p:stCondLst>
                                        </p:cTn>
                                        <p:tgtEl>
                                          <p:spTgt spid="60"/>
                                        </p:tgtEl>
                                        <p:attrNameLst>
                                          <p:attrName>style.visibility</p:attrName>
                                        </p:attrNameLst>
                                      </p:cBhvr>
                                      <p:to>
                                        <p:strVal val="visible"/>
                                      </p:to>
                                    </p:set>
                                    <p:anim calcmode="lin" valueType="num">
                                      <p:cBhvr>
                                        <p:cTn id="12" dur="500" fill="hold"/>
                                        <p:tgtEl>
                                          <p:spTgt spid="60"/>
                                        </p:tgtEl>
                                        <p:attrNameLst>
                                          <p:attrName>ppt_w</p:attrName>
                                        </p:attrNameLst>
                                      </p:cBhvr>
                                      <p:tavLst>
                                        <p:tav tm="0">
                                          <p:val>
                                            <p:fltVal val="0"/>
                                          </p:val>
                                        </p:tav>
                                        <p:tav tm="100000">
                                          <p:val>
                                            <p:strVal val="#ppt_w"/>
                                          </p:val>
                                        </p:tav>
                                      </p:tavLst>
                                    </p:anim>
                                    <p:anim calcmode="lin" valueType="num">
                                      <p:cBhvr>
                                        <p:cTn id="13" dur="500" fill="hold"/>
                                        <p:tgtEl>
                                          <p:spTgt spid="60"/>
                                        </p:tgtEl>
                                        <p:attrNameLst>
                                          <p:attrName>ppt_h</p:attrName>
                                        </p:attrNameLst>
                                      </p:cBhvr>
                                      <p:tavLst>
                                        <p:tav tm="0">
                                          <p:val>
                                            <p:fltVal val="0"/>
                                          </p:val>
                                        </p:tav>
                                        <p:tav tm="100000">
                                          <p:val>
                                            <p:strVal val="#ppt_h"/>
                                          </p:val>
                                        </p:tav>
                                      </p:tavLst>
                                    </p:anim>
                                    <p:animEffect transition="in" filter="fade">
                                      <p:cBhvr>
                                        <p:cTn id="14" dur="500"/>
                                        <p:tgtEl>
                                          <p:spTgt spid="60"/>
                                        </p:tgtEl>
                                      </p:cBhvr>
                                    </p:animEffect>
                                  </p:childTnLst>
                                </p:cTn>
                              </p:par>
                              <p:par>
                                <p:cTn id="15" presetID="53" presetClass="entr" presetSubtype="16" dur="500" fill="hold" nodeType="withEffect">
                                  <p:stCondLst>
                                    <p:cond delay="400"/>
                                  </p:stCondLst>
                                  <p:childTnLst>
                                    <p:set>
                                      <p:cBhvr>
                                        <p:cTn id="16" dur="1" fill="hold">
                                          <p:stCondLst>
                                            <p:cond delay="0"/>
                                          </p:stCondLst>
                                        </p:cTn>
                                        <p:tgtEl>
                                          <p:spTgt spid="63"/>
                                        </p:tgtEl>
                                        <p:attrNameLst>
                                          <p:attrName>style.visibility</p:attrName>
                                        </p:attrNameLst>
                                      </p:cBhvr>
                                      <p:to>
                                        <p:strVal val="visible"/>
                                      </p:to>
                                    </p:set>
                                    <p:anim calcmode="lin" valueType="num">
                                      <p:cBhvr>
                                        <p:cTn id="17" dur="500" fill="hold"/>
                                        <p:tgtEl>
                                          <p:spTgt spid="63"/>
                                        </p:tgtEl>
                                        <p:attrNameLst>
                                          <p:attrName>ppt_w</p:attrName>
                                        </p:attrNameLst>
                                      </p:cBhvr>
                                      <p:tavLst>
                                        <p:tav tm="0">
                                          <p:val>
                                            <p:fltVal val="0"/>
                                          </p:val>
                                        </p:tav>
                                        <p:tav tm="100000">
                                          <p:val>
                                            <p:strVal val="#ppt_w"/>
                                          </p:val>
                                        </p:tav>
                                      </p:tavLst>
                                    </p:anim>
                                    <p:anim calcmode="lin" valueType="num">
                                      <p:cBhvr>
                                        <p:cTn id="18" dur="500" fill="hold"/>
                                        <p:tgtEl>
                                          <p:spTgt spid="63"/>
                                        </p:tgtEl>
                                        <p:attrNameLst>
                                          <p:attrName>ppt_h</p:attrName>
                                        </p:attrNameLst>
                                      </p:cBhvr>
                                      <p:tavLst>
                                        <p:tav tm="0">
                                          <p:val>
                                            <p:fltVal val="0"/>
                                          </p:val>
                                        </p:tav>
                                        <p:tav tm="100000">
                                          <p:val>
                                            <p:strVal val="#ppt_h"/>
                                          </p:val>
                                        </p:tav>
                                      </p:tavLst>
                                    </p:anim>
                                    <p:animEffect transition="in" filter="fade">
                                      <p:cBhvr>
                                        <p:cTn id="19" dur="500"/>
                                        <p:tgtEl>
                                          <p:spTgt spid="63"/>
                                        </p:tgtEl>
                                      </p:cBhvr>
                                    </p:animEffect>
                                  </p:childTnLst>
                                </p:cTn>
                              </p:par>
                              <p:par>
                                <p:cTn id="20" presetID="53" presetClass="entr" presetSubtype="16" dur="500" fill="hold" nodeType="withEffect">
                                  <p:stCondLst>
                                    <p:cond delay="600"/>
                                  </p:stCondLst>
                                  <p:childTnLst>
                                    <p:set>
                                      <p:cBhvr>
                                        <p:cTn id="21" dur="1" fill="hold">
                                          <p:stCondLst>
                                            <p:cond delay="0"/>
                                          </p:stCondLst>
                                        </p:cTn>
                                        <p:tgtEl>
                                          <p:spTgt spid="66"/>
                                        </p:tgtEl>
                                        <p:attrNameLst>
                                          <p:attrName>style.visibility</p:attrName>
                                        </p:attrNameLst>
                                      </p:cBhvr>
                                      <p:to>
                                        <p:strVal val="visible"/>
                                      </p:to>
                                    </p:set>
                                    <p:anim calcmode="lin" valueType="num">
                                      <p:cBhvr>
                                        <p:cTn id="22" dur="500" fill="hold"/>
                                        <p:tgtEl>
                                          <p:spTgt spid="66"/>
                                        </p:tgtEl>
                                        <p:attrNameLst>
                                          <p:attrName>ppt_w</p:attrName>
                                        </p:attrNameLst>
                                      </p:cBhvr>
                                      <p:tavLst>
                                        <p:tav tm="0">
                                          <p:val>
                                            <p:fltVal val="0"/>
                                          </p:val>
                                        </p:tav>
                                        <p:tav tm="100000">
                                          <p:val>
                                            <p:strVal val="#ppt_w"/>
                                          </p:val>
                                        </p:tav>
                                      </p:tavLst>
                                    </p:anim>
                                    <p:anim calcmode="lin" valueType="num">
                                      <p:cBhvr>
                                        <p:cTn id="23" dur="500" fill="hold"/>
                                        <p:tgtEl>
                                          <p:spTgt spid="66"/>
                                        </p:tgtEl>
                                        <p:attrNameLst>
                                          <p:attrName>ppt_h</p:attrName>
                                        </p:attrNameLst>
                                      </p:cBhvr>
                                      <p:tavLst>
                                        <p:tav tm="0">
                                          <p:val>
                                            <p:fltVal val="0"/>
                                          </p:val>
                                        </p:tav>
                                        <p:tav tm="100000">
                                          <p:val>
                                            <p:strVal val="#ppt_h"/>
                                          </p:val>
                                        </p:tav>
                                      </p:tavLst>
                                    </p:anim>
                                    <p:animEffect transition="in" filter="fade">
                                      <p:cBhvr>
                                        <p:cTn id="24" dur="500"/>
                                        <p:tgtEl>
                                          <p:spTgt spid="66"/>
                                        </p:tgtEl>
                                      </p:cBhvr>
                                    </p:animEffect>
                                  </p:childTnLst>
                                </p:cTn>
                              </p:par>
                              <p:par>
                                <p:cTn id="25" presetID="53" presetClass="entr" presetSubtype="16" dur="500" fill="hold" nodeType="withEffect">
                                  <p:stCondLst>
                                    <p:cond delay="1000"/>
                                  </p:stCondLst>
                                  <p:childTnLst>
                                    <p:set>
                                      <p:cBhvr>
                                        <p:cTn id="26" dur="1" fill="hold">
                                          <p:stCondLst>
                                            <p:cond delay="0"/>
                                          </p:stCondLst>
                                        </p:cTn>
                                        <p:tgtEl>
                                          <p:spTgt spid="69"/>
                                        </p:tgtEl>
                                        <p:attrNameLst>
                                          <p:attrName>style.visibility</p:attrName>
                                        </p:attrNameLst>
                                      </p:cBhvr>
                                      <p:to>
                                        <p:strVal val="visible"/>
                                      </p:to>
                                    </p:set>
                                    <p:anim calcmode="lin" valueType="num">
                                      <p:cBhvr>
                                        <p:cTn id="27" dur="500" fill="hold"/>
                                        <p:tgtEl>
                                          <p:spTgt spid="69"/>
                                        </p:tgtEl>
                                        <p:attrNameLst>
                                          <p:attrName>ppt_w</p:attrName>
                                        </p:attrNameLst>
                                      </p:cBhvr>
                                      <p:tavLst>
                                        <p:tav tm="0">
                                          <p:val>
                                            <p:fltVal val="0"/>
                                          </p:val>
                                        </p:tav>
                                        <p:tav tm="100000">
                                          <p:val>
                                            <p:strVal val="#ppt_w"/>
                                          </p:val>
                                        </p:tav>
                                      </p:tavLst>
                                    </p:anim>
                                    <p:anim calcmode="lin" valueType="num">
                                      <p:cBhvr>
                                        <p:cTn id="28" dur="500" fill="hold"/>
                                        <p:tgtEl>
                                          <p:spTgt spid="69"/>
                                        </p:tgtEl>
                                        <p:attrNameLst>
                                          <p:attrName>ppt_h</p:attrName>
                                        </p:attrNameLst>
                                      </p:cBhvr>
                                      <p:tavLst>
                                        <p:tav tm="0">
                                          <p:val>
                                            <p:fltVal val="0"/>
                                          </p:val>
                                        </p:tav>
                                        <p:tav tm="100000">
                                          <p:val>
                                            <p:strVal val="#ppt_h"/>
                                          </p:val>
                                        </p:tav>
                                      </p:tavLst>
                                    </p:anim>
                                    <p:animEffect transition="in" filter="fade">
                                      <p:cBhvr>
                                        <p:cTn id="29" dur="500"/>
                                        <p:tgtEl>
                                          <p:spTgt spid="69"/>
                                        </p:tgtEl>
                                      </p:cBhvr>
                                    </p:animEffect>
                                  </p:childTnLst>
                                </p:cTn>
                              </p:par>
                            </p:childTnLst>
                          </p:cTn>
                        </p:par>
                        <p:par>
                          <p:cTn id="30" fill="hold" nodeType="afterGroup">
                            <p:stCondLst>
                              <p:cond delay="1500"/>
                            </p:stCondLst>
                            <p:childTnLst>
                              <p:par>
                                <p:cTn id="31" presetID="2" presetClass="entr" presetSubtype="4" dur="500" accel="60000" fill="hold" nodeType="afterEffect">
                                  <p:stCondLst>
                                    <p:cond delay="0"/>
                                  </p:stCondLst>
                                  <p:childTnLst>
                                    <p:set>
                                      <p:cBhvr>
                                        <p:cTn id="32" dur="1" fill="hold">
                                          <p:stCondLst>
                                            <p:cond delay="0"/>
                                          </p:stCondLst>
                                        </p:cTn>
                                        <p:tgtEl>
                                          <p:spTgt spid="72"/>
                                        </p:tgtEl>
                                        <p:attrNameLst>
                                          <p:attrName>style.visibility</p:attrName>
                                        </p:attrNameLst>
                                      </p:cBhvr>
                                      <p:to>
                                        <p:strVal val="visible"/>
                                      </p:to>
                                    </p:set>
                                    <p:anim calcmode="lin" valueType="num">
                                      <p:cBhvr additive="base">
                                        <p:cTn id="33" dur="500" fill="hold"/>
                                        <p:tgtEl>
                                          <p:spTgt spid="72"/>
                                        </p:tgtEl>
                                        <p:attrNameLst>
                                          <p:attrName>ppt_x</p:attrName>
                                        </p:attrNameLst>
                                      </p:cBhvr>
                                      <p:tavLst>
                                        <p:tav tm="0">
                                          <p:val>
                                            <p:strVal val="#ppt_x"/>
                                          </p:val>
                                        </p:tav>
                                        <p:tav tm="100000">
                                          <p:val>
                                            <p:strVal val="#ppt_x"/>
                                          </p:val>
                                        </p:tav>
                                      </p:tavLst>
                                    </p:anim>
                                    <p:anim calcmode="lin" valueType="num">
                                      <p:cBhvr additive="base">
                                        <p:cTn id="34" dur="500" fill="hold"/>
                                        <p:tgtEl>
                                          <p:spTgt spid="72"/>
                                        </p:tgtEl>
                                        <p:attrNameLst>
                                          <p:attrName>ppt_y</p:attrName>
                                        </p:attrNameLst>
                                      </p:cBhvr>
                                      <p:tavLst>
                                        <p:tav tm="0">
                                          <p:val>
                                            <p:strVal val="1+#ppt_h/2"/>
                                          </p:val>
                                        </p:tav>
                                        <p:tav tm="100000">
                                          <p:val>
                                            <p:strVal val="#ppt_y"/>
                                          </p:val>
                                        </p:tav>
                                      </p:tavLst>
                                    </p:anim>
                                  </p:childTnLst>
                                </p:cTn>
                              </p:par>
                              <p:par>
                                <p:cTn id="35" presetID="53" presetClass="entr" presetSubtype="16" dur="500" fill="hold" grpId="0" nodeType="withEffect">
                                  <p:stCondLst>
                                    <p:cond delay="0"/>
                                  </p:stCondLst>
                                  <p:iterate type="lt">
                                    <p:tmPct val="10000"/>
                                  </p:iterate>
                                  <p:childTnLst>
                                    <p:set>
                                      <p:cBhvr>
                                        <p:cTn id="36" dur="1" fill="hold">
                                          <p:stCondLst>
                                            <p:cond delay="0"/>
                                          </p:stCondLst>
                                        </p:cTn>
                                        <p:tgtEl>
                                          <p:spTgt spid="203"/>
                                        </p:tgtEl>
                                        <p:attrNameLst>
                                          <p:attrName>style.visibility</p:attrName>
                                        </p:attrNameLst>
                                      </p:cBhvr>
                                      <p:to>
                                        <p:strVal val="visible"/>
                                      </p:to>
                                    </p:set>
                                    <p:anim calcmode="lin" valueType="num">
                                      <p:cBhvr>
                                        <p:cTn id="37" dur="500" fill="hold"/>
                                        <p:tgtEl>
                                          <p:spTgt spid="203"/>
                                        </p:tgtEl>
                                        <p:attrNameLst>
                                          <p:attrName>ppt_w</p:attrName>
                                        </p:attrNameLst>
                                      </p:cBhvr>
                                      <p:tavLst>
                                        <p:tav tm="0">
                                          <p:val>
                                            <p:fltVal val="0"/>
                                          </p:val>
                                        </p:tav>
                                        <p:tav tm="100000">
                                          <p:val>
                                            <p:strVal val="#ppt_w"/>
                                          </p:val>
                                        </p:tav>
                                      </p:tavLst>
                                    </p:anim>
                                    <p:anim calcmode="lin" valueType="num">
                                      <p:cBhvr>
                                        <p:cTn id="38" dur="500" fill="hold"/>
                                        <p:tgtEl>
                                          <p:spTgt spid="203"/>
                                        </p:tgtEl>
                                        <p:attrNameLst>
                                          <p:attrName>ppt_h</p:attrName>
                                        </p:attrNameLst>
                                      </p:cBhvr>
                                      <p:tavLst>
                                        <p:tav tm="0">
                                          <p:val>
                                            <p:fltVal val="0"/>
                                          </p:val>
                                        </p:tav>
                                        <p:tav tm="100000">
                                          <p:val>
                                            <p:strVal val="#ppt_h"/>
                                          </p:val>
                                        </p:tav>
                                      </p:tavLst>
                                    </p:anim>
                                    <p:animEffect transition="in" filter="fade">
                                      <p:cBhvr>
                                        <p:cTn id="39" dur="500"/>
                                        <p:tgtEl>
                                          <p:spTgt spid="203"/>
                                        </p:tgtEl>
                                      </p:cBhvr>
                                    </p:animEffect>
                                  </p:childTnLst>
                                </p:cTn>
                              </p:par>
                              <p:par>
                                <p:cTn id="40" presetID="16" presetClass="entr" presetSubtype="37" dur="500" fill="hold" nodeType="withEffect">
                                  <p:stCondLst>
                                    <p:cond delay="0"/>
                                  </p:stCondLst>
                                  <p:childTnLst>
                                    <p:set>
                                      <p:cBhvr>
                                        <p:cTn id="41" dur="1" fill="hold">
                                          <p:stCondLst>
                                            <p:cond delay="0"/>
                                          </p:stCondLst>
                                        </p:cTn>
                                        <p:tgtEl>
                                          <p:spTgt spid="208"/>
                                        </p:tgtEl>
                                        <p:attrNameLst>
                                          <p:attrName>style.visibility</p:attrName>
                                        </p:attrNameLst>
                                      </p:cBhvr>
                                      <p:to>
                                        <p:strVal val="visible"/>
                                      </p:to>
                                    </p:set>
                                    <p:animEffect transition="in" filter="barn(outVertical)">
                                      <p:cBhvr>
                                        <p:cTn id="42" dur="500"/>
                                        <p:tgtEl>
                                          <p:spTgt spid="208"/>
                                        </p:tgtEl>
                                      </p:cBhvr>
                                    </p:animEffect>
                                  </p:childTnLst>
                                </p:cTn>
                              </p:par>
                            </p:childTnLst>
                          </p:cTn>
                        </p:par>
                        <p:par>
                          <p:cTn id="43" fill="hold" nodeType="afterGroup">
                            <p:stCondLst>
                              <p:cond delay="2000"/>
                            </p:stCondLst>
                            <p:childTnLst>
                              <p:par>
                                <p:cTn id="44" presetID="2" presetClass="entr" presetSubtype="4" dur="500" accel="60000" fill="hold" nodeType="afterEffect">
                                  <p:stCondLst>
                                    <p:cond delay="0"/>
                                  </p:stCondLst>
                                  <p:childTnLst>
                                    <p:set>
                                      <p:cBhvr>
                                        <p:cTn id="45" dur="1" fill="hold">
                                          <p:stCondLst>
                                            <p:cond delay="0"/>
                                          </p:stCondLst>
                                        </p:cTn>
                                        <p:tgtEl>
                                          <p:spTgt spid="186"/>
                                        </p:tgtEl>
                                        <p:attrNameLst>
                                          <p:attrName>style.visibility</p:attrName>
                                        </p:attrNameLst>
                                      </p:cBhvr>
                                      <p:to>
                                        <p:strVal val="visible"/>
                                      </p:to>
                                    </p:set>
                                    <p:anim calcmode="lin" valueType="num">
                                      <p:cBhvr additive="base">
                                        <p:cTn id="46" dur="500" fill="hold"/>
                                        <p:tgtEl>
                                          <p:spTgt spid="186"/>
                                        </p:tgtEl>
                                        <p:attrNameLst>
                                          <p:attrName>ppt_x</p:attrName>
                                        </p:attrNameLst>
                                      </p:cBhvr>
                                      <p:tavLst>
                                        <p:tav tm="0">
                                          <p:val>
                                            <p:strVal val="#ppt_x"/>
                                          </p:val>
                                        </p:tav>
                                        <p:tav tm="100000">
                                          <p:val>
                                            <p:strVal val="#ppt_x"/>
                                          </p:val>
                                        </p:tav>
                                      </p:tavLst>
                                    </p:anim>
                                    <p:anim calcmode="lin" valueType="num">
                                      <p:cBhvr additive="base">
                                        <p:cTn id="47" dur="500" fill="hold"/>
                                        <p:tgtEl>
                                          <p:spTgt spid="186"/>
                                        </p:tgtEl>
                                        <p:attrNameLst>
                                          <p:attrName>ppt_y</p:attrName>
                                        </p:attrNameLst>
                                      </p:cBhvr>
                                      <p:tavLst>
                                        <p:tav tm="0">
                                          <p:val>
                                            <p:strVal val="1+#ppt_h/2"/>
                                          </p:val>
                                        </p:tav>
                                        <p:tav tm="100000">
                                          <p:val>
                                            <p:strVal val="#ppt_y"/>
                                          </p:val>
                                        </p:tav>
                                      </p:tavLst>
                                    </p:anim>
                                  </p:childTnLst>
                                </p:cTn>
                              </p:par>
                              <p:par>
                                <p:cTn id="48" presetID="53" presetClass="entr" presetSubtype="16" dur="500" fill="hold" grpId="0" nodeType="withEffect">
                                  <p:stCondLst>
                                    <p:cond delay="0"/>
                                  </p:stCondLst>
                                  <p:iterate type="lt">
                                    <p:tmPct val="10000"/>
                                  </p:iterate>
                                  <p:childTnLst>
                                    <p:set>
                                      <p:cBhvr>
                                        <p:cTn id="49" dur="1" fill="hold">
                                          <p:stCondLst>
                                            <p:cond delay="0"/>
                                          </p:stCondLst>
                                        </p:cTn>
                                        <p:tgtEl>
                                          <p:spTgt spid="205"/>
                                        </p:tgtEl>
                                        <p:attrNameLst>
                                          <p:attrName>style.visibility</p:attrName>
                                        </p:attrNameLst>
                                      </p:cBhvr>
                                      <p:to>
                                        <p:strVal val="visible"/>
                                      </p:to>
                                    </p:set>
                                    <p:anim calcmode="lin" valueType="num">
                                      <p:cBhvr>
                                        <p:cTn id="50" dur="500" fill="hold"/>
                                        <p:tgtEl>
                                          <p:spTgt spid="205"/>
                                        </p:tgtEl>
                                        <p:attrNameLst>
                                          <p:attrName>ppt_w</p:attrName>
                                        </p:attrNameLst>
                                      </p:cBhvr>
                                      <p:tavLst>
                                        <p:tav tm="0">
                                          <p:val>
                                            <p:fltVal val="0"/>
                                          </p:val>
                                        </p:tav>
                                        <p:tav tm="100000">
                                          <p:val>
                                            <p:strVal val="#ppt_w"/>
                                          </p:val>
                                        </p:tav>
                                      </p:tavLst>
                                    </p:anim>
                                    <p:anim calcmode="lin" valueType="num">
                                      <p:cBhvr>
                                        <p:cTn id="51" dur="500" fill="hold"/>
                                        <p:tgtEl>
                                          <p:spTgt spid="205"/>
                                        </p:tgtEl>
                                        <p:attrNameLst>
                                          <p:attrName>ppt_h</p:attrName>
                                        </p:attrNameLst>
                                      </p:cBhvr>
                                      <p:tavLst>
                                        <p:tav tm="0">
                                          <p:val>
                                            <p:fltVal val="0"/>
                                          </p:val>
                                        </p:tav>
                                        <p:tav tm="100000">
                                          <p:val>
                                            <p:strVal val="#ppt_h"/>
                                          </p:val>
                                        </p:tav>
                                      </p:tavLst>
                                    </p:anim>
                                    <p:animEffect transition="in" filter="fade">
                                      <p:cBhvr>
                                        <p:cTn id="52" dur="500"/>
                                        <p:tgtEl>
                                          <p:spTgt spid="205"/>
                                        </p:tgtEl>
                                      </p:cBhvr>
                                    </p:animEffect>
                                  </p:childTnLst>
                                </p:cTn>
                              </p:par>
                              <p:par>
                                <p:cTn id="53" presetID="16" presetClass="entr" presetSubtype="37" dur="500" fill="hold" nodeType="withEffect">
                                  <p:stCondLst>
                                    <p:cond delay="0"/>
                                  </p:stCondLst>
                                  <p:childTnLst>
                                    <p:set>
                                      <p:cBhvr>
                                        <p:cTn id="54" dur="1" fill="hold">
                                          <p:stCondLst>
                                            <p:cond delay="0"/>
                                          </p:stCondLst>
                                        </p:cTn>
                                        <p:tgtEl>
                                          <p:spTgt spid="210"/>
                                        </p:tgtEl>
                                        <p:attrNameLst>
                                          <p:attrName>style.visibility</p:attrName>
                                        </p:attrNameLst>
                                      </p:cBhvr>
                                      <p:to>
                                        <p:strVal val="visible"/>
                                      </p:to>
                                    </p:set>
                                    <p:animEffect transition="in" filter="barn(outVertical)">
                                      <p:cBhvr>
                                        <p:cTn id="55" dur="500"/>
                                        <p:tgtEl>
                                          <p:spTgt spid="210"/>
                                        </p:tgtEl>
                                      </p:cBhvr>
                                    </p:animEffect>
                                  </p:childTnLst>
                                </p:cTn>
                              </p:par>
                            </p:childTnLst>
                          </p:cTn>
                        </p:par>
                        <p:par>
                          <p:cTn id="56" fill="hold" nodeType="afterGroup">
                            <p:stCondLst>
                              <p:cond delay="2500"/>
                            </p:stCondLst>
                            <p:childTnLst>
                              <p:par>
                                <p:cTn id="57" presetID="2" presetClass="entr" presetSubtype="4" dur="500" accel="60000" fill="hold" nodeType="afterEffect">
                                  <p:stCondLst>
                                    <p:cond delay="0"/>
                                  </p:stCondLst>
                                  <p:childTnLst>
                                    <p:set>
                                      <p:cBhvr>
                                        <p:cTn id="58" dur="1" fill="hold">
                                          <p:stCondLst>
                                            <p:cond delay="0"/>
                                          </p:stCondLst>
                                        </p:cTn>
                                        <p:tgtEl>
                                          <p:spTgt spid="192"/>
                                        </p:tgtEl>
                                        <p:attrNameLst>
                                          <p:attrName>style.visibility</p:attrName>
                                        </p:attrNameLst>
                                      </p:cBhvr>
                                      <p:to>
                                        <p:strVal val="visible"/>
                                      </p:to>
                                    </p:set>
                                    <p:anim calcmode="lin" valueType="num">
                                      <p:cBhvr additive="base">
                                        <p:cTn id="59" dur="500" fill="hold"/>
                                        <p:tgtEl>
                                          <p:spTgt spid="192"/>
                                        </p:tgtEl>
                                        <p:attrNameLst>
                                          <p:attrName>ppt_x</p:attrName>
                                        </p:attrNameLst>
                                      </p:cBhvr>
                                      <p:tavLst>
                                        <p:tav tm="0">
                                          <p:val>
                                            <p:strVal val="#ppt_x"/>
                                          </p:val>
                                        </p:tav>
                                        <p:tav tm="100000">
                                          <p:val>
                                            <p:strVal val="#ppt_x"/>
                                          </p:val>
                                        </p:tav>
                                      </p:tavLst>
                                    </p:anim>
                                    <p:anim calcmode="lin" valueType="num">
                                      <p:cBhvr additive="base">
                                        <p:cTn id="60" dur="500" fill="hold"/>
                                        <p:tgtEl>
                                          <p:spTgt spid="192"/>
                                        </p:tgtEl>
                                        <p:attrNameLst>
                                          <p:attrName>ppt_y</p:attrName>
                                        </p:attrNameLst>
                                      </p:cBhvr>
                                      <p:tavLst>
                                        <p:tav tm="0">
                                          <p:val>
                                            <p:strVal val="1+#ppt_h/2"/>
                                          </p:val>
                                        </p:tav>
                                        <p:tav tm="100000">
                                          <p:val>
                                            <p:strVal val="#ppt_y"/>
                                          </p:val>
                                        </p:tav>
                                      </p:tavLst>
                                    </p:anim>
                                  </p:childTnLst>
                                </p:cTn>
                              </p:par>
                              <p:par>
                                <p:cTn id="61" presetID="53" presetClass="entr" presetSubtype="16" dur="500" fill="hold" grpId="0" nodeType="withEffect">
                                  <p:stCondLst>
                                    <p:cond delay="0"/>
                                  </p:stCondLst>
                                  <p:iterate type="lt">
                                    <p:tmPct val="10000"/>
                                  </p:iterate>
                                  <p:childTnLst>
                                    <p:set>
                                      <p:cBhvr>
                                        <p:cTn id="62" dur="1" fill="hold">
                                          <p:stCondLst>
                                            <p:cond delay="0"/>
                                          </p:stCondLst>
                                        </p:cTn>
                                        <p:tgtEl>
                                          <p:spTgt spid="206"/>
                                        </p:tgtEl>
                                        <p:attrNameLst>
                                          <p:attrName>style.visibility</p:attrName>
                                        </p:attrNameLst>
                                      </p:cBhvr>
                                      <p:to>
                                        <p:strVal val="visible"/>
                                      </p:to>
                                    </p:set>
                                    <p:anim calcmode="lin" valueType="num">
                                      <p:cBhvr>
                                        <p:cTn id="63" dur="500" fill="hold"/>
                                        <p:tgtEl>
                                          <p:spTgt spid="206"/>
                                        </p:tgtEl>
                                        <p:attrNameLst>
                                          <p:attrName>ppt_w</p:attrName>
                                        </p:attrNameLst>
                                      </p:cBhvr>
                                      <p:tavLst>
                                        <p:tav tm="0">
                                          <p:val>
                                            <p:fltVal val="0"/>
                                          </p:val>
                                        </p:tav>
                                        <p:tav tm="100000">
                                          <p:val>
                                            <p:strVal val="#ppt_w"/>
                                          </p:val>
                                        </p:tav>
                                      </p:tavLst>
                                    </p:anim>
                                    <p:anim calcmode="lin" valueType="num">
                                      <p:cBhvr>
                                        <p:cTn id="64" dur="500" fill="hold"/>
                                        <p:tgtEl>
                                          <p:spTgt spid="206"/>
                                        </p:tgtEl>
                                        <p:attrNameLst>
                                          <p:attrName>ppt_h</p:attrName>
                                        </p:attrNameLst>
                                      </p:cBhvr>
                                      <p:tavLst>
                                        <p:tav tm="0">
                                          <p:val>
                                            <p:fltVal val="0"/>
                                          </p:val>
                                        </p:tav>
                                        <p:tav tm="100000">
                                          <p:val>
                                            <p:strVal val="#ppt_h"/>
                                          </p:val>
                                        </p:tav>
                                      </p:tavLst>
                                    </p:anim>
                                    <p:animEffect transition="in" filter="fade">
                                      <p:cBhvr>
                                        <p:cTn id="65" dur="500"/>
                                        <p:tgtEl>
                                          <p:spTgt spid="206"/>
                                        </p:tgtEl>
                                      </p:cBhvr>
                                    </p:animEffect>
                                  </p:childTnLst>
                                </p:cTn>
                              </p:par>
                              <p:par>
                                <p:cTn id="66" presetID="16" presetClass="entr" presetSubtype="37" dur="500" fill="hold" nodeType="withEffect">
                                  <p:stCondLst>
                                    <p:cond delay="0"/>
                                  </p:stCondLst>
                                  <p:childTnLst>
                                    <p:set>
                                      <p:cBhvr>
                                        <p:cTn id="67" dur="1" fill="hold">
                                          <p:stCondLst>
                                            <p:cond delay="0"/>
                                          </p:stCondLst>
                                        </p:cTn>
                                        <p:tgtEl>
                                          <p:spTgt spid="211"/>
                                        </p:tgtEl>
                                        <p:attrNameLst>
                                          <p:attrName>style.visibility</p:attrName>
                                        </p:attrNameLst>
                                      </p:cBhvr>
                                      <p:to>
                                        <p:strVal val="visible"/>
                                      </p:to>
                                    </p:set>
                                    <p:animEffect transition="in" filter="barn(outVertical)">
                                      <p:cBhvr>
                                        <p:cTn id="68" dur="500"/>
                                        <p:tgtEl>
                                          <p:spTgt spid="211"/>
                                        </p:tgtEl>
                                      </p:cBhvr>
                                    </p:animEffect>
                                  </p:childTnLst>
                                </p:cTn>
                              </p:par>
                            </p:childTnLst>
                          </p:cTn>
                        </p:par>
                        <p:par>
                          <p:cTn id="69" fill="hold" nodeType="afterGroup">
                            <p:stCondLst>
                              <p:cond delay="3000"/>
                            </p:stCondLst>
                            <p:childTnLst>
                              <p:par>
                                <p:cTn id="70" presetID="2" presetClass="entr" presetSubtype="4" dur="500" accel="60000" fill="hold" grpId="0" nodeType="afterEffect">
                                  <p:stCondLst>
                                    <p:cond delay="0"/>
                                  </p:stCondLst>
                                  <p:childTnLst>
                                    <p:set>
                                      <p:cBhvr>
                                        <p:cTn id="71" dur="1" fill="hold">
                                          <p:stCondLst>
                                            <p:cond delay="0"/>
                                          </p:stCondLst>
                                        </p:cTn>
                                        <p:tgtEl>
                                          <p:spTgt spid="195"/>
                                        </p:tgtEl>
                                        <p:attrNameLst>
                                          <p:attrName>style.visibility</p:attrName>
                                        </p:attrNameLst>
                                      </p:cBhvr>
                                      <p:to>
                                        <p:strVal val="visible"/>
                                      </p:to>
                                    </p:set>
                                    <p:anim calcmode="lin" valueType="num">
                                      <p:cBhvr additive="base">
                                        <p:cTn id="72" dur="500" fill="hold"/>
                                        <p:tgtEl>
                                          <p:spTgt spid="195"/>
                                        </p:tgtEl>
                                        <p:attrNameLst>
                                          <p:attrName>ppt_x</p:attrName>
                                        </p:attrNameLst>
                                      </p:cBhvr>
                                      <p:tavLst>
                                        <p:tav tm="0">
                                          <p:val>
                                            <p:strVal val="#ppt_x"/>
                                          </p:val>
                                        </p:tav>
                                        <p:tav tm="100000">
                                          <p:val>
                                            <p:strVal val="#ppt_x"/>
                                          </p:val>
                                        </p:tav>
                                      </p:tavLst>
                                    </p:anim>
                                    <p:anim calcmode="lin" valueType="num">
                                      <p:cBhvr additive="base">
                                        <p:cTn id="73" dur="500" fill="hold"/>
                                        <p:tgtEl>
                                          <p:spTgt spid="195"/>
                                        </p:tgtEl>
                                        <p:attrNameLst>
                                          <p:attrName>ppt_y</p:attrName>
                                        </p:attrNameLst>
                                      </p:cBhvr>
                                      <p:tavLst>
                                        <p:tav tm="0">
                                          <p:val>
                                            <p:strVal val="1+#ppt_h/2"/>
                                          </p:val>
                                        </p:tav>
                                        <p:tav tm="100000">
                                          <p:val>
                                            <p:strVal val="#ppt_y"/>
                                          </p:val>
                                        </p:tav>
                                      </p:tavLst>
                                    </p:anim>
                                  </p:childTnLst>
                                </p:cTn>
                              </p:par>
                              <p:par>
                                <p:cTn id="74" presetID="53" presetClass="entr" presetSubtype="16" dur="500" fill="hold" grpId="0" nodeType="withEffect">
                                  <p:stCondLst>
                                    <p:cond delay="0"/>
                                  </p:stCondLst>
                                  <p:iterate type="lt">
                                    <p:tmPct val="10000"/>
                                  </p:iterate>
                                  <p:childTnLst>
                                    <p:set>
                                      <p:cBhvr>
                                        <p:cTn id="75" dur="1" fill="hold">
                                          <p:stCondLst>
                                            <p:cond delay="0"/>
                                          </p:stCondLst>
                                        </p:cTn>
                                        <p:tgtEl>
                                          <p:spTgt spid="204"/>
                                        </p:tgtEl>
                                        <p:attrNameLst>
                                          <p:attrName>style.visibility</p:attrName>
                                        </p:attrNameLst>
                                      </p:cBhvr>
                                      <p:to>
                                        <p:strVal val="visible"/>
                                      </p:to>
                                    </p:set>
                                    <p:anim calcmode="lin" valueType="num">
                                      <p:cBhvr>
                                        <p:cTn id="76" dur="500" fill="hold"/>
                                        <p:tgtEl>
                                          <p:spTgt spid="204"/>
                                        </p:tgtEl>
                                        <p:attrNameLst>
                                          <p:attrName>ppt_w</p:attrName>
                                        </p:attrNameLst>
                                      </p:cBhvr>
                                      <p:tavLst>
                                        <p:tav tm="0">
                                          <p:val>
                                            <p:fltVal val="0"/>
                                          </p:val>
                                        </p:tav>
                                        <p:tav tm="100000">
                                          <p:val>
                                            <p:strVal val="#ppt_w"/>
                                          </p:val>
                                        </p:tav>
                                      </p:tavLst>
                                    </p:anim>
                                    <p:anim calcmode="lin" valueType="num">
                                      <p:cBhvr>
                                        <p:cTn id="77" dur="500" fill="hold"/>
                                        <p:tgtEl>
                                          <p:spTgt spid="204"/>
                                        </p:tgtEl>
                                        <p:attrNameLst>
                                          <p:attrName>ppt_h</p:attrName>
                                        </p:attrNameLst>
                                      </p:cBhvr>
                                      <p:tavLst>
                                        <p:tav tm="0">
                                          <p:val>
                                            <p:fltVal val="0"/>
                                          </p:val>
                                        </p:tav>
                                        <p:tav tm="100000">
                                          <p:val>
                                            <p:strVal val="#ppt_h"/>
                                          </p:val>
                                        </p:tav>
                                      </p:tavLst>
                                    </p:anim>
                                    <p:animEffect transition="in" filter="fade">
                                      <p:cBhvr>
                                        <p:cTn id="78" dur="500"/>
                                        <p:tgtEl>
                                          <p:spTgt spid="204"/>
                                        </p:tgtEl>
                                      </p:cBhvr>
                                    </p:animEffect>
                                  </p:childTnLst>
                                </p:cTn>
                              </p:par>
                              <p:par>
                                <p:cTn id="79" presetID="16" presetClass="entr" presetSubtype="37" dur="500" fill="hold" nodeType="withEffect">
                                  <p:stCondLst>
                                    <p:cond delay="0"/>
                                  </p:stCondLst>
                                  <p:childTnLst>
                                    <p:set>
                                      <p:cBhvr>
                                        <p:cTn id="80" dur="1" fill="hold">
                                          <p:stCondLst>
                                            <p:cond delay="0"/>
                                          </p:stCondLst>
                                        </p:cTn>
                                        <p:tgtEl>
                                          <p:spTgt spid="209"/>
                                        </p:tgtEl>
                                        <p:attrNameLst>
                                          <p:attrName>style.visibility</p:attrName>
                                        </p:attrNameLst>
                                      </p:cBhvr>
                                      <p:to>
                                        <p:strVal val="visible"/>
                                      </p:to>
                                    </p:set>
                                    <p:animEffect transition="in" filter="barn(outVertical)">
                                      <p:cBhvr>
                                        <p:cTn id="81" dur="500"/>
                                        <p:tgtEl>
                                          <p:spTgt spid="209"/>
                                        </p:tgtEl>
                                      </p:cBhvr>
                                    </p:animEffect>
                                  </p:childTnLst>
                                </p:cTn>
                              </p:par>
                            </p:childTnLst>
                          </p:cTn>
                        </p:par>
                        <p:par>
                          <p:cTn id="82" fill="hold" nodeType="afterGroup">
                            <p:stCondLst>
                              <p:cond delay="3500"/>
                            </p:stCondLst>
                            <p:childTnLst>
                              <p:par>
                                <p:cTn id="83" presetID="2" presetClass="entr" presetSubtype="4" dur="500" accel="60000" fill="hold" nodeType="afterEffect">
                                  <p:stCondLst>
                                    <p:cond delay="0"/>
                                  </p:stCondLst>
                                  <p:childTnLst>
                                    <p:set>
                                      <p:cBhvr>
                                        <p:cTn id="84" dur="1" fill="hold">
                                          <p:stCondLst>
                                            <p:cond delay="0"/>
                                          </p:stCondLst>
                                        </p:cTn>
                                        <p:tgtEl>
                                          <p:spTgt spid="196"/>
                                        </p:tgtEl>
                                        <p:attrNameLst>
                                          <p:attrName>style.visibility</p:attrName>
                                        </p:attrNameLst>
                                      </p:cBhvr>
                                      <p:to>
                                        <p:strVal val="visible"/>
                                      </p:to>
                                    </p:set>
                                    <p:anim calcmode="lin" valueType="num">
                                      <p:cBhvr additive="base">
                                        <p:cTn id="85" dur="500" fill="hold"/>
                                        <p:tgtEl>
                                          <p:spTgt spid="196"/>
                                        </p:tgtEl>
                                        <p:attrNameLst>
                                          <p:attrName>ppt_x</p:attrName>
                                        </p:attrNameLst>
                                      </p:cBhvr>
                                      <p:tavLst>
                                        <p:tav tm="0">
                                          <p:val>
                                            <p:strVal val="#ppt_x"/>
                                          </p:val>
                                        </p:tav>
                                        <p:tav tm="100000">
                                          <p:val>
                                            <p:strVal val="#ppt_x"/>
                                          </p:val>
                                        </p:tav>
                                      </p:tavLst>
                                    </p:anim>
                                    <p:anim calcmode="lin" valueType="num">
                                      <p:cBhvr additive="base">
                                        <p:cTn id="86" dur="500" fill="hold"/>
                                        <p:tgtEl>
                                          <p:spTgt spid="196"/>
                                        </p:tgtEl>
                                        <p:attrNameLst>
                                          <p:attrName>ppt_y</p:attrName>
                                        </p:attrNameLst>
                                      </p:cBhvr>
                                      <p:tavLst>
                                        <p:tav tm="0">
                                          <p:val>
                                            <p:strVal val="1+#ppt_h/2"/>
                                          </p:val>
                                        </p:tav>
                                        <p:tav tm="100000">
                                          <p:val>
                                            <p:strVal val="#ppt_y"/>
                                          </p:val>
                                        </p:tav>
                                      </p:tavLst>
                                    </p:anim>
                                  </p:childTnLst>
                                </p:cTn>
                              </p:par>
                              <p:par>
                                <p:cTn id="87" presetID="53" presetClass="entr" presetSubtype="16" dur="500" fill="hold" grpId="0" nodeType="withEffect">
                                  <p:stCondLst>
                                    <p:cond delay="0"/>
                                  </p:stCondLst>
                                  <p:iterate type="lt">
                                    <p:tmPct val="10000"/>
                                  </p:iterate>
                                  <p:childTnLst>
                                    <p:set>
                                      <p:cBhvr>
                                        <p:cTn id="88" dur="1" fill="hold">
                                          <p:stCondLst>
                                            <p:cond delay="0"/>
                                          </p:stCondLst>
                                        </p:cTn>
                                        <p:tgtEl>
                                          <p:spTgt spid="207"/>
                                        </p:tgtEl>
                                        <p:attrNameLst>
                                          <p:attrName>style.visibility</p:attrName>
                                        </p:attrNameLst>
                                      </p:cBhvr>
                                      <p:to>
                                        <p:strVal val="visible"/>
                                      </p:to>
                                    </p:set>
                                    <p:anim calcmode="lin" valueType="num">
                                      <p:cBhvr>
                                        <p:cTn id="89" dur="500" fill="hold"/>
                                        <p:tgtEl>
                                          <p:spTgt spid="207"/>
                                        </p:tgtEl>
                                        <p:attrNameLst>
                                          <p:attrName>ppt_w</p:attrName>
                                        </p:attrNameLst>
                                      </p:cBhvr>
                                      <p:tavLst>
                                        <p:tav tm="0">
                                          <p:val>
                                            <p:fltVal val="0"/>
                                          </p:val>
                                        </p:tav>
                                        <p:tav tm="100000">
                                          <p:val>
                                            <p:strVal val="#ppt_w"/>
                                          </p:val>
                                        </p:tav>
                                      </p:tavLst>
                                    </p:anim>
                                    <p:anim calcmode="lin" valueType="num">
                                      <p:cBhvr>
                                        <p:cTn id="90" dur="500" fill="hold"/>
                                        <p:tgtEl>
                                          <p:spTgt spid="207"/>
                                        </p:tgtEl>
                                        <p:attrNameLst>
                                          <p:attrName>ppt_h</p:attrName>
                                        </p:attrNameLst>
                                      </p:cBhvr>
                                      <p:tavLst>
                                        <p:tav tm="0">
                                          <p:val>
                                            <p:fltVal val="0"/>
                                          </p:val>
                                        </p:tav>
                                        <p:tav tm="100000">
                                          <p:val>
                                            <p:strVal val="#ppt_h"/>
                                          </p:val>
                                        </p:tav>
                                      </p:tavLst>
                                    </p:anim>
                                    <p:animEffect transition="in" filter="fade">
                                      <p:cBhvr>
                                        <p:cTn id="91" dur="500"/>
                                        <p:tgtEl>
                                          <p:spTgt spid="207"/>
                                        </p:tgtEl>
                                      </p:cBhvr>
                                    </p:animEffect>
                                  </p:childTnLst>
                                </p:cTn>
                              </p:par>
                              <p:par>
                                <p:cTn id="92" presetID="16" presetClass="entr" presetSubtype="37" dur="500" fill="hold" nodeType="withEffect">
                                  <p:stCondLst>
                                    <p:cond delay="0"/>
                                  </p:stCondLst>
                                  <p:childTnLst>
                                    <p:set>
                                      <p:cBhvr>
                                        <p:cTn id="93" dur="1" fill="hold">
                                          <p:stCondLst>
                                            <p:cond delay="0"/>
                                          </p:stCondLst>
                                        </p:cTn>
                                        <p:tgtEl>
                                          <p:spTgt spid="212"/>
                                        </p:tgtEl>
                                        <p:attrNameLst>
                                          <p:attrName>style.visibility</p:attrName>
                                        </p:attrNameLst>
                                      </p:cBhvr>
                                      <p:to>
                                        <p:strVal val="visible"/>
                                      </p:to>
                                    </p:set>
                                    <p:animEffect transition="in" filter="barn(outVertical)">
                                      <p:cBhvr>
                                        <p:cTn id="94" dur="500"/>
                                        <p:tgtEl>
                                          <p:spTgt spid="212"/>
                                        </p:tgtEl>
                                      </p:cBhvr>
                                    </p:animEffect>
                                  </p:childTnLst>
                                </p:cTn>
                              </p:par>
                            </p:childTnLst>
                          </p:cTn>
                        </p:par>
                        <p:par>
                          <p:cTn id="95" fill="hold" nodeType="afterGroup">
                            <p:stCondLst>
                              <p:cond delay="4000"/>
                            </p:stCondLst>
                            <p:childTnLst>
                              <p:par>
                                <p:cTn id="96" presetID="16" presetClass="entr" presetSubtype="21" dur="500" fill="hold" grpId="0" nodeType="afterEffect">
                                  <p:stCondLst>
                                    <p:cond delay="0"/>
                                  </p:stCondLst>
                                  <p:childTnLst>
                                    <p:set>
                                      <p:cBhvr>
                                        <p:cTn id="97" dur="1" fill="hold">
                                          <p:stCondLst>
                                            <p:cond delay="0"/>
                                          </p:stCondLst>
                                        </p:cTn>
                                        <p:tgtEl>
                                          <p:spTgt spid="213"/>
                                        </p:tgtEl>
                                        <p:attrNameLst>
                                          <p:attrName>style.visibility</p:attrName>
                                        </p:attrNameLst>
                                      </p:cBhvr>
                                      <p:to>
                                        <p:strVal val="visible"/>
                                      </p:to>
                                    </p:set>
                                    <p:animEffect transition="in" filter="barn(inVertical)">
                                      <p:cBhvr>
                                        <p:cTn id="98" dur="500"/>
                                        <p:tgtEl>
                                          <p:spTgt spid="2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 grpId="0"/>
      <p:bldP spid="203" grpId="0"/>
      <p:bldP spid="204" grpId="0"/>
      <p:bldP spid="205" grpId="0"/>
      <p:bldP spid="206" grpId="0"/>
      <p:bldP spid="207" grpId="0"/>
      <p:bldP spid="213"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1"/>
          <p:cNvSpPr txBox="1"/>
          <p:nvPr/>
        </p:nvSpPr>
        <p:spPr>
          <a:xfrm>
            <a:off x="4367014" y="2781722"/>
            <a:ext cx="5730990" cy="210507"/>
          </a:xfrm>
          <a:prstGeom prst="rect">
            <a:avLst/>
          </a:prstGeom>
          <a:noFill/>
        </p:spPr>
        <p:txBody>
          <a:bodyPr wrap="square" lIns="0" tIns="0" rIns="0" bIns="0" rtlCol="0">
            <a:spAutoFit/>
          </a:bodyPr>
          <a:lstStyle>
            <a:defPPr>
              <a:defRPr lang="zh-CN"/>
            </a:defPPr>
            <a:lvl1pPr marL="0" algn="just" defTabSz="1219835" rtl="0" eaLnBrk="1" latinLnBrk="0" hangingPunct="1">
              <a:lnSpc>
                <a:spcPts val="1300"/>
              </a:lnSpc>
              <a:defRPr sz="1000" kern="120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zh-CN" sz="2800" b="1">
                <a:solidFill>
                  <a:schemeClr val="tx1"/>
                </a:solidFill>
                <a:cs typeface="+mn-ea"/>
                <a:sym typeface="+mn-lt"/>
              </a:rPr>
              <a:t>成功的谈判者具备哪些心理素质</a:t>
            </a:r>
            <a:r>
              <a:rPr lang="en-US" altLang="zh-CN" sz="2800" b="1">
                <a:solidFill>
                  <a:schemeClr val="tx1"/>
                </a:solidFill>
                <a:cs typeface="+mn-ea"/>
                <a:sym typeface="+mn-lt"/>
              </a:rPr>
              <a:t>?</a:t>
            </a:r>
            <a:endParaRPr lang="zh-CN" altLang="zh-CN" sz="2800" b="1">
              <a:solidFill>
                <a:schemeClr val="tx1"/>
              </a:solidFill>
              <a:cs typeface="+mn-ea"/>
              <a:sym typeface="+mn-lt"/>
            </a:endParaRPr>
          </a:p>
        </p:txBody>
      </p:sp>
      <p:cxnSp>
        <p:nvCxnSpPr>
          <p:cNvPr id="3" name="直接连接符 2"/>
          <p:cNvCxnSpPr/>
          <p:nvPr/>
        </p:nvCxnSpPr>
        <p:spPr>
          <a:xfrm>
            <a:off x="3028791" y="2866361"/>
            <a:ext cx="1056117" cy="0"/>
          </a:xfrm>
          <a:prstGeom prst="line">
            <a:avLst/>
          </a:prstGeom>
          <a:ln w="6350">
            <a:solidFill>
              <a:schemeClr val="tx1"/>
            </a:solidFill>
            <a:prstDash val="dash"/>
            <a:tailEnd type="oval" w="sm" len="sm"/>
          </a:ln>
        </p:spPr>
        <p:style>
          <a:lnRef idx="1">
            <a:schemeClr val="accent1"/>
          </a:lnRef>
          <a:fillRef idx="0">
            <a:schemeClr val="accent1"/>
          </a:fillRef>
          <a:effectRef idx="0">
            <a:schemeClr val="accent1"/>
          </a:effectRef>
          <a:fontRef idx="minor">
            <a:schemeClr val="tx1"/>
          </a:fontRef>
        </p:style>
      </p:cxnSp>
      <p:sp>
        <p:nvSpPr>
          <p:cNvPr id="4" name="TextBox 14"/>
          <p:cNvSpPr txBox="1"/>
          <p:nvPr/>
        </p:nvSpPr>
        <p:spPr>
          <a:xfrm>
            <a:off x="4370455" y="3508862"/>
            <a:ext cx="5285380" cy="210507"/>
          </a:xfrm>
          <a:prstGeom prst="rect">
            <a:avLst/>
          </a:prstGeom>
          <a:noFill/>
        </p:spPr>
        <p:txBody>
          <a:bodyPr wrap="square" lIns="0" tIns="0" rIns="0" bIns="0" rtlCol="0">
            <a:spAutoFit/>
          </a:bodyPr>
          <a:lstStyle>
            <a:defPPr>
              <a:defRPr lang="zh-CN"/>
            </a:defPPr>
            <a:lvl1pPr marL="0" algn="just" defTabSz="1219835" rtl="0" eaLnBrk="1" latinLnBrk="0" hangingPunct="1">
              <a:lnSpc>
                <a:spcPts val="1300"/>
              </a:lnSpc>
              <a:defRPr sz="1000" kern="120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r>
              <a:rPr lang="zh-CN" altLang="zh-CN" sz="2800" b="1">
                <a:solidFill>
                  <a:schemeClr val="tx1"/>
                </a:solidFill>
                <a:cs typeface="+mn-ea"/>
                <a:sym typeface="+mn-lt"/>
              </a:rPr>
              <a:t>谈判中的心理禁忌有哪些</a:t>
            </a:r>
            <a:r>
              <a:rPr lang="en-US" altLang="zh-CN" sz="2800" b="1">
                <a:solidFill>
                  <a:schemeClr val="tx1"/>
                </a:solidFill>
                <a:cs typeface="+mn-ea"/>
                <a:sym typeface="+mn-lt"/>
              </a:rPr>
              <a:t>?</a:t>
            </a:r>
            <a:endParaRPr lang="zh-CN" altLang="zh-CN" sz="2800" b="1">
              <a:solidFill>
                <a:schemeClr val="tx1"/>
              </a:solidFill>
              <a:cs typeface="+mn-ea"/>
              <a:sym typeface="+mn-lt"/>
            </a:endParaRPr>
          </a:p>
        </p:txBody>
      </p:sp>
      <p:cxnSp>
        <p:nvCxnSpPr>
          <p:cNvPr id="5" name="直接连接符 4"/>
          <p:cNvCxnSpPr/>
          <p:nvPr/>
        </p:nvCxnSpPr>
        <p:spPr>
          <a:xfrm>
            <a:off x="3028791" y="3541053"/>
            <a:ext cx="1056117" cy="0"/>
          </a:xfrm>
          <a:prstGeom prst="line">
            <a:avLst/>
          </a:prstGeom>
          <a:ln w="6350">
            <a:solidFill>
              <a:schemeClr val="tx1"/>
            </a:solidFill>
            <a:prstDash val="dash"/>
            <a:tailEnd type="oval" w="sm" len="sm"/>
          </a:ln>
        </p:spPr>
        <p:style>
          <a:lnRef idx="1">
            <a:schemeClr val="accent1"/>
          </a:lnRef>
          <a:fillRef idx="0">
            <a:schemeClr val="accent1"/>
          </a:fillRef>
          <a:effectRef idx="0">
            <a:schemeClr val="accent1"/>
          </a:effectRef>
          <a:fontRef idx="minor">
            <a:schemeClr val="tx1"/>
          </a:fontRef>
        </p:style>
      </p:cxnSp>
      <p:sp>
        <p:nvSpPr>
          <p:cNvPr id="6" name="椭圆 5"/>
          <p:cNvSpPr/>
          <p:nvPr/>
        </p:nvSpPr>
        <p:spPr>
          <a:xfrm>
            <a:off x="2746685" y="2683175"/>
            <a:ext cx="366369" cy="366369"/>
          </a:xfrm>
          <a:prstGeom prst="ellipse">
            <a:avLst/>
          </a:prstGeom>
          <a:solidFill>
            <a:srgbClr val="C00000"/>
          </a:solidFill>
        </p:spPr>
        <p:style>
          <a:lnRef idx="0">
            <a:schemeClr val="accent1"/>
          </a:lnRef>
          <a:fillRef idx="3">
            <a:schemeClr val="accent1"/>
          </a:fillRef>
          <a:effectRef idx="3">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defTabSz="1219200" fontAlgn="base">
              <a:spcBef>
                <a:spcPct val="0"/>
              </a:spcBef>
              <a:spcAft>
                <a:spcPct val="0"/>
              </a:spcAft>
            </a:pPr>
            <a:r>
              <a:rPr lang="en-US" altLang="zh-CN" sz="2400">
                <a:solidFill>
                  <a:prstClr val="white"/>
                </a:solidFill>
                <a:latin typeface="微软雅黑" panose="020b0503020204020204" pitchFamily="34" charset="-122"/>
                <a:ea typeface="微软雅黑" panose="020b0503020204020204" pitchFamily="34" charset="-122"/>
              </a:rPr>
              <a:t>1</a:t>
            </a:r>
            <a:endParaRPr lang="zh-CN" altLang="en-US" sz="2400">
              <a:solidFill>
                <a:prstClr val="white"/>
              </a:solidFill>
              <a:latin typeface="微软雅黑" panose="020b0503020204020204" pitchFamily="34" charset="-122"/>
              <a:ea typeface="微软雅黑" panose="020b0503020204020204" pitchFamily="34" charset="-122"/>
            </a:endParaRPr>
          </a:p>
        </p:txBody>
      </p:sp>
      <p:sp>
        <p:nvSpPr>
          <p:cNvPr id="7" name="椭圆 6"/>
          <p:cNvSpPr/>
          <p:nvPr/>
        </p:nvSpPr>
        <p:spPr>
          <a:xfrm>
            <a:off x="2745224" y="3352626"/>
            <a:ext cx="366369" cy="366369"/>
          </a:xfrm>
          <a:prstGeom prst="ellipse">
            <a:avLst/>
          </a:prstGeom>
          <a:solidFill>
            <a:schemeClr val="bg1">
              <a:lumMod val="50000"/>
            </a:schemeClr>
          </a:solidFill>
        </p:spPr>
        <p:style>
          <a:lnRef idx="0">
            <a:schemeClr val="accent1"/>
          </a:lnRef>
          <a:fillRef idx="3">
            <a:schemeClr val="accent1"/>
          </a:fillRef>
          <a:effectRef idx="3">
            <a:schemeClr val="accent1"/>
          </a:effectRef>
          <a:fontRef idx="minor">
            <a:schemeClr val="lt1"/>
          </a:fontRef>
        </p:style>
        <p:txBody>
          <a:bodyPr rtlCol="0" anchor="ctr"/>
          <a:lstStyle>
            <a:defPPr>
              <a:defRPr lang="zh-CN"/>
            </a:defPPr>
            <a:lvl1pPr marL="0" algn="l" defTabSz="1219835" rtl="0" eaLnBrk="1" latinLnBrk="0" hangingPunct="1">
              <a:defRPr sz="2400" kern="1200">
                <a:solidFill>
                  <a:srgbClr val="FFFFFF"/>
                </a:solidFill>
                <a:latin typeface="Calibri"/>
                <a:ea typeface="+mn-ea"/>
                <a:cs typeface="+mn-cs"/>
              </a:defRPr>
            </a:lvl1pPr>
            <a:lvl2pPr marL="609600" algn="l" defTabSz="1219835" rtl="0" eaLnBrk="1" latinLnBrk="0" hangingPunct="1">
              <a:defRPr sz="2400" kern="1200">
                <a:solidFill>
                  <a:srgbClr val="FFFFFF"/>
                </a:solidFill>
                <a:latin typeface="Calibri"/>
                <a:ea typeface="+mn-ea"/>
                <a:cs typeface="+mn-cs"/>
              </a:defRPr>
            </a:lvl2pPr>
            <a:lvl3pPr marL="1219835" algn="l" defTabSz="1219835" rtl="0" eaLnBrk="1" latinLnBrk="0" hangingPunct="1">
              <a:defRPr sz="2400" kern="1200">
                <a:solidFill>
                  <a:srgbClr val="FFFFFF"/>
                </a:solidFill>
                <a:latin typeface="Calibri"/>
                <a:ea typeface="+mn-ea"/>
                <a:cs typeface="+mn-cs"/>
              </a:defRPr>
            </a:lvl3pPr>
            <a:lvl4pPr marL="1829435" algn="l" defTabSz="1219835" rtl="0" eaLnBrk="1" latinLnBrk="0" hangingPunct="1">
              <a:defRPr sz="2400" kern="1200">
                <a:solidFill>
                  <a:srgbClr val="FFFFFF"/>
                </a:solidFill>
                <a:latin typeface="Calibri"/>
                <a:ea typeface="+mn-ea"/>
                <a:cs typeface="+mn-cs"/>
              </a:defRPr>
            </a:lvl4pPr>
            <a:lvl5pPr marL="2439035" algn="l" defTabSz="1219835" rtl="0" eaLnBrk="1" latinLnBrk="0" hangingPunct="1">
              <a:defRPr sz="2400" kern="1200">
                <a:solidFill>
                  <a:srgbClr val="FFFFFF"/>
                </a:solidFill>
                <a:latin typeface="Calibri"/>
                <a:ea typeface="+mn-ea"/>
                <a:cs typeface="+mn-cs"/>
              </a:defRPr>
            </a:lvl5pPr>
            <a:lvl6pPr marL="3049270" algn="l" defTabSz="1219835" rtl="0" eaLnBrk="1" latinLnBrk="0" hangingPunct="1">
              <a:defRPr sz="2400" kern="1200">
                <a:solidFill>
                  <a:srgbClr val="FFFFFF"/>
                </a:solidFill>
                <a:latin typeface="Calibri"/>
                <a:ea typeface="+mn-ea"/>
                <a:cs typeface="+mn-cs"/>
              </a:defRPr>
            </a:lvl6pPr>
            <a:lvl7pPr marL="3658870" algn="l" defTabSz="1219835" rtl="0" eaLnBrk="1" latinLnBrk="0" hangingPunct="1">
              <a:defRPr sz="2400" kern="1200">
                <a:solidFill>
                  <a:srgbClr val="FFFFFF"/>
                </a:solidFill>
                <a:latin typeface="Calibri"/>
                <a:ea typeface="+mn-ea"/>
                <a:cs typeface="+mn-cs"/>
              </a:defRPr>
            </a:lvl7pPr>
            <a:lvl8pPr marL="4268470" algn="l" defTabSz="1219835" rtl="0" eaLnBrk="1" latinLnBrk="0" hangingPunct="1">
              <a:defRPr sz="2400" kern="1200">
                <a:solidFill>
                  <a:srgbClr val="FFFFFF"/>
                </a:solidFill>
                <a:latin typeface="Calibri"/>
                <a:ea typeface="+mn-ea"/>
                <a:cs typeface="+mn-cs"/>
              </a:defRPr>
            </a:lvl8pPr>
            <a:lvl9pPr marL="4878705" algn="l" defTabSz="1219835" rtl="0" eaLnBrk="1" latinLnBrk="0" hangingPunct="1">
              <a:defRPr sz="2400" kern="1200">
                <a:solidFill>
                  <a:srgbClr val="FFFFFF"/>
                </a:solidFill>
                <a:latin typeface="Calibri"/>
                <a:ea typeface="+mn-ea"/>
                <a:cs typeface="+mn-cs"/>
              </a:defRPr>
            </a:lvl9pPr>
          </a:lstStyle>
          <a:p>
            <a:pPr algn="ctr" defTabSz="1219200" fontAlgn="base">
              <a:spcBef>
                <a:spcPct val="0"/>
              </a:spcBef>
              <a:spcAft>
                <a:spcPct val="0"/>
              </a:spcAft>
            </a:pPr>
            <a:r>
              <a:rPr lang="en-US" altLang="zh-CN" sz="2400">
                <a:solidFill>
                  <a:prstClr val="white"/>
                </a:solidFill>
                <a:latin typeface="微软雅黑" panose="020b0503020204020204" pitchFamily="34" charset="-122"/>
                <a:ea typeface="微软雅黑" panose="020b0503020204020204" pitchFamily="34" charset="-122"/>
              </a:rPr>
              <a:t>2</a:t>
            </a:r>
            <a:endParaRPr lang="zh-CN" altLang="en-US" sz="2400">
              <a:solidFill>
                <a:prstClr val="white"/>
              </a:solidFill>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dur="500" fill="hold" grpId="0" nodeType="withEffect">
                                  <p:stCondLst>
                                    <p:cond delay="30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par>
                                <p:cTn id="15" presetID="22" presetClass="entr" presetSubtype="8" dur="500" fill="hold" nodeType="withEffect">
                                  <p:stCondLst>
                                    <p:cond delay="80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par>
                                <p:cTn id="18" presetID="22" presetClass="entr" presetSubtype="8" dur="500" fill="hold" nodeType="withEffect">
                                  <p:stCondLst>
                                    <p:cond delay="90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par>
                                <p:cTn id="21" presetID="22" presetClass="entr" presetSubtype="8" dur="500" fill="hold" grpId="0" nodeType="withEffect">
                                  <p:stCondLst>
                                    <p:cond delay="1400"/>
                                  </p:stCondLst>
                                  <p:childTnLst>
                                    <p:set>
                                      <p:cBhvr>
                                        <p:cTn id="22" dur="1" fill="hold">
                                          <p:stCondLst>
                                            <p:cond delay="0"/>
                                          </p:stCondLst>
                                        </p:cTn>
                                        <p:tgtEl>
                                          <p:spTgt spid="2"/>
                                        </p:tgtEl>
                                        <p:attrNameLst>
                                          <p:attrName>style.visibility</p:attrName>
                                        </p:attrNameLst>
                                      </p:cBhvr>
                                      <p:to>
                                        <p:strVal val="visible"/>
                                      </p:to>
                                    </p:set>
                                    <p:animEffect transition="in" filter="wipe(left)">
                                      <p:cBhvr>
                                        <p:cTn id="23" dur="500"/>
                                        <p:tgtEl>
                                          <p:spTgt spid="2"/>
                                        </p:tgtEl>
                                      </p:cBhvr>
                                    </p:animEffect>
                                  </p:childTnLst>
                                </p:cTn>
                              </p:par>
                              <p:par>
                                <p:cTn id="24" presetID="22" presetClass="entr" presetSubtype="8" dur="500" fill="hold" grpId="0" nodeType="withEffect">
                                  <p:stCondLst>
                                    <p:cond delay="1500"/>
                                  </p:stCondLst>
                                  <p:childTnLst>
                                    <p:set>
                                      <p:cBhvr>
                                        <p:cTn id="25" dur="1" fill="hold">
                                          <p:stCondLst>
                                            <p:cond delay="0"/>
                                          </p:stCondLst>
                                        </p:cTn>
                                        <p:tgtEl>
                                          <p:spTgt spid="4"/>
                                        </p:tgtEl>
                                        <p:attrNameLst>
                                          <p:attrName>style.visibility</p:attrName>
                                        </p:attrNameLst>
                                      </p:cBhvr>
                                      <p:to>
                                        <p:strVal val="visible"/>
                                      </p:to>
                                    </p:set>
                                    <p:animEffect transition="in" filter="wipe(left)">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3"/>
          <p:cNvSpPr txBox="1">
            <a:spLocks noChangeArrowheads="1"/>
          </p:cNvSpPr>
          <p:nvPr/>
        </p:nvSpPr>
        <p:spPr bwMode="auto">
          <a:xfrm>
            <a:off x="629559" y="3130212"/>
            <a:ext cx="9536410" cy="6771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380" tIns="45689" rIns="91380" bIns="45689" numCol="1" anchor="ctr" anchorCtr="0" compatLnSpc="1"/>
          <a:lstStyle>
            <a:defPPr>
              <a:defRPr lang="zh-CN"/>
            </a:defPPr>
            <a:lvl1pPr marL="0" algn="l" defTabSz="1219835" rtl="0" eaLnBrk="1" fontAlgn="base" latinLnBrk="0" hangingPunct="1">
              <a:spcBef>
                <a:spcPct val="0"/>
              </a:spcBef>
              <a:spcAft>
                <a:spcPct val="0"/>
              </a:spcAft>
              <a:defRPr sz="2400" kern="1200">
                <a:solidFill>
                  <a:schemeClr val="bg1"/>
                </a:solidFill>
                <a:latin typeface="+mj-lt"/>
                <a:ea typeface="+mj-ea"/>
                <a:cs typeface="+mj-cs"/>
              </a:defRPr>
            </a:lvl1pPr>
            <a:lvl2pPr marL="609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2pPr>
            <a:lvl3pPr marL="12198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3pPr>
            <a:lvl4pPr marL="18294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4pPr>
            <a:lvl5pPr marL="24390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5pPr>
            <a:lvl6pPr marL="4572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6pPr>
            <a:lvl7pPr marL="9144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7pPr>
            <a:lvl8pPr marL="1371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8pPr>
            <a:lvl9pPr marL="18288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9pPr>
          </a:lstStyle>
          <a:p>
            <a:pPr defTabSz="1219200"/>
            <a:r>
              <a:rPr lang="zh-CN" altLang="en-US" sz="5400" b="1">
                <a:solidFill>
                  <a:srgbClr val="C2241C"/>
                </a:solidFill>
                <a:latin typeface="微软雅黑" panose="020b0503020204020204" pitchFamily="34" charset="-122"/>
                <a:ea typeface="微软雅黑" panose="020b0503020204020204" pitchFamily="34" charset="-122"/>
              </a:rPr>
              <a:t>（第 ３版</a:t>
            </a:r>
            <a:r>
              <a:rPr lang="en-US" altLang="zh-CN" sz="5400" b="1">
                <a:solidFill>
                  <a:srgbClr val="C2241C"/>
                </a:solidFill>
                <a:latin typeface="微软雅黑" panose="020b0503020204020204" pitchFamily="34" charset="-122"/>
                <a:ea typeface="微软雅黑" panose="020b0503020204020204" pitchFamily="34" charset="-122"/>
              </a:rPr>
              <a:t>·</a:t>
            </a:r>
            <a:r>
              <a:rPr lang="zh-CN" altLang="en-US" sz="5400" b="1">
                <a:solidFill>
                  <a:srgbClr val="C2241C"/>
                </a:solidFill>
                <a:latin typeface="微软雅黑" panose="020b0503020204020204" pitchFamily="34" charset="-122"/>
                <a:ea typeface="微软雅黑" panose="020b0503020204020204" pitchFamily="34" charset="-122"/>
              </a:rPr>
              <a:t>数字教材版）</a:t>
            </a:r>
            <a:endParaRPr lang="zh-CN" altLang="en-US" sz="5400" b="1">
              <a:solidFill>
                <a:srgbClr val="C2241C"/>
              </a:solidFill>
              <a:latin typeface="微软雅黑" panose="020b0503020204020204" pitchFamily="34" charset="-122"/>
              <a:ea typeface="微软雅黑" panose="020b0503020204020204" pitchFamily="34" charset="-122"/>
            </a:endParaRPr>
          </a:p>
        </p:txBody>
      </p:sp>
      <p:sp>
        <p:nvSpPr>
          <p:cNvPr id="35" name="Freeform 6"/>
          <p:cNvSpPr/>
          <p:nvPr/>
        </p:nvSpPr>
        <p:spPr bwMode="auto">
          <a:xfrm>
            <a:off x="10573686" y="2166586"/>
            <a:ext cx="1634893" cy="2526098"/>
          </a:xfrm>
          <a:custGeom>
            <a:rect l="l" t="t" r="r" b="b"/>
            <a:pathLst>
              <a:path w="1636805" h="2527151">
                <a:moveTo>
                  <a:pt x="1636805" y="0"/>
                </a:moveTo>
                <a:lnTo>
                  <a:pt x="157161" y="0"/>
                </a:lnTo>
                <a:cubicBezTo>
                  <a:pt x="479113" y="297673"/>
                  <a:pt x="680524" y="725002"/>
                  <a:pt x="680524" y="1199898"/>
                </a:cubicBezTo>
                <a:cubicBezTo>
                  <a:pt x="680524" y="1746911"/>
                  <a:pt x="411976" y="2231780"/>
                  <a:pt x="0" y="2527151"/>
                </a:cubicBezTo>
                <a:lnTo>
                  <a:pt x="1636805" y="2527151"/>
                </a:lnTo>
                <a:close/>
              </a:path>
            </a:pathLst>
          </a:custGeom>
          <a:solidFill>
            <a:srgbClr val="C00000"/>
          </a:solidFill>
          <a:ln>
            <a:noFill/>
          </a:ln>
        </p:spPr>
        <p:txBody>
          <a:bodyPr vert="horz" wrap="square" lIns="91380" tIns="45689" rIns="91380" bIns="45689" numCol="1" anchor="t" anchorCtr="0" compatLnSpc="1"/>
          <a:lstStyle>
            <a:defPPr>
              <a:defRPr lang="zh-CN"/>
            </a:defPPr>
            <a:lvl1pPr marL="0" algn="l" defTabSz="1219835" rtl="0" eaLnBrk="1" latinLnBrk="0" hangingPunct="1">
              <a:defRPr sz="2400" kern="1200">
                <a:solidFill>
                  <a:schemeClr val="tx1"/>
                </a:solidFill>
                <a:latin typeface="+mn-lt"/>
                <a:ea typeface="+mn-ea"/>
                <a:cs typeface="+mn-cs"/>
              </a:defRPr>
            </a:lvl1pPr>
            <a:lvl2pPr marL="609600" algn="l" defTabSz="1219835" rtl="0" eaLnBrk="1" latinLnBrk="0" hangingPunct="1">
              <a:defRPr sz="2400" kern="1200">
                <a:solidFill>
                  <a:schemeClr val="tx1"/>
                </a:solidFill>
                <a:latin typeface="+mn-lt"/>
                <a:ea typeface="+mn-ea"/>
                <a:cs typeface="+mn-cs"/>
              </a:defRPr>
            </a:lvl2pPr>
            <a:lvl3pPr marL="1219835" algn="l" defTabSz="1219835" rtl="0" eaLnBrk="1" latinLnBrk="0" hangingPunct="1">
              <a:defRPr sz="2400" kern="1200">
                <a:solidFill>
                  <a:schemeClr val="tx1"/>
                </a:solidFill>
                <a:latin typeface="+mn-lt"/>
                <a:ea typeface="+mn-ea"/>
                <a:cs typeface="+mn-cs"/>
              </a:defRPr>
            </a:lvl3pPr>
            <a:lvl4pPr marL="1829435" algn="l" defTabSz="1219835" rtl="0" eaLnBrk="1" latinLnBrk="0" hangingPunct="1">
              <a:defRPr sz="2400" kern="1200">
                <a:solidFill>
                  <a:schemeClr val="tx1"/>
                </a:solidFill>
                <a:latin typeface="+mn-lt"/>
                <a:ea typeface="+mn-ea"/>
                <a:cs typeface="+mn-cs"/>
              </a:defRPr>
            </a:lvl4pPr>
            <a:lvl5pPr marL="2439035" algn="l" defTabSz="1219835" rtl="0" eaLnBrk="1" latinLnBrk="0" hangingPunct="1">
              <a:defRPr sz="2400" kern="1200">
                <a:solidFill>
                  <a:schemeClr val="tx1"/>
                </a:solidFill>
                <a:latin typeface="+mn-lt"/>
                <a:ea typeface="+mn-ea"/>
                <a:cs typeface="+mn-cs"/>
              </a:defRPr>
            </a:lvl5pPr>
            <a:lvl6pPr marL="3049270" algn="l" defTabSz="1219835" rtl="0" eaLnBrk="1" latinLnBrk="0" hangingPunct="1">
              <a:defRPr sz="2400" kern="1200">
                <a:solidFill>
                  <a:schemeClr val="tx1"/>
                </a:solidFill>
                <a:latin typeface="+mn-lt"/>
                <a:ea typeface="+mn-ea"/>
                <a:cs typeface="+mn-cs"/>
              </a:defRPr>
            </a:lvl6pPr>
            <a:lvl7pPr marL="3658870" algn="l" defTabSz="1219835" rtl="0" eaLnBrk="1" latinLnBrk="0" hangingPunct="1">
              <a:defRPr sz="2400" kern="1200">
                <a:solidFill>
                  <a:schemeClr val="tx1"/>
                </a:solidFill>
                <a:latin typeface="+mn-lt"/>
                <a:ea typeface="+mn-ea"/>
                <a:cs typeface="+mn-cs"/>
              </a:defRPr>
            </a:lvl7pPr>
            <a:lvl8pPr marL="4268470" algn="l" defTabSz="1219835" rtl="0" eaLnBrk="1" latinLnBrk="0" hangingPunct="1">
              <a:defRPr sz="2400" kern="1200">
                <a:solidFill>
                  <a:schemeClr val="tx1"/>
                </a:solidFill>
                <a:latin typeface="+mn-lt"/>
                <a:ea typeface="+mn-ea"/>
                <a:cs typeface="+mn-cs"/>
              </a:defRPr>
            </a:lvl8pPr>
            <a:lvl9pPr marL="4878705" algn="l" defTabSz="1219835" rtl="0" eaLnBrk="1" latinLnBrk="0" hangingPunct="1">
              <a:defRPr sz="2400" kern="1200">
                <a:solidFill>
                  <a:schemeClr val="tx1"/>
                </a:solidFill>
                <a:latin typeface="+mn-lt"/>
                <a:ea typeface="+mn-ea"/>
                <a:cs typeface="+mn-cs"/>
              </a:defRPr>
            </a:lvl9pPr>
          </a:lstStyle>
          <a:p>
            <a:pPr defTabSz="1219200"/>
            <a:endParaRPr lang="zh-CN" altLang="en-US">
              <a:solidFill>
                <a:prstClr val="black"/>
              </a:solidFill>
              <a:latin typeface="微软雅黑" panose="020b0503020204020204" pitchFamily="34" charset="-122"/>
              <a:ea typeface="微软雅黑" panose="020b0503020204020204" pitchFamily="34" charset="-122"/>
            </a:endParaRPr>
          </a:p>
        </p:txBody>
      </p:sp>
      <p:sp>
        <p:nvSpPr>
          <p:cNvPr id="38" name="Rectangle 3"/>
          <p:cNvSpPr txBox="1">
            <a:spLocks noChangeArrowheads="1"/>
          </p:cNvSpPr>
          <p:nvPr/>
        </p:nvSpPr>
        <p:spPr bwMode="auto">
          <a:xfrm>
            <a:off x="601982" y="1633727"/>
            <a:ext cx="9536410" cy="13246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380" tIns="45689" rIns="91380" bIns="45689" numCol="1" anchor="ctr" anchorCtr="0" compatLnSpc="1"/>
          <a:lstStyle>
            <a:defPPr>
              <a:defRPr lang="zh-CN"/>
            </a:defPPr>
            <a:lvl1pPr marL="0" algn="l" defTabSz="1219835" rtl="0" eaLnBrk="1" fontAlgn="base" latinLnBrk="0" hangingPunct="1">
              <a:spcBef>
                <a:spcPct val="0"/>
              </a:spcBef>
              <a:spcAft>
                <a:spcPct val="0"/>
              </a:spcAft>
              <a:defRPr sz="2400" kern="1200">
                <a:solidFill>
                  <a:schemeClr val="bg1"/>
                </a:solidFill>
                <a:latin typeface="+mj-lt"/>
                <a:ea typeface="+mj-ea"/>
                <a:cs typeface="+mj-cs"/>
              </a:defRPr>
            </a:lvl1pPr>
            <a:lvl2pPr marL="609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2pPr>
            <a:lvl3pPr marL="12198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3pPr>
            <a:lvl4pPr marL="18294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4pPr>
            <a:lvl5pPr marL="2439035"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5pPr>
            <a:lvl6pPr marL="4572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6pPr>
            <a:lvl7pPr marL="9144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7pPr>
            <a:lvl8pPr marL="13716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8pPr>
            <a:lvl9pPr marL="1828800" algn="l" defTabSz="1219835"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9pPr>
          </a:lstStyle>
          <a:p>
            <a:pPr defTabSz="1219200"/>
            <a:r>
              <a:rPr lang="zh-CN" altLang="en-US" sz="9595" b="1">
                <a:solidFill>
                  <a:srgbClr val="C2241C"/>
                </a:solidFill>
                <a:latin typeface="微软雅黑" panose="020b0503020204020204" pitchFamily="34" charset="-122"/>
                <a:ea typeface="微软雅黑" panose="020b0503020204020204" pitchFamily="34" charset="-122"/>
              </a:rPr>
              <a:t>商务谈判实务</a:t>
            </a:r>
            <a:endParaRPr lang="zh-CN" altLang="en-US" sz="9595" b="1">
              <a:solidFill>
                <a:srgbClr val="C2241C"/>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advClick="0" advTm="0" p14:dur="2000"/>
    </mc:Choice>
    <mc:Fallback>
      <p:transition spd="slow" advClick="0"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41" presetClass="entr" presetSubtype="0" dur="500" fill="hold" grpId="0" nodeType="afterEffect">
                                  <p:stCondLst>
                                    <p:cond delay="0"/>
                                  </p:stCondLst>
                                  <p:iterate type="lt">
                                    <p:tmPct val="10000"/>
                                  </p:iterate>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4"/>
                                        </p:tgtEl>
                                        <p:attrNameLst>
                                          <p:attrName>ppt_y</p:attrName>
                                        </p:attrNameLst>
                                      </p:cBhvr>
                                      <p:tavLst>
                                        <p:tav tm="0">
                                          <p:val>
                                            <p:strVal val="#ppt_y"/>
                                          </p:val>
                                        </p:tav>
                                        <p:tav tm="100000">
                                          <p:val>
                                            <p:strVal val="#ppt_y"/>
                                          </p:val>
                                        </p:tav>
                                      </p:tavLst>
                                    </p:anim>
                                    <p:anim calcmode="lin" valueType="num">
                                      <p:cBhvr>
                                        <p:cTn id="14"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4"/>
                                        </p:tgtEl>
                                      </p:cBhvr>
                                    </p:animEffect>
                                  </p:childTnLst>
                                </p:cTn>
                              </p:par>
                            </p:childTnLst>
                          </p:cTn>
                        </p:par>
                        <p:par>
                          <p:cTn id="17" fill="hold" nodeType="afterGroup">
                            <p:stCondLst>
                              <p:cond delay="1000"/>
                            </p:stCondLst>
                            <p:childTnLst>
                              <p:par>
                                <p:cTn id="18" presetID="41" presetClass="entr" presetSubtype="0" dur="500" fill="hold" grpId="0" nodeType="afterEffect">
                                  <p:stCondLst>
                                    <p:cond delay="0"/>
                                  </p:stCondLst>
                                  <p:iterate type="lt">
                                    <p:tmPct val="10000"/>
                                  </p:iterate>
                                  <p:childTnLst>
                                    <p:set>
                                      <p:cBhvr>
                                        <p:cTn id="19" dur="1" fill="hold">
                                          <p:stCondLst>
                                            <p:cond delay="0"/>
                                          </p:stCondLst>
                                        </p:cTn>
                                        <p:tgtEl>
                                          <p:spTgt spid="38"/>
                                        </p:tgtEl>
                                        <p:attrNameLst>
                                          <p:attrName>style.visibility</p:attrName>
                                        </p:attrNameLst>
                                      </p:cBhvr>
                                      <p:to>
                                        <p:strVal val="visible"/>
                                      </p:to>
                                    </p:set>
                                    <p:anim calcmode="lin" valueType="num">
                                      <p:cBhvr>
                                        <p:cTn id="20"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21" dur="500" fill="hold"/>
                                        <p:tgtEl>
                                          <p:spTgt spid="38"/>
                                        </p:tgtEl>
                                        <p:attrNameLst>
                                          <p:attrName>ppt_y</p:attrName>
                                        </p:attrNameLst>
                                      </p:cBhvr>
                                      <p:tavLst>
                                        <p:tav tm="0">
                                          <p:val>
                                            <p:strVal val="#ppt_y"/>
                                          </p:val>
                                        </p:tav>
                                        <p:tav tm="100000">
                                          <p:val>
                                            <p:strVal val="#ppt_y"/>
                                          </p:val>
                                        </p:tav>
                                      </p:tavLst>
                                    </p:anim>
                                    <p:anim calcmode="lin" valueType="num">
                                      <p:cBhvr>
                                        <p:cTn id="22"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23"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24" dur="500" tmFilter="0,0; .5, 1; 1, 1"/>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5" grpId="0"/>
      <p:bldP spid="38"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https://d.book118.com/038055131003006040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249</Paragraphs>
  <Slides>39</Slides>
  <Notes>7</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39</vt:i4>
      </vt:variant>
    </vt:vector>
  </HeadingPairs>
  <TitlesOfParts>
    <vt:vector baseType="lpstr" size="51">
      <vt:lpstr>Arial</vt:lpstr>
      <vt:lpstr>Calibri</vt:lpstr>
      <vt:lpstr>Calibri Light</vt:lpstr>
      <vt:lpstr>宋体</vt:lpstr>
      <vt:lpstr>Impact</vt:lpstr>
      <vt:lpstr>微软雅黑</vt:lpstr>
      <vt:lpstr>Times New Roman</vt:lpstr>
      <vt:lpstr>Wingdings</vt:lpstr>
      <vt:lpstr>Gulim</vt:lpstr>
      <vt:lpstr>Trebuchet MS</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2024-09-18T02:31:07.518</cp:lastPrinted>
  <dcterms:created xsi:type="dcterms:W3CDTF">2024-09-17T18:31:07Z</dcterms:created>
  <dcterms:modified xsi:type="dcterms:W3CDTF">2024-09-17T18:31:12Z</dcterms:modified>
</cp:coreProperties>
</file>