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HMDKF+MS-UIGothic"/>
      <p:regular r:id="rId15"/>
    </p:embeddedFont>
    <p:embeddedFont>
      <p:font typeface="BPHEFA+LBLQHN+ArialMT"/>
      <p:regular r:id="rId16"/>
    </p:embeddedFont>
    <p:embeddedFont>
      <p:font typeface="EAQWVV+QKUBPN+MicrosoftYaHei-Bold"/>
      <p:regular r:id="rId17"/>
    </p:embeddedFont>
    <p:embeddedFont>
      <p:font typeface="KTROKL+OWELGN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3F6E5-C475-45C3-A875-1E6BDF199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9FC37-93A8-4E3D-BDDA-06C10F0AB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1B62C-7A08-46AA-8E3C-38317380A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4DC17-8668-44B1-89CB-B7CDD0F8A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842ECF-1C0E-4999-9E75-9CA3E5B48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82421-BF09-45E2-988A-1FE62C9D9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B199F-CF88-4DB5-931E-2F4CCD567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7FACE-8CAB-41FD-8423-622EB28B6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85CAB-66EA-4CB5-9ECC-962DC3B81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0A815-125E-4B1B-BB87-37DD5026D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6AAB6-EE53-4BDD-883A-8FF7A8104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60051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275204" y="2567372"/>
            <a:ext cx="8281034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CHMDKF+MS-UIGothic"/>
                <a:cs typeface="CHMDKF+MS-UIGothic"/>
              </a:rPr>
              <a:t>中医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妇</a:t>
            </a:r>
            <a:r>
              <a:rPr sz="4050">
                <a:solidFill>
                  <a:srgbClr val="42656C"/>
                </a:solidFill>
                <a:latin typeface="CHMDKF+MS-UIGothic"/>
                <a:cs typeface="CHMDKF+MS-UIGothic"/>
              </a:rPr>
              <a:t>科学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42656C"/>
                </a:solidFill>
                <a:latin typeface="CHMDKF+MS-UIGothic"/>
                <a:cs typeface="CHMDKF+MS-UIGothic"/>
              </a:rPr>
              <a:t>程之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闭经护</a:t>
            </a:r>
            <a:r>
              <a:rPr sz="4050">
                <a:solidFill>
                  <a:srgbClr val="42656C"/>
                </a:solidFill>
                <a:latin typeface="CHMDKF+MS-UIGothic"/>
                <a:cs typeface="CHMDKF+MS-UIGothic"/>
              </a:rPr>
              <a:t>理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42656C"/>
                </a:solidFill>
                <a:latin typeface="CHMDKF+MS-UIGothic"/>
                <a:cs typeface="CHMDK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82795" y="2971990"/>
            <a:ext cx="3099873" cy="13324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BPHEFA+LBLQHN+ArialMT"/>
                <a:cs typeface="BPHEFA+LBLQHN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CHMDKF+MS-UIGothic"/>
                <a:cs typeface="CHMDKF+MS-UIGothic"/>
              </a:rPr>
              <a:t>中医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对闭经</a:t>
            </a:r>
            <a:r>
              <a:rPr sz="2400">
                <a:solidFill>
                  <a:srgbClr val="42656C"/>
                </a:solidFill>
                <a:latin typeface="CHMDKF+MS-UIGothic"/>
                <a:cs typeface="CHMDKF+MS-UIGothic"/>
              </a:rPr>
              <a:t>的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认识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BPHEFA+LBLQHN+ArialMT"/>
                <a:cs typeface="BPHEFA+LBLQHN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闭经</a:t>
            </a:r>
            <a:r>
              <a:rPr sz="2400">
                <a:solidFill>
                  <a:srgbClr val="42656C"/>
                </a:solidFill>
                <a:latin typeface="CHMDKF+MS-UIGothic"/>
                <a:cs typeface="CHMDKF+MS-UIGothic"/>
              </a:rPr>
              <a:t>的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2656C"/>
                </a:solidFill>
                <a:latin typeface="CHMDKF+MS-UIGothic"/>
                <a:cs typeface="CHMDKF+MS-UIGothic"/>
              </a:rPr>
              <a:t>理方法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2795" y="4069270"/>
            <a:ext cx="3738821" cy="1332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BPHEFA+LBLQHN+ArialMT"/>
                <a:cs typeface="BPHEFA+LBLQHN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闭经</a:t>
            </a:r>
            <a:r>
              <a:rPr sz="2400">
                <a:solidFill>
                  <a:srgbClr val="42656C"/>
                </a:solidFill>
                <a:latin typeface="CHMDKF+MS-UIGothic"/>
                <a:cs typeface="CHMDKF+MS-UIGothic"/>
              </a:rPr>
              <a:t>的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42656C"/>
                </a:solidFill>
                <a:latin typeface="CHMDKF+MS-UIGothic"/>
                <a:cs typeface="CHMDKF+MS-UIGothic"/>
              </a:rPr>
              <a:t>防与保健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BPHEFA+LBLQHN+ArialMT"/>
                <a:cs typeface="BPHEFA+LBLQHN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闭经</a:t>
            </a:r>
            <a:r>
              <a:rPr sz="2400">
                <a:solidFill>
                  <a:srgbClr val="42656C"/>
                </a:solidFill>
                <a:latin typeface="CHMDKF+MS-UIGothic"/>
                <a:cs typeface="CHMDKF+MS-UIGothic"/>
              </a:rPr>
              <a:t>的常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42656C"/>
                </a:solidFill>
                <a:latin typeface="CHMDKF+MS-UIGothic"/>
                <a:cs typeface="CHMDKF+MS-UIGothic"/>
              </a:rPr>
              <a:t>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EAQWVV+QKUBPN+MicrosoftYaHei-Bold"/>
                <a:cs typeface="EAQWVV+QKUBP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17034" y="384680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闭经</a:t>
            </a:r>
            <a:r>
              <a:rPr sz="4500">
                <a:solidFill>
                  <a:srgbClr val="42656C"/>
                </a:solidFill>
                <a:latin typeface="CHMDKF+MS-UIGothic"/>
                <a:cs typeface="CHMDKF+MS-UIGothic"/>
              </a:rPr>
              <a:t>的基本知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闭经</a:t>
            </a:r>
            <a:r>
              <a:rPr sz="3000">
                <a:solidFill>
                  <a:srgbClr val="00A5B2"/>
                </a:solidFill>
                <a:latin typeface="CHMDKF+MS-UIGothic"/>
                <a:cs typeface="CHMDKF+MS-UIGothic"/>
              </a:rPr>
              <a:t>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736463"/>
            <a:ext cx="593417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是指女性年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KTROKL+OWELGN+MicrosoftYaHei"/>
                <a:cs typeface="KTROKL+OWELGN+MicrosoftYaHei"/>
              </a:rPr>
              <a:t>18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岁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，月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尚未初潮，或已来月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又中断达</a:t>
            </a:r>
            <a:r>
              <a:rPr sz="1500">
                <a:solidFill>
                  <a:srgbClr val="000000"/>
                </a:solidFill>
                <a:latin typeface="KTROKL+OWELGN+MicrosoftYaHei"/>
                <a:cs typeface="KTROKL+OWELGN+MicrosoftYaHei"/>
              </a:rPr>
              <a:t>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094" y="2161913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个月以上的症状。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闭经</a:t>
            </a:r>
            <a:r>
              <a:rPr sz="3000">
                <a:solidFill>
                  <a:srgbClr val="00A5B2"/>
                </a:solidFill>
                <a:latin typeface="CHMDKF+MS-UIGothic"/>
                <a:cs typeface="CHMDKF+MS-UIGothic"/>
              </a:rPr>
              <a:t>的分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225663"/>
            <a:ext cx="11756673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继发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。原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是指女性年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KTROKL+OWELGN+MicrosoftYaHei"/>
                <a:cs typeface="KTROKL+OWELGN+MicrosoftYaHei"/>
              </a:rPr>
              <a:t>18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岁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，月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尚未初潮；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继发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是指女性已来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但又中断达</a:t>
            </a:r>
            <a:r>
              <a:rPr sz="1500">
                <a:solidFill>
                  <a:srgbClr val="000000"/>
                </a:solidFill>
                <a:latin typeface="KTROKL+OWELGN+MicrosoftYaHei"/>
                <a:cs typeface="KTROKL+OWELGN+MicrosoftYaHei"/>
              </a:rPr>
              <a:t>3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个月以上。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闭经</a:t>
            </a:r>
            <a:r>
              <a:rPr sz="3000">
                <a:solidFill>
                  <a:srgbClr val="00A5B2"/>
                </a:solidFill>
                <a:latin typeface="CHMDKF+MS-UIGothic"/>
                <a:cs typeface="CHMDKF+MS-UIGothic"/>
              </a:rPr>
              <a:t>的原因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2389" y="2158738"/>
            <a:ext cx="5620642" cy="1327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的原因有多种，包括生理性、病理性、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物性、精神心理</a:t>
            </a:r>
          </a:p>
          <a:p>
            <a:pPr marL="0" marR="0">
              <a:lnSpc>
                <a:spcPts val="1500"/>
              </a:lnSpc>
              <a:spcBef>
                <a:spcPts val="185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性等原因。其中，多囊卵巢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合症、甲状腺功能异常、高泌乳</a:t>
            </a:r>
          </a:p>
          <a:p>
            <a:pPr marL="0" marR="0">
              <a:lnSpc>
                <a:spcPts val="1500"/>
              </a:lnSpc>
              <a:spcBef>
                <a:spcPts val="185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素血症等是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的病理因素。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EAQWVV+QKUBPN+MicrosoftYaHei-Bold"/>
                <a:cs typeface="EAQWVV+QKUBP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31284" y="384680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CHMDKF+MS-UIGothic"/>
                <a:cs typeface="CHMDKF+MS-UIGothic"/>
              </a:rPr>
              <a:t>中医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对闭经</a:t>
            </a:r>
            <a:r>
              <a:rPr sz="4500">
                <a:solidFill>
                  <a:srgbClr val="42656C"/>
                </a:solidFill>
                <a:latin typeface="CHMDKF+MS-UIGothic"/>
                <a:cs typeface="CHMDKF+MS-UIGothic"/>
              </a:rPr>
              <a:t>的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HMDKF+MS-UIGothic"/>
                <a:cs typeface="CHMDKF+MS-UIGothic"/>
              </a:rPr>
              <a:t>中医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对闭经</a:t>
            </a:r>
            <a:r>
              <a:rPr sz="3000">
                <a:solidFill>
                  <a:srgbClr val="00A5B2"/>
                </a:solidFill>
                <a:latin typeface="CHMDKF+MS-UIGothic"/>
                <a:cs typeface="CHMDKF+MS-UIGothic"/>
              </a:rPr>
              <a:t>的理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A5B2"/>
                </a:solidFill>
                <a:latin typeface="CHMDKF+MS-UIGothic"/>
                <a:cs typeface="CHMDKF+MS-UIGothic"/>
              </a:rPr>
              <a:t>基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AQWVV+QKUBPN+MicrosoftYaHei-Bold"/>
                <a:cs typeface="EAQWVV+QKUBP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AQWVV+QKUBPN+MicrosoftYaHei-Bold"/>
                <a:cs typeface="EAQWVV+QKUBP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AQWVV+QKUBPN+MicrosoftYaHei-Bold"/>
                <a:cs typeface="EAQWVV+QKUBP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脏</a:t>
            </a:r>
            <a:r>
              <a:rPr sz="2000" spc="25">
                <a:solidFill>
                  <a:srgbClr val="00A5B2"/>
                </a:solidFill>
                <a:latin typeface="CHMDKF+MS-UIGothic"/>
                <a:cs typeface="CHMDKF+MS-UIGothic"/>
              </a:rPr>
              <a:t>腑功能失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CHMDKF+MS-UIGothic"/>
                <a:cs typeface="CHMDKF+MS-UIGothic"/>
              </a:rPr>
              <a:t>气血失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CHMDKF+MS-UIGothic"/>
                <a:cs typeface="CHMDKF+MS-UIGothic"/>
              </a:rPr>
              <a:t>情志因素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中医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认为闭经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腑功能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密切相关，尤其是肝、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脾、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等器官的功能异常。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中医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认为闭经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与气血失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有关，气滞血瘀或气血不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足均可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期精神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力、抑郁、焦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等情志因素也会影响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腑功能，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HMDKF+MS-UIGothic"/>
                <a:cs typeface="CHMDKF+MS-UIGothic"/>
              </a:rPr>
              <a:t>中医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对闭经</a:t>
            </a:r>
            <a:r>
              <a:rPr sz="3000">
                <a:solidFill>
                  <a:srgbClr val="00A5B2"/>
                </a:solidFill>
                <a:latin typeface="CHMDKF+MS-UIGothic"/>
                <a:cs typeface="CHMDKF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00A5B2"/>
                </a:solidFill>
                <a:latin typeface="CHMDKF+MS-UIGothic"/>
                <a:cs typeface="CHMDKF+MS-UIGothic"/>
              </a:rPr>
              <a:t>断方法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42219" y="369369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CHMDKF+MS-UIGothic"/>
                <a:cs typeface="CHMDKF+MS-UIGothic"/>
              </a:rPr>
              <a:t>切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5824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CHMDKF+MS-UIGothic"/>
                <a:cs typeface="CHMDKF+MS-UIGothic"/>
              </a:rPr>
              <a:t>望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闻诊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3101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问诊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01765" y="4839708"/>
            <a:ext cx="22626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询问</a:t>
            </a: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患者的病史、症状、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等情况，以明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断。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1209" y="501115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察患者的面色、舌象、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听患者声音、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询问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触摸患者的脉象，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了解病情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化。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86459" y="53540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皮肤等，以了解病情。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758565" y="53540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HMDKF+MS-UIGothic"/>
                <a:cs typeface="CHMDKF+MS-UIGothic"/>
              </a:rPr>
              <a:t>病情等方式了解病情。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HMDKF+MS-UIGothic"/>
                <a:cs typeface="CHMDKF+MS-UIGothic"/>
              </a:rPr>
              <a:t>中医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对闭经</a:t>
            </a:r>
            <a:r>
              <a:rPr sz="3000">
                <a:solidFill>
                  <a:srgbClr val="00A5B2"/>
                </a:solidFill>
                <a:latin typeface="CHMDKF+MS-UIGothic"/>
                <a:cs typeface="CHMDKF+MS-UIGothic"/>
              </a:rPr>
              <a:t>的治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A5B2"/>
                </a:solidFill>
                <a:latin typeface="CHMDKF+MS-UIGothic"/>
                <a:cs typeface="CHMDKF+MS-UIGothic"/>
              </a:rPr>
              <a:t>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00A5B2"/>
                </a:solidFill>
                <a:latin typeface="CHMDKF+MS-UIGothic"/>
                <a:cs typeface="CHMDKF+MS-UIGothic"/>
              </a:rPr>
              <a:t>理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脏</a:t>
            </a:r>
            <a:r>
              <a:rPr sz="2300" spc="23">
                <a:solidFill>
                  <a:srgbClr val="00A5B2"/>
                </a:solidFill>
                <a:latin typeface="CHMDKF+MS-UIGothic"/>
                <a:cs typeface="CHMDKF+MS-UIGothic"/>
              </a:rPr>
              <a:t>腑功能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00A5B2"/>
                </a:solidFill>
                <a:latin typeface="CHMDKF+MS-UIGothic"/>
                <a:cs typeface="CHMDKF+MS-UIGothic"/>
              </a:rPr>
              <a:t>理气血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CHMDKF+MS-UIGothic"/>
                <a:cs typeface="CHMDKF+MS-UIGothic"/>
              </a:rPr>
              <a:t>情志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调</a:t>
            </a:r>
            <a:r>
              <a:rPr sz="2300">
                <a:solidFill>
                  <a:srgbClr val="00A5B2"/>
                </a:solidFill>
                <a:latin typeface="CHMDKF+MS-UIGothic"/>
                <a:cs typeface="CHMDKF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腑功能失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的情况，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采用中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药调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理的方法，改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腑功能。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药调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理气血，促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气血流通，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症状。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情志因素引起的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闭经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采用心理疏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、放松心情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等方法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行治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CHMDKF+MS-UIGothic"/>
                <a:cs typeface="CHMDK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https://d.book118.com/038060051140006037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CHMDKF+MS-UIGothic</vt:lpstr>
      <vt:lpstr>SimSun</vt:lpstr>
      <vt:lpstr>BPHEFA+LBLQHN+ArialMT</vt:lpstr>
      <vt:lpstr>Times New Roman</vt:lpstr>
      <vt:lpstr>EAQWVV+QKUBPN+MicrosoftYaHei-Bold</vt:lpstr>
      <vt:lpstr>KTROKL+OWELGN+MicrosoftYaHei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2024-09-18T00:57:18.657</cp:lastPrinted>
  <dcterms:created xsi:type="dcterms:W3CDTF">2024-09-17T16:57:18Z</dcterms:created>
  <dcterms:modified xsi:type="dcterms:W3CDTF">2024-09-17T16:57:19Z</dcterms:modified>
</cp:coreProperties>
</file>