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906B061-D656-4CC8-BCB0-752254D7F27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7820B93-F149-4F04-8113-66834ED0B3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771F730-0B2F-4CF3-A005-C77B07C99E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007A4DA-0F6F-4644-895C-92C9D35DEE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879F727-E8A5-494F-80B7-41D136AF6CA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F72A67B-944E-4986-B941-BA1703D5F7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B72772A-F35F-4E7E-9DCC-48D91D2E26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D06BD82-0066-4E89-98E8-7792A1CB0CD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90AA1F5-7D5F-4AE4-8D4C-A3FD57AB5D1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75D00FF-39E0-4C81-B4FA-67CCE91BF2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47344DA-14EF-47DE-806C-9A528F12C8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2.jpeg" /><Relationship Id="rId3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3806306511700602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338290" y="1712976"/>
            <a:ext cx="7512711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医院药师工作总结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1903951" y="2187854"/>
            <a:ext cx="1038225" cy="24384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6300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12000"/>
              </a:lnSpc>
            </a:pPr>
            <a:r>
              <a:rPr lang="en-US" sz="6300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4" name="TextBox 4"/>
          <p:cNvSpPr txBox="1"/>
          <p:nvPr/>
        </p:nvSpPr>
        <p:spPr>
          <a:xfrm rot="5400000">
            <a:off x="533570" y="3333902"/>
            <a:ext cx="2381250" cy="3714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725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32782" y="885825"/>
            <a:ext cx="5295900" cy="50863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工作背景与职责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药品管理与采购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处方审核与调配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临床药学服务与用药监测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科研与学术活动参与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团队协作与沟通能力提升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未来发展规划与目标设定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73885" y="3368650"/>
            <a:ext cx="8248650" cy="18573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75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工作背景与职责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24413" y="2004974"/>
            <a:ext cx="2543175" cy="3429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133725" y="538925"/>
            <a:ext cx="5924550" cy="13430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46" r="3254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46" r="32546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46" r="32546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药师职业概述</a:t>
              </a:r>
            </a:p>
          </p:txBody>
        </p:sp>
      </p:grpSp>
      <p:sp>
        <p:nvSpPr>
          <p:cNvPr id="31" name="AutoShape 3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药师需要具备丰富的药学知识、临床经验和沟通技巧，以便为患者和医护人员提供专业的药学服务。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药师是医疗团队中不可或缺的一员，负责确保患者用药安全、有效、经济。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789747" y="1388509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467252" y="1671934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我所在的医院是一家大型综合性医院，拥有先进的医疗设备和专业的医疗团队。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1491031" y="3030193"/>
            <a:ext cx="8008040" cy="126796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643863" y="3325809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药房是医院内的重要部门之一，负责为住院患者和门诊患者提供药品和药学服务。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21899" b="21899"/>
          <a:stretch>
            <a:fillRect/>
          </a:stretch>
        </p:blipFill>
        <p:spPr>
          <a:xfrm>
            <a:off x="539110" y="1388510"/>
            <a:ext cx="2256056" cy="1267968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42" b="42"/>
          <a:stretch>
            <a:fillRect/>
          </a:stretch>
        </p:blipFill>
        <p:spPr>
          <a:xfrm>
            <a:off x="9486879" y="3030193"/>
            <a:ext cx="2256056" cy="1267968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2795409" y="4664094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472914" y="4947518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药房内设有西药、中药、草药等各类药品，品种齐全，质量可靠。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42" b="42"/>
          <a:stretch>
            <a:fillRect/>
          </a:stretch>
        </p:blipFill>
        <p:spPr>
          <a:xfrm>
            <a:off x="544772" y="4664094"/>
            <a:ext cx="2256056" cy="1267968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所在医院及药房介绍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 rot="5400000">
            <a:off x="4261455" y="1786438"/>
            <a:ext cx="3669090" cy="4127726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 rot="5400000">
            <a:off x="6507340" y="1418322"/>
            <a:ext cx="1062105" cy="119486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 rot="5400000">
            <a:off x="7484017" y="3252867"/>
            <a:ext cx="1062105" cy="119486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 rot="5400000">
            <a:off x="6495148" y="5075220"/>
            <a:ext cx="1062105" cy="119486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 rot="5400000">
            <a:off x="4599191" y="1418322"/>
            <a:ext cx="1062105" cy="119486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5400000">
            <a:off x="3589249" y="3252867"/>
            <a:ext cx="1062105" cy="119486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5400000">
            <a:off x="4611383" y="5087412"/>
            <a:ext cx="1062105" cy="119486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7776775" y="1589036"/>
            <a:ext cx="3522286" cy="14478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为患者提供用药咨询和指导，解答患者关于药品的疑问。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94207" y="3423581"/>
            <a:ext cx="3329778" cy="10477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参与临床药物治疗方案的制定和调整，协助医生优化治疗方案。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7776775" y="5258126"/>
            <a:ext cx="3305175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参与医院内感染控制工作，协助制定和执行相关规章制度。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89125" y="1589036"/>
            <a:ext cx="3657600" cy="10477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审核医生开具的处方，确保用药合理、安全、有效。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69245" y="3423581"/>
            <a:ext cx="3305175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监测患者的用药情况，及时发现并处理药品不良反应。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48052" y="5258126"/>
            <a:ext cx="3305175" cy="10477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负责药品的采购、验收、储存和养护工作，确保药品质量。</a:t>
            </a:r>
          </a:p>
        </p:txBody>
      </p:sp>
      <p:sp>
        <p:nvSpPr>
          <p:cNvPr id="15" name="Freeform 15"/>
          <p:cNvSpPr/>
          <p:nvPr/>
        </p:nvSpPr>
        <p:spPr>
          <a:xfrm>
            <a:off x="5410459" y="3071807"/>
            <a:ext cx="1371081" cy="1371081"/>
          </a:xfrm>
          <a:custGeom>
            <a:rect l="l" t="t" r="r" b="b"/>
            <a:pathLst>
              <a:path w="304800" h="304800">
                <a:moveTo>
                  <a:pt x="213360" y="76200"/>
                </a:moveTo>
                <a:lnTo>
                  <a:pt x="243840" y="76200"/>
                </a:lnTo>
                <a:lnTo>
                  <a:pt x="243840" y="289560"/>
                </a:lnTo>
                <a:lnTo>
                  <a:pt x="60960" y="289560"/>
                </a:lnTo>
                <a:lnTo>
                  <a:pt x="60960" y="76200"/>
                </a:lnTo>
                <a:lnTo>
                  <a:pt x="91440" y="76200"/>
                </a:lnTo>
                <a:lnTo>
                  <a:pt x="91440" y="60960"/>
                </a:lnTo>
                <a:cubicBezTo>
                  <a:pt x="91440" y="44129"/>
                  <a:pt x="105089" y="30480"/>
                  <a:pt x="121920" y="30480"/>
                </a:cubicBezTo>
                <a:lnTo>
                  <a:pt x="121920" y="30480"/>
                </a:lnTo>
                <a:lnTo>
                  <a:pt x="182880" y="30480"/>
                </a:lnTo>
                <a:cubicBezTo>
                  <a:pt x="199711" y="30480"/>
                  <a:pt x="213360" y="44129"/>
                  <a:pt x="213360" y="60960"/>
                </a:cubicBezTo>
                <a:lnTo>
                  <a:pt x="213360" y="60960"/>
                </a:lnTo>
                <a:lnTo>
                  <a:pt x="213360" y="76200"/>
                </a:lnTo>
                <a:close/>
                <a:moveTo>
                  <a:pt x="259080" y="76200"/>
                </a:moveTo>
                <a:lnTo>
                  <a:pt x="274320" y="76200"/>
                </a:lnTo>
                <a:cubicBezTo>
                  <a:pt x="291151" y="76200"/>
                  <a:pt x="304800" y="89849"/>
                  <a:pt x="304800" y="106680"/>
                </a:cubicBezTo>
                <a:lnTo>
                  <a:pt x="304800" y="106680"/>
                </a:lnTo>
                <a:lnTo>
                  <a:pt x="304800" y="259080"/>
                </a:lnTo>
                <a:cubicBezTo>
                  <a:pt x="304800" y="275911"/>
                  <a:pt x="291151" y="289560"/>
                  <a:pt x="274320" y="289560"/>
                </a:cubicBezTo>
                <a:lnTo>
                  <a:pt x="274320" y="289560"/>
                </a:lnTo>
                <a:lnTo>
                  <a:pt x="259080" y="289560"/>
                </a:lnTo>
                <a:lnTo>
                  <a:pt x="259080" y="76200"/>
                </a:lnTo>
                <a:close/>
                <a:moveTo>
                  <a:pt x="45720" y="76200"/>
                </a:moveTo>
                <a:lnTo>
                  <a:pt x="45720" y="289560"/>
                </a:lnTo>
                <a:lnTo>
                  <a:pt x="30480" y="289560"/>
                </a:lnTo>
                <a:cubicBezTo>
                  <a:pt x="13649" y="289560"/>
                  <a:pt x="0" y="275911"/>
                  <a:pt x="0" y="259080"/>
                </a:cubicBezTo>
                <a:lnTo>
                  <a:pt x="0" y="259080"/>
                </a:lnTo>
                <a:lnTo>
                  <a:pt x="0" y="106680"/>
                </a:lnTo>
                <a:cubicBezTo>
                  <a:pt x="0" y="89916"/>
                  <a:pt x="13716" y="76200"/>
                  <a:pt x="30480" y="76200"/>
                </a:cubicBezTo>
                <a:lnTo>
                  <a:pt x="45720" y="76200"/>
                </a:lnTo>
                <a:close/>
                <a:moveTo>
                  <a:pt x="121920" y="60960"/>
                </a:moveTo>
                <a:lnTo>
                  <a:pt x="121920" y="76200"/>
                </a:lnTo>
                <a:lnTo>
                  <a:pt x="182880" y="76200"/>
                </a:lnTo>
                <a:lnTo>
                  <a:pt x="182880" y="60960"/>
                </a:lnTo>
                <a:lnTo>
                  <a:pt x="12192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4552613" y="1454924"/>
            <a:ext cx="1089371" cy="115576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3075" b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6359254" y="1454924"/>
            <a:ext cx="1276572" cy="115576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3075" b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3457298" y="3289469"/>
            <a:ext cx="1260437" cy="115576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3075" b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7365244" y="3289469"/>
            <a:ext cx="1247260" cy="115576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3075" b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4552613" y="5124014"/>
            <a:ext cx="1089371" cy="115576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3075" b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05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6359254" y="5124014"/>
            <a:ext cx="1276572" cy="115576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3075" b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06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药师工作职责与任务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73885" y="3368650"/>
            <a:ext cx="8248650" cy="18573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75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药品管理与采购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24413" y="2004974"/>
            <a:ext cx="2543175" cy="3429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133725" y="538925"/>
            <a:ext cx="5924550" cy="13430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定期对药品进行盘点，确保库存数量与记录相符，及时发现并处理过期、损坏药品。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库存盘点与记录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750" r="1675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库存补充与调整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750" r="1675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库存安全管理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895" r="1689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根据药品消耗情况和实际需求，制定合理的药品采购计划，及时补充库存，避免断货或积压。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严格遵守药品存储规定，确保药品在适宜的温度、湿度条件下存放，防止药品变质或失效。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药品库存管理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根据医院临床需求和药品库存情况，制定科学合理的药品采购计划，明确采购品种、数量、预算等。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9292" r="1929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采购计划制定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按照医院采购管理制度，提交药品采购申请，并经过相关部门审批，确保采购行为合规合法。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采购申请与审批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8875" r="18875"/>
          <a:stretch>
            <a:fillRect/>
          </a:stretch>
        </p:blipFill>
        <p:spPr>
          <a:xfrm>
            <a:off x="5820153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750" r="16750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按照采购合同和药品质量标准，组织药品采购、运输和验收工作，确保采购的药品质量可靠、价格合理。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采购实施与验收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药品采购流程与规范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/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4820" b="14820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38" b="26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7807" b="7807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供应商选择与评估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供应商资质审核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对药品供应商进行严格的资质审核，确保其具备合法的经营资质和良好的信誉。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供应商评估与选择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综合考虑供应商的产品质量、价格、服务等因素，对供应商进行评估和选择，确保采购的药品来源可靠、性价比高。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供应商合作与沟通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与选定的供应商建立长期稳定的合作关系，加强沟通与协作，确保药品采购工作的顺利进行。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73885" y="3368650"/>
            <a:ext cx="8248650" cy="18573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75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处方审核与调配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24413" y="2004974"/>
            <a:ext cx="2543175" cy="3429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133725" y="538925"/>
            <a:ext cx="5924550" cy="13430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8501" r="850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根据《处方管理办法》等相关法规，药师需对处方进行合法性、规范性及适宜性审核，确保用药安全、有效、经济。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药师接收处方后，首先核对患者信息，再对处方内容进行逐项审查，包括药物名称、剂量、用法、给药途径等，确保无误后进行调配。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处方审核标准与流程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处方审核流程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处方审核标准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药品调配技巧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药师需熟练掌握药品的性状、贮藏条件及调配方法，确保药品在调配过程中不受污染、不变质。同时，要注意不同药物之间的配伍禁忌，避免不良反应的发生。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注意事项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在药品调配过程中，药师需严格遵守操作规程，保证药品调配的准确性。对于特殊药品，如麻醉药品、精神药品等，需按照相关规定进行管理和调配。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药品调配技巧与注意事项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用药指导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药师在发放药品时，需向患者详细交代用药方法、剂量、时间等注意事项，确保患者能够正确使用药物。对于特殊人群，如孕妇、儿童等，需给予特别的用药指导。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患者教育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药师应积极开展患者用药教育，通过宣传册、讲座等形式，向患者普及合理用药知识，提高患者的用药依从性和自我药疗能力。同时，药师还应关注患者的用药反馈，及时调整用药方案，确保治疗效果。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患者用药指导与教育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73885" y="3368650"/>
            <a:ext cx="8248650" cy="18573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75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临床药学服务与用药监测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24413" y="2004974"/>
            <a:ext cx="2543175" cy="3429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133725" y="538925"/>
            <a:ext cx="5924550" cy="13430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https://d.book118.com/038063065117006026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86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2024-09-04T05:50:12.761</cp:lastPrinted>
  <dcterms:created xsi:type="dcterms:W3CDTF">2024-09-03T21:50:12Z</dcterms:created>
  <dcterms:modified xsi:type="dcterms:W3CDTF">2024-09-03T21:50:15Z</dcterms:modified>
</cp:coreProperties>
</file>