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RMOKV+MS-UIGothic"/>
      <p:regular r:id="rId18"/>
    </p:embeddedFont>
    <p:embeddedFont>
      <p:font typeface="UTBCHC+GMVGSR+ArialMT"/>
      <p:regular r:id="rId19"/>
    </p:embeddedFont>
    <p:embeddedFont>
      <p:font typeface="MOCTTH+PSEHVU+MicrosoftYaHei-Bold"/>
      <p:regular r:id="rId20"/>
    </p:embeddedFont>
    <p:embeddedFont>
      <p:font typeface="QMFVLS+RFCHT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92327-FFDF-4AC1-8E64-A757A57B2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E1651-F619-4097-A969-D6FEAF12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C5521-2BE1-4C2C-9BC6-CD76A7110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69F02-D2D1-4FFD-87A1-D2188344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8740D-4D43-49FC-9F7B-27B75687B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E4857-BBE9-4029-A893-9EB6EFFD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19D53-40A2-49D9-95CE-69BFBA8A1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110E3-F8C4-497A-95DC-F42500CF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5927F-171B-4F54-B3F1-74DBF01E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D2FA6-B9CA-4888-A12B-0C81C6E3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8220E-82E3-4D1E-9AB1-CDB414AF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4117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WRMOKV+MS-UIGothic"/>
                <a:cs typeface="WRMOKV+MS-UIGothic"/>
              </a:rPr>
              <a:t>高二学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5150" spc="25">
                <a:solidFill>
                  <a:srgbClr val="000000"/>
                </a:solidFill>
                <a:latin typeface="WRMOKV+MS-UIGothic"/>
                <a:cs typeface="WRMOKV+MS-UIGothic"/>
              </a:rPr>
              <a:t>功与功率复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习课</a:t>
            </a:r>
            <a:r>
              <a:rPr sz="5150">
                <a:solidFill>
                  <a:srgbClr val="000000"/>
                </a:solidFill>
                <a:latin typeface="WRMOKV+MS-UIGothic"/>
                <a:cs typeface="WRMOK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519" cy="35268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TBCHC+GMVGSR+ArialMT"/>
                <a:cs typeface="UTBCHC+GMVGS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功与功率基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TBCHC+GMVGSR+ArialMT"/>
                <a:cs typeface="UTBCHC+GMVGS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功与功率的物理意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TBCHC+GMVGSR+ArialMT"/>
                <a:cs typeface="UTBCHC+GMVGS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功与功率的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TBCHC+GMVGSR+ArialMT"/>
                <a:cs typeface="UTBCHC+GMVGS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功与功率的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探究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TBCHC+GMVGSR+ArialMT"/>
                <a:cs typeface="UTBCHC+GMVGS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功与功率的解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UTBCHC+GMVGSR+ArialMT"/>
                <a:cs typeface="UTBCHC+GMVGS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合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AF79DE"/>
                </a:solidFill>
                <a:latin typeface="WRMOKV+MS-UIGothic"/>
                <a:cs typeface="WRMOKV+MS-UIGothic"/>
              </a:rPr>
              <a:t>与巩固提高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WRMOKV+MS-UIGothic"/>
                <a:cs typeface="WRMOKV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OCTTH+PSEHVU+MicrosoftYaHei-Bold"/>
                <a:cs typeface="MOCTTH+PSEHV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WRMOKV+MS-UIGothic"/>
                <a:cs typeface="WRMOKV+MS-UIGothic"/>
              </a:rPr>
              <a:t>功与功率基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3800" spc="27">
                <a:solidFill>
                  <a:srgbClr val="000000"/>
                </a:solidFill>
                <a:latin typeface="WRMOKV+MS-UIGothic"/>
                <a:cs typeface="WRMOKV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7251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功是能量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化的量度，其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算公式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W=Fs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F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力的大小，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s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力的作用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点在力方向上通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的位移。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WRMOKV+MS-UIGothic"/>
                <a:cs typeface="WRMOK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63769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功是物理学中表示力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物体作用效果的物理量，其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算公式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W=Fs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F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表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示作用在物体上的力，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力作用点在力方向上通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的位移。功是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量，其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焦耳（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J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功率的定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1560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功率是描述做功快慢的物理量，其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算公式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P=W/t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，其中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W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所做的功，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t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做功的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RMOKV+MS-UIGothic"/>
                <a:cs typeface="WRMOK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1567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功率是描述做功快慢的物理量，其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算公式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P=W/t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，其中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W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表示所做的功，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t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表示做功的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。功率是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量，其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瓦特（</a:t>
            </a:r>
            <a:r>
              <a:rPr sz="1350">
                <a:solidFill>
                  <a:srgbClr val="FFFFFF"/>
                </a:solidFill>
                <a:latin typeface="QMFVLS+RFCHTO+MicrosoftYaHei"/>
                <a:cs typeface="QMFVLS+RFCHTO+MicrosoftYaHei"/>
              </a:rPr>
              <a:t>W</a:t>
            </a: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）。功率的大小表示做功的快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MOKV+MS-UIGothic"/>
                <a:cs typeface="WRMOKV+MS-UIGothic"/>
              </a:rPr>
              <a:t>慢程度。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功率曲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与工作率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RMOKV+MS-UIGothic"/>
                <a:cs typeface="WRMOKV+MS-UIGothic"/>
              </a:rPr>
              <a:t>功率曲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WRMOKV+MS-UIGothic"/>
                <a:cs typeface="WRMOKV+MS-UIGothic"/>
              </a:rPr>
              <a:t>是描述功率随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时间变</a:t>
            </a:r>
            <a:r>
              <a:rPr sz="1500">
                <a:solidFill>
                  <a:srgbClr val="FFFFFF"/>
                </a:solidFill>
                <a:latin typeface="WRMOKV+MS-UIGothic"/>
                <a:cs typeface="WRMOKV+MS-UIGothic"/>
              </a:rPr>
              <a:t>化的曲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WRMOKV+MS-UIGothic"/>
                <a:cs typeface="WRMOKV+MS-UIGothic"/>
              </a:rPr>
              <a:t>，工作率是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WRMOKV+MS-UIGothic"/>
                <a:cs typeface="WRMOKV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WRMOKV+MS-UIGothic"/>
                <a:cs typeface="WRMOKV+MS-UIGothic"/>
              </a:rPr>
              <a:t>内完成的工作量。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WRMOKV+MS-UIGothic"/>
                <a:cs typeface="WRMOK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83886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功率曲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是描述功率随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时间变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化的曲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，通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功率曲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可以直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地了解做功的快慢和能量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的情况。工作率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表示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内完成的工作量，其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算公式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工作率</a:t>
            </a:r>
            <a:r>
              <a:rPr sz="1500">
                <a:solidFill>
                  <a:srgbClr val="59228A"/>
                </a:solidFill>
                <a:latin typeface="QMFVLS+RFCHTO+MicrosoftYaHei"/>
                <a:cs typeface="QMFVLS+RFCHTO+MicrosoftYaHei"/>
              </a:rPr>
              <a:t>=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功率</a:t>
            </a:r>
            <a:r>
              <a:rPr sz="1500">
                <a:solidFill>
                  <a:srgbClr val="59228A"/>
                </a:solidFill>
                <a:latin typeface="QMFVLS+RFCHTO+MicrosoftYaHei"/>
                <a:cs typeface="QMFVLS+RFCHTO+MicrosoftYaHei"/>
              </a:rPr>
              <a:t>×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。工作率是衡量机器或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性能的重要指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9228A"/>
                </a:solidFill>
                <a:latin typeface="WRMOKV+MS-UIGothic"/>
                <a:cs typeface="WRMOKV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OCTTH+PSEHVU+MicrosoftYaHei-Bold"/>
                <a:cs typeface="MOCTTH+PSEHV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1600" y="37683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WRMOKV+MS-UIGothic"/>
                <a:cs typeface="WRMOKV+MS-UIGothic"/>
              </a:rPr>
              <a:t>功与功率的物理意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功的物理意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功是能量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转</a:t>
            </a: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化的量度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OCTTH+PSEHVU+MicrosoftYaHei-Bold"/>
                <a:cs typeface="MOCTTH+PSEHVU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OCTTH+PSEHVU+MicrosoftYaHei-Bold"/>
                <a:cs typeface="MOCTTH+PSEHVU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OCTTH+PSEHVU+MicrosoftYaHei-Bold"/>
                <a:cs typeface="MOCTTH+PSEHVU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一个物体在力的作用下，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一定距离，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了某种形式的能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个力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物体所做的功就等于能量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化的量。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功是描述力的有效作用的物理量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一个力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物体做功，表明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个力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物体的运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态产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生了影响，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423328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因此，功是描述力的有效作用的物理量。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37498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功是描述力的空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间积</a:t>
            </a: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累效果的物理量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一个力在一段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物体做功，表明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个力在空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物体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态产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生了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累效果。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功率的物理意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功率是描述力的作用效果的物理量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2936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功率表示力在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物体所做的功，因此，功率是描述力的作用效果的物理量。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398424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功率是描述力的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时间积</a:t>
            </a: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累效果的物理量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功率表示力在一段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物体所做的功的平均效果，因此，功率是描述力的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时间积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累效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01178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果的物理量。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445300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功率是描述机械运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状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态变</a:t>
            </a:r>
            <a:r>
              <a:rPr sz="1600">
                <a:solidFill>
                  <a:srgbClr val="AF79DE"/>
                </a:solidFill>
                <a:latin typeface="WRMOKV+MS-UIGothic"/>
                <a:cs typeface="WRMOKV+MS-UIGothic"/>
              </a:rPr>
              <a:t>化快慢的物理量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49082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功率越大，表示力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物体运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化越快，因此，功率是描述机械运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态变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化快慢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30725" y="573199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的物理量。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功率曲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与机械效率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RMOKV+MS-UIGothic"/>
                <a:cs typeface="WRMOKV+MS-UIGothic"/>
              </a:rPr>
              <a:t>功率曲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99230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功率曲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表示了机械装置在不同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速下的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出功率和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入功率的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化情况。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于一个机械装置，其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出功率和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入功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96489" y="257096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率的比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就是机械效率。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17139" y="331470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RMOKV+MS-UIGothic"/>
                <a:cs typeface="WRMOKV+MS-UIGothic"/>
              </a:rPr>
              <a:t>机械效率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96489" y="3999083"/>
            <a:ext cx="1005400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机械效率表示了机械装置将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入的能量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为输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出的能量的效率。机械效率的大小取决于机械装置的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、制造精度、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滑情况、摩擦阻力等因素。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53970" y="5079364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RMOKV+MS-UIGothic"/>
                <a:cs typeface="WRMOKV+MS-UIGothic"/>
              </a:rPr>
              <a:t>提高机械效率的方法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414904" y="5767443"/>
            <a:ext cx="941680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了提高机械效率，可以采取减小摩擦阻力、改善机械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、提高制造精度、加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强润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滑等措施。此外，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化机械装置的工作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程，使其在不同的工作条件下都能保持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高的机械效率。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OCTTH+PSEHVU+MicrosoftYaHei-Bold"/>
                <a:cs typeface="MOCTTH+PSEHV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1600" y="37683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WRMOKV+MS-UIGothic"/>
                <a:cs typeface="WRMOKV+MS-UIGothic"/>
              </a:rPr>
              <a:t>功与功率的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800" spc="27">
                <a:solidFill>
                  <a:srgbClr val="000000"/>
                </a:solidFill>
                <a:latin typeface="WRMOKV+MS-UIGothic"/>
                <a:cs typeface="WRMOKV+MS-UIGothic"/>
              </a:rPr>
              <a:t>例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0000"/>
                </a:solidFill>
                <a:latin typeface="WRMOKV+MS-UIGothic"/>
                <a:cs typeface="WRMOKV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功与功率的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975" y="2175290"/>
            <a:ext cx="10808430" cy="29597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UTBCHC+GMVGSR+ArialMT"/>
                <a:cs typeface="UTBCHC+GMVGSR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quot= =simon tolog other think of on by however the intersects into used M @4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待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,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在冰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.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小另外</a:t>
            </a:r>
            <a:r>
              <a:rPr sz="1500" spc="6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not</a:t>
            </a:r>
          </a:p>
          <a:p>
            <a:pPr marL="203200" marR="0">
              <a:lnSpc>
                <a:spcPts val="1562"/>
              </a:lnSpc>
              <a:spcBef>
                <a:spcPts val="60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other has contains means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一些</a:t>
            </a:r>
            <a:r>
              <a:rPr sz="15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&amp; = =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秽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懷定多世界上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有待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/ irrune= in*,is=rune= others intoJ, m=</a:t>
            </a:r>
          </a:p>
          <a:p>
            <a:pPr marL="2032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care of makes however c </a:t>
            </a:r>
            <a:r>
              <a:rPr sz="1500" spc="23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=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双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= = inintended a. v un, of re aw, others (is taken = </a:t>
            </a:r>
            <a:r>
              <a:rPr sz="1500" spc="23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=</a:t>
            </a:r>
            <a:r>
              <a:rPr sz="1500" spc="25">
                <a:solidFill>
                  <a:srgbClr val="000000"/>
                </a:solidFill>
                <a:latin typeface="WRMOKV+MS-UIGothic"/>
                <a:cs typeface="WRMOKV+MS-UIGothic"/>
              </a:rPr>
              <a:t>一条</a:t>
            </a:r>
            <a:r>
              <a:rPr sz="1500" spc="4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theARG = =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一</a:t>
            </a:r>
          </a:p>
          <a:p>
            <a:pPr marL="2032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条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-TSh =XCI have to = by,,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从来没有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other shultW (,,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建立其它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KüansICKEUS = -IC thatWM"Kans into</a:t>
            </a:r>
          </a:p>
          <a:p>
            <a:pPr marL="2032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=K, -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，，</a:t>
            </a:r>
            <a:r>
              <a:rPr sz="150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increasingly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条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I,Maz-KGB that“1“W- and "f..MI" high,RE,:,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-AS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那</a:t>
            </a:r>
            <a:r>
              <a:rPr sz="1500" spc="6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= into on ,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，新建</a:t>
            </a:r>
          </a:p>
          <a:p>
            <a:pPr marL="2032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other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，，等、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J. and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等大揭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BAEMICREML' =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最高</a:t>
            </a:r>
            <a:r>
              <a:rPr sz="15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UPOINT-“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The"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-”P"ILCH that devoted by </a:t>
            </a:r>
            <a:r>
              <a:rPr sz="1500" spc="1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on</a:t>
            </a:r>
            <a:r>
              <a:rPr sz="1500" spc="10">
                <a:solidFill>
                  <a:srgbClr val="000000"/>
                </a:solidFill>
                <a:latin typeface="WRMOKV+MS-UIGothic"/>
                <a:cs typeface="WRMOKV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2032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L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金融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SAN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公在城市等，，在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"CPELIPE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等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%“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、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MILachI. on ,USO=A"I have,LIL,I MRE"IRCAIRI)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等沙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IAPRO-</a:t>
            </a:r>
          </a:p>
          <a:p>
            <a:pPr marL="2032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CAUS/I",IMAUS/AP/I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，向沙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US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的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theThe $E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金融的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1" I CPE model:CMI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、、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12TheThe"1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在其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1UN"P</a:t>
            </a:r>
          </a:p>
          <a:p>
            <a:pPr marL="2032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取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(The is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在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ICAMAECA viaPAMI”C"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4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争和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IMA isH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等商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业发现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ICACACA!CA.CA a on, a</a:t>
            </a:r>
            <a:r>
              <a:rPr sz="1500" spc="10">
                <a:solidFill>
                  <a:srgbClr val="000000"/>
                </a:solidFill>
                <a:latin typeface="WRMOKV+MS-UIGothic"/>
                <a:cs typeface="WRMOKV+MS-UIGothic"/>
              </a:rPr>
              <a:t>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2032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onCAITISTIST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模型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ISTIO4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紫第一第中以第一神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ST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何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CIT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塑料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民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第一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AR of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%</a:t>
            </a:r>
            <a:r>
              <a:rPr sz="1500">
                <a:solidFill>
                  <a:srgbClr val="000000"/>
                </a:solidFill>
                <a:latin typeface="WRMOKV+MS-UIGothic"/>
                <a:cs typeface="WRMOKV+MS-UIGothic"/>
              </a:rPr>
              <a:t>用于沙具有</a:t>
            </a:r>
            <a:r>
              <a:rPr sz="150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():C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功与功率的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WRMOKV+MS-UIGothic"/>
                <a:cs typeface="WRMOKV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OCTTH+PSEHVU+MicrosoftYaHei-Bold"/>
                <a:cs typeface="MOCTTH+PSEHV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126682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P</a:t>
            </a:r>
            <a:r>
              <a:rPr sz="1350" spc="16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 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on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中第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CIRC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根据</a:t>
            </a:r>
            <a:r>
              <a:rPr sz="1350" spc="161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 spc="22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suchH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M=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大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“_M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射的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谓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CCOus</a:t>
            </a:r>
            <a:r>
              <a:rPr sz="1350" spc="-15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 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提供</a:t>
            </a:r>
            <a:r>
              <a:rPr sz="1350" spc="44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on</a:t>
            </a:r>
            <a:r>
              <a:rPr sz="1350" spc="-2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 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一以高大</a:t>
            </a:r>
            <a:r>
              <a:rPr sz="1350" spc="4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</a:t>
            </a:r>
            <a:r>
              <a:rPr sz="1350" spc="-2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 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把我皆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型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CIF MEL I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OCTTH+PSEHVU+MicrosoftYaHei-Bold"/>
                <a:cs typeface="MOCTTH+PSEHVU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0708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 spc="175">
                <a:solidFill>
                  <a:srgbClr val="000000"/>
                </a:solidFill>
                <a:latin typeface="WRMOKV+MS-UIGothic"/>
                <a:cs typeface="WRMOKV+MS-UIGothic"/>
              </a:rPr>
              <a:t>以</a:t>
            </a:r>
            <a:r>
              <a:rPr sz="1350" spc="174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是</a:t>
            </a:r>
            <a:r>
              <a:rPr sz="1350" spc="23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 spc="174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出售本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CIF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取</a:t>
            </a:r>
            <a:r>
              <a:rPr sz="1350" spc="23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IC</a:t>
            </a:r>
            <a:r>
              <a:rPr sz="1350" spc="175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 </a:t>
            </a: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network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73681"/>
            <a:ext cx="419946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re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77630" y="4969998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编译应</a:t>
            </a:r>
            <a:r>
              <a:rPr sz="1350">
                <a:solidFill>
                  <a:srgbClr val="000000"/>
                </a:solidFill>
                <a:latin typeface="WRMOKV+MS-UIGothic"/>
                <a:cs typeface="WRMOKV+MS-UIGothic"/>
              </a:rPr>
              <a:t>用程序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373994" y="4973681"/>
            <a:ext cx="90638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product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97569" y="5282291"/>
            <a:ext cx="2836813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MFVLS+RFCHTO+MicrosoftYaHei"/>
                <a:cs typeface="QMFVLS+RFCHTO+MicrosoftYaHei"/>
              </a:rPr>
              <a:t>selected said’ riskK' CE other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https://d.book118.com/038064117054006036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WRMOKV+MS-UIGothic</vt:lpstr>
      <vt:lpstr>SimSun</vt:lpstr>
      <vt:lpstr>UTBCHC+GMVGSR+ArialMT</vt:lpstr>
      <vt:lpstr>Times New Roman</vt:lpstr>
      <vt:lpstr>MOCTTH+PSEHVU+MicrosoftYaHei-Bold</vt:lpstr>
      <vt:lpstr>QMFVLS+RFCHTO+MicrosoftYaHei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2024-09-15T16:39:26.100</cp:lastPrinted>
  <dcterms:created xsi:type="dcterms:W3CDTF">2024-09-15T08:39:26Z</dcterms:created>
  <dcterms:modified xsi:type="dcterms:W3CDTF">2024-09-15T08:39:27Z</dcterms:modified>
</cp:coreProperties>
</file>