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6E96E8-266A-4C4B-9DDA-6DF1E79D38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597C04-26E9-4F65-B03C-209DA3FF52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DDB2E1-4284-4369-810A-E0E7F90F92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1CC981-7D48-462E-B9F2-1DB7A3A152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8964C10-4721-4B59-85D9-D0EFD5E19B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CB7C293-BDA9-4D60-8D2B-843626992E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4C293ED-9CA8-4E5D-B411-CFBE21A9C9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7B912C-54D6-422D-B9C9-CAAFEC4BF0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7FCFF9-9B75-4543-88A5-2C5CE55B77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FE6BD1-D5E9-4C02-9655-B808B270CA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EDBAF9-5878-4269-8072-C5D449CF6E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807213700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2024-01-30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文学赏析与写作范文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文学赏析基础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写作基本技巧与规范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范文解析与学习借鉴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文学创作实践与提高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文学素养培养与提升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跨学科视角下的文学创作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文学赏析基础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文学作品类型与特点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noFill/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noFill/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noFill/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noFill/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noFill/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noFill/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noFill/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noFill/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noFill/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noFill/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noFill/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noFill/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noFill/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noFill/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noFill/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noFill/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noFill/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noFill/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rcRect l="14706" r="14706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sp>
        <p:nvSpPr>
          <p:cNvPr id="44" name="TextBox 44"/>
          <p:cNvSpPr txBox="1"/>
          <p:nvPr/>
        </p:nvSpPr>
        <p:spPr>
          <a:xfrm>
            <a:off x="653186" y="142854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小说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885016" y="1781107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以叙述故事情节、塑造人物形象为主，具有完整的故事情节和人物塑造，能够反映社会现实和人性百态。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653186" y="3877672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戏剧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885016" y="4230233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以对话和动作为主要表现手段，通过舞台表演展现故事情节和人物形象，具有冲突性和表演性。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8276691" y="1360283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诗歌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8508521" y="1712845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以抒发情感、表达思想为主，语言凝练、意象丰富，具有节奏感和音乐性，能够唤起读者的共鸣和想象。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8276691" y="3809410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散文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8508521" y="4161971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以自由灵活的形式表达作者的生活感悟和思考，语言优美、意境深远，能够展现作者的人格魅力和文学才华。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54000"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241925" y="2259013"/>
            <a:ext cx="1933575" cy="1933575"/>
          </a:xfrm>
          <a:prstGeom prst="ellipse">
            <a:avLst/>
          </a:prstGeom>
          <a:solidFill>
            <a:schemeClr val="accent1">
              <a:alpha val="9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506694" y="1497044"/>
            <a:ext cx="2843213" cy="8318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5941441" y="2961291"/>
            <a:ext cx="534543" cy="529019"/>
            <a:chOff x="5941441" y="2961291"/>
            <a:chExt cx="534543" cy="529019"/>
          </a:xfrm>
        </p:grpSpPr>
        <p:sp>
          <p:nvSpPr>
            <p:cNvPr id="6" name="Freeform 6"/>
            <p:cNvSpPr/>
            <p:nvPr/>
          </p:nvSpPr>
          <p:spPr>
            <a:xfrm>
              <a:off x="5941441" y="3257709"/>
              <a:ext cx="534543" cy="232601"/>
            </a:xfrm>
            <a:custGeom>
              <a:rect l="l" t="t" r="r" b="b"/>
              <a:pathLst>
                <a:path w="205" h="89">
                  <a:moveTo>
                    <a:pt x="103" y="19"/>
                  </a:moveTo>
                  <a:cubicBezTo>
                    <a:pt x="82" y="19"/>
                    <a:pt x="62" y="12"/>
                    <a:pt x="4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67"/>
                    <a:pt x="0" y="67"/>
                    <a:pt x="0" y="67"/>
                  </a:cubicBezTo>
                  <a:cubicBezTo>
                    <a:pt x="0" y="79"/>
                    <a:pt x="10" y="89"/>
                    <a:pt x="22" y="89"/>
                  </a:cubicBezTo>
                  <a:cubicBezTo>
                    <a:pt x="183" y="89"/>
                    <a:pt x="183" y="89"/>
                    <a:pt x="183" y="89"/>
                  </a:cubicBezTo>
                  <a:cubicBezTo>
                    <a:pt x="195" y="89"/>
                    <a:pt x="205" y="79"/>
                    <a:pt x="205" y="67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158" y="0"/>
                    <a:pt x="158" y="0"/>
                    <a:pt x="158" y="0"/>
                  </a:cubicBezTo>
                  <a:cubicBezTo>
                    <a:pt x="143" y="12"/>
                    <a:pt x="124" y="19"/>
                    <a:pt x="103" y="19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941441" y="2961291"/>
              <a:ext cx="534543" cy="307467"/>
            </a:xfrm>
            <a:custGeom>
              <a:rect l="l" t="t" r="r" b="b"/>
              <a:pathLst>
                <a:path w="205" h="118">
                  <a:moveTo>
                    <a:pt x="183" y="42"/>
                  </a:moveTo>
                  <a:cubicBezTo>
                    <a:pt x="180" y="42"/>
                    <a:pt x="180" y="42"/>
                    <a:pt x="180" y="42"/>
                  </a:cubicBezTo>
                  <a:cubicBezTo>
                    <a:pt x="154" y="42"/>
                    <a:pt x="154" y="42"/>
                    <a:pt x="154" y="42"/>
                  </a:cubicBezTo>
                  <a:cubicBezTo>
                    <a:pt x="154" y="22"/>
                    <a:pt x="154" y="22"/>
                    <a:pt x="154" y="22"/>
                  </a:cubicBezTo>
                  <a:cubicBezTo>
                    <a:pt x="154" y="10"/>
                    <a:pt x="144" y="0"/>
                    <a:pt x="132" y="0"/>
                  </a:cubicBezTo>
                  <a:cubicBezTo>
                    <a:pt x="73" y="0"/>
                    <a:pt x="73" y="0"/>
                    <a:pt x="73" y="0"/>
                  </a:cubicBezTo>
                  <a:cubicBezTo>
                    <a:pt x="61" y="0"/>
                    <a:pt x="51" y="10"/>
                    <a:pt x="51" y="22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25" y="42"/>
                    <a:pt x="25" y="42"/>
                    <a:pt x="25" y="42"/>
                  </a:cubicBezTo>
                  <a:cubicBezTo>
                    <a:pt x="22" y="42"/>
                    <a:pt x="22" y="42"/>
                    <a:pt x="22" y="42"/>
                  </a:cubicBezTo>
                  <a:cubicBezTo>
                    <a:pt x="10" y="42"/>
                    <a:pt x="0" y="52"/>
                    <a:pt x="0" y="64"/>
                  </a:cubicBezTo>
                  <a:cubicBezTo>
                    <a:pt x="0" y="101"/>
                    <a:pt x="0" y="101"/>
                    <a:pt x="0" y="101"/>
                  </a:cubicBezTo>
                  <a:cubicBezTo>
                    <a:pt x="54" y="101"/>
                    <a:pt x="54" y="101"/>
                    <a:pt x="54" y="101"/>
                  </a:cubicBezTo>
                  <a:cubicBezTo>
                    <a:pt x="67" y="112"/>
                    <a:pt x="84" y="118"/>
                    <a:pt x="103" y="118"/>
                  </a:cubicBezTo>
                  <a:cubicBezTo>
                    <a:pt x="121" y="118"/>
                    <a:pt x="138" y="112"/>
                    <a:pt x="151" y="101"/>
                  </a:cubicBezTo>
                  <a:cubicBezTo>
                    <a:pt x="205" y="101"/>
                    <a:pt x="205" y="101"/>
                    <a:pt x="205" y="101"/>
                  </a:cubicBezTo>
                  <a:cubicBezTo>
                    <a:pt x="205" y="64"/>
                    <a:pt x="205" y="64"/>
                    <a:pt x="205" y="64"/>
                  </a:cubicBezTo>
                  <a:cubicBezTo>
                    <a:pt x="205" y="52"/>
                    <a:pt x="195" y="42"/>
                    <a:pt x="183" y="42"/>
                  </a:cubicBezTo>
                  <a:close/>
                  <a:moveTo>
                    <a:pt x="67" y="26"/>
                  </a:moveTo>
                  <a:cubicBezTo>
                    <a:pt x="67" y="22"/>
                    <a:pt x="67" y="22"/>
                    <a:pt x="67" y="22"/>
                  </a:cubicBezTo>
                  <a:cubicBezTo>
                    <a:pt x="67" y="19"/>
                    <a:pt x="70" y="17"/>
                    <a:pt x="73" y="17"/>
                  </a:cubicBezTo>
                  <a:cubicBezTo>
                    <a:pt x="132" y="17"/>
                    <a:pt x="132" y="17"/>
                    <a:pt x="132" y="17"/>
                  </a:cubicBezTo>
                  <a:cubicBezTo>
                    <a:pt x="135" y="17"/>
                    <a:pt x="138" y="19"/>
                    <a:pt x="138" y="22"/>
                  </a:cubicBezTo>
                  <a:cubicBezTo>
                    <a:pt x="138" y="26"/>
                    <a:pt x="138" y="26"/>
                    <a:pt x="138" y="26"/>
                  </a:cubicBezTo>
                  <a:cubicBezTo>
                    <a:pt x="138" y="42"/>
                    <a:pt x="138" y="42"/>
                    <a:pt x="138" y="42"/>
                  </a:cubicBezTo>
                  <a:cubicBezTo>
                    <a:pt x="67" y="42"/>
                    <a:pt x="67" y="42"/>
                    <a:pt x="67" y="42"/>
                  </a:cubicBezTo>
                  <a:lnTo>
                    <a:pt x="67" y="26"/>
                  </a:lnTo>
                  <a:close/>
                  <a:moveTo>
                    <a:pt x="101" y="101"/>
                  </a:moveTo>
                  <a:cubicBezTo>
                    <a:pt x="92" y="101"/>
                    <a:pt x="85" y="94"/>
                    <a:pt x="85" y="86"/>
                  </a:cubicBezTo>
                  <a:cubicBezTo>
                    <a:pt x="85" y="77"/>
                    <a:pt x="92" y="70"/>
                    <a:pt x="101" y="70"/>
                  </a:cubicBezTo>
                  <a:cubicBezTo>
                    <a:pt x="110" y="70"/>
                    <a:pt x="117" y="77"/>
                    <a:pt x="117" y="86"/>
                  </a:cubicBezTo>
                  <a:cubicBezTo>
                    <a:pt x="117" y="94"/>
                    <a:pt x="110" y="101"/>
                    <a:pt x="101" y="101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文学赏析方法与技巧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1449149" y="1107618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了解作者和背景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680979" y="146018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了解作者的生平、思想和创作背景，有助于更好地理解作品的主题和情感。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1449149" y="355674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品味语言魅力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1680979" y="3909306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仔细品味作品的语言、修辞和意象等要素，感受作品的语言魅力和艺术表现力。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463317" y="1107618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分析作品结构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695147" y="146018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分析作品的情节、人物、语言等要素，探讨作品的结构和风格，有助于把握作品的整体特点和艺术价值。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463317" y="355674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挖掘作品主题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695147" y="3909306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通过深入分析作品的内容，挖掘作品的主题和思想内涵，有助于理解作者的创作意图和作品的社会意义。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《围城》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通过解读钱钟书的《围城》，分析作品的人物形象、情节结构、语言风格等要素，探讨现代小说的创作特点和社会意义。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《红楼梦》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通过深入分析《红楼梦》的人物形象、情节结构、语言风格等要素，探讨作品的主题和思想内涵，领略中国古典小说的艺术魅力。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《哈姆雷特》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通过对莎士比亚经典悲剧《哈姆雷特》的赏析，分析作品的人物塑造、情节冲突、语言特点等，感受西方戏剧的独特魅力。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《春江花月夜》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通过品味张若虚的《春江花月夜》，欣赏诗歌的优美语言、深邃意境和丰富情感，领略中国古代诗歌的艺术魅力。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经典文学作品赏析示例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写作基本技巧与规范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5802313" y="3635375"/>
            <a:ext cx="0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3" name="Group 3"/>
          <p:cNvGrpSpPr/>
          <p:nvPr/>
        </p:nvGrpSpPr>
        <p:grpSpPr>
          <a:xfrm>
            <a:off x="411194" y="2085975"/>
            <a:ext cx="2876550" cy="900113"/>
            <a:chOff x="411194" y="2085975"/>
            <a:chExt cx="2876550" cy="900113"/>
          </a:xfrm>
        </p:grpSpPr>
        <p:sp>
          <p:nvSpPr>
            <p:cNvPr id="4" name="AutoShape 4"/>
            <p:cNvSpPr/>
            <p:nvPr/>
          </p:nvSpPr>
          <p:spPr>
            <a:xfrm>
              <a:off x="2954369" y="2085975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1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411194" y="2400300"/>
              <a:ext cx="2500313" cy="585788"/>
            </a:xfrm>
            <a:prstGeom prst="rect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" name="AutoShape 6"/>
          <p:cNvSpPr/>
          <p:nvPr/>
        </p:nvSpPr>
        <p:spPr>
          <a:xfrm>
            <a:off x="3332131" y="4551331"/>
            <a:ext cx="333375" cy="3333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>
                <a:solidFill>
                  <a:srgbClr val="FFFFFF">
                    <a:alpha val="100000"/>
                  </a:srgbClr>
                </a:solidFill>
                <a:latin typeface="Calibri Light"/>
                <a:ea typeface="Calibri Light"/>
                <a:cs typeface="Calibri Light"/>
              </a:rPr>
              <a:t>4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8688419" y="1750981"/>
            <a:ext cx="333375" cy="3349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>
                <a:solidFill>
                  <a:srgbClr val="FFFFFF">
                    <a:alpha val="100000"/>
                  </a:srgbClr>
                </a:solidFill>
                <a:latin typeface="Calibri Light"/>
                <a:ea typeface="Calibri Light"/>
                <a:cs typeface="Calibri Light"/>
              </a:rPr>
              <a:t>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15400" y="4337018"/>
            <a:ext cx="333375" cy="3349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>
                <a:solidFill>
                  <a:srgbClr val="FFFFFF">
                    <a:alpha val="100000"/>
                  </a:srgbClr>
                </a:solidFill>
                <a:latin typeface="Calibri Light"/>
                <a:ea typeface="Calibri Light"/>
                <a:cs typeface="Calibri Light"/>
              </a:rPr>
              <a:t>3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写作基本要素与原则</a:t>
              </a:r>
            </a:p>
          </p:txBody>
        </p:sp>
      </p:grpSp>
      <p:sp>
        <p:nvSpPr>
          <p:cNvPr id="31" name="Freeform 31"/>
          <p:cNvSpPr/>
          <p:nvPr/>
        </p:nvSpPr>
        <p:spPr>
          <a:xfrm>
            <a:off x="5286375" y="2619375"/>
            <a:ext cx="1619250" cy="1619250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358979" y="1463569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明确写作目的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38456" y="1876743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写作前要明确文章的主题、目的和受众，确保文章内容有针对性。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9248775" y="1020657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合理选材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9328252" y="1433831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根据写作目的，选择合适的素材和案例，确保文章内容丰富、有说服力。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9328252" y="3735303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注重逻辑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9407729" y="4148477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文章结构要清晰，段落之间要有逻辑关系，确保读者能够轻松理解文章思路。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94339" y="4238625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遵循语言规范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73817" y="4651799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使用准确、简洁、生动的语言，避免语法错误、错别字等问题。</a:t>
            </a:r>
          </a:p>
        </p:txBody>
      </p:sp>
      <p:grpSp>
        <p:nvGrpSpPr>
          <p:cNvPr id="40" name="Group 40"/>
          <p:cNvGrpSpPr/>
          <p:nvPr/>
        </p:nvGrpSpPr>
        <p:grpSpPr>
          <a:xfrm>
            <a:off x="3652304" y="1008278"/>
            <a:ext cx="4886325" cy="4876800"/>
            <a:chOff x="3652304" y="1008278"/>
            <a:chExt cx="4886325" cy="4876800"/>
          </a:xfrm>
        </p:grpSpPr>
        <p:sp>
          <p:nvSpPr>
            <p:cNvPr id="41" name="Freeform 41"/>
            <p:cNvSpPr/>
            <p:nvPr/>
          </p:nvSpPr>
          <p:spPr>
            <a:xfrm>
              <a:off x="3652304" y="1008278"/>
              <a:ext cx="4886325" cy="4876800"/>
            </a:xfrm>
            <a:custGeom>
              <a:rect l="l" t="t" r="r" b="b"/>
              <a:pathLst>
                <a:path w="3078" h="3072">
                  <a:moveTo>
                    <a:pt x="1464" y="3072"/>
                  </a:moveTo>
                  <a:lnTo>
                    <a:pt x="0" y="1462"/>
                  </a:lnTo>
                  <a:lnTo>
                    <a:pt x="1613" y="0"/>
                  </a:lnTo>
                  <a:lnTo>
                    <a:pt x="3078" y="1605"/>
                  </a:lnTo>
                  <a:lnTo>
                    <a:pt x="1464" y="3072"/>
                  </a:lnTo>
                  <a:close/>
                </a:path>
              </a:pathLst>
            </a:custGeom>
            <a:noFill/>
            <a:ln w="12668">
              <a:solidFill>
                <a:srgbClr val="EEEDED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3718979" y="1067015"/>
              <a:ext cx="4751387" cy="4749801"/>
            </a:xfrm>
            <a:custGeom>
              <a:rect l="l" t="t" r="r" b="b"/>
              <a:pathLst>
                <a:path w="2993" h="2992">
                  <a:moveTo>
                    <a:pt x="1385" y="2992"/>
                  </a:moveTo>
                  <a:lnTo>
                    <a:pt x="0" y="1388"/>
                  </a:lnTo>
                  <a:lnTo>
                    <a:pt x="1603" y="0"/>
                  </a:lnTo>
                  <a:lnTo>
                    <a:pt x="2993" y="1605"/>
                  </a:lnTo>
                  <a:lnTo>
                    <a:pt x="1385" y="2992"/>
                  </a:lnTo>
                  <a:close/>
                </a:path>
              </a:pathLst>
            </a:custGeom>
            <a:noFill/>
            <a:ln w="12668">
              <a:solidFill>
                <a:srgbClr val="EDECEC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779304" y="1133690"/>
              <a:ext cx="4632325" cy="4616451"/>
            </a:xfrm>
            <a:custGeom>
              <a:rect l="l" t="t" r="r" b="b"/>
              <a:pathLst>
                <a:path w="2918" h="2908">
                  <a:moveTo>
                    <a:pt x="1310" y="2908"/>
                  </a:moveTo>
                  <a:lnTo>
                    <a:pt x="0" y="1309"/>
                  </a:lnTo>
                  <a:lnTo>
                    <a:pt x="1602" y="0"/>
                  </a:lnTo>
                  <a:lnTo>
                    <a:pt x="2918" y="1600"/>
                  </a:lnTo>
                  <a:lnTo>
                    <a:pt x="1310" y="2908"/>
                  </a:lnTo>
                  <a:close/>
                </a:path>
              </a:pathLst>
            </a:custGeom>
            <a:noFill/>
            <a:ln w="12668">
              <a:solidFill>
                <a:srgbClr val="ECECEB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845979" y="1201953"/>
              <a:ext cx="4498975" cy="4489450"/>
            </a:xfrm>
            <a:custGeom>
              <a:rect l="l" t="t" r="r" b="b"/>
              <a:pathLst>
                <a:path w="2834" h="2828">
                  <a:moveTo>
                    <a:pt x="1236" y="2828"/>
                  </a:moveTo>
                  <a:lnTo>
                    <a:pt x="0" y="1228"/>
                  </a:lnTo>
                  <a:lnTo>
                    <a:pt x="1597" y="0"/>
                  </a:lnTo>
                  <a:lnTo>
                    <a:pt x="2834" y="1594"/>
                  </a:lnTo>
                  <a:lnTo>
                    <a:pt x="1236" y="2828"/>
                  </a:lnTo>
                  <a:close/>
                </a:path>
              </a:pathLst>
            </a:custGeom>
            <a:noFill/>
            <a:ln w="12668">
              <a:solidFill>
                <a:srgbClr val="EBEB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912654" y="1260690"/>
              <a:ext cx="4364037" cy="4362451"/>
            </a:xfrm>
            <a:custGeom>
              <a:rect l="l" t="t" r="r" b="b"/>
              <a:pathLst>
                <a:path w="2749" h="2748">
                  <a:moveTo>
                    <a:pt x="1157" y="2748"/>
                  </a:moveTo>
                  <a:lnTo>
                    <a:pt x="0" y="1160"/>
                  </a:lnTo>
                  <a:lnTo>
                    <a:pt x="1592" y="0"/>
                  </a:lnTo>
                  <a:lnTo>
                    <a:pt x="2749" y="1594"/>
                  </a:lnTo>
                  <a:lnTo>
                    <a:pt x="1157" y="2748"/>
                  </a:lnTo>
                  <a:close/>
                </a:path>
              </a:pathLst>
            </a:custGeom>
            <a:noFill/>
            <a:ln w="12668">
              <a:solidFill>
                <a:srgbClr val="EAEA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972979" y="1327366"/>
              <a:ext cx="4237037" cy="4229100"/>
            </a:xfrm>
            <a:custGeom>
              <a:rect l="l" t="t" r="r" b="b"/>
              <a:pathLst>
                <a:path w="2669" h="2664">
                  <a:moveTo>
                    <a:pt x="1082" y="2664"/>
                  </a:moveTo>
                  <a:lnTo>
                    <a:pt x="0" y="1081"/>
                  </a:lnTo>
                  <a:lnTo>
                    <a:pt x="1591" y="0"/>
                  </a:lnTo>
                  <a:lnTo>
                    <a:pt x="2669" y="1589"/>
                  </a:lnTo>
                  <a:lnTo>
                    <a:pt x="1082" y="2664"/>
                  </a:lnTo>
                  <a:close/>
                </a:path>
              </a:pathLst>
            </a:custGeom>
            <a:noFill/>
            <a:ln w="12668">
              <a:solidFill>
                <a:srgbClr val="E9E9E9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039654" y="1395628"/>
              <a:ext cx="4110037" cy="4102100"/>
            </a:xfrm>
            <a:custGeom>
              <a:rect l="l" t="t" r="r" b="b"/>
              <a:pathLst>
                <a:path w="2589" h="2584">
                  <a:moveTo>
                    <a:pt x="1003" y="2584"/>
                  </a:moveTo>
                  <a:lnTo>
                    <a:pt x="0" y="1001"/>
                  </a:lnTo>
                  <a:lnTo>
                    <a:pt x="1587" y="0"/>
                  </a:lnTo>
                  <a:lnTo>
                    <a:pt x="2589" y="1583"/>
                  </a:lnTo>
                  <a:lnTo>
                    <a:pt x="1003" y="2584"/>
                  </a:lnTo>
                  <a:close/>
                </a:path>
              </a:pathLst>
            </a:custGeom>
            <a:noFill/>
            <a:ln w="12668">
              <a:solidFill>
                <a:srgbClr val="E8E8E8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106329" y="1462303"/>
              <a:ext cx="3976687" cy="3968750"/>
            </a:xfrm>
            <a:custGeom>
              <a:rect l="l" t="t" r="r" b="b"/>
              <a:pathLst>
                <a:path w="2505" h="2500">
                  <a:moveTo>
                    <a:pt x="924" y="2500"/>
                  </a:moveTo>
                  <a:lnTo>
                    <a:pt x="0" y="921"/>
                  </a:lnTo>
                  <a:lnTo>
                    <a:pt x="1582" y="0"/>
                  </a:lnTo>
                  <a:lnTo>
                    <a:pt x="2505" y="1573"/>
                  </a:lnTo>
                  <a:lnTo>
                    <a:pt x="924" y="2500"/>
                  </a:lnTo>
                  <a:close/>
                </a:path>
              </a:pathLst>
            </a:custGeom>
            <a:noFill/>
            <a:ln w="12668">
              <a:solidFill>
                <a:srgbClr val="E8E7E7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4166654" y="1521041"/>
              <a:ext cx="3849687" cy="3841750"/>
            </a:xfrm>
            <a:custGeom>
              <a:rect l="l" t="t" r="r" b="b"/>
              <a:pathLst>
                <a:path w="2425" h="2420">
                  <a:moveTo>
                    <a:pt x="849" y="2420"/>
                  </a:moveTo>
                  <a:lnTo>
                    <a:pt x="0" y="847"/>
                  </a:lnTo>
                  <a:lnTo>
                    <a:pt x="1576" y="0"/>
                  </a:lnTo>
                  <a:lnTo>
                    <a:pt x="2425" y="1573"/>
                  </a:lnTo>
                  <a:lnTo>
                    <a:pt x="849" y="2420"/>
                  </a:lnTo>
                  <a:close/>
                </a:path>
              </a:pathLst>
            </a:custGeom>
            <a:noFill/>
            <a:ln w="12668">
              <a:solidFill>
                <a:srgbClr val="E7E6E6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233329" y="1587716"/>
              <a:ext cx="3722687" cy="3716337"/>
            </a:xfrm>
            <a:custGeom>
              <a:rect l="l" t="t" r="r" b="b"/>
              <a:pathLst>
                <a:path w="2345" h="2341">
                  <a:moveTo>
                    <a:pt x="769" y="2341"/>
                  </a:moveTo>
                  <a:lnTo>
                    <a:pt x="0" y="768"/>
                  </a:lnTo>
                  <a:lnTo>
                    <a:pt x="1571" y="0"/>
                  </a:lnTo>
                  <a:lnTo>
                    <a:pt x="2345" y="1568"/>
                  </a:lnTo>
                  <a:lnTo>
                    <a:pt x="769" y="2341"/>
                  </a:lnTo>
                  <a:close/>
                </a:path>
              </a:pathLst>
            </a:custGeom>
            <a:noFill/>
            <a:ln w="12668">
              <a:solidFill>
                <a:srgbClr val="E6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301591" y="1655978"/>
              <a:ext cx="3587750" cy="3581400"/>
            </a:xfrm>
            <a:custGeom>
              <a:rect l="l" t="t" r="r" b="b"/>
              <a:pathLst>
                <a:path w="2260" h="2256">
                  <a:moveTo>
                    <a:pt x="695" y="2256"/>
                  </a:moveTo>
                  <a:lnTo>
                    <a:pt x="0" y="688"/>
                  </a:lnTo>
                  <a:lnTo>
                    <a:pt x="1565" y="0"/>
                  </a:lnTo>
                  <a:lnTo>
                    <a:pt x="2260" y="1562"/>
                  </a:lnTo>
                  <a:lnTo>
                    <a:pt x="695" y="2256"/>
                  </a:lnTo>
                  <a:close/>
                </a:path>
              </a:pathLst>
            </a:custGeom>
            <a:noFill/>
            <a:ln w="12668">
              <a:solidFill>
                <a:srgbClr val="E5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4360329" y="1714716"/>
              <a:ext cx="3462337" cy="3454400"/>
            </a:xfrm>
            <a:custGeom>
              <a:rect l="l" t="t" r="r" b="b"/>
              <a:pathLst>
                <a:path w="2181" h="2176">
                  <a:moveTo>
                    <a:pt x="621" y="2176"/>
                  </a:moveTo>
                  <a:lnTo>
                    <a:pt x="0" y="619"/>
                  </a:lnTo>
                  <a:lnTo>
                    <a:pt x="1565" y="0"/>
                  </a:lnTo>
                  <a:lnTo>
                    <a:pt x="2181" y="1562"/>
                  </a:lnTo>
                  <a:lnTo>
                    <a:pt x="621" y="2176"/>
                  </a:lnTo>
                  <a:close/>
                </a:path>
              </a:pathLst>
            </a:custGeom>
            <a:noFill/>
            <a:ln w="12668">
              <a:solidFill>
                <a:srgbClr val="E4E4E4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427004" y="1781391"/>
              <a:ext cx="3335337" cy="3328987"/>
            </a:xfrm>
            <a:custGeom>
              <a:rect l="l" t="t" r="r" b="b"/>
              <a:pathLst>
                <a:path w="2101" h="2097">
                  <a:moveTo>
                    <a:pt x="541" y="2097"/>
                  </a:moveTo>
                  <a:lnTo>
                    <a:pt x="0" y="540"/>
                  </a:lnTo>
                  <a:lnTo>
                    <a:pt x="1560" y="0"/>
                  </a:lnTo>
                  <a:lnTo>
                    <a:pt x="2101" y="1557"/>
                  </a:lnTo>
                  <a:lnTo>
                    <a:pt x="541" y="2097"/>
                  </a:lnTo>
                  <a:close/>
                </a:path>
              </a:pathLst>
            </a:custGeom>
            <a:noFill/>
            <a:ln w="12668">
              <a:solidFill>
                <a:srgbClr val="E3E3E3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495266" y="1849653"/>
              <a:ext cx="3200400" cy="3194050"/>
            </a:xfrm>
            <a:custGeom>
              <a:rect l="l" t="t" r="r" b="b"/>
              <a:pathLst>
                <a:path w="2015" h="2011">
                  <a:moveTo>
                    <a:pt x="461" y="2012"/>
                  </a:moveTo>
                  <a:lnTo>
                    <a:pt x="0" y="460"/>
                  </a:lnTo>
                  <a:lnTo>
                    <a:pt x="1554" y="0"/>
                  </a:lnTo>
                  <a:lnTo>
                    <a:pt x="2016" y="1551"/>
                  </a:lnTo>
                  <a:lnTo>
                    <a:pt x="461" y="2012"/>
                  </a:lnTo>
                  <a:close/>
                </a:path>
              </a:pathLst>
            </a:custGeom>
            <a:noFill/>
            <a:ln w="12668">
              <a:solidFill>
                <a:srgbClr val="E2E2E2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4554004" y="1908391"/>
              <a:ext cx="3073400" cy="3068637"/>
            </a:xfrm>
            <a:custGeom>
              <a:rect l="l" t="t" r="r" b="b"/>
              <a:pathLst>
                <a:path w="1935" h="1933">
                  <a:moveTo>
                    <a:pt x="387" y="1933"/>
                  </a:moveTo>
                  <a:lnTo>
                    <a:pt x="0" y="386"/>
                  </a:lnTo>
                  <a:lnTo>
                    <a:pt x="1554" y="0"/>
                  </a:lnTo>
                  <a:lnTo>
                    <a:pt x="1936" y="1546"/>
                  </a:lnTo>
                  <a:lnTo>
                    <a:pt x="387" y="1933"/>
                  </a:lnTo>
                  <a:close/>
                </a:path>
              </a:pathLst>
            </a:custGeom>
            <a:noFill/>
            <a:ln w="12668">
              <a:solidFill>
                <a:srgbClr val="E1E1E1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620679" y="1975066"/>
              <a:ext cx="2947987" cy="2933700"/>
            </a:xfrm>
            <a:custGeom>
              <a:rect l="l" t="t" r="r" b="b"/>
              <a:pathLst>
                <a:path w="1857" h="1848">
                  <a:moveTo>
                    <a:pt x="308" y="1848"/>
                  </a:moveTo>
                  <a:lnTo>
                    <a:pt x="0" y="307"/>
                  </a:lnTo>
                  <a:lnTo>
                    <a:pt x="1544" y="0"/>
                  </a:lnTo>
                  <a:lnTo>
                    <a:pt x="1857" y="1541"/>
                  </a:lnTo>
                  <a:lnTo>
                    <a:pt x="308" y="1848"/>
                  </a:lnTo>
                  <a:close/>
                </a:path>
              </a:pathLst>
            </a:custGeom>
            <a:noFill/>
            <a:ln w="12668">
              <a:solidFill>
                <a:srgbClr val="E1E0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688941" y="2041741"/>
              <a:ext cx="2813050" cy="2808287"/>
            </a:xfrm>
            <a:custGeom>
              <a:rect l="l" t="t" r="r" b="b"/>
              <a:pathLst>
                <a:path w="1771" h="1769">
                  <a:moveTo>
                    <a:pt x="228" y="1769"/>
                  </a:moveTo>
                  <a:lnTo>
                    <a:pt x="0" y="228"/>
                  </a:lnTo>
                  <a:lnTo>
                    <a:pt x="1538" y="0"/>
                  </a:lnTo>
                  <a:lnTo>
                    <a:pt x="1772" y="1536"/>
                  </a:lnTo>
                  <a:lnTo>
                    <a:pt x="228" y="1769"/>
                  </a:lnTo>
                  <a:close/>
                </a:path>
              </a:pathLst>
            </a:custGeom>
            <a:noFill/>
            <a:ln w="12668">
              <a:solidFill>
                <a:srgbClr val="E0DF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4755616" y="2100478"/>
              <a:ext cx="2678113" cy="2682875"/>
            </a:xfrm>
            <a:custGeom>
              <a:rect l="l" t="t" r="r" b="b"/>
              <a:pathLst>
                <a:path w="1687" h="1690">
                  <a:moveTo>
                    <a:pt x="154" y="1690"/>
                  </a:moveTo>
                  <a:lnTo>
                    <a:pt x="0" y="154"/>
                  </a:lnTo>
                  <a:lnTo>
                    <a:pt x="1534" y="0"/>
                  </a:lnTo>
                  <a:lnTo>
                    <a:pt x="1687" y="1536"/>
                  </a:lnTo>
                  <a:lnTo>
                    <a:pt x="154" y="1690"/>
                  </a:lnTo>
                  <a:close/>
                </a:path>
              </a:pathLst>
            </a:custGeom>
            <a:noFill/>
            <a:ln w="12668">
              <a:solidFill>
                <a:srgbClr val="DFDFDF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开头要引人入胜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采用生动的描写、引用名言或提出疑问等方式，吸引读者的注意力。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正文要详实有力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根据写作目的和素材，合理安排段落和布局，确保文章内容详实、有说服力。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结尾要收束全文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总结文章的主要观点，提出自己的见解或展望，给读者留下深刻印象。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过渡要自然流畅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段落之间要有过渡句或过渡词，确保文章连贯、自然。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文章结构安排与布局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语言表达与修辞手法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768919" y="1491953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使用多种表达方式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4472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运用叙述、描写、议论、抒情等多种表达方式，增强文章的表现力和感染力。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102515" y="1491953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注意语言节奏和韵律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10251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合理安排语言的节奏和韵律，使文章读起来更加流畅、有韵味。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2297292" y="4606720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恰当运用修辞手法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217309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如比喻、拟人、排比、夸张等，使语言更加生动形象，增强文章的文学性和艺术性。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630887" y="4606720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避免语言重复和啰嗦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63088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尽量使用简洁明了的语言，避免重复和啰嗦，提高文章的可读性。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范文解析与学习借鉴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92949" y="2035016"/>
            <a:ext cx="1970818" cy="1816132"/>
          </a:xfrm>
          <a:prstGeom prst="roundRect">
            <a:avLst>
              <a:gd name="adj" fmla="val 935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361408" y="3133630"/>
            <a:ext cx="2233898" cy="2407634"/>
          </a:xfrm>
          <a:custGeom>
            <a:rect l="l" t="t" r="r" b="b"/>
            <a:pathLst>
              <a:path w="2466914" h="3944374">
                <a:moveTo>
                  <a:pt x="1" y="0"/>
                </a:moveTo>
                <a:lnTo>
                  <a:pt x="2466914" y="0"/>
                </a:lnTo>
                <a:lnTo>
                  <a:pt x="2466914" y="3515745"/>
                </a:lnTo>
                <a:lnTo>
                  <a:pt x="2466913" y="3515745"/>
                </a:lnTo>
                <a:lnTo>
                  <a:pt x="2466913" y="3757044"/>
                </a:lnTo>
                <a:cubicBezTo>
                  <a:pt x="2466913" y="3860504"/>
                  <a:pt x="2383042" y="3944375"/>
                  <a:pt x="2279582" y="3944375"/>
                </a:cubicBezTo>
                <a:lnTo>
                  <a:pt x="187331" y="3944375"/>
                </a:lnTo>
                <a:cubicBezTo>
                  <a:pt x="83871" y="3944375"/>
                  <a:pt x="0" y="3860504"/>
                  <a:pt x="0" y="3757044"/>
                </a:cubicBezTo>
                <a:lnTo>
                  <a:pt x="0" y="2128171"/>
                </a:lnTo>
                <a:lnTo>
                  <a:pt x="1" y="212816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116169" y="2771013"/>
            <a:ext cx="724567" cy="72523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898202" y="2035016"/>
            <a:ext cx="1970818" cy="1816132"/>
          </a:xfrm>
          <a:prstGeom prst="roundRect">
            <a:avLst>
              <a:gd name="adj" fmla="val 935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766661" y="3133630"/>
            <a:ext cx="2233898" cy="2407634"/>
          </a:xfrm>
          <a:custGeom>
            <a:rect l="l" t="t" r="r" b="b"/>
            <a:pathLst>
              <a:path w="2466914" h="3944374">
                <a:moveTo>
                  <a:pt x="1" y="0"/>
                </a:moveTo>
                <a:lnTo>
                  <a:pt x="2466914" y="0"/>
                </a:lnTo>
                <a:lnTo>
                  <a:pt x="2466914" y="3515745"/>
                </a:lnTo>
                <a:lnTo>
                  <a:pt x="2466913" y="3515745"/>
                </a:lnTo>
                <a:lnTo>
                  <a:pt x="2466913" y="3757044"/>
                </a:lnTo>
                <a:cubicBezTo>
                  <a:pt x="2466913" y="3860504"/>
                  <a:pt x="2383042" y="3944375"/>
                  <a:pt x="2279582" y="3944375"/>
                </a:cubicBezTo>
                <a:lnTo>
                  <a:pt x="187331" y="3944375"/>
                </a:lnTo>
                <a:cubicBezTo>
                  <a:pt x="83871" y="3944375"/>
                  <a:pt x="0" y="3860504"/>
                  <a:pt x="0" y="3757044"/>
                </a:cubicBezTo>
                <a:lnTo>
                  <a:pt x="0" y="2128171"/>
                </a:lnTo>
                <a:lnTo>
                  <a:pt x="1" y="212816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21327" y="2771013"/>
            <a:ext cx="724567" cy="72523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93548" y="2035016"/>
            <a:ext cx="1970818" cy="1816132"/>
          </a:xfrm>
          <a:prstGeom prst="roundRect">
            <a:avLst>
              <a:gd name="adj" fmla="val 935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161913" y="3133630"/>
            <a:ext cx="2233898" cy="2407634"/>
          </a:xfrm>
          <a:custGeom>
            <a:rect l="l" t="t" r="r" b="b"/>
            <a:pathLst>
              <a:path w="2466914" h="3944374">
                <a:moveTo>
                  <a:pt x="1" y="0"/>
                </a:moveTo>
                <a:lnTo>
                  <a:pt x="2466914" y="0"/>
                </a:lnTo>
                <a:lnTo>
                  <a:pt x="2466914" y="3515745"/>
                </a:lnTo>
                <a:lnTo>
                  <a:pt x="2466913" y="3515745"/>
                </a:lnTo>
                <a:lnTo>
                  <a:pt x="2466913" y="3757044"/>
                </a:lnTo>
                <a:cubicBezTo>
                  <a:pt x="2466913" y="3860504"/>
                  <a:pt x="2383042" y="3944375"/>
                  <a:pt x="2279582" y="3944375"/>
                </a:cubicBezTo>
                <a:lnTo>
                  <a:pt x="187331" y="3944375"/>
                </a:lnTo>
                <a:cubicBezTo>
                  <a:pt x="83871" y="3944375"/>
                  <a:pt x="0" y="3860504"/>
                  <a:pt x="0" y="3757044"/>
                </a:cubicBezTo>
                <a:lnTo>
                  <a:pt x="0" y="2128171"/>
                </a:lnTo>
                <a:lnTo>
                  <a:pt x="1" y="212816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916674" y="2771013"/>
            <a:ext cx="724567" cy="72523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698802" y="2035016"/>
            <a:ext cx="1970818" cy="1816132"/>
          </a:xfrm>
          <a:prstGeom prst="roundRect">
            <a:avLst>
              <a:gd name="adj" fmla="val 935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8567166" y="3133630"/>
            <a:ext cx="2233898" cy="2407634"/>
          </a:xfrm>
          <a:custGeom>
            <a:rect l="l" t="t" r="r" b="b"/>
            <a:pathLst>
              <a:path w="2466914" h="3944374">
                <a:moveTo>
                  <a:pt x="1" y="0"/>
                </a:moveTo>
                <a:lnTo>
                  <a:pt x="2466914" y="0"/>
                </a:lnTo>
                <a:lnTo>
                  <a:pt x="2466914" y="3515745"/>
                </a:lnTo>
                <a:lnTo>
                  <a:pt x="2466913" y="3515745"/>
                </a:lnTo>
                <a:lnTo>
                  <a:pt x="2466913" y="3757044"/>
                </a:lnTo>
                <a:cubicBezTo>
                  <a:pt x="2466913" y="3860504"/>
                  <a:pt x="2383042" y="3944375"/>
                  <a:pt x="2279582" y="3944375"/>
                </a:cubicBezTo>
                <a:lnTo>
                  <a:pt x="187331" y="3944375"/>
                </a:lnTo>
                <a:cubicBezTo>
                  <a:pt x="83871" y="3944375"/>
                  <a:pt x="0" y="3860504"/>
                  <a:pt x="0" y="3757044"/>
                </a:cubicBezTo>
                <a:lnTo>
                  <a:pt x="0" y="2128171"/>
                </a:lnTo>
                <a:lnTo>
                  <a:pt x="1" y="212816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321927" y="2771013"/>
            <a:ext cx="724567" cy="72523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492031" y="2257898"/>
            <a:ext cx="1983105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885914" y="2261092"/>
            <a:ext cx="1983105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274498" y="2261092"/>
            <a:ext cx="1983105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689277" y="2257898"/>
            <a:ext cx="1983105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348692" y="3676840"/>
            <a:ext cx="22593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题目与背景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539417" y="4061171"/>
            <a:ext cx="1859280" cy="12344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明确记叙文的题目和背景信息，为读者提供阅读指引。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3753945" y="3676840"/>
            <a:ext cx="22593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情节梳理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3944670" y="4061171"/>
            <a:ext cx="1859280" cy="12344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按照时间顺序或逻辑顺序，详细梳理记叙文的主要情节，包括起因、经过、高潮和结局等。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149292" y="3676840"/>
            <a:ext cx="22593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人物形象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40017" y="4061171"/>
            <a:ext cx="1859280" cy="12344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分析文中主要人物的性格特点、外貌特征、行为举止等，以便更好地理解人物形象和故事情节。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554545" y="3676840"/>
            <a:ext cx="22593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语言特点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745270" y="4061171"/>
            <a:ext cx="1859280" cy="12344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分析记叙文的语言特点，如用词、句式、修辞手法等，以便学习借鉴其表达技巧。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记叙文范文解析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议题与论点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明确议论文的议题和中心论点，为读者提供阅读指引。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论据与论证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详细列举并分析文中的论据和论证方法，以便理解作者的立场和观点。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语言特点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分析议论文的语言特点，如用词、句式、逻辑结构等，以便学习借鉴其表达技巧。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反驳与辩证思考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针对文中的反驳意见，进行辩证思考和分析，以便更全面地理解议题和论点。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议论文范文解析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说明方法与步骤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详细分析文中的说明方法和步骤，以便理解作者的说明思路和表达方式。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知识拓展与应用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针对文中的知识点，进行拓展和应用思考，以便更深入地理解说明文的内容和意义。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语言特点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分析说明文的语言特点，如用词准确、条理清晰等，以便学习借鉴其表达技巧。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说明对象与目的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明确说明文的说明对象和目的，为读者提供阅读指引。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说明文范文解析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https://d.book118.com/038072137005006035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2024-09-13T16:41:18.508</cp:lastPrinted>
  <dcterms:created xsi:type="dcterms:W3CDTF">2024-09-13T08:41:18Z</dcterms:created>
  <dcterms:modified xsi:type="dcterms:W3CDTF">2024-09-13T08:41:20Z</dcterms:modified>
</cp:coreProperties>
</file>