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embeddedFontLst>
    <p:embeddedFont>
      <p:font typeface="IWCRWJ+JLFAQJ+ArialMT"/>
      <p:regular r:id="rId17"/>
    </p:embeddedFont>
    <p:embeddedFont>
      <p:font typeface="DHBFVL+MS-UIGothic"/>
      <p:regular r:id="rId18"/>
    </p:embeddedFont>
    <p:embeddedFont>
      <p:font typeface="DACOCG+JHFKNU+MicrosoftYaHei-Bold"/>
      <p:regular r:id="rId19"/>
    </p:embeddedFont>
    <p:embeddedFont>
      <p:font typeface="LASVOG+RPILKE+MicrosoftYaHei"/>
      <p:regular r:id="rId20"/>
    </p:embeddedFont>
  </p:embeddedFontLst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font" Target="fonts/font1.fntdata" /><Relationship Id="rId18" Type="http://schemas.openxmlformats.org/officeDocument/2006/relationships/font" Target="fonts/font2.fntdata" /><Relationship Id="rId19" Type="http://schemas.openxmlformats.org/officeDocument/2006/relationships/font" Target="fonts/font3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4.fntdata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7FFC18-6DCD-4865-B270-9984A1B42F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791720-37AE-4B4A-B756-0139F7566C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F28C33-0E22-4EF0-8932-5522595640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668816-CDA2-4106-805F-30FE942099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2EB892-B97E-499F-B9DE-FF8484E2F7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CDB7868-21BB-4E35-9566-47B494C884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D9ED5F6-6EE2-4B96-8CC1-5CE5A506E2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2F0EFA-225B-4E6C-838E-F1DCF79056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789B19-01DA-494F-AAB8-E101EF4323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A22879-82D1-40F9-B1DB-47684C156D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DC6A12-00BA-4578-86AE-2791C71948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807410305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607175" y="2217610"/>
            <a:ext cx="2490509" cy="784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IWCRWJ+JLFAQJ+ArialMT"/>
                <a:cs typeface="IWCRWJ+JLFAQJ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DHBFVL+MS-UIGothic"/>
                <a:cs typeface="DHBFVL+MS-UIGothic"/>
              </a:rPr>
              <a:t>抗性淀粉概述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07175" y="2766250"/>
            <a:ext cx="3404501" cy="783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IWCRWJ+JLFAQJ+ArialMT"/>
                <a:cs typeface="IWCRWJ+JLFAQJ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DHBFVL+MS-UIGothic"/>
                <a:cs typeface="DHBFVL+MS-UIGothic"/>
              </a:rPr>
              <a:t>抗性淀粉的制取方法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07175" y="3314890"/>
            <a:ext cx="3404501" cy="783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IWCRWJ+JLFAQJ+ArialMT"/>
                <a:cs typeface="IWCRWJ+JLFAQJ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DHBFVL+MS-UIGothic"/>
                <a:cs typeface="DHBFVL+MS-UIGothic"/>
              </a:rPr>
              <a:t>抗性淀粉的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检测</a:t>
            </a:r>
            <a:r>
              <a:rPr sz="2400">
                <a:solidFill>
                  <a:srgbClr val="FFFFFF"/>
                </a:solidFill>
                <a:latin typeface="DHBFVL+MS-UIGothic"/>
                <a:cs typeface="DHBFVL+MS-UIGothic"/>
              </a:rPr>
              <a:t>技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术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607175" y="3863530"/>
            <a:ext cx="5140901" cy="13319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IWCRWJ+JLFAQJ+ArialMT"/>
                <a:cs typeface="IWCRWJ+JLFAQJ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DHBFVL+MS-UIGothic"/>
                <a:cs typeface="DHBFVL+MS-UIGothic"/>
              </a:rPr>
              <a:t>抗性淀粉的制取与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检测实</a:t>
            </a:r>
            <a:r>
              <a:rPr sz="2400">
                <a:solidFill>
                  <a:srgbClr val="FFFFFF"/>
                </a:solidFill>
                <a:latin typeface="DHBFVL+MS-UIGothic"/>
                <a:cs typeface="DHBFVL+MS-UIGothic"/>
              </a:rPr>
              <a:t>例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IWCRWJ+JLFAQJ+ArialMT"/>
                <a:cs typeface="IWCRWJ+JLFAQJ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DHBFVL+MS-UIGothic"/>
                <a:cs typeface="DHBFVL+MS-UIGothic"/>
              </a:rPr>
              <a:t>抗性淀粉的未来展望与研究方向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DHBFVL+MS-UIGothic"/>
                <a:cs typeface="DHBFVL+MS-UIGothic"/>
              </a:rPr>
              <a:t>抗性淀粉的定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 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8364" y="4348853"/>
            <a:ext cx="2993454" cy="12992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抗性淀粉：是一种新型功能性膳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纤维</a:t>
            </a: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，能抵抗人体消化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酶</a:t>
            </a: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的作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用，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入人体后不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生任何消化</a:t>
            </a:r>
          </a:p>
          <a:p>
            <a:pPr marL="9525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和吸收。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13604" y="4348853"/>
            <a:ext cx="2993454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抗性淀粉具有多种理化特性，如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高黏度、高凝胶形成性、低消化</a:t>
            </a:r>
          </a:p>
          <a:p>
            <a:pPr marL="104775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性等。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89315" y="4348853"/>
            <a:ext cx="3067050" cy="12992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抗性淀粉广泛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用于医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、保健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品、食品加工等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领</a:t>
            </a: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域，并可作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脂肪替代品在低脂食品中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发挥</a:t>
            </a: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作</a:t>
            </a:r>
          </a:p>
          <a:p>
            <a:pPr marL="11430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用。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DHBFVL+MS-UIGothic"/>
                <a:cs typeface="DHBFVL+MS-UIGothic"/>
              </a:rPr>
              <a:t>抗性淀粉的分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 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81400" y="1780278"/>
            <a:ext cx="489153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根据来源不同，抗性淀粉可分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谷物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和非谷物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58314" y="3434452"/>
            <a:ext cx="7518722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谷物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包括小麦、大麦、燕麦、玉米等，其中直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链</a:t>
            </a: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淀粉含量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高，具有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高的抗消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58314" y="3708772"/>
            <a:ext cx="793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化性。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587115" y="5056243"/>
            <a:ext cx="7592317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非谷物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包括豆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、蔬菜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、水果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等，其中支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链</a:t>
            </a: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淀粉含量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高，具有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低的抗消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DHBFVL+MS-UIGothic"/>
                <a:cs typeface="DHBFVL+MS-UIGothic"/>
              </a:rPr>
              <a:t>化性。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DHBFVL+MS-UIGothic"/>
                <a:cs typeface="DHBFVL+MS-UIGothic"/>
              </a:rPr>
              <a:t>抗性淀粉的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00B6FF"/>
                </a:solidFill>
                <a:latin typeface="DHBFVL+MS-UIGothic"/>
                <a:cs typeface="DHBFVL+MS-UIGothic"/>
              </a:rPr>
              <a:t>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09750" y="2105655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DHBFVL+MS-UIGothic"/>
                <a:cs typeface="DHBFVL+MS-UIGothic"/>
              </a:rPr>
              <a:t>作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为</a:t>
            </a:r>
            <a:r>
              <a:rPr sz="1550" spc="25">
                <a:solidFill>
                  <a:srgbClr val="00B6FF"/>
                </a:solidFill>
                <a:latin typeface="DHBFVL+MS-UIGothic"/>
                <a:cs typeface="DHBFVL+MS-UIGothic"/>
              </a:rPr>
              <a:t>脂肪替代品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63659" y="2139946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DHBFVL+MS-UIGothic"/>
                <a:cs typeface="DHBFVL+MS-UIGothic"/>
              </a:rPr>
              <a:t>医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药</a:t>
            </a:r>
            <a:r>
              <a:rPr sz="1550" spc="25">
                <a:solidFill>
                  <a:srgbClr val="00B6FF"/>
                </a:solidFill>
                <a:latin typeface="DHBFVL+MS-UIGothic"/>
                <a:cs typeface="DHBFVL+MS-UIGothic"/>
              </a:rPr>
              <a:t>保健品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09925" y="3463778"/>
            <a:ext cx="3710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DHBFVL+MS-UIGothic"/>
                <a:cs typeface="DHBFVL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032000" y="4764401"/>
            <a:ext cx="1892318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DHBFVL+MS-UIGothic"/>
                <a:cs typeface="DHBFVL+MS-UIGothic"/>
              </a:rPr>
              <a:t>改善烘焙食品品</a:t>
            </a:r>
            <a:r>
              <a:rPr sz="1550">
                <a:solidFill>
                  <a:srgbClr val="00B6FF"/>
                </a:solidFill>
                <a:latin typeface="SimSun"/>
                <a:cs typeface="SimSun"/>
              </a:rPr>
              <a:t>质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107169" y="4764401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DHBFVL+MS-UIGothic"/>
                <a:cs typeface="DHBFVL+MS-UIGothic"/>
              </a:rPr>
              <a:t>其他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应</a:t>
            </a:r>
            <a:r>
              <a:rPr sz="1550" spc="25">
                <a:solidFill>
                  <a:srgbClr val="00B6FF"/>
                </a:solidFill>
                <a:latin typeface="DHBFVL+MS-UIGothic"/>
                <a:cs typeface="DHBFVL+MS-UIGothic"/>
              </a:rPr>
              <a:t>用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领</a:t>
            </a:r>
            <a:r>
              <a:rPr sz="1550">
                <a:solidFill>
                  <a:srgbClr val="00B6FF"/>
                </a:solidFill>
                <a:latin typeface="DHBFVL+MS-UIGothic"/>
                <a:cs typeface="DHBFVL+MS-UIGothic"/>
              </a:rPr>
              <a:t>域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65722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DHBFVL+MS-UIGothic"/>
                <a:cs typeface="DHBFVL+MS-UIGothic"/>
              </a:rPr>
              <a:t>天然植物抗性淀粉的提取分离方法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DACOCG+JHFKNU+MicrosoftYaHei-Bold"/>
                <a:cs typeface="DACOCG+JHFKNU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DACOCG+JHFKNU+MicrosoftYaHei-Bold"/>
                <a:cs typeface="DACOCG+JHFKNU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DACOCG+JHFKNU+MicrosoftYaHei-Bold"/>
                <a:cs typeface="DACOCG+JHFKNU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66369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DHBFVL+MS-UIGothic"/>
                <a:cs typeface="DHBFVL+MS-UIGothic"/>
              </a:rPr>
              <a:t>洗</a:t>
            </a:r>
            <a:r>
              <a:rPr sz="2000" spc="25">
                <a:solidFill>
                  <a:srgbClr val="00B6FF"/>
                </a:solidFill>
                <a:latin typeface="SimSun"/>
                <a:cs typeface="SimSun"/>
              </a:rPr>
              <a:t>涤</a:t>
            </a:r>
            <a:r>
              <a:rPr sz="2000" spc="25">
                <a:solidFill>
                  <a:srgbClr val="00B6FF"/>
                </a:solidFill>
                <a:latin typeface="DHBFVL+MS-UIGothic"/>
                <a:cs typeface="DHBFVL+MS-UIGothic"/>
              </a:rPr>
              <a:t>和破碎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DHBFVL+MS-UIGothic"/>
                <a:cs typeface="DHBFVL+MS-UIGothic"/>
              </a:rPr>
              <a:t>浸泡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DHBFVL+MS-UIGothic"/>
                <a:cs typeface="DHBFVL+MS-UIGothic"/>
              </a:rPr>
              <a:t>磨碎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65722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DHBFVL+MS-UIGothic"/>
                <a:cs typeface="DHBFVL+MS-UIGothic"/>
              </a:rPr>
              <a:t>天然植物抗性淀粉的提取分离方法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过滤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10255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DHBFVL+MS-UIGothic"/>
                <a:cs typeface="DHBFVL+MS-UIGothic"/>
              </a:rPr>
              <a:t>洗</a:t>
            </a:r>
            <a:r>
              <a:rPr sz="2300">
                <a:solidFill>
                  <a:srgbClr val="00B6FF"/>
                </a:solidFill>
                <a:latin typeface="SimSun"/>
                <a:cs typeface="SimSun"/>
              </a:rPr>
              <a:t>涤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10255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DHBFVL+MS-UIGothic"/>
                <a:cs typeface="DHBFVL+MS-UIGothic"/>
              </a:rPr>
              <a:t>干燥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65722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DHBFVL+MS-UIGothic"/>
                <a:cs typeface="DHBFVL+MS-UIGothic"/>
              </a:rPr>
              <a:t>天然植物抗性淀粉的提取分离方法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44075" y="20040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纯</a:t>
            </a:r>
            <a:r>
              <a:rPr sz="1550">
                <a:solidFill>
                  <a:srgbClr val="00B6FF"/>
                </a:solidFill>
                <a:latin typeface="DHBFVL+MS-UIGothic"/>
                <a:cs typeface="DHBFVL+MS-UIGothic"/>
              </a:rPr>
              <a:t>化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744075" y="414781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DHBFVL+MS-UIGothic"/>
                <a:cs typeface="DHBFVL+MS-UIGothic"/>
              </a:rPr>
              <a:t>干燥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DHBFVL+MS-UIGothic"/>
                <a:cs typeface="DHBFVL+MS-UIGothic"/>
              </a:rPr>
              <a:t>人工合成抗性淀粉的方法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LASVOG+RPILKE+MicrosoftYaHei"/>
                <a:cs typeface="LASVOG+RPILKE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LASVOG+RPILKE+MicrosoftYaHei"/>
                <a:cs typeface="LASVOG+RPILKE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LASVOG+RPILKE+MicrosoftYaHei"/>
                <a:cs typeface="LASVOG+RPILKE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LASVOG+RPILKE+MicrosoftYaHei"/>
                <a:cs typeface="LASVOG+RPILKE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76400" y="478853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DHBFVL+MS-UIGothic"/>
                <a:cs typeface="DHBFVL+MS-UIGothic"/>
              </a:rPr>
              <a:t>淀粉改性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83404" y="478853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DHBFVL+MS-UIGothic"/>
                <a:cs typeface="DHBFVL+MS-UIGothic"/>
              </a:rPr>
              <a:t>合成反</a:t>
            </a:r>
            <a:r>
              <a:rPr sz="1550">
                <a:solidFill>
                  <a:srgbClr val="00B6FF"/>
                </a:solidFill>
                <a:latin typeface="SimSun"/>
                <a:cs typeface="SimSun"/>
              </a:rPr>
              <a:t>应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02818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DHBFVL+MS-UIGothic"/>
                <a:cs typeface="DHBFVL+MS-UIGothic"/>
              </a:rPr>
              <a:t>分离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纯</a:t>
            </a:r>
            <a:r>
              <a:rPr sz="1550">
                <a:solidFill>
                  <a:srgbClr val="00B6FF"/>
                </a:solidFill>
                <a:latin typeface="DHBFVL+MS-UIGothic"/>
                <a:cs typeface="DHBFVL+MS-UIGothic"/>
              </a:rPr>
              <a:t>化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934575" y="4788530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DHBFVL+MS-UIGothic"/>
                <a:cs typeface="DHBFVL+MS-UIGothic"/>
              </a:rPr>
              <a:t>干燥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DHBFVL+MS-UIGothic"/>
                <a:cs typeface="DHBFVL+MS-UIGothic"/>
              </a:rPr>
              <a:t>抗性淀粉的其他制取方法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DHBFVL+MS-UIGothic"/>
                <a:cs typeface="DHBFVL+MS-UIGothic"/>
              </a:rPr>
              <a:t>高温高</a:t>
            </a:r>
            <a:r>
              <a:rPr sz="2300" spc="23">
                <a:solidFill>
                  <a:srgbClr val="00B6FF"/>
                </a:solidFill>
                <a:latin typeface="SimSun"/>
                <a:cs typeface="SimSun"/>
              </a:rPr>
              <a:t>压</a:t>
            </a:r>
            <a:r>
              <a:rPr sz="2300" spc="25">
                <a:solidFill>
                  <a:srgbClr val="00B6FF"/>
                </a:solidFill>
                <a:latin typeface="DHBFVL+MS-UIGothic"/>
                <a:cs typeface="DHBFVL+MS-UIGothic"/>
              </a:rPr>
              <a:t>水解法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31289" y="225722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DHBFVL+MS-UIGothic"/>
                <a:cs typeface="DHBFVL+MS-UIGothic"/>
              </a:rPr>
              <a:t>微生物</a:t>
            </a:r>
            <a:r>
              <a:rPr sz="2300" spc="23">
                <a:solidFill>
                  <a:srgbClr val="00B6FF"/>
                </a:solidFill>
                <a:latin typeface="SimSun"/>
                <a:cs typeface="SimSun"/>
              </a:rPr>
              <a:t>发</a:t>
            </a:r>
            <a:r>
              <a:rPr sz="2300" spc="25">
                <a:solidFill>
                  <a:srgbClr val="00B6FF"/>
                </a:solidFill>
                <a:latin typeface="DHBFVL+MS-UIGothic"/>
                <a:cs typeface="DHBFVL+MS-UIGothic"/>
              </a:rPr>
              <a:t>酵法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35694" y="4350186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DHBFVL+MS-UIGothic"/>
                <a:cs typeface="DHBFVL+MS-UIGothic"/>
              </a:rPr>
              <a:t>超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临</a:t>
            </a:r>
            <a:r>
              <a:rPr sz="2300" spc="25">
                <a:solidFill>
                  <a:srgbClr val="00B6FF"/>
                </a:solidFill>
                <a:latin typeface="DHBFVL+MS-UIGothic"/>
                <a:cs typeface="DHBFVL+MS-UIGothic"/>
              </a:rPr>
              <a:t>界流体技</a:t>
            </a:r>
            <a:r>
              <a:rPr sz="2300">
                <a:solidFill>
                  <a:srgbClr val="00B6FF"/>
                </a:solidFill>
                <a:latin typeface="SimSun"/>
                <a:cs typeface="SimSun"/>
              </a:rPr>
              <a:t>术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https://d.book118.com/038074103055006032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2">
      <vt:lpstr>Arial</vt:lpstr>
      <vt:lpstr>Calibri</vt:lpstr>
      <vt:lpstr>IWCRWJ+JLFAQJ+ArialMT</vt:lpstr>
      <vt:lpstr>Times New Roman</vt:lpstr>
      <vt:lpstr>DHBFVL+MS-UIGothic</vt:lpstr>
      <vt:lpstr>SimSun</vt:lpstr>
      <vt:lpstr>DACOCG+JHFKNU+MicrosoftYaHei-Bold</vt:lpstr>
      <vt:lpstr>LASVOG+RPILKE+MicrosoftYaHei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2024-09-09T21:19:12.280</cp:lastPrinted>
  <dcterms:created xsi:type="dcterms:W3CDTF">2024-09-09T13:19:12Z</dcterms:created>
  <dcterms:modified xsi:type="dcterms:W3CDTF">2024-09-09T13:19:13Z</dcterms:modified>
</cp:coreProperties>
</file>