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2A8BBF-2AE4-47D6-B607-20B965255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DB7445-90C0-41CD-A03F-F7DB334AAC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C5C0E2-0BB8-480C-A631-C34EE8DDE0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F0704A-8B91-4CC5-B248-541767C39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15A121-F5AF-4E56-A9AF-C3B2BF4EA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174BA5-6134-493F-9567-DB47F12A42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7A40EA-053C-41CC-AAAB-F1E487B667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A599D9-73C4-4088-9454-D7A54E27B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F822E1-561E-441B-A3F8-17E747F0D4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F8C706-B613-4B31-84AA-6D7A6FF51A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CB99DB-7A4A-4EEE-A19B-258728066A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105137103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IE基础知识介绍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工业工程概述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生产系统分析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工作研究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设施规划与物流分析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质量管理基础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人因工程在IE中应用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工业工程概述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33125" r="33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工业工程（Industrial Engineering，简称IE）是一门研究如何有效利用资源、提高生产效率、降低成本、提高质量的综合性应用学科。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工业工程定义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工业工程起源于20世纪初的美国，随着制造业的快速发展，逐渐形成了完整的学科体系。现代工业工程已经渗透到各个行业和领域，成为企业提高竞争力的重要手段。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工业工程发展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工业工程定义与发展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工业工程在物流领域的应用包括仓库设计、运输路线规划、物流成本控制等。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医疗卫生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工业工程在医疗卫生领域的应用包括医院流程优化、医疗设备布局、医疗质量控制等。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工业工程在服务业中的应用主要体现在服务流程优化、服务质量提升等方面。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制造业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工业工程在制造业中应用广泛，涉及生产流程优化、生产线平衡、设备布局、作业研究等方面。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工业工程应用领域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工业工程师职责与素质要求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工业工程师职责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分析生产流程，找出瓶颈和问题所在，提出改进方案。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设计新的生产流程、生产线或设备布局，提高生产效率和质量。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制定作业标准和操作规程，确保生产过程的稳定性和可控性。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参与新产品开发，提供工艺设计和生产技术支持。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工业工程师素质要求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工业工程师职责与素质要求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622012" y="1989677"/>
            <a:ext cx="1109091" cy="1054132"/>
            <a:chOff x="1622012" y="1989677"/>
            <a:chExt cx="1109091" cy="1054132"/>
          </a:xfrm>
        </p:grpSpPr>
        <p:sp>
          <p:nvSpPr>
            <p:cNvPr id="3" name="AutoShape 3"/>
            <p:cNvSpPr/>
            <p:nvPr/>
          </p:nvSpPr>
          <p:spPr>
            <a:xfrm>
              <a:off x="1622012" y="1989677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81759" y="2250567"/>
              <a:ext cx="646938" cy="646748"/>
            </a:xfrm>
            <a:custGeom>
              <a:rect l="l" t="t" r="r" b="b"/>
              <a:pathLst>
                <a:path w="411" h="412">
                  <a:moveTo>
                    <a:pt x="337" y="198"/>
                  </a:moveTo>
                  <a:cubicBezTo>
                    <a:pt x="316" y="198"/>
                    <a:pt x="298" y="206"/>
                    <a:pt x="284" y="220"/>
                  </a:cubicBezTo>
                  <a:cubicBezTo>
                    <a:pt x="249" y="185"/>
                    <a:pt x="249" y="185"/>
                    <a:pt x="249" y="185"/>
                  </a:cubicBezTo>
                  <a:cubicBezTo>
                    <a:pt x="270" y="166"/>
                    <a:pt x="283" y="138"/>
                    <a:pt x="283" y="107"/>
                  </a:cubicBezTo>
                  <a:cubicBezTo>
                    <a:pt x="283" y="48"/>
                    <a:pt x="235" y="0"/>
                    <a:pt x="176" y="0"/>
                  </a:cubicBezTo>
                  <a:cubicBezTo>
                    <a:pt x="117" y="0"/>
                    <a:pt x="68" y="48"/>
                    <a:pt x="68" y="107"/>
                  </a:cubicBezTo>
                  <a:cubicBezTo>
                    <a:pt x="68" y="144"/>
                    <a:pt x="88" y="177"/>
                    <a:pt x="116" y="196"/>
                  </a:cubicBezTo>
                  <a:cubicBezTo>
                    <a:pt x="96" y="266"/>
                    <a:pt x="96" y="266"/>
                    <a:pt x="96" y="266"/>
                  </a:cubicBezTo>
                  <a:cubicBezTo>
                    <a:pt x="89" y="264"/>
                    <a:pt x="82" y="263"/>
                    <a:pt x="74" y="263"/>
                  </a:cubicBezTo>
                  <a:cubicBezTo>
                    <a:pt x="33" y="263"/>
                    <a:pt x="0" y="296"/>
                    <a:pt x="0" y="337"/>
                  </a:cubicBezTo>
                  <a:cubicBezTo>
                    <a:pt x="0" y="378"/>
                    <a:pt x="33" y="412"/>
                    <a:pt x="74" y="412"/>
                  </a:cubicBezTo>
                  <a:cubicBezTo>
                    <a:pt x="115" y="412"/>
                    <a:pt x="149" y="378"/>
                    <a:pt x="149" y="337"/>
                  </a:cubicBezTo>
                  <a:cubicBezTo>
                    <a:pt x="149" y="309"/>
                    <a:pt x="133" y="284"/>
                    <a:pt x="110" y="272"/>
                  </a:cubicBezTo>
                  <a:cubicBezTo>
                    <a:pt x="130" y="204"/>
                    <a:pt x="130" y="204"/>
                    <a:pt x="130" y="204"/>
                  </a:cubicBezTo>
                  <a:cubicBezTo>
                    <a:pt x="144" y="210"/>
                    <a:pt x="159" y="214"/>
                    <a:pt x="176" y="214"/>
                  </a:cubicBezTo>
                  <a:cubicBezTo>
                    <a:pt x="199" y="214"/>
                    <a:pt x="220" y="207"/>
                    <a:pt x="238" y="195"/>
                  </a:cubicBezTo>
                  <a:cubicBezTo>
                    <a:pt x="275" y="232"/>
                    <a:pt x="275" y="232"/>
                    <a:pt x="275" y="232"/>
                  </a:cubicBezTo>
                  <a:cubicBezTo>
                    <a:pt x="267" y="243"/>
                    <a:pt x="262" y="257"/>
                    <a:pt x="262" y="273"/>
                  </a:cubicBezTo>
                  <a:cubicBezTo>
                    <a:pt x="262" y="314"/>
                    <a:pt x="296" y="347"/>
                    <a:pt x="337" y="347"/>
                  </a:cubicBezTo>
                  <a:cubicBezTo>
                    <a:pt x="378" y="347"/>
                    <a:pt x="411" y="314"/>
                    <a:pt x="411" y="273"/>
                  </a:cubicBezTo>
                  <a:cubicBezTo>
                    <a:pt x="411" y="231"/>
                    <a:pt x="378" y="198"/>
                    <a:pt x="337" y="198"/>
                  </a:cubicBezTo>
                  <a:close/>
                  <a:moveTo>
                    <a:pt x="134" y="337"/>
                  </a:moveTo>
                  <a:cubicBezTo>
                    <a:pt x="134" y="370"/>
                    <a:pt x="107" y="397"/>
                    <a:pt x="74" y="397"/>
                  </a:cubicBezTo>
                  <a:cubicBezTo>
                    <a:pt x="41" y="397"/>
                    <a:pt x="14" y="370"/>
                    <a:pt x="14" y="337"/>
                  </a:cubicBezTo>
                  <a:cubicBezTo>
                    <a:pt x="14" y="304"/>
                    <a:pt x="41" y="278"/>
                    <a:pt x="74" y="278"/>
                  </a:cubicBezTo>
                  <a:cubicBezTo>
                    <a:pt x="107" y="278"/>
                    <a:pt x="134" y="304"/>
                    <a:pt x="134" y="337"/>
                  </a:cubicBezTo>
                  <a:close/>
                  <a:moveTo>
                    <a:pt x="83" y="107"/>
                  </a:moveTo>
                  <a:cubicBezTo>
                    <a:pt x="83" y="56"/>
                    <a:pt x="125" y="14"/>
                    <a:pt x="176" y="14"/>
                  </a:cubicBezTo>
                  <a:cubicBezTo>
                    <a:pt x="227" y="14"/>
                    <a:pt x="268" y="56"/>
                    <a:pt x="268" y="107"/>
                  </a:cubicBezTo>
                  <a:cubicBezTo>
                    <a:pt x="268" y="158"/>
                    <a:pt x="227" y="200"/>
                    <a:pt x="176" y="200"/>
                  </a:cubicBezTo>
                  <a:cubicBezTo>
                    <a:pt x="125" y="200"/>
                    <a:pt x="83" y="158"/>
                    <a:pt x="83" y="107"/>
                  </a:cubicBezTo>
                  <a:close/>
                  <a:moveTo>
                    <a:pt x="337" y="332"/>
                  </a:moveTo>
                  <a:cubicBezTo>
                    <a:pt x="304" y="332"/>
                    <a:pt x="277" y="306"/>
                    <a:pt x="277" y="273"/>
                  </a:cubicBezTo>
                  <a:cubicBezTo>
                    <a:pt x="277" y="240"/>
                    <a:pt x="304" y="213"/>
                    <a:pt x="337" y="213"/>
                  </a:cubicBezTo>
                  <a:cubicBezTo>
                    <a:pt x="370" y="213"/>
                    <a:pt x="397" y="240"/>
                    <a:pt x="397" y="273"/>
                  </a:cubicBezTo>
                  <a:cubicBezTo>
                    <a:pt x="397" y="306"/>
                    <a:pt x="370" y="332"/>
                    <a:pt x="337" y="33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537162" y="3598354"/>
            <a:ext cx="1109091" cy="1054132"/>
            <a:chOff x="8537162" y="3598354"/>
            <a:chExt cx="1109091" cy="1054132"/>
          </a:xfrm>
        </p:grpSpPr>
        <p:sp>
          <p:nvSpPr>
            <p:cNvPr id="6" name="AutoShape 6"/>
            <p:cNvSpPr/>
            <p:nvPr/>
          </p:nvSpPr>
          <p:spPr>
            <a:xfrm>
              <a:off x="8537162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916448" y="3874675"/>
              <a:ext cx="350425" cy="644557"/>
            </a:xfrm>
            <a:custGeom>
              <a:rect l="l" t="t" r="r" b="b"/>
              <a:pathLst>
                <a:path w="122" h="225">
                  <a:moveTo>
                    <a:pt x="3" y="57"/>
                  </a:moveTo>
                  <a:cubicBezTo>
                    <a:pt x="1" y="59"/>
                    <a:pt x="1" y="62"/>
                    <a:pt x="2" y="65"/>
                  </a:cubicBezTo>
                  <a:cubicBezTo>
                    <a:pt x="3" y="69"/>
                    <a:pt x="3" y="69"/>
                    <a:pt x="3" y="69"/>
                  </a:cubicBezTo>
                  <a:cubicBezTo>
                    <a:pt x="4" y="74"/>
                    <a:pt x="9" y="77"/>
                    <a:pt x="14" y="77"/>
                  </a:cubicBezTo>
                  <a:cubicBezTo>
                    <a:pt x="14" y="77"/>
                    <a:pt x="14" y="77"/>
                    <a:pt x="14" y="77"/>
                  </a:cubicBezTo>
                  <a:cubicBezTo>
                    <a:pt x="15" y="77"/>
                    <a:pt x="16" y="77"/>
                    <a:pt x="17" y="76"/>
                  </a:cubicBezTo>
                  <a:cubicBezTo>
                    <a:pt x="112" y="48"/>
                    <a:pt x="112" y="48"/>
                    <a:pt x="112" y="48"/>
                  </a:cubicBezTo>
                  <a:cubicBezTo>
                    <a:pt x="115" y="47"/>
                    <a:pt x="118" y="45"/>
                    <a:pt x="119" y="42"/>
                  </a:cubicBezTo>
                  <a:cubicBezTo>
                    <a:pt x="120" y="40"/>
                    <a:pt x="121" y="37"/>
                    <a:pt x="120" y="34"/>
                  </a:cubicBezTo>
                  <a:cubicBezTo>
                    <a:pt x="119" y="30"/>
                    <a:pt x="119" y="30"/>
                    <a:pt x="119" y="30"/>
                  </a:cubicBezTo>
                  <a:cubicBezTo>
                    <a:pt x="117" y="25"/>
                    <a:pt x="113" y="22"/>
                    <a:pt x="108" y="22"/>
                  </a:cubicBezTo>
                  <a:cubicBezTo>
                    <a:pt x="107" y="22"/>
                    <a:pt x="106" y="22"/>
                    <a:pt x="105" y="23"/>
                  </a:cubicBezTo>
                  <a:cubicBezTo>
                    <a:pt x="9" y="51"/>
                    <a:pt x="9" y="51"/>
                    <a:pt x="9" y="51"/>
                  </a:cubicBezTo>
                  <a:cubicBezTo>
                    <a:pt x="6" y="52"/>
                    <a:pt x="4" y="54"/>
                    <a:pt x="3" y="57"/>
                  </a:cubicBezTo>
                  <a:close/>
                  <a:moveTo>
                    <a:pt x="106" y="28"/>
                  </a:moveTo>
                  <a:cubicBezTo>
                    <a:pt x="107" y="28"/>
                    <a:pt x="107" y="28"/>
                    <a:pt x="108" y="28"/>
                  </a:cubicBezTo>
                  <a:cubicBezTo>
                    <a:pt x="110" y="28"/>
                    <a:pt x="112" y="30"/>
                    <a:pt x="113" y="32"/>
                  </a:cubicBezTo>
                  <a:cubicBezTo>
                    <a:pt x="114" y="35"/>
                    <a:pt x="114" y="35"/>
                    <a:pt x="114" y="35"/>
                  </a:cubicBezTo>
                  <a:cubicBezTo>
                    <a:pt x="115" y="37"/>
                    <a:pt x="114" y="38"/>
                    <a:pt x="114" y="40"/>
                  </a:cubicBezTo>
                  <a:cubicBezTo>
                    <a:pt x="113" y="41"/>
                    <a:pt x="112" y="42"/>
                    <a:pt x="111" y="42"/>
                  </a:cubicBezTo>
                  <a:cubicBezTo>
                    <a:pt x="15" y="71"/>
                    <a:pt x="15" y="71"/>
                    <a:pt x="15" y="71"/>
                  </a:cubicBezTo>
                  <a:cubicBezTo>
                    <a:pt x="15" y="71"/>
                    <a:pt x="14" y="71"/>
                    <a:pt x="14" y="71"/>
                  </a:cubicBezTo>
                  <a:cubicBezTo>
                    <a:pt x="14" y="71"/>
                    <a:pt x="14" y="71"/>
                    <a:pt x="14" y="71"/>
                  </a:cubicBezTo>
                  <a:cubicBezTo>
                    <a:pt x="11" y="71"/>
                    <a:pt x="9" y="69"/>
                    <a:pt x="9" y="67"/>
                  </a:cubicBezTo>
                  <a:cubicBezTo>
                    <a:pt x="8" y="63"/>
                    <a:pt x="8" y="63"/>
                    <a:pt x="8" y="63"/>
                  </a:cubicBezTo>
                  <a:cubicBezTo>
                    <a:pt x="7" y="62"/>
                    <a:pt x="7" y="61"/>
                    <a:pt x="8" y="59"/>
                  </a:cubicBezTo>
                  <a:cubicBezTo>
                    <a:pt x="9" y="58"/>
                    <a:pt x="10" y="57"/>
                    <a:pt x="11" y="57"/>
                  </a:cubicBezTo>
                  <a:lnTo>
                    <a:pt x="106" y="28"/>
                  </a:lnTo>
                  <a:close/>
                  <a:moveTo>
                    <a:pt x="3" y="35"/>
                  </a:moveTo>
                  <a:cubicBezTo>
                    <a:pt x="4" y="40"/>
                    <a:pt x="9" y="43"/>
                    <a:pt x="14" y="43"/>
                  </a:cubicBezTo>
                  <a:cubicBezTo>
                    <a:pt x="15" y="43"/>
                    <a:pt x="16" y="43"/>
                    <a:pt x="17" y="43"/>
                  </a:cubicBezTo>
                  <a:cubicBezTo>
                    <a:pt x="66" y="28"/>
                    <a:pt x="66" y="28"/>
                    <a:pt x="66" y="28"/>
                  </a:cubicBezTo>
                  <a:cubicBezTo>
                    <a:pt x="72" y="26"/>
                    <a:pt x="76" y="19"/>
                    <a:pt x="74" y="13"/>
                  </a:cubicBezTo>
                  <a:cubicBezTo>
                    <a:pt x="73" y="10"/>
                    <a:pt x="73" y="10"/>
                    <a:pt x="73" y="10"/>
                  </a:cubicBezTo>
                  <a:cubicBezTo>
                    <a:pt x="71" y="4"/>
                    <a:pt x="65" y="0"/>
                    <a:pt x="59" y="2"/>
                  </a:cubicBezTo>
                  <a:cubicBezTo>
                    <a:pt x="9" y="17"/>
                    <a:pt x="9" y="17"/>
                    <a:pt x="9" y="17"/>
                  </a:cubicBezTo>
                  <a:cubicBezTo>
                    <a:pt x="3" y="19"/>
                    <a:pt x="0" y="25"/>
                    <a:pt x="2" y="31"/>
                  </a:cubicBezTo>
                  <a:lnTo>
                    <a:pt x="3" y="35"/>
                  </a:lnTo>
                  <a:close/>
                  <a:moveTo>
                    <a:pt x="11" y="23"/>
                  </a:moveTo>
                  <a:cubicBezTo>
                    <a:pt x="61" y="8"/>
                    <a:pt x="61" y="8"/>
                    <a:pt x="61" y="8"/>
                  </a:cubicBezTo>
                  <a:cubicBezTo>
                    <a:pt x="61" y="8"/>
                    <a:pt x="62" y="8"/>
                    <a:pt x="62" y="8"/>
                  </a:cubicBezTo>
                  <a:cubicBezTo>
                    <a:pt x="64" y="8"/>
                    <a:pt x="67" y="9"/>
                    <a:pt x="67" y="12"/>
                  </a:cubicBezTo>
                  <a:cubicBezTo>
                    <a:pt x="68" y="15"/>
                    <a:pt x="68" y="15"/>
                    <a:pt x="68" y="15"/>
                  </a:cubicBezTo>
                  <a:cubicBezTo>
                    <a:pt x="69" y="18"/>
                    <a:pt x="68" y="21"/>
                    <a:pt x="65" y="22"/>
                  </a:cubicBezTo>
                  <a:cubicBezTo>
                    <a:pt x="15" y="37"/>
                    <a:pt x="15" y="37"/>
                    <a:pt x="15" y="37"/>
                  </a:cubicBezTo>
                  <a:cubicBezTo>
                    <a:pt x="15" y="37"/>
                    <a:pt x="14" y="37"/>
                    <a:pt x="14" y="37"/>
                  </a:cubicBezTo>
                  <a:cubicBezTo>
                    <a:pt x="11" y="37"/>
                    <a:pt x="9" y="36"/>
                    <a:pt x="9" y="33"/>
                  </a:cubicBezTo>
                  <a:cubicBezTo>
                    <a:pt x="8" y="30"/>
                    <a:pt x="8" y="30"/>
                    <a:pt x="8" y="30"/>
                  </a:cubicBezTo>
                  <a:cubicBezTo>
                    <a:pt x="7" y="27"/>
                    <a:pt x="8" y="24"/>
                    <a:pt x="11" y="23"/>
                  </a:cubicBezTo>
                  <a:close/>
                  <a:moveTo>
                    <a:pt x="120" y="101"/>
                  </a:moveTo>
                  <a:cubicBezTo>
                    <a:pt x="119" y="97"/>
                    <a:pt x="119" y="97"/>
                    <a:pt x="119" y="97"/>
                  </a:cubicBezTo>
                  <a:cubicBezTo>
                    <a:pt x="117" y="92"/>
                    <a:pt x="110" y="88"/>
                    <a:pt x="105" y="90"/>
                  </a:cubicBezTo>
                  <a:cubicBezTo>
                    <a:pt x="82" y="96"/>
                    <a:pt x="82" y="96"/>
                    <a:pt x="82" y="96"/>
                  </a:cubicBezTo>
                  <a:cubicBezTo>
                    <a:pt x="76" y="98"/>
                    <a:pt x="72" y="104"/>
                    <a:pt x="72" y="110"/>
                  </a:cubicBezTo>
                  <a:cubicBezTo>
                    <a:pt x="72" y="138"/>
                    <a:pt x="72" y="138"/>
                    <a:pt x="72" y="138"/>
                  </a:cubicBezTo>
                  <a:cubicBezTo>
                    <a:pt x="55" y="138"/>
                    <a:pt x="55" y="138"/>
                    <a:pt x="55" y="138"/>
                  </a:cubicBezTo>
                  <a:cubicBezTo>
                    <a:pt x="55" y="106"/>
                    <a:pt x="55" y="106"/>
                    <a:pt x="55" y="106"/>
                  </a:cubicBezTo>
                  <a:cubicBezTo>
                    <a:pt x="55" y="104"/>
                    <a:pt x="54" y="101"/>
                    <a:pt x="53" y="99"/>
                  </a:cubicBezTo>
                  <a:cubicBezTo>
                    <a:pt x="112" y="82"/>
                    <a:pt x="112" y="82"/>
                    <a:pt x="112" y="82"/>
                  </a:cubicBezTo>
                  <a:cubicBezTo>
                    <a:pt x="115" y="81"/>
                    <a:pt x="118" y="79"/>
                    <a:pt x="119" y="76"/>
                  </a:cubicBezTo>
                  <a:cubicBezTo>
                    <a:pt x="120" y="73"/>
                    <a:pt x="121" y="70"/>
                    <a:pt x="120" y="67"/>
                  </a:cubicBezTo>
                  <a:cubicBezTo>
                    <a:pt x="119" y="64"/>
                    <a:pt x="119" y="64"/>
                    <a:pt x="119" y="64"/>
                  </a:cubicBezTo>
                  <a:cubicBezTo>
                    <a:pt x="117" y="58"/>
                    <a:pt x="110" y="54"/>
                    <a:pt x="105" y="56"/>
                  </a:cubicBezTo>
                  <a:cubicBezTo>
                    <a:pt x="9" y="85"/>
                    <a:pt x="9" y="85"/>
                    <a:pt x="9" y="85"/>
                  </a:cubicBezTo>
                  <a:cubicBezTo>
                    <a:pt x="6" y="86"/>
                    <a:pt x="4" y="88"/>
                    <a:pt x="3" y="90"/>
                  </a:cubicBezTo>
                  <a:cubicBezTo>
                    <a:pt x="1" y="92"/>
                    <a:pt x="1" y="95"/>
                    <a:pt x="1" y="97"/>
                  </a:cubicBezTo>
                  <a:cubicBezTo>
                    <a:pt x="2" y="98"/>
                    <a:pt x="2" y="98"/>
                    <a:pt x="2" y="99"/>
                  </a:cubicBezTo>
                  <a:cubicBezTo>
                    <a:pt x="3" y="102"/>
                    <a:pt x="3" y="102"/>
                    <a:pt x="3" y="102"/>
                  </a:cubicBezTo>
                  <a:cubicBezTo>
                    <a:pt x="4" y="106"/>
                    <a:pt x="7" y="109"/>
                    <a:pt x="10" y="110"/>
                  </a:cubicBezTo>
                  <a:cubicBezTo>
                    <a:pt x="11" y="110"/>
                    <a:pt x="11" y="110"/>
                    <a:pt x="11" y="110"/>
                  </a:cubicBezTo>
                  <a:cubicBezTo>
                    <a:pt x="23" y="113"/>
                    <a:pt x="23" y="113"/>
                    <a:pt x="23" y="113"/>
                  </a:cubicBezTo>
                  <a:cubicBezTo>
                    <a:pt x="26" y="114"/>
                    <a:pt x="28" y="118"/>
                    <a:pt x="28" y="121"/>
                  </a:cubicBezTo>
                  <a:cubicBezTo>
                    <a:pt x="28" y="138"/>
                    <a:pt x="28" y="138"/>
                    <a:pt x="28" y="138"/>
                  </a:cubicBezTo>
                  <a:cubicBezTo>
                    <a:pt x="17" y="138"/>
                    <a:pt x="17" y="138"/>
                    <a:pt x="17" y="138"/>
                  </a:cubicBezTo>
                  <a:cubicBezTo>
                    <a:pt x="17" y="187"/>
                    <a:pt x="17" y="187"/>
                    <a:pt x="17" y="187"/>
                  </a:cubicBezTo>
                  <a:cubicBezTo>
                    <a:pt x="17" y="199"/>
                    <a:pt x="28" y="208"/>
                    <a:pt x="40" y="209"/>
                  </a:cubicBezTo>
                  <a:cubicBezTo>
                    <a:pt x="40" y="214"/>
                    <a:pt x="40" y="214"/>
                    <a:pt x="40" y="214"/>
                  </a:cubicBezTo>
                  <a:cubicBezTo>
                    <a:pt x="40" y="220"/>
                    <a:pt x="46" y="225"/>
                    <a:pt x="53" y="225"/>
                  </a:cubicBezTo>
                  <a:cubicBezTo>
                    <a:pt x="74" y="225"/>
                    <a:pt x="74" y="225"/>
                    <a:pt x="74" y="225"/>
                  </a:cubicBezTo>
                  <a:cubicBezTo>
                    <a:pt x="81" y="225"/>
                    <a:pt x="87" y="220"/>
                    <a:pt x="87" y="214"/>
                  </a:cubicBezTo>
                  <a:cubicBezTo>
                    <a:pt x="87" y="209"/>
                    <a:pt x="87" y="209"/>
                    <a:pt x="87" y="209"/>
                  </a:cubicBezTo>
                  <a:cubicBezTo>
                    <a:pt x="99" y="208"/>
                    <a:pt x="110" y="199"/>
                    <a:pt x="110" y="187"/>
                  </a:cubicBezTo>
                  <a:cubicBezTo>
                    <a:pt x="110" y="138"/>
                    <a:pt x="110" y="138"/>
                    <a:pt x="110" y="138"/>
                  </a:cubicBezTo>
                  <a:cubicBezTo>
                    <a:pt x="99" y="138"/>
                    <a:pt x="99" y="138"/>
                    <a:pt x="99" y="138"/>
                  </a:cubicBezTo>
                  <a:cubicBezTo>
                    <a:pt x="99" y="125"/>
                    <a:pt x="99" y="125"/>
                    <a:pt x="99" y="125"/>
                  </a:cubicBezTo>
                  <a:cubicBezTo>
                    <a:pt x="99" y="122"/>
                    <a:pt x="101" y="118"/>
                    <a:pt x="104" y="117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8" y="113"/>
                    <a:pt x="122" y="107"/>
                    <a:pt x="120" y="101"/>
                  </a:cubicBezTo>
                  <a:close/>
                  <a:moveTo>
                    <a:pt x="43" y="98"/>
                  </a:moveTo>
                  <a:cubicBezTo>
                    <a:pt x="45" y="99"/>
                    <a:pt x="46" y="100"/>
                    <a:pt x="47" y="101"/>
                  </a:cubicBezTo>
                  <a:cubicBezTo>
                    <a:pt x="48" y="103"/>
                    <a:pt x="49" y="104"/>
                    <a:pt x="49" y="106"/>
                  </a:cubicBezTo>
                  <a:cubicBezTo>
                    <a:pt x="49" y="138"/>
                    <a:pt x="49" y="138"/>
                    <a:pt x="49" y="138"/>
                  </a:cubicBezTo>
                  <a:cubicBezTo>
                    <a:pt x="35" y="138"/>
                    <a:pt x="35" y="138"/>
                    <a:pt x="35" y="138"/>
                  </a:cubicBezTo>
                  <a:cubicBezTo>
                    <a:pt x="35" y="121"/>
                    <a:pt x="35" y="121"/>
                    <a:pt x="35" y="121"/>
                  </a:cubicBezTo>
                  <a:cubicBezTo>
                    <a:pt x="35" y="116"/>
                    <a:pt x="30" y="110"/>
                    <a:pt x="25" y="108"/>
                  </a:cubicBezTo>
                  <a:cubicBezTo>
                    <a:pt x="25" y="108"/>
                    <a:pt x="24" y="108"/>
                    <a:pt x="24" y="108"/>
                  </a:cubicBezTo>
                  <a:cubicBezTo>
                    <a:pt x="13" y="104"/>
                    <a:pt x="13" y="104"/>
                    <a:pt x="13" y="104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10" y="104"/>
                    <a:pt x="9" y="102"/>
                    <a:pt x="9" y="101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7" y="96"/>
                    <a:pt x="7" y="94"/>
                    <a:pt x="8" y="93"/>
                  </a:cubicBezTo>
                  <a:cubicBezTo>
                    <a:pt x="9" y="92"/>
                    <a:pt x="10" y="91"/>
                    <a:pt x="11" y="90"/>
                  </a:cubicBezTo>
                  <a:cubicBezTo>
                    <a:pt x="12" y="90"/>
                    <a:pt x="12" y="90"/>
                    <a:pt x="12" y="90"/>
                  </a:cubicBezTo>
                  <a:cubicBezTo>
                    <a:pt x="13" y="90"/>
                    <a:pt x="13" y="90"/>
                    <a:pt x="13" y="90"/>
                  </a:cubicBezTo>
                  <a:cubicBezTo>
                    <a:pt x="24" y="86"/>
                    <a:pt x="24" y="86"/>
                    <a:pt x="24" y="86"/>
                  </a:cubicBezTo>
                  <a:cubicBezTo>
                    <a:pt x="106" y="62"/>
                    <a:pt x="106" y="62"/>
                    <a:pt x="106" y="62"/>
                  </a:cubicBezTo>
                  <a:cubicBezTo>
                    <a:pt x="107" y="62"/>
                    <a:pt x="107" y="62"/>
                    <a:pt x="108" y="62"/>
                  </a:cubicBezTo>
                  <a:cubicBezTo>
                    <a:pt x="110" y="62"/>
                    <a:pt x="112" y="63"/>
                    <a:pt x="113" y="66"/>
                  </a:cubicBezTo>
                  <a:cubicBezTo>
                    <a:pt x="114" y="69"/>
                    <a:pt x="114" y="69"/>
                    <a:pt x="114" y="69"/>
                  </a:cubicBezTo>
                  <a:cubicBezTo>
                    <a:pt x="115" y="71"/>
                    <a:pt x="114" y="72"/>
                    <a:pt x="114" y="73"/>
                  </a:cubicBezTo>
                  <a:cubicBezTo>
                    <a:pt x="113" y="74"/>
                    <a:pt x="112" y="75"/>
                    <a:pt x="111" y="76"/>
                  </a:cubicBezTo>
                  <a:cubicBezTo>
                    <a:pt x="49" y="94"/>
                    <a:pt x="49" y="94"/>
                    <a:pt x="49" y="94"/>
                  </a:cubicBezTo>
                  <a:cubicBezTo>
                    <a:pt x="39" y="97"/>
                    <a:pt x="43" y="98"/>
                    <a:pt x="43" y="98"/>
                  </a:cubicBezTo>
                  <a:close/>
                  <a:moveTo>
                    <a:pt x="111" y="109"/>
                  </a:moveTo>
                  <a:cubicBezTo>
                    <a:pt x="103" y="111"/>
                    <a:pt x="103" y="111"/>
                    <a:pt x="103" y="111"/>
                  </a:cubicBezTo>
                  <a:cubicBezTo>
                    <a:pt x="97" y="113"/>
                    <a:pt x="92" y="119"/>
                    <a:pt x="92" y="125"/>
                  </a:cubicBezTo>
                  <a:cubicBezTo>
                    <a:pt x="92" y="138"/>
                    <a:pt x="92" y="138"/>
                    <a:pt x="92" y="138"/>
                  </a:cubicBezTo>
                  <a:cubicBezTo>
                    <a:pt x="78" y="138"/>
                    <a:pt x="78" y="138"/>
                    <a:pt x="78" y="138"/>
                  </a:cubicBezTo>
                  <a:cubicBezTo>
                    <a:pt x="78" y="110"/>
                    <a:pt x="78" y="110"/>
                    <a:pt x="78" y="110"/>
                  </a:cubicBezTo>
                  <a:cubicBezTo>
                    <a:pt x="78" y="107"/>
                    <a:pt x="81" y="103"/>
                    <a:pt x="84" y="102"/>
                  </a:cubicBezTo>
                  <a:cubicBezTo>
                    <a:pt x="106" y="96"/>
                    <a:pt x="106" y="96"/>
                    <a:pt x="106" y="96"/>
                  </a:cubicBezTo>
                  <a:cubicBezTo>
                    <a:pt x="109" y="95"/>
                    <a:pt x="112" y="96"/>
                    <a:pt x="113" y="99"/>
                  </a:cubicBezTo>
                  <a:cubicBezTo>
                    <a:pt x="114" y="103"/>
                    <a:pt x="114" y="103"/>
                    <a:pt x="114" y="103"/>
                  </a:cubicBezTo>
                  <a:cubicBezTo>
                    <a:pt x="115" y="106"/>
                    <a:pt x="113" y="109"/>
                    <a:pt x="111" y="10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232112" y="2046827"/>
            <a:ext cx="1109091" cy="1056227"/>
            <a:chOff x="6232112" y="2046827"/>
            <a:chExt cx="1109091" cy="1056227"/>
          </a:xfrm>
        </p:grpSpPr>
        <p:sp>
          <p:nvSpPr>
            <p:cNvPr id="9" name="AutoShape 9"/>
            <p:cNvSpPr/>
            <p:nvPr/>
          </p:nvSpPr>
          <p:spPr>
            <a:xfrm>
              <a:off x="6232112" y="2046827"/>
              <a:ext cx="1109091" cy="1056227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527768" y="2381536"/>
              <a:ext cx="546354" cy="546164"/>
            </a:xfrm>
            <a:custGeom>
              <a:rect l="l" t="t" r="r" b="b"/>
              <a:pathLst>
                <a:path w="347" h="347">
                  <a:moveTo>
                    <a:pt x="174" y="0"/>
                  </a:moveTo>
                  <a:cubicBezTo>
                    <a:pt x="78" y="0"/>
                    <a:pt x="0" y="78"/>
                    <a:pt x="0" y="174"/>
                  </a:cubicBezTo>
                  <a:cubicBezTo>
                    <a:pt x="0" y="269"/>
                    <a:pt x="78" y="347"/>
                    <a:pt x="174" y="347"/>
                  </a:cubicBezTo>
                  <a:cubicBezTo>
                    <a:pt x="269" y="347"/>
                    <a:pt x="347" y="269"/>
                    <a:pt x="347" y="174"/>
                  </a:cubicBezTo>
                  <a:cubicBezTo>
                    <a:pt x="347" y="78"/>
                    <a:pt x="269" y="0"/>
                    <a:pt x="174" y="0"/>
                  </a:cubicBezTo>
                  <a:close/>
                  <a:moveTo>
                    <a:pt x="332" y="166"/>
                  </a:moveTo>
                  <a:cubicBezTo>
                    <a:pt x="283" y="166"/>
                    <a:pt x="283" y="166"/>
                    <a:pt x="283" y="166"/>
                  </a:cubicBezTo>
                  <a:cubicBezTo>
                    <a:pt x="281" y="107"/>
                    <a:pt x="261" y="55"/>
                    <a:pt x="231" y="26"/>
                  </a:cubicBezTo>
                  <a:cubicBezTo>
                    <a:pt x="288" y="48"/>
                    <a:pt x="329" y="102"/>
                    <a:pt x="332" y="166"/>
                  </a:cubicBezTo>
                  <a:close/>
                  <a:moveTo>
                    <a:pt x="174" y="332"/>
                  </a:moveTo>
                  <a:cubicBezTo>
                    <a:pt x="165" y="330"/>
                    <a:pt x="148" y="277"/>
                    <a:pt x="147" y="181"/>
                  </a:cubicBezTo>
                  <a:cubicBezTo>
                    <a:pt x="200" y="181"/>
                    <a:pt x="200" y="181"/>
                    <a:pt x="200" y="181"/>
                  </a:cubicBezTo>
                  <a:cubicBezTo>
                    <a:pt x="199" y="277"/>
                    <a:pt x="183" y="330"/>
                    <a:pt x="174" y="332"/>
                  </a:cubicBezTo>
                  <a:close/>
                  <a:moveTo>
                    <a:pt x="147" y="166"/>
                  </a:moveTo>
                  <a:cubicBezTo>
                    <a:pt x="148" y="70"/>
                    <a:pt x="165" y="17"/>
                    <a:pt x="174" y="15"/>
                  </a:cubicBezTo>
                  <a:cubicBezTo>
                    <a:pt x="174" y="15"/>
                    <a:pt x="174" y="15"/>
                    <a:pt x="174" y="15"/>
                  </a:cubicBezTo>
                  <a:cubicBezTo>
                    <a:pt x="183" y="17"/>
                    <a:pt x="199" y="70"/>
                    <a:pt x="200" y="166"/>
                  </a:cubicBezTo>
                  <a:lnTo>
                    <a:pt x="147" y="166"/>
                  </a:lnTo>
                  <a:close/>
                  <a:moveTo>
                    <a:pt x="153" y="19"/>
                  </a:moveTo>
                  <a:cubicBezTo>
                    <a:pt x="138" y="51"/>
                    <a:pt x="133" y="118"/>
                    <a:pt x="133" y="166"/>
                  </a:cubicBezTo>
                  <a:cubicBezTo>
                    <a:pt x="79" y="166"/>
                    <a:pt x="79" y="166"/>
                    <a:pt x="79" y="166"/>
                  </a:cubicBezTo>
                  <a:cubicBezTo>
                    <a:pt x="81" y="94"/>
                    <a:pt x="112" y="34"/>
                    <a:pt x="153" y="19"/>
                  </a:cubicBezTo>
                  <a:close/>
                  <a:moveTo>
                    <a:pt x="133" y="181"/>
                  </a:moveTo>
                  <a:cubicBezTo>
                    <a:pt x="133" y="229"/>
                    <a:pt x="138" y="296"/>
                    <a:pt x="153" y="329"/>
                  </a:cubicBezTo>
                  <a:cubicBezTo>
                    <a:pt x="112" y="313"/>
                    <a:pt x="81" y="254"/>
                    <a:pt x="79" y="181"/>
                  </a:cubicBezTo>
                  <a:lnTo>
                    <a:pt x="133" y="181"/>
                  </a:lnTo>
                  <a:close/>
                  <a:moveTo>
                    <a:pt x="194" y="329"/>
                  </a:moveTo>
                  <a:cubicBezTo>
                    <a:pt x="209" y="296"/>
                    <a:pt x="214" y="229"/>
                    <a:pt x="215" y="181"/>
                  </a:cubicBezTo>
                  <a:cubicBezTo>
                    <a:pt x="268" y="181"/>
                    <a:pt x="268" y="181"/>
                    <a:pt x="268" y="181"/>
                  </a:cubicBezTo>
                  <a:cubicBezTo>
                    <a:pt x="266" y="254"/>
                    <a:pt x="235" y="313"/>
                    <a:pt x="194" y="329"/>
                  </a:cubicBezTo>
                  <a:close/>
                  <a:moveTo>
                    <a:pt x="215" y="166"/>
                  </a:moveTo>
                  <a:cubicBezTo>
                    <a:pt x="214" y="118"/>
                    <a:pt x="209" y="51"/>
                    <a:pt x="194" y="19"/>
                  </a:cubicBezTo>
                  <a:cubicBezTo>
                    <a:pt x="235" y="34"/>
                    <a:pt x="266" y="94"/>
                    <a:pt x="268" y="166"/>
                  </a:cubicBezTo>
                  <a:lnTo>
                    <a:pt x="215" y="166"/>
                  </a:lnTo>
                  <a:close/>
                  <a:moveTo>
                    <a:pt x="117" y="26"/>
                  </a:moveTo>
                  <a:cubicBezTo>
                    <a:pt x="87" y="55"/>
                    <a:pt x="66" y="107"/>
                    <a:pt x="64" y="166"/>
                  </a:cubicBezTo>
                  <a:cubicBezTo>
                    <a:pt x="15" y="166"/>
                    <a:pt x="15" y="166"/>
                    <a:pt x="15" y="166"/>
                  </a:cubicBezTo>
                  <a:cubicBezTo>
                    <a:pt x="18" y="102"/>
                    <a:pt x="59" y="48"/>
                    <a:pt x="117" y="26"/>
                  </a:cubicBezTo>
                  <a:close/>
                  <a:moveTo>
                    <a:pt x="15" y="181"/>
                  </a:moveTo>
                  <a:cubicBezTo>
                    <a:pt x="64" y="181"/>
                    <a:pt x="64" y="181"/>
                    <a:pt x="64" y="181"/>
                  </a:cubicBezTo>
                  <a:cubicBezTo>
                    <a:pt x="66" y="241"/>
                    <a:pt x="87" y="292"/>
                    <a:pt x="117" y="322"/>
                  </a:cubicBezTo>
                  <a:cubicBezTo>
                    <a:pt x="59" y="300"/>
                    <a:pt x="18" y="245"/>
                    <a:pt x="15" y="181"/>
                  </a:cubicBezTo>
                  <a:close/>
                  <a:moveTo>
                    <a:pt x="231" y="322"/>
                  </a:moveTo>
                  <a:cubicBezTo>
                    <a:pt x="261" y="292"/>
                    <a:pt x="281" y="241"/>
                    <a:pt x="283" y="181"/>
                  </a:cubicBezTo>
                  <a:cubicBezTo>
                    <a:pt x="332" y="181"/>
                    <a:pt x="332" y="181"/>
                    <a:pt x="332" y="181"/>
                  </a:cubicBezTo>
                  <a:cubicBezTo>
                    <a:pt x="329" y="245"/>
                    <a:pt x="288" y="300"/>
                    <a:pt x="231" y="32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924871" y="3598354"/>
            <a:ext cx="1109091" cy="1054132"/>
            <a:chOff x="3924871" y="3598354"/>
            <a:chExt cx="1109091" cy="1054132"/>
          </a:xfrm>
        </p:grpSpPr>
        <p:sp>
          <p:nvSpPr>
            <p:cNvPr id="12" name="AutoShape 12"/>
            <p:cNvSpPr/>
            <p:nvPr/>
          </p:nvSpPr>
          <p:spPr>
            <a:xfrm>
              <a:off x="3924871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154710" y="3974592"/>
              <a:ext cx="649605" cy="444722"/>
            </a:xfrm>
            <a:custGeom>
              <a:rect l="l" t="t" r="r" b="b"/>
              <a:pathLst>
                <a:path w="412" h="283">
                  <a:moveTo>
                    <a:pt x="340" y="283"/>
                  </a:moveTo>
                  <a:cubicBezTo>
                    <a:pt x="73" y="283"/>
                    <a:pt x="73" y="283"/>
                    <a:pt x="73" y="283"/>
                  </a:cubicBezTo>
                  <a:cubicBezTo>
                    <a:pt x="73" y="283"/>
                    <a:pt x="72" y="283"/>
                    <a:pt x="72" y="283"/>
                  </a:cubicBezTo>
                  <a:cubicBezTo>
                    <a:pt x="32" y="282"/>
                    <a:pt x="0" y="249"/>
                    <a:pt x="0" y="209"/>
                  </a:cubicBezTo>
                  <a:cubicBezTo>
                    <a:pt x="0" y="169"/>
                    <a:pt x="31" y="137"/>
                    <a:pt x="70" y="135"/>
                  </a:cubicBezTo>
                  <a:cubicBezTo>
                    <a:pt x="67" y="126"/>
                    <a:pt x="66" y="117"/>
                    <a:pt x="66" y="107"/>
                  </a:cubicBezTo>
                  <a:cubicBezTo>
                    <a:pt x="66" y="48"/>
                    <a:pt x="114" y="0"/>
                    <a:pt x="173" y="0"/>
                  </a:cubicBezTo>
                  <a:cubicBezTo>
                    <a:pt x="217" y="0"/>
                    <a:pt x="257" y="27"/>
                    <a:pt x="273" y="69"/>
                  </a:cubicBezTo>
                  <a:cubicBezTo>
                    <a:pt x="273" y="69"/>
                    <a:pt x="273" y="69"/>
                    <a:pt x="273" y="69"/>
                  </a:cubicBezTo>
                  <a:cubicBezTo>
                    <a:pt x="311" y="69"/>
                    <a:pt x="343" y="98"/>
                    <a:pt x="346" y="135"/>
                  </a:cubicBezTo>
                  <a:cubicBezTo>
                    <a:pt x="384" y="139"/>
                    <a:pt x="413" y="171"/>
                    <a:pt x="413" y="209"/>
                  </a:cubicBezTo>
                  <a:cubicBezTo>
                    <a:pt x="413" y="249"/>
                    <a:pt x="381" y="282"/>
                    <a:pt x="341" y="283"/>
                  </a:cubicBezTo>
                  <a:cubicBezTo>
                    <a:pt x="340" y="283"/>
                    <a:pt x="340" y="283"/>
                    <a:pt x="340" y="283"/>
                  </a:cubicBezTo>
                  <a:close/>
                  <a:moveTo>
                    <a:pt x="73" y="268"/>
                  </a:moveTo>
                  <a:cubicBezTo>
                    <a:pt x="339" y="268"/>
                    <a:pt x="339" y="268"/>
                    <a:pt x="339" y="268"/>
                  </a:cubicBezTo>
                  <a:cubicBezTo>
                    <a:pt x="339" y="268"/>
                    <a:pt x="340" y="268"/>
                    <a:pt x="340" y="268"/>
                  </a:cubicBezTo>
                  <a:cubicBezTo>
                    <a:pt x="372" y="268"/>
                    <a:pt x="398" y="241"/>
                    <a:pt x="398" y="209"/>
                  </a:cubicBezTo>
                  <a:cubicBezTo>
                    <a:pt x="398" y="176"/>
                    <a:pt x="372" y="150"/>
                    <a:pt x="339" y="150"/>
                  </a:cubicBezTo>
                  <a:cubicBezTo>
                    <a:pt x="335" y="150"/>
                    <a:pt x="332" y="146"/>
                    <a:pt x="332" y="142"/>
                  </a:cubicBezTo>
                  <a:cubicBezTo>
                    <a:pt x="332" y="110"/>
                    <a:pt x="305" y="83"/>
                    <a:pt x="273" y="83"/>
                  </a:cubicBezTo>
                  <a:cubicBezTo>
                    <a:pt x="271" y="83"/>
                    <a:pt x="270" y="83"/>
                    <a:pt x="268" y="84"/>
                  </a:cubicBezTo>
                  <a:cubicBezTo>
                    <a:pt x="265" y="84"/>
                    <a:pt x="262" y="82"/>
                    <a:pt x="261" y="79"/>
                  </a:cubicBezTo>
                  <a:cubicBezTo>
                    <a:pt x="248" y="40"/>
                    <a:pt x="213" y="15"/>
                    <a:pt x="173" y="15"/>
                  </a:cubicBezTo>
                  <a:cubicBezTo>
                    <a:pt x="122" y="15"/>
                    <a:pt x="81" y="56"/>
                    <a:pt x="81" y="107"/>
                  </a:cubicBezTo>
                  <a:cubicBezTo>
                    <a:pt x="81" y="118"/>
                    <a:pt x="83" y="129"/>
                    <a:pt x="87" y="140"/>
                  </a:cubicBezTo>
                  <a:cubicBezTo>
                    <a:pt x="88" y="142"/>
                    <a:pt x="87" y="145"/>
                    <a:pt x="86" y="147"/>
                  </a:cubicBezTo>
                  <a:cubicBezTo>
                    <a:pt x="84" y="149"/>
                    <a:pt x="82" y="150"/>
                    <a:pt x="79" y="150"/>
                  </a:cubicBezTo>
                  <a:cubicBezTo>
                    <a:pt x="77" y="150"/>
                    <a:pt x="75" y="150"/>
                    <a:pt x="73" y="150"/>
                  </a:cubicBezTo>
                  <a:cubicBezTo>
                    <a:pt x="41" y="150"/>
                    <a:pt x="14" y="176"/>
                    <a:pt x="14" y="209"/>
                  </a:cubicBezTo>
                  <a:cubicBezTo>
                    <a:pt x="14" y="241"/>
                    <a:pt x="41" y="268"/>
                    <a:pt x="73" y="268"/>
                  </a:cubicBezTo>
                  <a:cubicBezTo>
                    <a:pt x="73" y="268"/>
                    <a:pt x="73" y="268"/>
                    <a:pt x="73" y="26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4" name="Connector 14"/>
          <p:cNvCxnSpPr/>
          <p:nvPr/>
        </p:nvCxnSpPr>
        <p:spPr>
          <a:xfrm>
            <a:off x="2517318" y="3043767"/>
            <a:ext cx="1407583" cy="95673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5034034" y="3103033"/>
            <a:ext cx="1409700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6" name="Connector 16"/>
          <p:cNvCxnSpPr/>
          <p:nvPr/>
        </p:nvCxnSpPr>
        <p:spPr>
          <a:xfrm flipH="1" flipV="1">
            <a:off x="7129534" y="3103033"/>
            <a:ext cx="1407584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6623651" y="-565151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193034" y="-342900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工业工程师职责与素质要求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154710" y="4728342"/>
            <a:ext cx="2553340" cy="1269499"/>
            <a:chOff x="4154710" y="4728342"/>
            <a:chExt cx="2553340" cy="1269499"/>
          </a:xfrm>
        </p:grpSpPr>
        <p:sp>
          <p:nvSpPr>
            <p:cNvPr id="42" name="TextBox 42"/>
            <p:cNvSpPr txBox="1"/>
            <p:nvPr/>
          </p:nvSpPr>
          <p:spPr>
            <a:xfrm>
              <a:off x="4154710" y="4728342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熟悉生产管理、质量控制等方面的知识，了解相关法规和标准。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8799789" y="4728342"/>
            <a:ext cx="2553340" cy="1269499"/>
            <a:chOff x="8799789" y="4728342"/>
            <a:chExt cx="2553340" cy="1269499"/>
          </a:xfrm>
        </p:grpSpPr>
        <p:sp>
          <p:nvSpPr>
            <p:cNvPr id="44" name="TextBox 44"/>
            <p:cNvSpPr txBox="1"/>
            <p:nvPr/>
          </p:nvSpPr>
          <p:spPr>
            <a:xfrm>
              <a:off x="8799789" y="4728342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善于学习和创新，关注行业动态和新技术发展，不断提升自身能力。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202747" y="1746786"/>
            <a:ext cx="2553340" cy="1269499"/>
            <a:chOff x="3202747" y="1746786"/>
            <a:chExt cx="2553340" cy="1269499"/>
          </a:xfrm>
        </p:grpSpPr>
        <p:sp>
          <p:nvSpPr>
            <p:cNvPr id="46" name="TextBox 46"/>
            <p:cNvSpPr txBox="1"/>
            <p:nvPr/>
          </p:nvSpPr>
          <p:spPr>
            <a:xfrm>
              <a:off x="3202747" y="1746786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具备扎实的数学、物理等基础知识，以及良好的逻辑思维和分析能力。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15038" y="1615818"/>
            <a:ext cx="2553340" cy="1269499"/>
            <a:chOff x="7815038" y="1615818"/>
            <a:chExt cx="2553340" cy="1269499"/>
          </a:xfrm>
        </p:grpSpPr>
        <p:sp>
          <p:nvSpPr>
            <p:cNvPr id="48" name="TextBox 48"/>
            <p:cNvSpPr txBox="1"/>
            <p:nvPr/>
          </p:nvSpPr>
          <p:spPr>
            <a:xfrm>
              <a:off x="7815038" y="1615818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具备较强的沟通能力和团队协作精神，能够与不同部门和人员有效合作。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生产系统分析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995" r="1999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包括人力、物力、财力、信息等资源，是生产系统运作的基础。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输入要素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转化过程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输出要素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反馈环节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通过一系列加工、装配、检测等过程，将输入要素转化为输出。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即生产系统所生产的产品或提供的服务，是转化过程的成果。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对输出进行质量、效率等方面的评估，并将结果反馈给输入和转化过程，以改进生产系统。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生产系统组成要素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29" r="2562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产品由多个零件经过一系列不连续的工序装配而成，生产过程可分解为多个独立的子过程。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离散型生产系统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产品通过连续的工艺流程生产出来，生产过程具有连续性，各工序之间紧密联系。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流程型生产系统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不提供有形产品，而是提供某种形式的服务，如餐饮、医疗等。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服务型生产系统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兼具离散型和流程型生产系统的特点，既有连续的工艺流程，又有不连续的装配过程。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混合型生产系统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生产系统类型及特点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生产系统分析方法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流程分析法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通过对生产流程进行详细分析，找出瓶颈工序和浪费环节，提出优化措施。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时间研究法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运用计时、观测等方法，对生产过程中各工序的作业时间进行测量和分析，为制定合理的时间标准提供依据。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动作分析法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研究操作者在作业过程中的动作及其合理性，通过改善动作来提高生产效率和质量。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设施布局分析法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通过对生产设施的布局进行分析，优化物料搬运路径和设备配置，提高生产效率。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工作研究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提高生产效率和经济效益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通过分析和优化工作流程，减少浪费，提高生产效率，降低成本，从而增加企业的经济效益。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提升工作质量和员工满意度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通过改善工作环境和条件，减轻员工劳动强度，提高工作质量和员工满意度。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促进企业创新和发展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工作研究有助于企业发现新的工艺、技术和市场机会，推动企业的创新和发展。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工作研究目的和意义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方法研究内容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主要包括生产过程、操作程序、工作方法、设备布局等方面的分析和优化。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选择研究对象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确定需要研究和改进的工作或流程。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调查现状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收集相关数据和信息，了解现有工作流程、操作程序等。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分析问题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运用工业工程原理和方法，对现有工作流程和操作程序进行分析，找出存在的问题和浪费。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4. 提出改进方案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针对存在的问题，提出改进方案和优化措施。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5. 实施改进方案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将改进方案落实到实际工作中，并对实施效果进行跟踪和评估。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方法研究内容及步骤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作业测定方法及技术应用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2. 仿真技术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运用仿真软件对作业过程进行模拟和优化，减少实际试验的时间和成本。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1. 数字化技术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运用计算机、传感器等数字化技术，实现作业过程的自动化和智能化，提高作业效率和质量。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作业测定方法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主要包括秒表时间研究、工作抽样、预定时间标准等方法，用于测量和评估作业时间、工作效率等。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3. 人工智能技术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运用人工智能技术对作业过程进行智能分析和优化，提高作业效率和质量。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4. 数据分析技术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运用数据分析技术对作业过程中产生的数据进行分析和挖掘，发现潜在的问题和改进机会。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https://d.book118.com/038105137103006043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2024-09-23T06:50:03.630</cp:lastPrinted>
  <dcterms:created xsi:type="dcterms:W3CDTF">2024-09-22T22:50:03Z</dcterms:created>
  <dcterms:modified xsi:type="dcterms:W3CDTF">2024-09-22T22:50:05Z</dcterms:modified>
</cp:coreProperties>
</file>