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23FBADA-2C64-429E-8862-A8CF01E1BE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C7C5AA-6676-4DB0-A3F1-D46FE4BDE9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2FE95A3-2ADF-4610-9E2E-1FD28E8BC2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0A93739-2BA0-4FE7-9D25-5B31C6C5A9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58BFBBD-344D-45DE-9CB6-15A7AF4C76B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4E0BDD7-9A0B-4E18-99D5-419D6388974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627B556-B66D-4814-A537-240715AEDE8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A899FE4-35A3-4B7D-B9AE-08C459FBBF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06190D6-0F18-4136-B33C-DAEA47AA966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F10B1E5-F9A2-402D-B15B-B534385DF4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0EDD910-F089-4075-9C98-21E621501C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8111026064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64373" y="453466"/>
            <a:ext cx="11263254" cy="5951068"/>
          </a:xfrm>
          <a:prstGeom prst="roundRect">
            <a:avLst>
              <a:gd name="adj" fmla="val 12500"/>
            </a:avLst>
          </a:prstGeom>
          <a:solidFill>
            <a:srgbClr val="FFFFFF">
              <a:alpha val="100000"/>
            </a:srgbClr>
          </a:solidFill>
          <a:ln w="476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3" name="Picture 3"/>
          <p:cNvPicPr>
            <a:picLocks noChangeAspect="1"/>
          </p:cNvPicPr>
          <p:nvPr/>
        </p:nvPicPr>
        <p:blipFill>
          <a:blip r:embed="rId2"/>
          <a:srcRect l="6034" t="20497" r="7759" b="17391"/>
          <a:stretch>
            <a:fillRect/>
          </a:stretch>
        </p:blipFill>
        <p:spPr>
          <a:xfrm>
            <a:off x="5993587" y="2318682"/>
            <a:ext cx="5414600" cy="3886633"/>
          </a:xfrm>
          <a:prstGeom prst="rect">
            <a:avLst/>
          </a:prstGeom>
        </p:spPr>
      </p:pic>
      <p:sp>
        <p:nvSpPr>
          <p:cNvPr id="4" name="TextBox 4"/>
          <p:cNvSpPr txBox="1"/>
          <p:nvPr/>
        </p:nvSpPr>
        <p:spPr>
          <a:xfrm>
            <a:off x="1097280" y="886781"/>
            <a:ext cx="667928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lt1">
                    <a:alpha val="100000"/>
                  </a:schemeClr>
                </a:solidFill>
                <a:latin typeface="Microsoft Yahei"/>
                <a:ea typeface="Microsoft Yahei"/>
                <a:cs typeface="Microsoft Yahei"/>
              </a:rPr>
              <a:t>建筑保温材料性能及其表征方法</a:t>
            </a:r>
          </a:p>
        </p:txBody>
      </p:sp>
      <p:sp>
        <p:nvSpPr>
          <p:cNvPr id="6" name="AutoShape 6"/>
          <p:cNvSpPr/>
          <p:nvPr/>
        </p:nvSpPr>
        <p:spPr>
          <a:xfrm>
            <a:off x="1221803" y="5065668"/>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221803" y="4523253"/>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建筑保温材料概述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保温材料性能参数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保温材料性能表征方法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影响保温材料性能的因素</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提高保温材料性能的途径</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保温材料性能检测标准与规范</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建筑保温材料概述</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建筑保温材料是指用于建筑物内外墙、屋顶、地面等部位，以减少能量传递和散失，提高建筑能效的材料。</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根据材料性质和使用部位，建筑保温材料可分为有机保温材料（如聚苯乙烯、聚氨酯等）、无机保温材料（如岩棉、玻璃棉等）、复合保温材料等。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4719" r="14719"/>
          <a:stretch>
            <a:fillRect/>
          </a:stretch>
        </p:blipFill>
        <p:spPr>
          <a:xfrm>
            <a:off x="7803289" y="1299241"/>
            <a:ext cx="3679823"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750" r="2575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发展历程</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建筑保温材料经历了从天然材料到合成材料，从单一功能到多功能的发展历程。随着科技进步和环保意识的提高，新型高效、环保的建筑保温材料不断涌现。</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现状</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目前，建筑保温材料市场品种繁多，性能各异。国内外众多企业和科研机构致力于研发新型高性能保温材料，以满足日益严格的建筑节能标准和市场需求。</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发展历程及现状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随着全球能源危机和环境污染问题日益严重，各国政府对建筑节能的重视程度不断提高。建筑保温材料作为实现建筑节能的重要手段，市场需求持续增长。</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行业趋势</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未来，建筑保温材料行业将朝着高性能、环保、多功能、智能化等方向发展。同时，随着绿色建筑和超低能耗建筑的推广，具有优异综合性能的保温材料和系统解决方案将成为市场主流。</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市场需求</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市场需求与行业趋势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保温材料性能参数</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定义</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导热系数是评价保温材料隔热性能的主要指标，表示材料在单位温度梯度下，单位时间内通过单位面积的热流量。</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影响因素</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导热系数受材料的组成、结构、密度、含水率等因素影响。一般来说，密度越小、孔隙率越高，导热系数越低，保温性能越好。</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测量方法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通常采用热流计法、热板法等实验手段测量导热系数。</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导热系数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定义</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蓄热系数反映了材料储存和释放热量的能力，是评价保温材料热稳定性的重要指标。</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影响因素</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蓄热系数与材料的比热容、密度等物理性质有关。比热容大、密度小的材料蓄热能力较强。</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测量方法</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通过测量材料在特定条件下的温度变化，计算得到蓄热系数。</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蓄热系数</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保温材料的密度对其导热性能和力学性能都有影响。一般来说，密度越小，导热系数越低，但强度也可能相应降低。</a:t>
            </a:r>
          </a:p>
        </p:txBody>
      </p:sp>
      <p:pic>
        <p:nvPicPr>
          <p:cNvPr id="6" name="Picture 6"/>
          <p:cNvPicPr>
            <a:picLocks noChangeAspect="1"/>
          </p:cNvPicPr>
          <p:nvPr/>
        </p:nvPicPr>
        <p:blipFill>
          <a:blip r:embed="rId2"/>
          <a:srcRect l="12500" r="125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密度</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保温材料需要具有一定的强度以承受外界压力和自重。强度不足可能导致材料变形、开裂等问题。</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强度</a:t>
            </a:r>
          </a:p>
        </p:txBody>
      </p:sp>
      <p:pic>
        <p:nvPicPr>
          <p:cNvPr id="10" name="Picture 10"/>
          <p:cNvPicPr>
            <a:picLocks noChangeAspect="1"/>
          </p:cNvPicPr>
          <p:nvPr/>
        </p:nvPicPr>
        <p:blipFill>
          <a:blip r:embed="rId3"/>
          <a:srcRect l="14292" r="14292"/>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t="12500" b="125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密度可通过测量材料的质量和体积得到；强度可通过压缩试验、弯曲试验等方法测量。</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测量方法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密度与强度</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抗湿性</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抗湿性好的保温材料在潮湿环境下能保持较好的保温性能和力学性能。</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测量方法</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吸水率可通过浸泡试验测量；抗湿性可通过长期暴露在潮湿环境下的性能变化来评价。</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吸水率</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保温材料的吸水率反映了其抵抗水分渗透的能力。吸水率过高可能导致保温性能下降、材料开裂等问题。</a:t>
            </a:r>
          </a:p>
        </p:txBody>
      </p:sp>
      <p:pic>
        <p:nvPicPr>
          <p:cNvPr id="10" name="Picture 10"/>
          <p:cNvPicPr>
            <a:picLocks noChangeAspect="1"/>
          </p:cNvPicPr>
          <p:nvPr/>
        </p:nvPicPr>
        <p:blipFill>
          <a:blip r:embed="rId2"/>
          <a:srcRect l="16675" r="16675"/>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吸水率与抗湿性</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保温材料性能表征方法</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8950" b="28950"/>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7477" b="2747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热流计法</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原理</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通过测量材料两侧的温度差和通过材料的热流来计算其热阻和导热系数。</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优点</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测量精度高，可适用于各种类型的保温材料。</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缺点</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需要对测量样品进行加工处理，且测量时间较长。</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原理</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将待测保温材料置于一个热箱内，通过测量热箱内外的温度差和加热功率来计算材料的热阻和导热系数。</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优点</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测量速度快，适用于现场测试和大量样品的快速筛选。</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缺点</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测量精度相对较低，受环境温度和风速等因素影响较大。</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热箱法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https://d.book118.com/038111026064006035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2024-09-14T07:10:32.544</cp:lastPrinted>
  <dcterms:created xsi:type="dcterms:W3CDTF">2024-09-13T23:10:32Z</dcterms:created>
  <dcterms:modified xsi:type="dcterms:W3CDTF">2024-09-13T23:10:34Z</dcterms:modified>
</cp:coreProperties>
</file>