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919D1ED-78E5-4034-96FD-FCED4C8941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B69D7AC-6CE5-4774-9110-851EC61CF6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C4B269D-28A4-4C06-A5D9-6BAEE5E078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CAA0600-19FB-42D7-97E3-7925DAA248C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825C561-8B94-44E3-830B-DCB134DB187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6FABDE1-6DC4-4ED9-8EA4-1FC7B06063E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7096C3D-4291-415C-841F-92CBCBD4488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C78B4DB-403A-4F82-A740-9F605E35425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960074C-73DB-48CA-97CA-30259C3D309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661F05B-C112-448F-8EFE-1E2E8927C3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5E1BE96-CDB0-44E7-831E-70E48093A2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38112001113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红色旅游的发展历程与趋势探析</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引言</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红色旅游的发展历程</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红色旅游的发展趋势</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红色旅游的挑战与机遇</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红色旅游的创新与发展策略</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01</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定义</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特点</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红色旅游的定义与特点</a:t>
              </a:r>
            </a:p>
          </p:txBody>
        </p:sp>
      </p:grpSp>
      <p:sp>
        <p:nvSpPr>
          <p:cNvPr id="32" name="AutoShape 32"/>
          <p:cNvSpPr/>
          <p:nvPr/>
        </p:nvSpPr>
        <p:spPr>
          <a:xfrm>
            <a:off x="6830551" y="20472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红色旅游是指以中国共产党领导人民在革命和战争时期建树丰功伟绩所形成的纪念地、标志物为载体，以其所承载的革命历史、革命事迹和革命精神为内涵，组织接待旅游者开展缅怀学习、参观游览的主题性旅游活动。</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红色旅游具有政治性、教育性、历史性、文化性和经济性等多重特点。它不仅是加强爱国主义教育和革命传统教育的重要途径，也是促进旅游业发展和经济社会发展的重要手段。</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4294" y="1287329"/>
            <a:ext cx="2035112" cy="2035112"/>
            <a:chOff x="1204294" y="1287329"/>
            <a:chExt cx="2035112" cy="2035112"/>
          </a:xfrm>
        </p:grpSpPr>
        <p:sp>
          <p:nvSpPr>
            <p:cNvPr id="3" name="AutoShape 3"/>
            <p:cNvSpPr/>
            <p:nvPr/>
          </p:nvSpPr>
          <p:spPr>
            <a:xfrm flipH="1">
              <a:off x="1204294" y="1287329"/>
              <a:ext cx="2035112" cy="2035112"/>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791319" y="1987226"/>
              <a:ext cx="891159" cy="635222"/>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AutoShape 5"/>
          <p:cNvSpPr/>
          <p:nvPr/>
        </p:nvSpPr>
        <p:spPr>
          <a:xfrm flipH="1">
            <a:off x="3838147" y="1287233"/>
            <a:ext cx="2035112" cy="2035112"/>
          </a:xfrm>
          <a:prstGeom prst="ellipse">
            <a:avLst/>
          </a:prstGeom>
          <a:noFill/>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 name="Freeform 6"/>
          <p:cNvSpPr/>
          <p:nvPr/>
        </p:nvSpPr>
        <p:spPr>
          <a:xfrm>
            <a:off x="4556617" y="1941220"/>
            <a:ext cx="595503" cy="1060133"/>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729210" y="1757387"/>
            <a:ext cx="261747" cy="541878"/>
            <a:chOff x="4729210" y="1757387"/>
            <a:chExt cx="261747" cy="541878"/>
          </a:xfrm>
        </p:grpSpPr>
        <p:sp>
          <p:nvSpPr>
            <p:cNvPr id="8" name="Freeform 8"/>
            <p:cNvSpPr/>
            <p:nvPr/>
          </p:nvSpPr>
          <p:spPr>
            <a:xfrm>
              <a:off x="4866656" y="2100573"/>
              <a:ext cx="80296" cy="4524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4940380" y="1956650"/>
              <a:ext cx="28004" cy="60674"/>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4866656" y="2032755"/>
              <a:ext cx="74962" cy="52388"/>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49905" y="2032755"/>
              <a:ext cx="29718" cy="52388"/>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17139" y="1828158"/>
              <a:ext cx="20193" cy="49339"/>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930283" y="1894167"/>
              <a:ext cx="22574" cy="46958"/>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733306" y="2100573"/>
              <a:ext cx="33909" cy="4524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66072" y="1894167"/>
              <a:ext cx="26765" cy="46958"/>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740450" y="2032755"/>
              <a:ext cx="32766" cy="52388"/>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822555" y="1757387"/>
              <a:ext cx="30956" cy="55340"/>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866656" y="1757387"/>
              <a:ext cx="33909" cy="55340"/>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807125" y="1804346"/>
              <a:ext cx="4191" cy="828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4782741" y="1828158"/>
              <a:ext cx="23241" cy="49339"/>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751785" y="1956650"/>
              <a:ext cx="30956" cy="60674"/>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4866656" y="2161343"/>
              <a:ext cx="83248" cy="52388"/>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4788646" y="1956650"/>
              <a:ext cx="64865" cy="60674"/>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4810078" y="1828158"/>
              <a:ext cx="43434" cy="49339"/>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4781503" y="2032755"/>
              <a:ext cx="72009" cy="52388"/>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866656" y="1956650"/>
              <a:ext cx="67818" cy="60674"/>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866656" y="1828158"/>
              <a:ext cx="46387" cy="49339"/>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866656" y="1894167"/>
              <a:ext cx="57721" cy="46958"/>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799981" y="1894167"/>
              <a:ext cx="53530" cy="46958"/>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773216" y="2229161"/>
              <a:ext cx="80296" cy="54769"/>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777407" y="2100573"/>
              <a:ext cx="76105" cy="4524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774359" y="2161343"/>
              <a:ext cx="79153" cy="52388"/>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729210" y="2161343"/>
              <a:ext cx="33909" cy="52388"/>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961239" y="2161343"/>
              <a:ext cx="29718" cy="52388"/>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957049" y="2100573"/>
              <a:ext cx="28575" cy="4524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805887" y="1812728"/>
              <a:ext cx="17812" cy="15431"/>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900565" y="1812728"/>
              <a:ext cx="16669" cy="15431"/>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853512" y="1812728"/>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792837" y="1877498"/>
              <a:ext cx="17240" cy="1666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4913043" y="1877498"/>
              <a:ext cx="17240" cy="1666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853512" y="1877498"/>
              <a:ext cx="13049" cy="1666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782741" y="1941220"/>
              <a:ext cx="17240" cy="15431"/>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4924283" y="1941220"/>
              <a:ext cx="16097" cy="15431"/>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853512" y="1941220"/>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4773216" y="2017325"/>
              <a:ext cx="15431" cy="15431"/>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4934474" y="2017325"/>
              <a:ext cx="15431" cy="15431"/>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853512" y="201732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4766072" y="2085143"/>
              <a:ext cx="15431" cy="15431"/>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4941523" y="2085143"/>
              <a:ext cx="15431" cy="15431"/>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853512" y="2085143"/>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4763119" y="2145817"/>
              <a:ext cx="14288" cy="15431"/>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4946952" y="2145817"/>
              <a:ext cx="14288" cy="15431"/>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853512" y="2145817"/>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4760166" y="2213635"/>
              <a:ext cx="13049" cy="15431"/>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4949905" y="2213635"/>
              <a:ext cx="14288" cy="15431"/>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4853512" y="221363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4853512" y="2283834"/>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8" name="Group 58"/>
          <p:cNvGrpSpPr/>
          <p:nvPr/>
        </p:nvGrpSpPr>
        <p:grpSpPr>
          <a:xfrm>
            <a:off x="6479524" y="1287233"/>
            <a:ext cx="2035112" cy="2035112"/>
            <a:chOff x="6479524" y="1287233"/>
            <a:chExt cx="2035112" cy="2035112"/>
          </a:xfrm>
        </p:grpSpPr>
        <p:sp>
          <p:nvSpPr>
            <p:cNvPr id="59" name="AutoShape 59"/>
            <p:cNvSpPr/>
            <p:nvPr/>
          </p:nvSpPr>
          <p:spPr>
            <a:xfrm flipH="1">
              <a:off x="6479524" y="1287233"/>
              <a:ext cx="2035112" cy="2035112"/>
            </a:xfrm>
            <a:prstGeom prst="ellipse">
              <a:avLst/>
            </a:prstGeom>
            <a:noFill/>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0" name="Freeform 60"/>
            <p:cNvSpPr/>
            <p:nvPr/>
          </p:nvSpPr>
          <p:spPr>
            <a:xfrm>
              <a:off x="7181041" y="1888451"/>
              <a:ext cx="662750" cy="833056"/>
            </a:xfrm>
            <a:custGeom>
              <a:rect l="l" t="t" r="r" b="b"/>
              <a:pathLst>
                <a:path w="21600" h="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1" name="Group 61"/>
          <p:cNvGrpSpPr/>
          <p:nvPr/>
        </p:nvGrpSpPr>
        <p:grpSpPr>
          <a:xfrm>
            <a:off x="9103948" y="1287329"/>
            <a:ext cx="2035112" cy="2035112"/>
            <a:chOff x="9103948" y="1287329"/>
            <a:chExt cx="2035112" cy="2035112"/>
          </a:xfrm>
        </p:grpSpPr>
        <p:sp>
          <p:nvSpPr>
            <p:cNvPr id="62" name="AutoShape 62"/>
            <p:cNvSpPr/>
            <p:nvPr/>
          </p:nvSpPr>
          <p:spPr>
            <a:xfrm flipH="1">
              <a:off x="9103948" y="1287329"/>
              <a:ext cx="2035112" cy="2035112"/>
            </a:xfrm>
            <a:prstGeom prst="ellipse">
              <a:avLst/>
            </a:prstGeom>
            <a:noFill/>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3" name="Freeform 63"/>
            <p:cNvSpPr/>
            <p:nvPr/>
          </p:nvSpPr>
          <p:spPr>
            <a:xfrm>
              <a:off x="9551051" y="2130196"/>
              <a:ext cx="1279493" cy="450056"/>
            </a:xfrm>
            <a:custGeom>
              <a:rect l="l" t="t" r="r" b="b"/>
              <a:pathLst>
                <a:path w="412" h="132">
                  <a:moveTo>
                    <a:pt x="412" y="15"/>
                  </a:moveTo>
                  <a:cubicBezTo>
                    <a:pt x="412" y="12"/>
                    <a:pt x="411" y="10"/>
                    <a:pt x="407" y="10"/>
                  </a:cubicBezTo>
                  <a:cubicBezTo>
                    <a:pt x="406" y="10"/>
                    <a:pt x="406" y="10"/>
                    <a:pt x="405" y="11"/>
                  </a:cubicBezTo>
                  <a:cubicBezTo>
                    <a:pt x="342" y="44"/>
                    <a:pt x="342" y="44"/>
                    <a:pt x="342" y="44"/>
                  </a:cubicBezTo>
                  <a:cubicBezTo>
                    <a:pt x="299" y="26"/>
                    <a:pt x="258" y="14"/>
                    <a:pt x="219" y="8"/>
                  </a:cubicBezTo>
                  <a:cubicBezTo>
                    <a:pt x="180" y="2"/>
                    <a:pt x="148" y="0"/>
                    <a:pt x="125" y="3"/>
                  </a:cubicBezTo>
                  <a:cubicBezTo>
                    <a:pt x="101" y="5"/>
                    <a:pt x="79" y="11"/>
                    <a:pt x="59" y="19"/>
                  </a:cubicBezTo>
                  <a:cubicBezTo>
                    <a:pt x="39" y="26"/>
                    <a:pt x="26" y="32"/>
                    <a:pt x="20" y="37"/>
                  </a:cubicBezTo>
                  <a:cubicBezTo>
                    <a:pt x="15" y="41"/>
                    <a:pt x="10" y="44"/>
                    <a:pt x="7" y="46"/>
                  </a:cubicBezTo>
                  <a:cubicBezTo>
                    <a:pt x="7" y="47"/>
                    <a:pt x="7" y="48"/>
                    <a:pt x="7" y="49"/>
                  </a:cubicBezTo>
                  <a:cubicBezTo>
                    <a:pt x="7" y="49"/>
                    <a:pt x="7" y="50"/>
                    <a:pt x="7" y="51"/>
                  </a:cubicBezTo>
                  <a:cubicBezTo>
                    <a:pt x="48" y="71"/>
                    <a:pt x="48" y="71"/>
                    <a:pt x="48" y="71"/>
                  </a:cubicBezTo>
                  <a:cubicBezTo>
                    <a:pt x="49" y="72"/>
                    <a:pt x="50" y="73"/>
                    <a:pt x="50" y="75"/>
                  </a:cubicBezTo>
                  <a:cubicBezTo>
                    <a:pt x="50" y="78"/>
                    <a:pt x="48" y="79"/>
                    <a:pt x="46" y="79"/>
                  </a:cubicBezTo>
                  <a:cubicBezTo>
                    <a:pt x="2" y="79"/>
                    <a:pt x="2" y="79"/>
                    <a:pt x="2" y="79"/>
                  </a:cubicBezTo>
                  <a:cubicBezTo>
                    <a:pt x="1" y="79"/>
                    <a:pt x="0" y="79"/>
                    <a:pt x="0" y="80"/>
                  </a:cubicBezTo>
                  <a:cubicBezTo>
                    <a:pt x="0" y="81"/>
                    <a:pt x="1" y="81"/>
                    <a:pt x="1" y="81"/>
                  </a:cubicBezTo>
                  <a:cubicBezTo>
                    <a:pt x="24" y="101"/>
                    <a:pt x="51" y="114"/>
                    <a:pt x="82" y="122"/>
                  </a:cubicBezTo>
                  <a:cubicBezTo>
                    <a:pt x="114" y="129"/>
                    <a:pt x="144" y="132"/>
                    <a:pt x="173" y="130"/>
                  </a:cubicBezTo>
                  <a:cubicBezTo>
                    <a:pt x="203" y="127"/>
                    <a:pt x="230" y="123"/>
                    <a:pt x="256" y="117"/>
                  </a:cubicBezTo>
                  <a:cubicBezTo>
                    <a:pt x="282" y="111"/>
                    <a:pt x="303" y="106"/>
                    <a:pt x="318" y="100"/>
                  </a:cubicBezTo>
                  <a:cubicBezTo>
                    <a:pt x="334" y="95"/>
                    <a:pt x="342" y="92"/>
                    <a:pt x="342" y="91"/>
                  </a:cubicBezTo>
                  <a:cubicBezTo>
                    <a:pt x="405" y="124"/>
                    <a:pt x="405" y="124"/>
                    <a:pt x="405" y="124"/>
                  </a:cubicBezTo>
                  <a:cubicBezTo>
                    <a:pt x="407" y="124"/>
                    <a:pt x="407" y="124"/>
                    <a:pt x="407" y="124"/>
                  </a:cubicBezTo>
                  <a:cubicBezTo>
                    <a:pt x="411" y="124"/>
                    <a:pt x="412" y="123"/>
                    <a:pt x="412" y="119"/>
                  </a:cubicBezTo>
                  <a:cubicBezTo>
                    <a:pt x="412" y="118"/>
                    <a:pt x="412" y="118"/>
                    <a:pt x="411" y="116"/>
                  </a:cubicBezTo>
                  <a:cubicBezTo>
                    <a:pt x="375" y="67"/>
                    <a:pt x="375" y="67"/>
                    <a:pt x="375" y="67"/>
                  </a:cubicBezTo>
                  <a:cubicBezTo>
                    <a:pt x="411" y="18"/>
                    <a:pt x="411" y="18"/>
                    <a:pt x="411" y="18"/>
                  </a:cubicBezTo>
                  <a:cubicBezTo>
                    <a:pt x="412" y="17"/>
                    <a:pt x="412" y="16"/>
                    <a:pt x="412" y="15"/>
                  </a:cubicBezTo>
                  <a:close/>
                  <a:moveTo>
                    <a:pt x="82" y="57"/>
                  </a:moveTo>
                  <a:cubicBezTo>
                    <a:pt x="79" y="60"/>
                    <a:pt x="76" y="61"/>
                    <a:pt x="72" y="61"/>
                  </a:cubicBezTo>
                  <a:cubicBezTo>
                    <a:pt x="68" y="61"/>
                    <a:pt x="64" y="60"/>
                    <a:pt x="61" y="57"/>
                  </a:cubicBezTo>
                  <a:cubicBezTo>
                    <a:pt x="58" y="54"/>
                    <a:pt x="57" y="50"/>
                    <a:pt x="57" y="45"/>
                  </a:cubicBezTo>
                  <a:cubicBezTo>
                    <a:pt x="57" y="41"/>
                    <a:pt x="58" y="37"/>
                    <a:pt x="61" y="34"/>
                  </a:cubicBezTo>
                  <a:cubicBezTo>
                    <a:pt x="64" y="31"/>
                    <a:pt x="68" y="29"/>
                    <a:pt x="72" y="29"/>
                  </a:cubicBezTo>
                  <a:cubicBezTo>
                    <a:pt x="76" y="29"/>
                    <a:pt x="79" y="31"/>
                    <a:pt x="82" y="34"/>
                  </a:cubicBezTo>
                  <a:cubicBezTo>
                    <a:pt x="85" y="37"/>
                    <a:pt x="87" y="41"/>
                    <a:pt x="87" y="45"/>
                  </a:cubicBezTo>
                  <a:cubicBezTo>
                    <a:pt x="87" y="50"/>
                    <a:pt x="85" y="54"/>
                    <a:pt x="82" y="57"/>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64" name="AutoShape 64"/>
          <p:cNvSpPr/>
          <p:nvPr/>
        </p:nvSpPr>
        <p:spPr>
          <a:xfrm flipH="1">
            <a:off x="1061323" y="2678169"/>
            <a:ext cx="653320" cy="65179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flipH="1">
            <a:off x="3695557" y="2678169"/>
            <a:ext cx="653320" cy="65179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flipH="1">
            <a:off x="6337221" y="2678169"/>
            <a:ext cx="653320" cy="65179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flipH="1">
            <a:off x="8962406" y="2678169"/>
            <a:ext cx="651796" cy="651796"/>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TextBox 68"/>
          <p:cNvSpPr txBox="1"/>
          <p:nvPr/>
        </p:nvSpPr>
        <p:spPr>
          <a:xfrm>
            <a:off x="948881" y="2735700"/>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01</a:t>
            </a:r>
          </a:p>
        </p:txBody>
      </p:sp>
      <p:sp>
        <p:nvSpPr>
          <p:cNvPr id="69" name="TextBox 69"/>
          <p:cNvSpPr txBox="1"/>
          <p:nvPr/>
        </p:nvSpPr>
        <p:spPr>
          <a:xfrm>
            <a:off x="3592640" y="2745225"/>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02</a:t>
            </a:r>
          </a:p>
        </p:txBody>
      </p:sp>
      <p:sp>
        <p:nvSpPr>
          <p:cNvPr id="70" name="TextBox 70"/>
          <p:cNvSpPr txBox="1"/>
          <p:nvPr/>
        </p:nvSpPr>
        <p:spPr>
          <a:xfrm>
            <a:off x="6234303"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03</a:t>
            </a:r>
          </a:p>
        </p:txBody>
      </p:sp>
      <p:sp>
        <p:nvSpPr>
          <p:cNvPr id="71" name="TextBox 71"/>
          <p:cNvSpPr txBox="1"/>
          <p:nvPr/>
        </p:nvSpPr>
        <p:spPr>
          <a:xfrm>
            <a:off x="8858727"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04</a:t>
            </a:r>
          </a:p>
        </p:txBody>
      </p:sp>
      <p:sp>
        <p:nvSpPr>
          <p:cNvPr id="72" name="TextBox 72"/>
          <p:cNvSpPr txBox="1"/>
          <p:nvPr/>
        </p:nvSpPr>
        <p:spPr>
          <a:xfrm>
            <a:off x="94888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1">
                    <a:alpha val="100000"/>
                  </a:schemeClr>
                </a:solidFill>
                <a:latin typeface="Microsoft Yahei"/>
                <a:ea typeface="Microsoft Yahei"/>
                <a:cs typeface="Microsoft Yahei"/>
              </a:rPr>
              <a:t>传承红色基因</a:t>
            </a:r>
          </a:p>
        </p:txBody>
      </p:sp>
      <p:sp>
        <p:nvSpPr>
          <p:cNvPr id="73" name="TextBox 73"/>
          <p:cNvSpPr txBox="1"/>
          <p:nvPr/>
        </p:nvSpPr>
        <p:spPr>
          <a:xfrm>
            <a:off x="3582734"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2">
                    <a:alpha val="100000"/>
                  </a:schemeClr>
                </a:solidFill>
                <a:latin typeface="Microsoft Yahei"/>
                <a:ea typeface="Microsoft Yahei"/>
                <a:cs typeface="Microsoft Yahei"/>
              </a:rPr>
              <a:t>加强爱国主义教育</a:t>
            </a:r>
          </a:p>
        </p:txBody>
      </p:sp>
      <p:sp>
        <p:nvSpPr>
          <p:cNvPr id="74" name="TextBox 74"/>
          <p:cNvSpPr txBox="1"/>
          <p:nvPr/>
        </p:nvSpPr>
        <p:spPr>
          <a:xfrm>
            <a:off x="622411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3">
                    <a:alpha val="100000"/>
                  </a:schemeClr>
                </a:solidFill>
                <a:latin typeface="Microsoft Yahei"/>
                <a:ea typeface="Microsoft Yahei"/>
                <a:cs typeface="Microsoft Yahei"/>
              </a:rPr>
              <a:t>促进旅游业发展</a:t>
            </a:r>
          </a:p>
        </p:txBody>
      </p:sp>
      <p:sp>
        <p:nvSpPr>
          <p:cNvPr id="75" name="TextBox 75"/>
          <p:cNvSpPr txBox="1"/>
          <p:nvPr/>
        </p:nvSpPr>
        <p:spPr>
          <a:xfrm>
            <a:off x="8848535"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4">
                    <a:alpha val="100000"/>
                  </a:schemeClr>
                </a:solidFill>
                <a:latin typeface="Microsoft Yahei"/>
                <a:ea typeface="Microsoft Yahei"/>
                <a:cs typeface="Microsoft Yahei"/>
              </a:rPr>
              <a:t>推动经济社会发展</a:t>
            </a:r>
          </a:p>
        </p:txBody>
      </p:sp>
      <p:grpSp>
        <p:nvGrpSpPr>
          <p:cNvPr id="76" name="Group 76"/>
          <p:cNvGrpSpPr/>
          <p:nvPr/>
        </p:nvGrpSpPr>
        <p:grpSpPr>
          <a:xfrm>
            <a:off x="454963" y="93878"/>
            <a:ext cx="10641129" cy="914400"/>
            <a:chOff x="454963" y="93878"/>
            <a:chExt cx="10641129" cy="914400"/>
          </a:xfrm>
        </p:grpSpPr>
        <p:sp>
          <p:nvSpPr>
            <p:cNvPr id="77" name="AutoShape 7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AutoShape 8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AutoShape 8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AutoShape 9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AutoShape 9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AutoShape 9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TextBox 9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红色旅游的意义与价值</a:t>
              </a:r>
            </a:p>
          </p:txBody>
        </p:sp>
      </p:grpSp>
      <p:sp>
        <p:nvSpPr>
          <p:cNvPr id="98" name="TextBox 98"/>
          <p:cNvSpPr txBox="1"/>
          <p:nvPr/>
        </p:nvSpPr>
        <p:spPr>
          <a:xfrm>
            <a:off x="6257058"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红色旅游作为一种特色旅游产品，可以丰富旅游市场，促进旅游业的发展。同时，红色旅游还可以带动相关产业的发展，如交通、餐饮、住宿等，为当地经济发展注入新的活力。</a:t>
            </a:r>
          </a:p>
        </p:txBody>
      </p:sp>
      <p:sp>
        <p:nvSpPr>
          <p:cNvPr id="99" name="TextBox 99"/>
          <p:cNvSpPr txBox="1"/>
          <p:nvPr/>
        </p:nvSpPr>
        <p:spPr>
          <a:xfrm>
            <a:off x="3600742"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红色旅游是加强爱国主义教育的重要途径，通过参观革命纪念地、了解革命历史，可以激发人们的爱国热情，增强民族凝聚力。</a:t>
            </a:r>
          </a:p>
        </p:txBody>
      </p:sp>
      <p:sp>
        <p:nvSpPr>
          <p:cNvPr id="100" name="TextBox 100"/>
          <p:cNvSpPr txBox="1"/>
          <p:nvPr/>
        </p:nvSpPr>
        <p:spPr>
          <a:xfrm>
            <a:off x="944426"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红色旅游是传承红色基因、弘扬革命精神的重要载体，通过旅游活动，可以让人们更加深入地了解革命历史和革命精神，增强民族自豪感和自信心。</a:t>
            </a:r>
          </a:p>
        </p:txBody>
      </p:sp>
      <p:sp>
        <p:nvSpPr>
          <p:cNvPr id="101" name="TextBox 101"/>
          <p:cNvSpPr txBox="1"/>
          <p:nvPr/>
        </p:nvSpPr>
        <p:spPr>
          <a:xfrm>
            <a:off x="8913375"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红色旅游可以促进当地经济社会发展，提高当地居民的生活水平。同时，红色旅游还可以促进文化交流与合作，增进不同地区、不同民族之间的相互了解和友谊。</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02</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红色旅游的发展历程</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萌芽阶段（1920s-1940s）</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革命根据地的建立</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随着中国共产党的成立和革命斗争的开展，一些革命根据地如井冈山、延安等成为红色旅游的初步发源地。</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革命遗址的保护</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在革命斗争过程中，一些重要会议、战斗遗址等得到保护和留存，为后来的红色旅游提供了重要的历史资源。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革命纪念地的建设</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新中国成立后，为纪念革命先烈和革命历史，各地纷纷建设革命纪念馆、纪念碑等纪念设施，推动了红色旅游的发展。</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红色旅游线路的初步形成</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随着交通条件的改善和旅游业的兴起，一些革命纪念地和遗址被串联起来，形成了初步的红色旅游线路。</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发展阶段（1950s-1970s）</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成熟阶段（1980s-至今）</a:t>
              </a:r>
            </a:p>
          </p:txBody>
        </p:sp>
      </p:grpSp>
      <p:sp>
        <p:nvSpPr>
          <p:cNvPr id="31" name="TextBox 31"/>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进入20世纪80年代后，各地开始对红色旅游资源进行整合和开发，推出了一系列红色旅游产品，如“重走长征路”、“红色之旅”等。</a:t>
            </a:r>
          </a:p>
        </p:txBody>
      </p:sp>
      <p:sp>
        <p:nvSpPr>
          <p:cNvPr id="32" name="TextBox 32"/>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红色旅游市场的形成</a:t>
            </a:r>
          </a:p>
        </p:txBody>
      </p:sp>
      <p:sp>
        <p:nvSpPr>
          <p:cNvPr id="33" name="TextBox 33"/>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随着红色旅游产品的不断丰富和旅游市场的日益成熟，红色旅游逐渐成为一个相对独立的旅游市场，吸引了大量游客前来参观游览。</a:t>
            </a:r>
          </a:p>
        </p:txBody>
      </p:sp>
      <p:sp>
        <p:nvSpPr>
          <p:cNvPr id="34" name="TextBox 34"/>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红色旅游的社会效益凸显</a:t>
            </a:r>
          </a:p>
        </p:txBody>
      </p:sp>
      <p:sp>
        <p:nvSpPr>
          <p:cNvPr id="35" name="TextBox 35"/>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红色旅游在推动经济社会发展、促进革命老区振兴、传承红色文化等方面发挥了积极作用，其社会效益日益凸显。</a:t>
            </a:r>
          </a:p>
        </p:txBody>
      </p:sp>
      <p:sp>
        <p:nvSpPr>
          <p:cNvPr id="36" name="TextBox 36"/>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红色旅游资源的整合</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03</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红色旅游的发展趋势</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产品形态多元化</a:t>
            </a:r>
          </a:p>
        </p:txBody>
      </p:sp>
      <p:sp>
        <p:nvSpPr>
          <p:cNvPr id="40" name="TextBox 40"/>
          <p:cNvSpPr txBox="1"/>
          <p:nvPr/>
        </p:nvSpPr>
        <p:spPr>
          <a:xfrm>
            <a:off x="9053162" y="1296588"/>
            <a:ext cx="2447925" cy="5048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游客群体多元化</a:t>
            </a:r>
          </a:p>
        </p:txBody>
      </p:sp>
      <p:sp>
        <p:nvSpPr>
          <p:cNvPr id="41" name="TextBox 41"/>
          <p:cNvSpPr txBox="1"/>
          <p:nvPr/>
        </p:nvSpPr>
        <p:spPr>
          <a:xfrm>
            <a:off x="8163435" y="3945922"/>
            <a:ext cx="2447925" cy="4762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目的地类型多元化</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多元化发展趋势</a:t>
              </a:r>
            </a:p>
          </p:txBody>
        </p:sp>
      </p:grpSp>
      <p:sp>
        <p:nvSpPr>
          <p:cNvPr id="64" name="TextBox 64"/>
          <p:cNvSpPr txBox="1"/>
          <p:nvPr/>
        </p:nvSpPr>
        <p:spPr>
          <a:xfrm>
            <a:off x="9053162" y="1610913"/>
            <a:ext cx="2447925" cy="191691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随着红色旅游的普及和推广，游客群体也从以中老年人为主向全年龄段拓展，尤其是年轻人和学生群体逐渐成为红色旅游的重要受众。</a:t>
            </a:r>
          </a:p>
        </p:txBody>
      </p:sp>
      <p:sp>
        <p:nvSpPr>
          <p:cNvPr id="65" name="TextBox 65"/>
          <p:cNvSpPr txBox="1"/>
          <p:nvPr/>
        </p:nvSpPr>
        <p:spPr>
          <a:xfrm>
            <a:off x="8163435" y="4312904"/>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除了革命老区、纪念场馆等传统红色旅游目的地外，一些具有红色文化底蕴的城市和乡村也逐渐成为红色旅游的新兴目的地。</a:t>
            </a:r>
          </a:p>
        </p:txBody>
      </p:sp>
      <p:sp>
        <p:nvSpPr>
          <p:cNvPr id="66" name="TextBox 66"/>
          <p:cNvSpPr txBox="1"/>
          <p:nvPr/>
        </p:nvSpPr>
        <p:spPr>
          <a:xfrm>
            <a:off x="1062867" y="3124390"/>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红色旅游正在从单一的参观游览向深度体验、主题研学、互动参与等多元化产品形态转变。</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TextBox 5"/>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1">
                    <a:alpha val="100000"/>
                  </a:schemeClr>
                </a:solidFill>
                <a:latin typeface="Microsoft Yahei"/>
                <a:ea typeface="Microsoft Yahei"/>
                <a:cs typeface="Microsoft Yahei"/>
              </a:rPr>
              <a:t>80%</a:t>
            </a:r>
          </a:p>
        </p:txBody>
      </p:sp>
      <p:grpSp>
        <p:nvGrpSpPr>
          <p:cNvPr id="6" name="Group 6"/>
          <p:cNvGrpSpPr/>
          <p:nvPr/>
        </p:nvGrpSpPr>
        <p:grpSpPr>
          <a:xfrm>
            <a:off x="8595360" y="2063687"/>
            <a:ext cx="1240346" cy="962406"/>
            <a:chOff x="8595360" y="2063687"/>
            <a:chExt cx="1240346" cy="962406"/>
          </a:xfrm>
        </p:grpSpPr>
        <p:sp>
          <p:nvSpPr>
            <p:cNvPr id="7" name="Freeform 7"/>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TextBox 9"/>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3">
                    <a:alpha val="100000"/>
                  </a:schemeClr>
                </a:solidFill>
                <a:latin typeface="Microsoft Yahei"/>
                <a:ea typeface="Microsoft Yahei"/>
                <a:cs typeface="Microsoft Yahei"/>
              </a:rPr>
              <a:t>80%</a:t>
            </a:r>
          </a:p>
        </p:txBody>
      </p:sp>
      <p:grpSp>
        <p:nvGrpSpPr>
          <p:cNvPr id="10" name="Group 10"/>
          <p:cNvGrpSpPr/>
          <p:nvPr/>
        </p:nvGrpSpPr>
        <p:grpSpPr>
          <a:xfrm>
            <a:off x="5258181" y="1559433"/>
            <a:ext cx="1600105" cy="1242060"/>
            <a:chOff x="5258181" y="1559433"/>
            <a:chExt cx="1600105" cy="1242060"/>
          </a:xfrm>
        </p:grpSpPr>
        <p:sp>
          <p:nvSpPr>
            <p:cNvPr id="11" name="Freeform 11"/>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2">
                    <a:alpha val="100000"/>
                  </a:schemeClr>
                </a:solidFill>
                <a:latin typeface="Microsoft Yahei"/>
                <a:ea typeface="Microsoft Yahei"/>
                <a:cs typeface="Microsoft Yahei"/>
              </a:rPr>
              <a:t>100%</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智能化发展趋势</a:t>
              </a:r>
            </a:p>
          </p:txBody>
        </p:sp>
      </p:grpSp>
      <p:sp>
        <p:nvSpPr>
          <p:cNvPr id="36" name="AutoShape 36"/>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通过数字化技术，如虚拟现实、增强现实等，为游客提供更加沉浸式的红色旅游体验。</a:t>
            </a:r>
          </a:p>
        </p:txBody>
      </p:sp>
      <p:sp>
        <p:nvSpPr>
          <p:cNvPr id="40" name="TextBox 40"/>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运用大数据、人工智能等技术手段，提升红色旅游目的地的服务和管理水平，提高游客满意度。</a:t>
            </a:r>
          </a:p>
        </p:txBody>
      </p:sp>
      <p:sp>
        <p:nvSpPr>
          <p:cNvPr id="41" name="TextBox 41"/>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借助互联网和移动终端设备，实现线上预订、导览、讲解等功能与线下实地参观游览的有机结合。</a:t>
            </a:r>
          </a:p>
        </p:txBody>
      </p:sp>
      <p:sp>
        <p:nvSpPr>
          <p:cNvPr id="42" name="TextBox 42"/>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数字化技术应用</a:t>
            </a:r>
          </a:p>
        </p:txBody>
      </p:sp>
      <p:sp>
        <p:nvSpPr>
          <p:cNvPr id="43" name="TextBox 43"/>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智能化服务与管理</a:t>
            </a:r>
          </a:p>
        </p:txBody>
      </p:sp>
      <p:sp>
        <p:nvSpPr>
          <p:cNvPr id="44" name="TextBox 44"/>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线上线下融合</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https://d.book118.com/038112001113006036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2024-09-16T04:19:20.070</cp:lastPrinted>
  <dcterms:created xsi:type="dcterms:W3CDTF">2024-09-15T20:19:20Z</dcterms:created>
  <dcterms:modified xsi:type="dcterms:W3CDTF">2024-09-15T20:19:22Z</dcterms:modified>
</cp:coreProperties>
</file>