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63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21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.xml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tags" Target="../tags/tag1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2" Type="http://schemas.openxmlformats.org/officeDocument/2006/relationships/image" Target="../media/image1.png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CFDC98-64EC-4FB8-99A6-72D99514A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FAD029-5BF8-49D5-BCDF-D6874BC99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7BBE0B-6731-4170-B5E9-558BB3057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BFDC3D-1E79-44EE-A165-866D1E993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A5A6D2-A51B-4157-A690-4B2708C65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74A5DC-77A3-40A3-9814-1566FFEFD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407C88-8811-4C84-BE92-BB3E61894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132599-33AC-4918-9AE0-6445AAEB3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28ED8C-EBEA-437C-9E1F-6B88F9CD0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2F3075-8B80-4844-94F6-2ED8CC906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B412C-BE31-446B-B459-800DEED62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bg_#color-2083&amp;1012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55" name="图片 7" descr="C:/Users/kingsoft/AppData/Local/Temp/fig2wpp/@png2x_bg-2083&amp;11355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838200" y="1228725"/>
            <a:ext cx="10515600" cy="2300605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rgbClr val="FFFFFF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6" name="年号占位符 8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38200" y="345938"/>
            <a:ext cx="10515600" cy="696566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rgbClr val="FFFFFF"/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年号</a:t>
            </a:r>
            <a:endParaRPr lang="zh-CN" altLang="en-US"/>
          </a:p>
        </p:txBody>
      </p:sp>
      <p:sp>
        <p:nvSpPr>
          <p:cNvPr id="1048678" name="文本占位符 14"/>
          <p:cNvSpPr>
            <a:spLocks noGrp="1"/>
          </p:cNvSpPr>
          <p:nvPr>
            <p:ph type="body" sz="quarter" idx="18" hasCustomPrompt="1"/>
            <p:custDataLst>
              <p:tags r:id="rId9"/>
            </p:custDataLst>
          </p:nvPr>
        </p:nvSpPr>
        <p:spPr>
          <a:xfrm>
            <a:off x="3835908" y="4054919"/>
            <a:ext cx="4517008" cy="591947"/>
          </a:xfrm>
          <a:prstGeom prst="roundRect">
            <a:avLst>
              <a:gd name="adj" fmla="val 50000"/>
            </a:avLst>
          </a:prstGeom>
          <a:solidFill>
            <a:schemeClr val="bg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>
                <a:solidFill>
                  <a:schemeClr val="accent1"/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" descr="C:/Users/kingsoft/AppData/Local/Temp/fig2wpp/@png2x_bg1-2083&amp;10884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5248275"/>
            <a:ext cx="12188825" cy="1609090"/>
          </a:xfrm>
          <a:prstGeom prst="rect">
            <a:avLst/>
          </a:prstGeom>
        </p:spPr>
      </p:pic>
      <p:sp>
        <p:nvSpPr>
          <p:cNvPr id="1048690" name="Rectangle 17_#color-2083&amp;10168"/>
          <p:cNvSpPr/>
          <p:nvPr userDrawn="1">
            <p:custDataLst>
              <p:tags r:id="rId3"/>
            </p:custDataLst>
          </p:nvPr>
        </p:nvSpPr>
        <p:spPr>
          <a:xfrm>
            <a:off x="1527048" y="1655064"/>
            <a:ext cx="978408" cy="118872"/>
          </a:xfrm>
          <a:prstGeom prst="roundRect">
            <a:avLst>
              <a:gd name="adj" fmla="val 48462"/>
            </a:avLst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488948" y="149225"/>
            <a:ext cx="10195052" cy="1382649"/>
          </a:xfrm>
        </p:spPr>
        <p:txBody>
          <a:bodyPr wrap="square" anchor="b">
            <a:normAutofit/>
          </a:bodyPr>
          <a:lstStyle>
            <a:lvl1pPr>
              <a:defRPr sz="4300">
                <a:solidFill>
                  <a:schemeClr val="tx1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0" name="bg_#color-2083&amp;10185"/>
          <p:cNvSpPr/>
          <p:nvPr userDrawn="1">
            <p:custDataLst>
              <p:tags r:id="rId1"/>
            </p:custDataLst>
          </p:nvPr>
        </p:nvSpPr>
        <p:spPr>
          <a:xfrm>
            <a:off x="1524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59" name="图片 8" descr="C:/Users/kingsoft/AppData/Local/Temp/fig2wpp/@png2x_bg-2083&amp;11381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588" y="0"/>
            <a:ext cx="12188825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619250" y="3598545"/>
            <a:ext cx="9735185" cy="2066925"/>
          </a:xfrm>
        </p:spPr>
        <p:txBody>
          <a:bodyPr wrap="square" anchor="t">
            <a:normAutofit/>
          </a:bodyPr>
          <a:lstStyle>
            <a:lvl1pPr algn="l">
              <a:defRPr sz="5400">
                <a:solidFill>
                  <a:srgbClr val="FFFFFF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altLang="zh-CN"/>
          </a:p>
        </p:txBody>
      </p:sp>
      <p:sp>
        <p:nvSpPr>
          <p:cNvPr id="1048704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619250" y="441960"/>
            <a:ext cx="10325100" cy="3040380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11900" b="1">
                <a:solidFill>
                  <a:srgbClr val="FFFFFF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en-US" altLang="zh-CN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4800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5602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4800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4800" y="2061275"/>
            <a:ext cx="5157787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11612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11612" y="2061275"/>
            <a:ext cx="5183188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48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bg_#color-2083&amp;1012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61" name="图片 7" descr="C:/Users/kingsoft/AppData/Local/Temp/fig2wpp/@png2x_bg-2083&amp;11355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838198" y="1316350"/>
            <a:ext cx="10515000" cy="213965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rgbClr val="FFFFFF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年号占位符 8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38198" y="465900"/>
            <a:ext cx="10514999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rgbClr val="FFFFFF"/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年号</a:t>
            </a:r>
            <a:endParaRPr lang="zh-CN" altLang="en-US"/>
          </a:p>
        </p:txBody>
      </p:sp>
      <p:sp>
        <p:nvSpPr>
          <p:cNvPr id="1048784" name="文本占位符 14"/>
          <p:cNvSpPr>
            <a:spLocks noGrp="1"/>
          </p:cNvSpPr>
          <p:nvPr>
            <p:ph type="body" sz="quarter" idx="18" hasCustomPrompt="1"/>
            <p:custDataLst>
              <p:tags r:id="rId9"/>
            </p:custDataLst>
          </p:nvPr>
        </p:nvSpPr>
        <p:spPr>
          <a:xfrm>
            <a:off x="3835908" y="4054919"/>
            <a:ext cx="4517008" cy="591947"/>
          </a:xfrm>
          <a:prstGeom prst="roundRect">
            <a:avLst>
              <a:gd name="adj" fmla="val 50000"/>
            </a:avLst>
          </a:prstGeom>
          <a:solidFill>
            <a:schemeClr val="bg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>
                <a:solidFill>
                  <a:schemeClr val="accent1"/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C:/Users/kingsoft/AppData/Local/Temp/fig2wpp/Vector_#color-2083&amp;11386.png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5248275"/>
            <a:ext cx="12188825" cy="160909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48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7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751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626" r:id="rId2"/>
    <p:sldLayoutId id="2147487627" r:id="rId3"/>
    <p:sldLayoutId id="2147487628" r:id="rId4"/>
    <p:sldLayoutId id="2147487629" r:id="rId5"/>
    <p:sldLayoutId id="2147487630" r:id="rId6"/>
    <p:sldLayoutId id="2147487631" r:id="rId7"/>
    <p:sldLayoutId id="2147487632" r:id="rId8"/>
    <p:sldLayoutId id="2147487633" r:id="rId9"/>
    <p:sldLayoutId id="2147487634" r:id="rId10"/>
    <p:sldLayoutId id="214748763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ea"/>
          <a:ea typeface="+mj-ea"/>
          <a:cs typeface="+mj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image" Target="../media/image4.png" /><Relationship Id="rId13" Type="http://schemas.openxmlformats.org/officeDocument/2006/relationships/tags" Target="../tags/tag85.xml" /><Relationship Id="rId14" Type="http://schemas.openxmlformats.org/officeDocument/2006/relationships/tags" Target="../tags/tag86.xml" /><Relationship Id="rId15" Type="http://schemas.openxmlformats.org/officeDocument/2006/relationships/tags" Target="../tags/tag87.xml" /><Relationship Id="rId16" Type="http://schemas.openxmlformats.org/officeDocument/2006/relationships/tags" Target="../tags/tag88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0.xml" /><Relationship Id="rId11" Type="http://schemas.openxmlformats.org/officeDocument/2006/relationships/tags" Target="../tags/tag101.xml" /><Relationship Id="rId12" Type="http://schemas.openxmlformats.org/officeDocument/2006/relationships/tags" Target="../tags/tag102.xml" /><Relationship Id="rId13" Type="http://schemas.openxmlformats.org/officeDocument/2006/relationships/tags" Target="../tags/tag103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14" Type="http://schemas.openxmlformats.org/officeDocument/2006/relationships/tags" Target="../tags/tag132.xml" /><Relationship Id="rId15" Type="http://schemas.openxmlformats.org/officeDocument/2006/relationships/tags" Target="../tags/tag133.xml" /><Relationship Id="rId16" Type="http://schemas.openxmlformats.org/officeDocument/2006/relationships/tags" Target="../tags/tag134.xml" /><Relationship Id="rId17" Type="http://schemas.openxmlformats.org/officeDocument/2006/relationships/tags" Target="../tags/tag135.xml" /><Relationship Id="rId18" Type="http://schemas.openxmlformats.org/officeDocument/2006/relationships/tags" Target="../tags/tag136.xml" /><Relationship Id="rId19" Type="http://schemas.openxmlformats.org/officeDocument/2006/relationships/tags" Target="../tags/tag137.xml" /><Relationship Id="rId2" Type="http://schemas.openxmlformats.org/officeDocument/2006/relationships/tags" Target="../tags/tag120.xml" /><Relationship Id="rId20" Type="http://schemas.openxmlformats.org/officeDocument/2006/relationships/tags" Target="../tags/tag138.xml" /><Relationship Id="rId21" Type="http://schemas.openxmlformats.org/officeDocument/2006/relationships/tags" Target="../tags/tag139.xml" /><Relationship Id="rId22" Type="http://schemas.openxmlformats.org/officeDocument/2006/relationships/tags" Target="../tags/tag140.xml" /><Relationship Id="rId23" Type="http://schemas.openxmlformats.org/officeDocument/2006/relationships/tags" Target="../tags/tag141.xml" /><Relationship Id="rId24" Type="http://schemas.openxmlformats.org/officeDocument/2006/relationships/tags" Target="../tags/tag142.xml" /><Relationship Id="rId25" Type="http://schemas.openxmlformats.org/officeDocument/2006/relationships/tags" Target="../tags/tag143.xml" /><Relationship Id="rId26" Type="http://schemas.openxmlformats.org/officeDocument/2006/relationships/tags" Target="../tags/tag144.xml" /><Relationship Id="rId27" Type="http://schemas.openxmlformats.org/officeDocument/2006/relationships/tags" Target="../tags/tag145.xml" /><Relationship Id="rId28" Type="http://schemas.openxmlformats.org/officeDocument/2006/relationships/tags" Target="../tags/tag146.xml" /><Relationship Id="rId29" Type="http://schemas.openxmlformats.org/officeDocument/2006/relationships/tags" Target="../tags/tag147.xml" /><Relationship Id="rId3" Type="http://schemas.openxmlformats.org/officeDocument/2006/relationships/tags" Target="../tags/tag121.xml" /><Relationship Id="rId30" Type="http://schemas.openxmlformats.org/officeDocument/2006/relationships/tags" Target="../tags/tag148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17" Type="http://schemas.openxmlformats.org/officeDocument/2006/relationships/tags" Target="../tags/tag167.xml" /><Relationship Id="rId18" Type="http://schemas.openxmlformats.org/officeDocument/2006/relationships/tags" Target="../tags/tag168.xml" /><Relationship Id="rId19" Type="http://schemas.openxmlformats.org/officeDocument/2006/relationships/tags" Target="../tags/tag169.xml" /><Relationship Id="rId2" Type="http://schemas.openxmlformats.org/officeDocument/2006/relationships/tags" Target="../tags/tag152.xml" /><Relationship Id="rId20" Type="http://schemas.openxmlformats.org/officeDocument/2006/relationships/tags" Target="../tags/tag170.xml" /><Relationship Id="rId21" Type="http://schemas.openxmlformats.org/officeDocument/2006/relationships/tags" Target="../tags/tag171.xml" /><Relationship Id="rId22" Type="http://schemas.openxmlformats.org/officeDocument/2006/relationships/tags" Target="../tags/tag172.xml" /><Relationship Id="rId23" Type="http://schemas.openxmlformats.org/officeDocument/2006/relationships/tags" Target="../tags/tag173.xml" /><Relationship Id="rId24" Type="http://schemas.openxmlformats.org/officeDocument/2006/relationships/tags" Target="../tags/tag174.xml" /><Relationship Id="rId25" Type="http://schemas.openxmlformats.org/officeDocument/2006/relationships/tags" Target="../tags/tag175.xml" /><Relationship Id="rId26" Type="http://schemas.openxmlformats.org/officeDocument/2006/relationships/tags" Target="../tags/tag176.xml" /><Relationship Id="rId27" Type="http://schemas.openxmlformats.org/officeDocument/2006/relationships/tags" Target="../tags/tag177.xml" /><Relationship Id="rId28" Type="http://schemas.openxmlformats.org/officeDocument/2006/relationships/tags" Target="../tags/tag178.xml" /><Relationship Id="rId29" Type="http://schemas.openxmlformats.org/officeDocument/2006/relationships/tags" Target="../tags/tag179.xml" /><Relationship Id="rId3" Type="http://schemas.openxmlformats.org/officeDocument/2006/relationships/tags" Target="../tags/tag153.xml" /><Relationship Id="rId30" Type="http://schemas.openxmlformats.org/officeDocument/2006/relationships/tags" Target="../tags/tag180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14" Type="http://schemas.openxmlformats.org/officeDocument/2006/relationships/tags" Target="../tags/tag193.xml" /><Relationship Id="rId15" Type="http://schemas.openxmlformats.org/officeDocument/2006/relationships/tags" Target="../tags/tag194.xml" /><Relationship Id="rId16" Type="http://schemas.openxmlformats.org/officeDocument/2006/relationships/tags" Target="../tags/tag195.xml" /><Relationship Id="rId17" Type="http://schemas.openxmlformats.org/officeDocument/2006/relationships/tags" Target="../tags/tag196.xml" /><Relationship Id="rId18" Type="http://schemas.openxmlformats.org/officeDocument/2006/relationships/tags" Target="../tags/tag197.xml" /><Relationship Id="rId19" Type="http://schemas.openxmlformats.org/officeDocument/2006/relationships/tags" Target="../tags/tag198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1406406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228725"/>
            <a:ext cx="10515600" cy="2300605"/>
          </a:xfrm>
        </p:spPr>
        <p:txBody>
          <a:bodyPr wrap="square">
            <a:normAutofit/>
          </a:bodyPr>
          <a:lstStyle/>
          <a:p>
            <a:r>
              <a:rPr lang="zh-CN" altLang="en-US"/>
              <a:t>过敏史详细询问记录</a:t>
            </a:r>
            <a:endParaRPr lang="zh-CN" altLang="en-US"/>
          </a:p>
        </p:txBody>
      </p:sp>
      <p:sp>
        <p:nvSpPr>
          <p:cNvPr id="1048650" name="年份"/>
          <p:cNvSpPr>
            <a:spLocks noGrp="1"/>
          </p:cNvSpPr>
          <p:nvPr>
            <p:ph type="body" sz="quarter" idx="15"/>
            <p:custDataLst>
              <p:tags r:id="rId3"/>
            </p:custDataLst>
          </p:nvPr>
        </p:nvSpPr>
        <p:spPr>
          <a:xfrm>
            <a:off x="838200" y="345938"/>
            <a:ext cx="10515600" cy="696566"/>
          </a:xfrm>
        </p:spPr>
        <p:txBody>
          <a:bodyPr wrap="square">
            <a:normAutofit/>
          </a:bodyPr>
          <a:lstStyle/>
          <a:p>
            <a:r>
              <a:rPr lang="en-US" altLang="zh-CN"/>
              <a:t>20XX</a:t>
            </a:r>
            <a:endParaRPr lang="en-US" altLang="zh-CN"/>
          </a:p>
        </p:txBody>
      </p:sp>
      <p:sp>
        <p:nvSpPr>
          <p:cNvPr id="1048652" name="文本占位符 14"/>
          <p:cNvSpPr>
            <a:spLocks noGrp="1"/>
          </p:cNvSpPr>
          <p:nvPr>
            <p:ph type="body" sz="quarter" idx="18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488948" y="149225"/>
            <a:ext cx="10195052" cy="1382649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2" name="序号"/>
          <p:cNvSpPr txBox="1"/>
          <p:nvPr>
            <p:custDataLst>
              <p:tags r:id="rId4"/>
            </p:custDataLst>
          </p:nvPr>
        </p:nvSpPr>
        <p:spPr>
          <a:xfrm>
            <a:off x="1562549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800" b="1">
                <a:solidFill>
                  <a:schemeClr val="accent1"/>
                </a:solidFill>
                <a:latin typeface="+mn-ea"/>
              </a:rPr>
              <a:t>01</a:t>
            </a:r>
            <a:endParaRPr lang="en-US" sz="58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5"/>
            </p:custDataLst>
          </p:nvPr>
        </p:nvSpPr>
        <p:spPr>
          <a:xfrm>
            <a:off x="1553727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3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过敏史询问的重要性</a:t>
            </a:r>
            <a:endParaRPr lang="zh-CN" altLang="en-US" sz="23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06" name="序号"/>
          <p:cNvSpPr txBox="1"/>
          <p:nvPr>
            <p:custDataLst>
              <p:tags r:id="rId6"/>
            </p:custDataLst>
          </p:nvPr>
        </p:nvSpPr>
        <p:spPr>
          <a:xfrm>
            <a:off x="4116645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800" b="1">
                <a:solidFill>
                  <a:schemeClr val="accent1"/>
                </a:solidFill>
                <a:latin typeface="+mn-ea"/>
              </a:rPr>
              <a:t>02</a:t>
            </a:r>
            <a:endParaRPr lang="en-US" sz="58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7"/>
            </p:custDataLst>
          </p:nvPr>
        </p:nvSpPr>
        <p:spPr>
          <a:xfrm>
            <a:off x="4107823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3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询问内容和方法</a:t>
            </a:r>
            <a:endParaRPr lang="zh-CN" altLang="en-US" sz="23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8"/>
            </p:custDataLst>
          </p:nvPr>
        </p:nvSpPr>
        <p:spPr>
          <a:xfrm>
            <a:off x="6670741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800" b="1">
                <a:solidFill>
                  <a:schemeClr val="accent1"/>
                </a:solidFill>
                <a:latin typeface="+mn-ea"/>
              </a:rPr>
              <a:t>03</a:t>
            </a:r>
            <a:endParaRPr lang="en-US" sz="58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9"/>
            </p:custDataLst>
          </p:nvPr>
        </p:nvSpPr>
        <p:spPr>
          <a:xfrm>
            <a:off x="6661919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3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记录方式</a:t>
            </a:r>
            <a:endParaRPr lang="zh-CN" altLang="en-US" sz="23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14" name="序号"/>
          <p:cNvSpPr txBox="1"/>
          <p:nvPr>
            <p:custDataLst>
              <p:tags r:id="rId10"/>
            </p:custDataLst>
          </p:nvPr>
        </p:nvSpPr>
        <p:spPr>
          <a:xfrm>
            <a:off x="9224835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800" b="1">
                <a:solidFill>
                  <a:schemeClr val="accent1"/>
                </a:solidFill>
                <a:latin typeface="+mn-ea"/>
              </a:rPr>
              <a:t>04</a:t>
            </a:r>
            <a:endParaRPr lang="en-US" sz="58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11"/>
            </p:custDataLst>
          </p:nvPr>
        </p:nvSpPr>
        <p:spPr>
          <a:xfrm>
            <a:off x="9216013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3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注意事项</a:t>
            </a:r>
            <a:endParaRPr lang="zh-CN" altLang="en-US" sz="23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pic>
        <p:nvPicPr>
          <p:cNvPr id="2097165" name="图片 22" descr="C:/Users/kingsoft/AppData/Local/Temp/fig2wpp/@png2x_Line 1 (Stroke)_#color-2083&amp;11019.png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3665859" y="3336925"/>
            <a:ext cx="27305" cy="813435"/>
          </a:xfrm>
          <a:prstGeom prst="rect">
            <a:avLst/>
          </a:prstGeom>
        </p:spPr>
      </p:pic>
      <p:pic>
        <p:nvPicPr>
          <p:cNvPr id="2097167" name="图片 23" descr="C:/Users/kingsoft/AppData/Local/Temp/fig2wpp/@png2x_Line 2 (Stroke)_#color-2083&amp;11020.png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6219955" y="3336925"/>
            <a:ext cx="27305" cy="813435"/>
          </a:xfrm>
          <a:prstGeom prst="rect">
            <a:avLst/>
          </a:prstGeom>
        </p:spPr>
      </p:pic>
      <p:pic>
        <p:nvPicPr>
          <p:cNvPr id="2097169" name="图片 24" descr="C:/Users/kingsoft/AppData/Local/Temp/fig2wpp/@png2x_Line 3 (Stroke)_#color-2083&amp;11021.png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774051" y="3336925"/>
            <a:ext cx="27305" cy="813435"/>
          </a:xfrm>
          <a:prstGeom prst="rect">
            <a:avLst/>
          </a:prstGeom>
        </p:spPr>
      </p:pic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过敏史询问的重要性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了解患者过敏情况</a:t>
            </a:r>
            <a:endParaRPr lang="zh-CN" altLang="en-US"/>
          </a:p>
        </p:txBody>
      </p:sp>
      <p:sp>
        <p:nvSpPr>
          <p:cNvPr id="1048892" name="矩形 38"/>
          <p:cNvSpPr/>
          <p:nvPr>
            <p:custDataLst>
              <p:tags r:id="rId2"/>
            </p:custDataLst>
          </p:nvPr>
        </p:nvSpPr>
        <p:spPr>
          <a:xfrm rot="204112">
            <a:off x="14773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矩形 39"/>
          <p:cNvSpPr/>
          <p:nvPr>
            <p:custDataLst>
              <p:tags r:id="rId3"/>
            </p:custDataLst>
          </p:nvPr>
        </p:nvSpPr>
        <p:spPr>
          <a:xfrm>
            <a:off x="14820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TextBox 2"/>
          <p:cNvSpPr txBox="1"/>
          <p:nvPr>
            <p:custDataLst>
              <p:tags r:id="rId4"/>
            </p:custDataLst>
          </p:nvPr>
        </p:nvSpPr>
        <p:spPr>
          <a:xfrm>
            <a:off x="17193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过敏史询问可以帮助医生了解患者的过敏情况，以便制定合适的治疗方案。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898" name="矩形 100"/>
          <p:cNvSpPr/>
          <p:nvPr>
            <p:custDataLst>
              <p:tags r:id="rId5"/>
            </p:custDataLst>
          </p:nvPr>
        </p:nvSpPr>
        <p:spPr>
          <a:xfrm rot="204112">
            <a:off x="6611610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0" name="矩形 101"/>
          <p:cNvSpPr/>
          <p:nvPr>
            <p:custDataLst>
              <p:tags r:id="rId6"/>
            </p:custDataLst>
          </p:nvPr>
        </p:nvSpPr>
        <p:spPr>
          <a:xfrm>
            <a:off x="66170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2" name="TextBox 2"/>
          <p:cNvSpPr txBox="1"/>
          <p:nvPr>
            <p:custDataLst>
              <p:tags r:id="rId7"/>
            </p:custDataLst>
          </p:nvPr>
        </p:nvSpPr>
        <p:spPr>
          <a:xfrm>
            <a:off x="6854974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过敏史询问可以避免患者在接受治疗时发生过敏反应，保障患者的安全。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04" name="矩形 122"/>
          <p:cNvSpPr/>
          <p:nvPr>
            <p:custDataLst>
              <p:tags r:id="rId8"/>
            </p:custDataLst>
          </p:nvPr>
        </p:nvSpPr>
        <p:spPr>
          <a:xfrm rot="204112">
            <a:off x="14773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6" name="矩形 123"/>
          <p:cNvSpPr/>
          <p:nvPr>
            <p:custDataLst>
              <p:tags r:id="rId9"/>
            </p:custDataLst>
          </p:nvPr>
        </p:nvSpPr>
        <p:spPr>
          <a:xfrm>
            <a:off x="14820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TextBox 2"/>
          <p:cNvSpPr txBox="1"/>
          <p:nvPr>
            <p:custDataLst>
              <p:tags r:id="rId10"/>
            </p:custDataLst>
          </p:nvPr>
        </p:nvSpPr>
        <p:spPr>
          <a:xfrm>
            <a:off x="17186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过敏史询问可以提醒患者注意日常生活中可能引起过敏的物质，提高患者的生活质量。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10" name="矩形 89"/>
          <p:cNvSpPr/>
          <p:nvPr>
            <p:custDataLst>
              <p:tags r:id="rId11"/>
            </p:custDataLst>
          </p:nvPr>
        </p:nvSpPr>
        <p:spPr>
          <a:xfrm rot="204112">
            <a:off x="6611610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矩形 90"/>
          <p:cNvSpPr/>
          <p:nvPr>
            <p:custDataLst>
              <p:tags r:id="rId12"/>
            </p:custDataLst>
          </p:nvPr>
        </p:nvSpPr>
        <p:spPr>
          <a:xfrm>
            <a:off x="66170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TextBox 2"/>
          <p:cNvSpPr txBox="1"/>
          <p:nvPr>
            <p:custDataLst>
              <p:tags r:id="rId13"/>
            </p:custDataLst>
          </p:nvPr>
        </p:nvSpPr>
        <p:spPr>
          <a:xfrm>
            <a:off x="6853622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过敏史询问可以促进患者与医生之间的沟通，建立良好的医患关系。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预防过敏反应发生</a:t>
            </a:r>
            <a:endParaRPr lang="zh-CN" altLang="en-US"/>
          </a:p>
        </p:txBody>
      </p:sp>
      <p:sp>
        <p:nvSpPr>
          <p:cNvPr id="1048950" name="对角圆角矩形 15"/>
          <p:cNvSpPr/>
          <p:nvPr>
            <p:custDataLst>
              <p:tags r:id="rId2"/>
            </p:custDataLst>
          </p:nvPr>
        </p:nvSpPr>
        <p:spPr>
          <a:xfrm>
            <a:off x="1449259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2" name="对角圆角矩形 16"/>
          <p:cNvSpPr/>
          <p:nvPr>
            <p:custDataLst>
              <p:tags r:id="rId3"/>
            </p:custDataLst>
          </p:nvPr>
        </p:nvSpPr>
        <p:spPr>
          <a:xfrm>
            <a:off x="1449259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4" name="直角三角形 17"/>
          <p:cNvSpPr/>
          <p:nvPr>
            <p:custDataLst>
              <p:tags r:id="rId4"/>
            </p:custDataLst>
          </p:nvPr>
        </p:nvSpPr>
        <p:spPr>
          <a:xfrm>
            <a:off x="20148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6" name="文本框 27"/>
          <p:cNvSpPr txBox="1"/>
          <p:nvPr>
            <p:custDataLst>
              <p:tags r:id="rId5"/>
            </p:custDataLst>
          </p:nvPr>
        </p:nvSpPr>
        <p:spPr>
          <a:xfrm>
            <a:off x="20513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过敏史询问可以帮助医生制定更合适的治疗方案，避免使用可能导致过敏的药物或食物。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对角圆角矩形 52"/>
          <p:cNvSpPr/>
          <p:nvPr>
            <p:custDataLst>
              <p:tags r:id="rId6"/>
            </p:custDataLst>
          </p:nvPr>
        </p:nvSpPr>
        <p:spPr>
          <a:xfrm>
            <a:off x="1449259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0" name="对角圆角矩形 53"/>
          <p:cNvSpPr/>
          <p:nvPr>
            <p:custDataLst>
              <p:tags r:id="rId7"/>
            </p:custDataLst>
          </p:nvPr>
        </p:nvSpPr>
        <p:spPr>
          <a:xfrm>
            <a:off x="1449259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2" name="直角三角形 54"/>
          <p:cNvSpPr/>
          <p:nvPr>
            <p:custDataLst>
              <p:tags r:id="rId8"/>
            </p:custDataLst>
          </p:nvPr>
        </p:nvSpPr>
        <p:spPr>
          <a:xfrm>
            <a:off x="20148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4" name="文本框 56"/>
          <p:cNvSpPr txBox="1"/>
          <p:nvPr>
            <p:custDataLst>
              <p:tags r:id="rId9"/>
            </p:custDataLst>
          </p:nvPr>
        </p:nvSpPr>
        <p:spPr>
          <a:xfrm>
            <a:off x="20513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了解患者的过敏史，可以提前采取预防措施，避免过敏反应的发生。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对角圆角矩形 5"/>
          <p:cNvSpPr/>
          <p:nvPr>
            <p:custDataLst>
              <p:tags r:id="rId10"/>
            </p:custDataLst>
          </p:nvPr>
        </p:nvSpPr>
        <p:spPr>
          <a:xfrm>
            <a:off x="1449259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8" name="对角圆角矩形 6"/>
          <p:cNvSpPr/>
          <p:nvPr>
            <p:custDataLst>
              <p:tags r:id="rId11"/>
            </p:custDataLst>
          </p:nvPr>
        </p:nvSpPr>
        <p:spPr>
          <a:xfrm>
            <a:off x="1449259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0" name="直角三角形 7"/>
          <p:cNvSpPr/>
          <p:nvPr>
            <p:custDataLst>
              <p:tags r:id="rId12"/>
            </p:custDataLst>
          </p:nvPr>
        </p:nvSpPr>
        <p:spPr>
          <a:xfrm>
            <a:off x="20148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文本框 8"/>
          <p:cNvSpPr txBox="1"/>
          <p:nvPr>
            <p:custDataLst>
              <p:tags r:id="rId13"/>
            </p:custDataLst>
          </p:nvPr>
        </p:nvSpPr>
        <p:spPr>
          <a:xfrm>
            <a:off x="20513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过敏反应可能会导致严重的后果，甚至危及生命，因此提前了解患者的过敏史非常重要。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对角圆角矩形 9"/>
          <p:cNvSpPr/>
          <p:nvPr>
            <p:custDataLst>
              <p:tags r:id="rId14"/>
            </p:custDataLst>
          </p:nvPr>
        </p:nvSpPr>
        <p:spPr>
          <a:xfrm>
            <a:off x="1449259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对角圆角矩形 10"/>
          <p:cNvSpPr/>
          <p:nvPr>
            <p:custDataLst>
              <p:tags r:id="rId15"/>
            </p:custDataLst>
          </p:nvPr>
        </p:nvSpPr>
        <p:spPr>
          <a:xfrm>
            <a:off x="1449259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直角三角形 11"/>
          <p:cNvSpPr/>
          <p:nvPr>
            <p:custDataLst>
              <p:tags r:id="rId16"/>
            </p:custDataLst>
          </p:nvPr>
        </p:nvSpPr>
        <p:spPr>
          <a:xfrm>
            <a:off x="20148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文本框 12"/>
          <p:cNvSpPr txBox="1"/>
          <p:nvPr>
            <p:custDataLst>
              <p:tags r:id="rId17"/>
            </p:custDataLst>
          </p:nvPr>
        </p:nvSpPr>
        <p:spPr>
          <a:xfrm>
            <a:off x="20513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过敏史询问还可以帮助患者了解自己的过敏原，在日常生活中避免接触，降低过敏反应的风险。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提高医疗质量</a:t>
            </a:r>
            <a:endParaRPr lang="zh-CN" altLang="en-US"/>
          </a:p>
        </p:txBody>
      </p:sp>
      <p:sp>
        <p:nvSpPr>
          <p:cNvPr id="1049016" name="椭圆 262"/>
          <p:cNvSpPr/>
          <p:nvPr>
            <p:custDataLst>
              <p:tags r:id="rId2"/>
            </p:custDataLst>
          </p:nvPr>
        </p:nvSpPr>
        <p:spPr>
          <a:xfrm>
            <a:off x="2472707" y="4019379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8" name="椭圆 263"/>
          <p:cNvSpPr/>
          <p:nvPr>
            <p:custDataLst>
              <p:tags r:id="rId3"/>
            </p:custDataLst>
          </p:nvPr>
        </p:nvSpPr>
        <p:spPr>
          <a:xfrm>
            <a:off x="3311792" y="4098526"/>
            <a:ext cx="5492051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0" name="椭圆 264"/>
          <p:cNvSpPr/>
          <p:nvPr>
            <p:custDataLst>
              <p:tags r:id="rId4"/>
            </p:custDataLst>
          </p:nvPr>
        </p:nvSpPr>
        <p:spPr>
          <a:xfrm>
            <a:off x="4097469" y="4331462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2" name="椭圆 265"/>
          <p:cNvSpPr/>
          <p:nvPr>
            <p:custDataLst>
              <p:tags r:id="rId5"/>
            </p:custDataLst>
          </p:nvPr>
        </p:nvSpPr>
        <p:spPr>
          <a:xfrm>
            <a:off x="4761530" y="4528364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4" name="椭圆 266"/>
          <p:cNvSpPr/>
          <p:nvPr>
            <p:custDataLst>
              <p:tags r:id="rId6"/>
            </p:custDataLst>
          </p:nvPr>
        </p:nvSpPr>
        <p:spPr>
          <a:xfrm>
            <a:off x="5442321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206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6" name="椭圆 268"/>
          <p:cNvSpPr/>
          <p:nvPr>
            <p:custDataLst>
              <p:tags r:id="rId8"/>
            </p:custDataLst>
          </p:nvPr>
        </p:nvSpPr>
        <p:spPr>
          <a:xfrm flipV="1">
            <a:off x="2831120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8" name="椭圆 269"/>
          <p:cNvSpPr/>
          <p:nvPr>
            <p:custDataLst>
              <p:tags r:id="rId9"/>
            </p:custDataLst>
          </p:nvPr>
        </p:nvSpPr>
        <p:spPr>
          <a:xfrm flipV="1">
            <a:off x="2872302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0" name="椭圆 270"/>
          <p:cNvSpPr/>
          <p:nvPr>
            <p:custDataLst>
              <p:tags r:id="rId10"/>
            </p:custDataLst>
          </p:nvPr>
        </p:nvSpPr>
        <p:spPr>
          <a:xfrm flipV="1">
            <a:off x="7762674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4795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2" name="椭圆 272"/>
          <p:cNvSpPr/>
          <p:nvPr>
            <p:custDataLst>
              <p:tags r:id="rId12"/>
            </p:custDataLst>
          </p:nvPr>
        </p:nvSpPr>
        <p:spPr>
          <a:xfrm flipV="1">
            <a:off x="4044061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885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6630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4" name="椭圆 275"/>
          <p:cNvSpPr/>
          <p:nvPr>
            <p:custDataLst>
              <p:tags r:id="rId15"/>
            </p:custDataLst>
          </p:nvPr>
        </p:nvSpPr>
        <p:spPr>
          <a:xfrm flipV="1">
            <a:off x="7026544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6" name="椭圆 276"/>
          <p:cNvSpPr/>
          <p:nvPr>
            <p:custDataLst>
              <p:tags r:id="rId16"/>
            </p:custDataLst>
          </p:nvPr>
        </p:nvSpPr>
        <p:spPr>
          <a:xfrm flipV="1">
            <a:off x="7067726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8" name="椭圆 277"/>
          <p:cNvSpPr/>
          <p:nvPr>
            <p:custDataLst>
              <p:tags r:id="rId17"/>
            </p:custDataLst>
          </p:nvPr>
        </p:nvSpPr>
        <p:spPr>
          <a:xfrm flipV="1">
            <a:off x="3796325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446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0" name="椭圆 279"/>
          <p:cNvSpPr/>
          <p:nvPr>
            <p:custDataLst>
              <p:tags r:id="rId19"/>
            </p:custDataLst>
          </p:nvPr>
        </p:nvSpPr>
        <p:spPr>
          <a:xfrm flipV="1">
            <a:off x="8493656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2350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2" name="椭圆 281"/>
          <p:cNvSpPr/>
          <p:nvPr>
            <p:custDataLst>
              <p:tags r:id="rId21"/>
            </p:custDataLst>
          </p:nvPr>
        </p:nvSpPr>
        <p:spPr>
          <a:xfrm flipV="1">
            <a:off x="4968727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021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4" name="图形 15"/>
          <p:cNvSpPr/>
          <p:nvPr>
            <p:custDataLst>
              <p:tags r:id="rId23"/>
            </p:custDataLst>
          </p:nvPr>
        </p:nvSpPr>
        <p:spPr>
          <a:xfrm>
            <a:off x="5035005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6" name="图形 19"/>
          <p:cNvSpPr/>
          <p:nvPr>
            <p:custDataLst>
              <p:tags r:id="rId24"/>
            </p:custDataLst>
          </p:nvPr>
        </p:nvSpPr>
        <p:spPr>
          <a:xfrm>
            <a:off x="8560577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8" name="图形 27"/>
          <p:cNvSpPr/>
          <p:nvPr>
            <p:custDataLst>
              <p:tags r:id="rId25"/>
            </p:custDataLst>
          </p:nvPr>
        </p:nvSpPr>
        <p:spPr>
          <a:xfrm>
            <a:off x="4145729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任意多边形: 形状 286"/>
          <p:cNvSpPr/>
          <p:nvPr>
            <p:custDataLst>
              <p:tags r:id="rId26"/>
            </p:custDataLst>
          </p:nvPr>
        </p:nvSpPr>
        <p:spPr>
          <a:xfrm>
            <a:off x="5433313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2" name="正文"/>
          <p:cNvSpPr txBox="1"/>
          <p:nvPr>
            <p:custDataLst>
              <p:tags r:id="rId27"/>
            </p:custDataLst>
          </p:nvPr>
        </p:nvSpPr>
        <p:spPr>
          <a:xfrm>
            <a:off x="69480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过敏史询问有助于医生更全面了解患者的健康状况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正文"/>
          <p:cNvSpPr txBox="1"/>
          <p:nvPr>
            <p:custDataLst>
              <p:tags r:id="rId28"/>
            </p:custDataLst>
          </p:nvPr>
        </p:nvSpPr>
        <p:spPr>
          <a:xfrm>
            <a:off x="9370062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过敏史询问有助于医生及时发现并处理过敏反应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正文"/>
          <p:cNvSpPr txBox="1"/>
          <p:nvPr>
            <p:custDataLst>
              <p:tags r:id="rId29"/>
            </p:custDataLst>
          </p:nvPr>
        </p:nvSpPr>
        <p:spPr>
          <a:xfrm>
            <a:off x="7050353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过敏史询问有助于医生避免使用可能导致过敏的药物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正文"/>
          <p:cNvSpPr txBox="1"/>
          <p:nvPr>
            <p:custDataLst>
              <p:tags r:id="rId30"/>
            </p:custDataLst>
          </p:nvPr>
        </p:nvSpPr>
        <p:spPr>
          <a:xfrm>
            <a:off x="3014509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过敏史询问有助于医生制定更准确的治疗方案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询问内容和方法</a:t>
            </a:r>
            <a:endParaRPr lang="zh-CN" altLang="en-US"/>
          </a:p>
        </p:txBody>
      </p:sp>
      <p:sp>
        <p:nvSpPr>
          <p:cNvPr id="10490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询问过敏症状</a:t>
            </a:r>
            <a:endParaRPr lang="zh-CN" altLang="en-US"/>
          </a:p>
        </p:txBody>
      </p:sp>
      <p:sp>
        <p:nvSpPr>
          <p:cNvPr id="1049134" name="椭圆 262"/>
          <p:cNvSpPr/>
          <p:nvPr>
            <p:custDataLst>
              <p:tags r:id="rId2"/>
            </p:custDataLst>
          </p:nvPr>
        </p:nvSpPr>
        <p:spPr>
          <a:xfrm>
            <a:off x="2472707" y="4019379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6" name="椭圆 263"/>
          <p:cNvSpPr/>
          <p:nvPr>
            <p:custDataLst>
              <p:tags r:id="rId3"/>
            </p:custDataLst>
          </p:nvPr>
        </p:nvSpPr>
        <p:spPr>
          <a:xfrm>
            <a:off x="3311792" y="4098526"/>
            <a:ext cx="5492051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8" name="椭圆 264"/>
          <p:cNvSpPr/>
          <p:nvPr>
            <p:custDataLst>
              <p:tags r:id="rId4"/>
            </p:custDataLst>
          </p:nvPr>
        </p:nvSpPr>
        <p:spPr>
          <a:xfrm>
            <a:off x="4097469" y="4331462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0" name="椭圆 265"/>
          <p:cNvSpPr/>
          <p:nvPr>
            <p:custDataLst>
              <p:tags r:id="rId5"/>
            </p:custDataLst>
          </p:nvPr>
        </p:nvSpPr>
        <p:spPr>
          <a:xfrm>
            <a:off x="4761530" y="4528364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2" name="椭圆 266"/>
          <p:cNvSpPr/>
          <p:nvPr>
            <p:custDataLst>
              <p:tags r:id="rId6"/>
            </p:custDataLst>
          </p:nvPr>
        </p:nvSpPr>
        <p:spPr>
          <a:xfrm>
            <a:off x="5442321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206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4" name="椭圆 268"/>
          <p:cNvSpPr/>
          <p:nvPr>
            <p:custDataLst>
              <p:tags r:id="rId8"/>
            </p:custDataLst>
          </p:nvPr>
        </p:nvSpPr>
        <p:spPr>
          <a:xfrm flipV="1">
            <a:off x="2831120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6" name="椭圆 269"/>
          <p:cNvSpPr/>
          <p:nvPr>
            <p:custDataLst>
              <p:tags r:id="rId9"/>
            </p:custDataLst>
          </p:nvPr>
        </p:nvSpPr>
        <p:spPr>
          <a:xfrm flipV="1">
            <a:off x="2872302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8" name="椭圆 270"/>
          <p:cNvSpPr/>
          <p:nvPr>
            <p:custDataLst>
              <p:tags r:id="rId10"/>
            </p:custDataLst>
          </p:nvPr>
        </p:nvSpPr>
        <p:spPr>
          <a:xfrm flipV="1">
            <a:off x="7762674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4795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0" name="椭圆 272"/>
          <p:cNvSpPr/>
          <p:nvPr>
            <p:custDataLst>
              <p:tags r:id="rId12"/>
            </p:custDataLst>
          </p:nvPr>
        </p:nvSpPr>
        <p:spPr>
          <a:xfrm flipV="1">
            <a:off x="4044061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885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6630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2" name="椭圆 275"/>
          <p:cNvSpPr/>
          <p:nvPr>
            <p:custDataLst>
              <p:tags r:id="rId15"/>
            </p:custDataLst>
          </p:nvPr>
        </p:nvSpPr>
        <p:spPr>
          <a:xfrm flipV="1">
            <a:off x="7026544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4" name="椭圆 276"/>
          <p:cNvSpPr/>
          <p:nvPr>
            <p:custDataLst>
              <p:tags r:id="rId16"/>
            </p:custDataLst>
          </p:nvPr>
        </p:nvSpPr>
        <p:spPr>
          <a:xfrm flipV="1">
            <a:off x="7067726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6" name="椭圆 277"/>
          <p:cNvSpPr/>
          <p:nvPr>
            <p:custDataLst>
              <p:tags r:id="rId17"/>
            </p:custDataLst>
          </p:nvPr>
        </p:nvSpPr>
        <p:spPr>
          <a:xfrm flipV="1">
            <a:off x="3796325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446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8" name="椭圆 279"/>
          <p:cNvSpPr/>
          <p:nvPr>
            <p:custDataLst>
              <p:tags r:id="rId19"/>
            </p:custDataLst>
          </p:nvPr>
        </p:nvSpPr>
        <p:spPr>
          <a:xfrm flipV="1">
            <a:off x="8493656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2350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0" name="椭圆 281"/>
          <p:cNvSpPr/>
          <p:nvPr>
            <p:custDataLst>
              <p:tags r:id="rId21"/>
            </p:custDataLst>
          </p:nvPr>
        </p:nvSpPr>
        <p:spPr>
          <a:xfrm flipV="1">
            <a:off x="4968727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021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2" name="图形 15"/>
          <p:cNvSpPr/>
          <p:nvPr>
            <p:custDataLst>
              <p:tags r:id="rId23"/>
            </p:custDataLst>
          </p:nvPr>
        </p:nvSpPr>
        <p:spPr>
          <a:xfrm>
            <a:off x="5035005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图形 19"/>
          <p:cNvSpPr/>
          <p:nvPr>
            <p:custDataLst>
              <p:tags r:id="rId24"/>
            </p:custDataLst>
          </p:nvPr>
        </p:nvSpPr>
        <p:spPr>
          <a:xfrm>
            <a:off x="8560577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6" name="图形 27"/>
          <p:cNvSpPr/>
          <p:nvPr>
            <p:custDataLst>
              <p:tags r:id="rId25"/>
            </p:custDataLst>
          </p:nvPr>
        </p:nvSpPr>
        <p:spPr>
          <a:xfrm>
            <a:off x="4145729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8" name="任意多边形: 形状 286"/>
          <p:cNvSpPr/>
          <p:nvPr>
            <p:custDataLst>
              <p:tags r:id="rId26"/>
            </p:custDataLst>
          </p:nvPr>
        </p:nvSpPr>
        <p:spPr>
          <a:xfrm>
            <a:off x="5433313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0" name="正文"/>
          <p:cNvSpPr txBox="1"/>
          <p:nvPr>
            <p:custDataLst>
              <p:tags r:id="rId27"/>
            </p:custDataLst>
          </p:nvPr>
        </p:nvSpPr>
        <p:spPr>
          <a:xfrm>
            <a:off x="69480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询问患者是否有过敏史，包括食物、药物、环境等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正文"/>
          <p:cNvSpPr txBox="1"/>
          <p:nvPr>
            <p:custDataLst>
              <p:tags r:id="rId28"/>
            </p:custDataLst>
          </p:nvPr>
        </p:nvSpPr>
        <p:spPr>
          <a:xfrm>
            <a:off x="9370062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询问患者是否曾接受过治疗，以及治疗效果如何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正文"/>
          <p:cNvSpPr txBox="1"/>
          <p:nvPr>
            <p:custDataLst>
              <p:tags r:id="rId29"/>
            </p:custDataLst>
          </p:nvPr>
        </p:nvSpPr>
        <p:spPr>
          <a:xfrm>
            <a:off x="7050353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询问患者过敏症状的持续时间，以及是否反复发作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正文"/>
          <p:cNvSpPr txBox="1"/>
          <p:nvPr>
            <p:custDataLst>
              <p:tags r:id="rId30"/>
            </p:custDataLst>
          </p:nvPr>
        </p:nvSpPr>
        <p:spPr>
          <a:xfrm>
            <a:off x="3014509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询问患者过敏症状的具体表现，如皮肤红肿、瘙痒、呼吸困难等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询问过敏药物</a:t>
            </a:r>
            <a:endParaRPr lang="zh-CN" altLang="en-US"/>
          </a:p>
        </p:txBody>
      </p:sp>
      <p:sp>
        <p:nvSpPr>
          <p:cNvPr id="1049212" name="矩形 5"/>
          <p:cNvSpPr/>
          <p:nvPr>
            <p:custDataLst>
              <p:tags r:id="rId2"/>
            </p:custDataLst>
          </p:nvPr>
        </p:nvSpPr>
        <p:spPr>
          <a:xfrm>
            <a:off x="859047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4" name="矩形 10"/>
          <p:cNvSpPr/>
          <p:nvPr>
            <p:custDataLst>
              <p:tags r:id="rId3"/>
            </p:custDataLst>
          </p:nvPr>
        </p:nvSpPr>
        <p:spPr>
          <a:xfrm>
            <a:off x="1210091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6" name="TextBox 2"/>
          <p:cNvSpPr txBox="1"/>
          <p:nvPr>
            <p:custDataLst>
              <p:tags r:id="rId4"/>
            </p:custDataLst>
          </p:nvPr>
        </p:nvSpPr>
        <p:spPr>
          <a:xfrm>
            <a:off x="1012466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询问患者是否对特定药物过敏，如抗生素、非处方药等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18" name="矩形 6"/>
          <p:cNvSpPr/>
          <p:nvPr>
            <p:custDataLst>
              <p:tags r:id="rId5"/>
            </p:custDataLst>
          </p:nvPr>
        </p:nvSpPr>
        <p:spPr>
          <a:xfrm>
            <a:off x="4470897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0" name="矩形 11"/>
          <p:cNvSpPr/>
          <p:nvPr>
            <p:custDataLst>
              <p:tags r:id="rId6"/>
            </p:custDataLst>
          </p:nvPr>
        </p:nvSpPr>
        <p:spPr>
          <a:xfrm>
            <a:off x="4841444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2" name="TextBox 2"/>
          <p:cNvSpPr txBox="1"/>
          <p:nvPr>
            <p:custDataLst>
              <p:tags r:id="rId7"/>
            </p:custDataLst>
          </p:nvPr>
        </p:nvSpPr>
        <p:spPr>
          <a:xfrm>
            <a:off x="46243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询问患者是否对某些药物成分过敏，如青霉素、阿司匹林等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24" name="矩形 7"/>
          <p:cNvSpPr/>
          <p:nvPr>
            <p:custDataLst>
              <p:tags r:id="rId8"/>
            </p:custDataLst>
          </p:nvPr>
        </p:nvSpPr>
        <p:spPr>
          <a:xfrm>
            <a:off x="80820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6" name="矩形 12"/>
          <p:cNvSpPr/>
          <p:nvPr>
            <p:custDataLst>
              <p:tags r:id="rId9"/>
            </p:custDataLst>
          </p:nvPr>
        </p:nvSpPr>
        <p:spPr>
          <a:xfrm>
            <a:off x="8472146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8" name="TextBox 2"/>
          <p:cNvSpPr txBox="1"/>
          <p:nvPr>
            <p:custDataLst>
              <p:tags r:id="rId10"/>
            </p:custDataLst>
          </p:nvPr>
        </p:nvSpPr>
        <p:spPr>
          <a:xfrm>
            <a:off x="82355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询问患者是否对某些药物类别过敏，如抗炎药、抗过敏药等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30" name="矩形 33"/>
          <p:cNvSpPr/>
          <p:nvPr>
            <p:custDataLst>
              <p:tags r:id="rId11"/>
            </p:custDataLst>
          </p:nvPr>
        </p:nvSpPr>
        <p:spPr>
          <a:xfrm>
            <a:off x="85839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2" name="矩形 37"/>
          <p:cNvSpPr/>
          <p:nvPr>
            <p:custDataLst>
              <p:tags r:id="rId12"/>
            </p:custDataLst>
          </p:nvPr>
        </p:nvSpPr>
        <p:spPr>
          <a:xfrm>
            <a:off x="1209441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4" name="TextBox 2"/>
          <p:cNvSpPr txBox="1"/>
          <p:nvPr>
            <p:custDataLst>
              <p:tags r:id="rId13"/>
            </p:custDataLst>
          </p:nvPr>
        </p:nvSpPr>
        <p:spPr>
          <a:xfrm>
            <a:off x="1011816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询问患者是否对某些药物剂型过敏，如口服药、注射剂等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36" name="矩形 34"/>
          <p:cNvSpPr/>
          <p:nvPr>
            <p:custDataLst>
              <p:tags r:id="rId14"/>
            </p:custDataLst>
          </p:nvPr>
        </p:nvSpPr>
        <p:spPr>
          <a:xfrm>
            <a:off x="447024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8" name="矩形 38"/>
          <p:cNvSpPr/>
          <p:nvPr>
            <p:custDataLst>
              <p:tags r:id="rId15"/>
            </p:custDataLst>
          </p:nvPr>
        </p:nvSpPr>
        <p:spPr>
          <a:xfrm>
            <a:off x="4840794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0" name="TextBox 2"/>
          <p:cNvSpPr txBox="1"/>
          <p:nvPr>
            <p:custDataLst>
              <p:tags r:id="rId16"/>
            </p:custDataLst>
          </p:nvPr>
        </p:nvSpPr>
        <p:spPr>
          <a:xfrm>
            <a:off x="4623666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询问患者是否对某些药物来源过敏，如天然药物、合成药物等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42" name="矩形 35"/>
          <p:cNvSpPr/>
          <p:nvPr>
            <p:custDataLst>
              <p:tags r:id="rId17"/>
            </p:custDataLst>
          </p:nvPr>
        </p:nvSpPr>
        <p:spPr>
          <a:xfrm>
            <a:off x="808144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4" name="矩形 39"/>
          <p:cNvSpPr/>
          <p:nvPr>
            <p:custDataLst>
              <p:tags r:id="rId18"/>
            </p:custDataLst>
          </p:nvPr>
        </p:nvSpPr>
        <p:spPr>
          <a:xfrm>
            <a:off x="8471496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6" name="TextBox 2"/>
          <p:cNvSpPr txBox="1"/>
          <p:nvPr>
            <p:custDataLst>
              <p:tags r:id="rId19"/>
            </p:custDataLst>
          </p:nvPr>
        </p:nvSpPr>
        <p:spPr>
          <a:xfrm>
            <a:off x="82348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询问患者是否对某些药物用途过敏，如治疗感冒、治疗疼痛等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询问过敏原</a:t>
            </a:r>
            <a:endParaRPr lang="zh-CN" altLang="en-US"/>
          </a:p>
        </p:txBody>
      </p:sp>
      <p:sp>
        <p:nvSpPr>
          <p:cNvPr id="1049282" name="矩形 3"/>
          <p:cNvSpPr/>
          <p:nvPr>
            <p:custDataLst>
              <p:tags r:id="rId2"/>
            </p:custDataLst>
          </p:nvPr>
        </p:nvSpPr>
        <p:spPr>
          <a:xfrm>
            <a:off x="15628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矩形 13"/>
          <p:cNvSpPr/>
          <p:nvPr>
            <p:custDataLst>
              <p:tags r:id="rId3"/>
            </p:custDataLst>
          </p:nvPr>
        </p:nvSpPr>
        <p:spPr>
          <a:xfrm>
            <a:off x="1028611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文本框 4"/>
          <p:cNvSpPr txBox="1"/>
          <p:nvPr>
            <p:custDataLst>
              <p:tags r:id="rId4"/>
            </p:custDataLst>
          </p:nvPr>
        </p:nvSpPr>
        <p:spPr>
          <a:xfrm>
            <a:off x="18376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询问患者是否有食物过敏史，如牛奶、鸡蛋、花生等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矩形 39"/>
          <p:cNvSpPr/>
          <p:nvPr>
            <p:custDataLst>
              <p:tags r:id="rId5"/>
            </p:custDataLst>
          </p:nvPr>
        </p:nvSpPr>
        <p:spPr>
          <a:xfrm>
            <a:off x="15628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矩形 5"/>
          <p:cNvSpPr/>
          <p:nvPr>
            <p:custDataLst>
              <p:tags r:id="rId6"/>
            </p:custDataLst>
          </p:nvPr>
        </p:nvSpPr>
        <p:spPr>
          <a:xfrm>
            <a:off x="1028611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文本框 41"/>
          <p:cNvSpPr txBox="1"/>
          <p:nvPr>
            <p:custDataLst>
              <p:tags r:id="rId7"/>
            </p:custDataLst>
          </p:nvPr>
        </p:nvSpPr>
        <p:spPr>
          <a:xfrm>
            <a:off x="18376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询问患者是否有药物过敏史，如抗生素、止痛药等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矩形 12"/>
          <p:cNvSpPr/>
          <p:nvPr>
            <p:custDataLst>
              <p:tags r:id="rId8"/>
            </p:custDataLst>
          </p:nvPr>
        </p:nvSpPr>
        <p:spPr>
          <a:xfrm>
            <a:off x="15628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矩形 17"/>
          <p:cNvSpPr/>
          <p:nvPr>
            <p:custDataLst>
              <p:tags r:id="rId9"/>
            </p:custDataLst>
          </p:nvPr>
        </p:nvSpPr>
        <p:spPr>
          <a:xfrm>
            <a:off x="1028611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文本框 19"/>
          <p:cNvSpPr txBox="1"/>
          <p:nvPr>
            <p:custDataLst>
              <p:tags r:id="rId10"/>
            </p:custDataLst>
          </p:nvPr>
        </p:nvSpPr>
        <p:spPr>
          <a:xfrm>
            <a:off x="18376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询问患者是否有环境过敏史，如花粉、尘螨、宠物皮屑等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矩形 49"/>
          <p:cNvSpPr/>
          <p:nvPr>
            <p:custDataLst>
              <p:tags r:id="rId11"/>
            </p:custDataLst>
          </p:nvPr>
        </p:nvSpPr>
        <p:spPr>
          <a:xfrm>
            <a:off x="15628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矩形 26"/>
          <p:cNvSpPr/>
          <p:nvPr>
            <p:custDataLst>
              <p:tags r:id="rId12"/>
            </p:custDataLst>
          </p:nvPr>
        </p:nvSpPr>
        <p:spPr>
          <a:xfrm>
            <a:off x="1028611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文本框 27"/>
          <p:cNvSpPr txBox="1"/>
          <p:nvPr>
            <p:custDataLst>
              <p:tags r:id="rId13"/>
            </p:custDataLst>
          </p:nvPr>
        </p:nvSpPr>
        <p:spPr>
          <a:xfrm>
            <a:off x="18376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询问患者是否有特殊过敏症状，如呼吸困难、皮肤瘙痒、眼睛红肿等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https://d.book118.com/038114064060006026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"/>
  <p:tag name="KSO_WM_UNIT_SUBTYPE" val="b"/>
  <p:tag name="KSO_WM_UNIT_TYPE" val="f"/>
  <p:tag name="KSO_WM_UNIT_VALUE" val="14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"/>
  <p:tag name="KSO_WM_UNIT_SUBTYPE" val="b"/>
  <p:tag name="KSO_WM_UNIT_TYPE" val="f"/>
  <p:tag name="KSO_WM_UNIT_VALUE" val="14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34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f*2"/>
  <p:tag name="KSO_WM_UNIT_INDEX" val="2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8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4"/>
</p:tagLst>
</file>

<file path=ppt/tags/tag75.xml><?xml version="1.0" encoding="utf-8"?>
<p:tagLst xmlns:p="http://schemas.openxmlformats.org/presentationml/2006/main">
  <p:tag name="KSO_WM_BEAUTIFY_FLAG" val="#wm#"/>
  <p:tag name="KSO_WM_SLIDE_ID" val="custom20233188_1"/>
  <p:tag name="KSO_WM_SLIDE_INDEX" val="1"/>
  <p:tag name="KSO_WM_SLIDE_ITEM_CNT" val="0"/>
  <p:tag name="KSO_WM_SLIDE_LAYOUT" val="a_f"/>
  <p:tag name="KSO_WM_SLIDE_LAYOUT_CNT" val="1_2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  <p:tag name="KSO_WM_TEMPLATE_THUMBS_INDEX" val="1、9"/>
</p:tagLst>
</file>

<file path=ppt/tags/tag7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4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4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4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4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4*l_h_i*1_2_1"/>
  <p:tag name="KSO_WM_UNIT_INDEX" val="1_2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4*l_h_i*1_3_1"/>
  <p:tag name="KSO_WM_UNIT_INDEX" val="1_3_1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4*l_h_i*1_4_1"/>
  <p:tag name="KSO_WM_UNIT_INDEX" val="1_4_1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88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1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51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0">
      <a:dk1>
        <a:srgbClr val="000000"/>
      </a:dk1>
      <a:lt1>
        <a:srgbClr val="FFFFFF"/>
      </a:lt1>
      <a:dk2>
        <a:srgbClr val="00042D"/>
      </a:dk2>
      <a:lt2>
        <a:srgbClr val="FFFFFF"/>
      </a:lt2>
      <a:accent1>
        <a:srgbClr val="2D42FF"/>
      </a:accent1>
      <a:accent2>
        <a:srgbClr val="5475FF"/>
      </a:accent2>
      <a:accent3>
        <a:srgbClr val="6E4AFF"/>
      </a:accent3>
      <a:accent4>
        <a:srgbClr val="75BD42"/>
      </a:accent4>
      <a:accent5>
        <a:srgbClr val="30C0B4"/>
      </a:accent5>
      <a:accent6>
        <a:srgbClr val="8C73EE"/>
      </a:accent6>
      <a:hlink>
        <a:srgbClr val="658BD5"/>
      </a:hlink>
      <a:folHlink>
        <a:srgbClr val="A16AA5"/>
      </a:folHlink>
    </a:clrScheme>
    <a:fontScheme name="自定义 34">
      <a:majorFont>
        <a:latin typeface="MiSans Heavy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MiSans Heavy</vt:lpstr>
      <vt:lpstr>微软雅黑</vt:lpstr>
      <vt:lpstr>Calibri Light</vt:lpstr>
      <vt:lpstr>Office Theme</vt:lpstr>
      <vt:lpstr>过敏史详细询问记录</vt:lpstr>
      <vt:lpstr>目录</vt:lpstr>
      <vt:lpstr>过敏史询问的重要性</vt:lpstr>
      <vt:lpstr>了解患者过敏情况</vt:lpstr>
      <vt:lpstr>预防过敏反应发生</vt:lpstr>
      <vt:lpstr>提高医疗质量</vt:lpstr>
      <vt:lpstr>询问内容和方法</vt:lpstr>
      <vt:lpstr>询问过敏症状</vt:lpstr>
      <vt:lpstr>询问过敏药物</vt:lpstr>
      <vt:lpstr>询问过敏原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2024-09-03T16:54:28.192</cp:lastPrinted>
  <dcterms:created xsi:type="dcterms:W3CDTF">2024-09-03T08:54:28Z</dcterms:created>
  <dcterms:modified xsi:type="dcterms:W3CDTF">2024-09-03T08:54:30Z</dcterms:modified>
</cp:coreProperties>
</file>