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B0928DA2-FF41-4927-B51B-368D7E77BABD}"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5" name="PlaceHolder 1"/>
          <p:cNvSpPr>
            <a:spLocks noGrp="1"/>
          </p:cNvSpPr>
          <p:nvPr>
            <p:ph type="sldImg"/>
          </p:nvPr>
        </p:nvSpPr>
        <p:spPr>
          <a:xfrm>
            <a:off x="685800" y="1143000"/>
            <a:ext cx="5486040" cy="3085920"/>
          </a:xfrm>
          <a:prstGeom prst="rect">
            <a:avLst/>
          </a:prstGeom>
          <a:ln w="0">
            <a:noFill/>
          </a:ln>
        </p:spPr>
      </p:sp>
      <p:sp>
        <p:nvSpPr>
          <p:cNvPr id="326"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27"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8" name="PlaceHolder 1"/>
          <p:cNvSpPr>
            <a:spLocks noGrp="1"/>
          </p:cNvSpPr>
          <p:nvPr>
            <p:ph type="sldImg"/>
          </p:nvPr>
        </p:nvSpPr>
        <p:spPr>
          <a:xfrm>
            <a:off x="685800" y="1143000"/>
            <a:ext cx="5486040" cy="3085920"/>
          </a:xfrm>
          <a:prstGeom prst="rect">
            <a:avLst/>
          </a:prstGeom>
          <a:ln w="0">
            <a:noFill/>
          </a:ln>
        </p:spPr>
      </p:sp>
      <p:sp>
        <p:nvSpPr>
          <p:cNvPr id="329"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0"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1" name="PlaceHolder 1"/>
          <p:cNvSpPr>
            <a:spLocks noGrp="1"/>
          </p:cNvSpPr>
          <p:nvPr>
            <p:ph type="sldImg"/>
          </p:nvPr>
        </p:nvSpPr>
        <p:spPr>
          <a:xfrm>
            <a:off x="685800" y="1143000"/>
            <a:ext cx="5486040" cy="3085920"/>
          </a:xfrm>
          <a:prstGeom prst="rect">
            <a:avLst/>
          </a:prstGeom>
          <a:ln w="0">
            <a:noFill/>
          </a:ln>
        </p:spPr>
      </p:sp>
      <p:sp>
        <p:nvSpPr>
          <p:cNvPr id="332"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3"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4" name="PlaceHolder 1"/>
          <p:cNvSpPr>
            <a:spLocks noGrp="1"/>
          </p:cNvSpPr>
          <p:nvPr>
            <p:ph type="sldImg"/>
          </p:nvPr>
        </p:nvSpPr>
        <p:spPr>
          <a:xfrm>
            <a:off x="685800" y="1143000"/>
            <a:ext cx="5486040" cy="3085920"/>
          </a:xfrm>
          <a:prstGeom prst="rect">
            <a:avLst/>
          </a:prstGeom>
          <a:ln w="0">
            <a:noFill/>
          </a:ln>
        </p:spPr>
      </p:sp>
      <p:sp>
        <p:nvSpPr>
          <p:cNvPr id="335"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6"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4B934DC-0D3F-4012-BE18-64CF8BC6C5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1B62FC-0C49-447D-97A0-4C925EAA4F0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74171F0-7F31-42ED-B613-BF0BCCE0E9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6F0CAA2-A7E9-404F-952A-8459D3B7A5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ECD1E88-005A-4B73-99BE-9CBA65D3903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371ACC8-68B7-4032-B5C3-C50225719E2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0D71FEB-7217-4B66-9E3C-EA70CDDA4EC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4B4503-1B48-4E83-B774-361E142E32E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0F70AA8-662A-4390-88AD-13932F2AA0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3617BE-62F5-42D2-8D3B-27226063CC1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A3A7CE-676A-414E-90B6-2AD1D4A92F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7E298D65-87D3-4A31-96DE-4529942306B2}"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177791FB-9CE4-43C0-B295-930B7C5B239B}"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38120031010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行业人员管理专业培训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X</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1</a:t>
            </a:r>
            <a:r>
              <a:rPr lang="zh-CN" sz="3000" b="0" strike="noStrike" spc="-1">
                <a:solidFill>
                  <a:schemeClr val="dk1"/>
                </a:solidFill>
                <a:latin typeface="微软雅黑"/>
                <a:ea typeface="微软雅黑"/>
              </a:rPr>
              <a:t>章  课程简介</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2</a:t>
            </a:r>
            <a:r>
              <a:rPr lang="zh-CN" sz="3000" b="0" strike="noStrike" spc="-1">
                <a:solidFill>
                  <a:schemeClr val="dk1"/>
                </a:solidFill>
                <a:latin typeface="微软雅黑"/>
                <a:ea typeface="微软雅黑"/>
              </a:rPr>
              <a:t>章  管理基础知识</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3</a:t>
            </a:r>
            <a:r>
              <a:rPr lang="zh-CN" sz="3000" b="0" strike="noStrike" spc="-1">
                <a:solidFill>
                  <a:schemeClr val="dk1"/>
                </a:solidFill>
                <a:latin typeface="微软雅黑"/>
                <a:ea typeface="微软雅黑"/>
              </a:rPr>
              <a:t>章  沟通与协调</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4</a:t>
            </a:r>
            <a:r>
              <a:rPr lang="zh-CN" sz="3000" b="0" strike="noStrike" spc="-1">
                <a:solidFill>
                  <a:schemeClr val="dk1"/>
                </a:solidFill>
                <a:latin typeface="微软雅黑"/>
                <a:ea typeface="微软雅黑"/>
              </a:rPr>
              <a:t>章  人力资源管理</a:t>
            </a:r>
            <a:endParaRPr lang="en-US" sz="3000" b="0" strike="noStrike" spc="-1">
              <a:solidFill>
                <a:srgbClr val="000000"/>
              </a:solidFill>
              <a:latin typeface="Arial"/>
            </a:endParaRPr>
          </a:p>
          <a:p>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5</a:t>
            </a:r>
            <a:r>
              <a:rPr lang="zh-CN" sz="3000" b="0" strike="noStrike" spc="-1">
                <a:solidFill>
                  <a:schemeClr val="dk1"/>
                </a:solidFill>
                <a:latin typeface="微软雅黑"/>
                <a:ea typeface="微软雅黑"/>
              </a:rPr>
              <a:t>章  管理信息系统</a:t>
            </a:r>
            <a:endParaRPr lang="en-US" sz="3000" b="0" strike="noStrike" spc="-1">
              <a:solidFill>
                <a:srgbClr val="000000"/>
              </a:solidFill>
              <a:latin typeface="Arial"/>
            </a:endParaRPr>
          </a:p>
          <a:p>
            <a:pPr defTabSz="914400">
              <a:lnSpc>
                <a:spcPct val="100000"/>
              </a:lnSpc>
            </a:pPr>
            <a:r>
              <a:rPr lang="zh-CN" sz="3000" b="0" strike="noStrike" spc="-1">
                <a:solidFill>
                  <a:schemeClr val="dk1"/>
                </a:solidFill>
                <a:latin typeface="微软雅黑"/>
                <a:ea typeface="微软雅黑"/>
              </a:rPr>
              <a:t>第</a:t>
            </a:r>
            <a:r>
              <a:rPr lang="en-US" sz="3000" b="0" strike="noStrike" spc="-1">
                <a:solidFill>
                  <a:schemeClr val="dk1"/>
                </a:solidFill>
                <a:latin typeface="微软雅黑"/>
                <a:ea typeface="微软雅黑"/>
              </a:rPr>
              <a:t>6</a:t>
            </a:r>
            <a:r>
              <a:rPr lang="zh-CN" sz="3000" b="0" strike="noStrike" spc="-1">
                <a:solidFill>
                  <a:schemeClr val="dk1"/>
                </a:solidFill>
                <a:latin typeface="微软雅黑"/>
                <a:ea typeface="微软雅黑"/>
              </a:rPr>
              <a:t>章  结业总结</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第一章 课程简介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行业人员管理专业培训概述</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本课程旨在为各行业的人员提供专业的管理培训，帮助他们提升管理能力和职业发展。</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课程目标</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包括领导、沟通等</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掌握基本管理理论和技能</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通过实践提升</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培养良好的沟通和领导能力</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培养协作精神</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提升团队合作和决策能力</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处理复杂情况</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增强问题解决和冲突管理技巧</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9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适用对象</a:t>
            </a:r>
            <a:endParaRPr lang="en-US" sz="3600" b="0" strike="noStrike" spc="-1">
              <a:solidFill>
                <a:schemeClr val="dk1"/>
              </a:solidFill>
              <a:latin typeface="Arial"/>
            </a:endParaRPr>
          </a:p>
        </p:txBody>
      </p:sp>
      <p:sp>
        <p:nvSpPr>
          <p:cNvPr id="9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各级管理人员</a:t>
            </a:r>
            <a:endParaRPr lang="en-US" sz="1500" b="0" strike="noStrike" spc="-1">
              <a:solidFill>
                <a:srgbClr val="000000"/>
              </a:solidFill>
              <a:latin typeface="Arial"/>
            </a:endParaRPr>
          </a:p>
        </p:txBody>
      </p:sp>
      <p:sp>
        <p:nvSpPr>
          <p:cNvPr id="9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企业管理人员</a:t>
            </a:r>
            <a:endParaRPr lang="en-US" sz="2200" b="0" strike="noStrike" spc="-1">
              <a:solidFill>
                <a:srgbClr val="000000"/>
              </a:solidFill>
              <a:latin typeface="Arial"/>
            </a:endParaRPr>
          </a:p>
        </p:txBody>
      </p:sp>
      <p:sp>
        <p:nvSpPr>
          <p:cNvPr id="9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希望提升管理水平者</a:t>
            </a:r>
            <a:endParaRPr lang="en-US" sz="1500" b="0" strike="noStrike" spc="-1">
              <a:solidFill>
                <a:srgbClr val="000000"/>
              </a:solidFill>
              <a:latin typeface="Arial"/>
            </a:endParaRPr>
          </a:p>
        </p:txBody>
      </p:sp>
      <p:sp>
        <p:nvSpPr>
          <p:cNvPr id="9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高级主管和部门经理</a:t>
            </a:r>
            <a:endParaRPr lang="en-US" sz="2200" b="0" strike="noStrike" spc="-1">
              <a:solidFill>
                <a:srgbClr val="000000"/>
              </a:solidFill>
              <a:latin typeface="Arial"/>
            </a:endParaRPr>
          </a:p>
        </p:txBody>
      </p:sp>
      <p:sp>
        <p:nvSpPr>
          <p:cNvPr id="9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入门级别人员</a:t>
            </a:r>
            <a:endParaRPr lang="en-US" sz="1500" b="0" strike="noStrike" spc="-1">
              <a:solidFill>
                <a:srgbClr val="000000"/>
              </a:solidFill>
              <a:latin typeface="Arial"/>
            </a:endParaRPr>
          </a:p>
        </p:txBody>
      </p:sp>
      <p:sp>
        <p:nvSpPr>
          <p:cNvPr id="9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初级管理人员</a:t>
            </a:r>
            <a:endParaRPr lang="en-US" sz="2200" b="0" strike="noStrike" spc="-1">
              <a:solidFill>
                <a:srgbClr val="000000"/>
              </a:solidFill>
              <a:latin typeface="Arial"/>
            </a:endParaRPr>
          </a:p>
        </p:txBody>
      </p:sp>
      <p:sp>
        <p:nvSpPr>
          <p:cNvPr id="10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0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02"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3"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实践案例分析</a:t>
            </a:r>
            <a:endParaRPr lang="en-US" sz="2200" b="0" strike="noStrike" spc="-1">
              <a:solidFill>
                <a:srgbClr val="000000"/>
              </a:solidFill>
              <a:latin typeface="Arial"/>
            </a:endParaRPr>
          </a:p>
        </p:txBody>
      </p:sp>
      <p:sp>
        <p:nvSpPr>
          <p:cNvPr id="104"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实战演练</a:t>
            </a:r>
            <a:endParaRPr lang="en-US" sz="1500" b="0" strike="noStrike" spc="-1">
              <a:solidFill>
                <a:srgbClr val="000000"/>
              </a:solidFill>
              <a:latin typeface="Arial"/>
            </a:endParaRPr>
          </a:p>
        </p:txBody>
      </p:sp>
      <p:sp>
        <p:nvSpPr>
          <p:cNvPr id="105"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6"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小组讨论</a:t>
            </a:r>
            <a:endParaRPr lang="en-US" sz="2200" b="0" strike="noStrike" spc="-1">
              <a:solidFill>
                <a:srgbClr val="000000"/>
              </a:solidFill>
              <a:latin typeface="Arial"/>
            </a:endParaRPr>
          </a:p>
        </p:txBody>
      </p:sp>
      <p:sp>
        <p:nvSpPr>
          <p:cNvPr id="107"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思维碰撞</a:t>
            </a:r>
            <a:endParaRPr lang="en-US" sz="1500" b="0" strike="noStrike" spc="-1">
              <a:solidFill>
                <a:srgbClr val="000000"/>
              </a:solidFill>
              <a:latin typeface="Arial"/>
            </a:endParaRPr>
          </a:p>
        </p:txBody>
      </p:sp>
      <p:sp>
        <p:nvSpPr>
          <p:cNvPr id="108"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9"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个人作业</a:t>
            </a:r>
            <a:endParaRPr lang="en-US" sz="2200" b="0" strike="noStrike" spc="-1">
              <a:solidFill>
                <a:srgbClr val="000000"/>
              </a:solidFill>
              <a:latin typeface="Arial"/>
            </a:endParaRPr>
          </a:p>
        </p:txBody>
      </p:sp>
      <p:sp>
        <p:nvSpPr>
          <p:cNvPr id="110"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巩固知识</a:t>
            </a:r>
            <a:endParaRPr lang="en-US" sz="1500" b="0" strike="noStrike" spc="-1">
              <a:solidFill>
                <a:srgbClr val="000000"/>
              </a:solidFill>
              <a:latin typeface="Arial"/>
            </a:endParaRPr>
          </a:p>
        </p:txBody>
      </p:sp>
      <p:sp>
        <p:nvSpPr>
          <p:cNvPr id="111"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授课方式</a:t>
            </a:r>
            <a:endParaRPr lang="en-US" sz="3600" b="0" strike="noStrike" spc="-1">
              <a:solidFill>
                <a:schemeClr val="dk1"/>
              </a:solidFill>
              <a:latin typeface="Arial"/>
            </a:endParaRPr>
          </a:p>
        </p:txBody>
      </p:sp>
      <p:sp>
        <p:nvSpPr>
          <p:cNvPr id="112"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3"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线上课程</a:t>
            </a:r>
            <a:endParaRPr lang="en-US" sz="2200" b="0" strike="noStrike" spc="-1">
              <a:solidFill>
                <a:srgbClr val="000000"/>
              </a:solidFill>
              <a:latin typeface="Arial"/>
            </a:endParaRPr>
          </a:p>
        </p:txBody>
      </p:sp>
      <p:sp>
        <p:nvSpPr>
          <p:cNvPr id="114"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灵活学习时间</a:t>
            </a:r>
            <a:endParaRPr lang="en-US" sz="15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15"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16"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个人作业</a:t>
            </a:r>
            <a:endParaRPr lang="en-US" sz="3500" b="0" strike="noStrike" spc="-1">
              <a:solidFill>
                <a:srgbClr val="000000"/>
              </a:solidFill>
              <a:latin typeface="Arial"/>
            </a:endParaRPr>
          </a:p>
        </p:txBody>
      </p:sp>
      <p:sp>
        <p:nvSpPr>
          <p:cNvPr id="117"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个人作业是课程的一部分，通过个人思考和实践，学员可以更好地巩固所学知识，提高管理能力。</a:t>
            </a:r>
            <a:endParaRPr lang="en-US" sz="2500" b="0" strike="noStrike" spc="-1">
              <a:solidFill>
                <a:srgbClr val="000000"/>
              </a:solidFill>
              <a:latin typeface="Arial"/>
            </a:endParaRPr>
          </a:p>
        </p:txBody>
      </p:sp>
      <p:sp>
        <p:nvSpPr>
          <p:cNvPr id="118"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19"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0"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管理基础知识</a:t>
            </a:r>
            <a:endParaRPr lang="en-US" sz="3600" b="0" strike="noStrike" spc="-1">
              <a:solidFill>
                <a:schemeClr val="dk1"/>
              </a:solidFill>
              <a:latin typeface="Arial"/>
            </a:endParaRPr>
          </a:p>
        </p:txBody>
      </p:sp>
      <p:sp>
        <p:nvSpPr>
          <p:cNvPr id="121"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2"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3"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管理的定义和特点</a:t>
            </a:r>
            <a:endParaRPr lang="en-US" sz="3500" b="0" strike="noStrike" spc="-1">
              <a:solidFill>
                <a:srgbClr val="000000"/>
              </a:solidFill>
              <a:latin typeface="Arial"/>
            </a:endParaRPr>
          </a:p>
        </p:txBody>
      </p:sp>
      <p:sp>
        <p:nvSpPr>
          <p:cNvPr id="124"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管理是一种通过规划、组织、领导和控制资源以达成组织目标的过程。其功能包括计划、组织、领导和控制。管理的特点包括目的性、系统性、科学性和灵活性。</a:t>
            </a:r>
            <a:endParaRPr lang="en-US" sz="2500" b="0" strike="noStrike" spc="-1">
              <a:solidFill>
                <a:srgbClr val="000000"/>
              </a:solidFill>
              <a:latin typeface="Arial"/>
            </a:endParaRPr>
          </a:p>
        </p:txBody>
      </p:sp>
      <p:sp>
        <p:nvSpPr>
          <p:cNvPr id="125"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组织结构与职能</a:t>
            </a:r>
            <a:endParaRPr lang="en-US" sz="3600" b="0" strike="noStrike" spc="-1">
              <a:solidFill>
                <a:schemeClr val="dk1"/>
              </a:solidFill>
              <a:latin typeface="Arial"/>
            </a:endParaRPr>
          </a:p>
        </p:txBody>
      </p:sp>
      <p:sp>
        <p:nvSpPr>
          <p:cNvPr id="12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组织是一种通过规则和程序将人员和资源结合起来以达成共同目标的方式。</a:t>
            </a:r>
            <a:endParaRPr lang="en-US" sz="1500" b="0" strike="noStrike" spc="-1">
              <a:solidFill>
                <a:srgbClr val="000000"/>
              </a:solidFill>
              <a:latin typeface="Arial"/>
            </a:endParaRPr>
          </a:p>
        </p:txBody>
      </p:sp>
      <p:sp>
        <p:nvSpPr>
          <p:cNvPr id="12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组织的定义</a:t>
            </a:r>
            <a:endParaRPr lang="en-US" sz="2200" b="0" strike="noStrike" spc="-1">
              <a:solidFill>
                <a:srgbClr val="000000"/>
              </a:solidFill>
              <a:latin typeface="Arial"/>
            </a:endParaRPr>
          </a:p>
        </p:txBody>
      </p:sp>
      <p:sp>
        <p:nvSpPr>
          <p:cNvPr id="12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组织结构包括功能性、分工性、分部性和矩阵性等不同类型。</a:t>
            </a:r>
            <a:endParaRPr lang="en-US" sz="1500" b="0" strike="noStrike" spc="-1">
              <a:solidFill>
                <a:srgbClr val="000000"/>
              </a:solidFill>
              <a:latin typeface="Arial"/>
            </a:endParaRPr>
          </a:p>
        </p:txBody>
      </p:sp>
      <p:sp>
        <p:nvSpPr>
          <p:cNvPr id="13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组织结构类型</a:t>
            </a:r>
            <a:endParaRPr lang="en-US" sz="2200" b="0" strike="noStrike" spc="-1">
              <a:solidFill>
                <a:srgbClr val="000000"/>
              </a:solidFill>
              <a:latin typeface="Arial"/>
            </a:endParaRPr>
          </a:p>
        </p:txBody>
      </p:sp>
      <p:sp>
        <p:nvSpPr>
          <p:cNvPr id="13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职能部门负责实现组织的特定职能，如财务、市场营销、人力资源等。</a:t>
            </a:r>
            <a:endParaRPr lang="en-US" sz="1500" b="0" strike="noStrike" spc="-1">
              <a:solidFill>
                <a:srgbClr val="000000"/>
              </a:solidFill>
              <a:latin typeface="Arial"/>
            </a:endParaRPr>
          </a:p>
        </p:txBody>
      </p:sp>
      <p:sp>
        <p:nvSpPr>
          <p:cNvPr id="13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职能部门的作用</a:t>
            </a:r>
            <a:endParaRPr lang="en-US" sz="2200" b="0" strike="noStrike" spc="-1">
              <a:solidFill>
                <a:srgbClr val="000000"/>
              </a:solidFill>
              <a:latin typeface="Arial"/>
            </a:endParaRPr>
          </a:p>
        </p:txBody>
      </p:sp>
      <p:sp>
        <p:nvSpPr>
          <p:cNvPr id="13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3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决策与规划</a:t>
            </a:r>
            <a:endParaRPr lang="en-US" sz="3600" b="0" strike="noStrike" spc="-1">
              <a:solidFill>
                <a:schemeClr val="dk1"/>
              </a:solidFill>
              <a:latin typeface="Arial"/>
            </a:endParaRPr>
          </a:p>
        </p:txBody>
      </p:sp>
      <p:sp>
        <p:nvSpPr>
          <p:cNvPr id="13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决策包括问题识别、信息收集、方案评估和决策执行等步骤。</a:t>
            </a:r>
            <a:endParaRPr lang="en-US" sz="1500" b="0" strike="noStrike" spc="-1">
              <a:solidFill>
                <a:srgbClr val="000000"/>
              </a:solidFill>
              <a:latin typeface="Arial"/>
            </a:endParaRPr>
          </a:p>
        </p:txBody>
      </p:sp>
      <p:sp>
        <p:nvSpPr>
          <p:cNvPr id="13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决策的过程</a:t>
            </a:r>
            <a:endParaRPr lang="en-US" sz="2200" b="0" strike="noStrike" spc="-1">
              <a:solidFill>
                <a:srgbClr val="000000"/>
              </a:solidFill>
              <a:latin typeface="Arial"/>
            </a:endParaRPr>
          </a:p>
        </p:txBody>
      </p:sp>
      <p:sp>
        <p:nvSpPr>
          <p:cNvPr id="13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规划有助于组织达成目标，有效利用资源和适应环境变化。</a:t>
            </a:r>
            <a:endParaRPr lang="en-US" sz="1500" b="0" strike="noStrike" spc="-1">
              <a:solidFill>
                <a:srgbClr val="000000"/>
              </a:solidFill>
              <a:latin typeface="Arial"/>
            </a:endParaRPr>
          </a:p>
        </p:txBody>
      </p:sp>
      <p:sp>
        <p:nvSpPr>
          <p:cNvPr id="13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规划的重要性</a:t>
            </a:r>
            <a:endParaRPr lang="en-US" sz="2200" b="0" strike="noStrike" spc="-1">
              <a:solidFill>
                <a:srgbClr val="000000"/>
              </a:solidFill>
              <a:latin typeface="Arial"/>
            </a:endParaRPr>
          </a:p>
        </p:txBody>
      </p:sp>
      <p:sp>
        <p:nvSpPr>
          <p:cNvPr id="14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规划包括设定目标、分析现状、制定计划和实施监控等阶段。</a:t>
            </a:r>
            <a:endParaRPr lang="en-US" sz="1500" b="0" strike="noStrike" spc="-1">
              <a:solidFill>
                <a:srgbClr val="000000"/>
              </a:solidFill>
              <a:latin typeface="Arial"/>
            </a:endParaRPr>
          </a:p>
        </p:txBody>
      </p:sp>
      <p:sp>
        <p:nvSpPr>
          <p:cNvPr id="14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规划的步骤</a:t>
            </a:r>
            <a:endParaRPr lang="en-US" sz="2200" b="0" strike="noStrike" spc="-1">
              <a:solidFill>
                <a:srgbClr val="000000"/>
              </a:solidFill>
              <a:latin typeface="Arial"/>
            </a:endParaRPr>
          </a:p>
        </p:txBody>
      </p:sp>
      <p:sp>
        <p:nvSpPr>
          <p:cNvPr id="14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4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领导与激励</a:t>
            </a:r>
            <a:endParaRPr lang="en-US" sz="3600" b="0" strike="noStrike" spc="-1">
              <a:solidFill>
                <a:schemeClr val="dk1"/>
              </a:solidFill>
              <a:latin typeface="Arial"/>
            </a:endParaRPr>
          </a:p>
        </p:txBody>
      </p:sp>
      <p:sp>
        <p:nvSpPr>
          <p:cNvPr id="14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领导注重愿景和激励人员，管理注重实现目标和控制过程。</a:t>
            </a:r>
            <a:endParaRPr lang="en-US" sz="1500" b="0" strike="noStrike" spc="-1">
              <a:solidFill>
                <a:srgbClr val="000000"/>
              </a:solidFill>
              <a:latin typeface="Arial"/>
            </a:endParaRPr>
          </a:p>
        </p:txBody>
      </p:sp>
      <p:sp>
        <p:nvSpPr>
          <p:cNvPr id="14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领导与管理的区别</a:t>
            </a:r>
            <a:endParaRPr lang="en-US" sz="2200" b="0" strike="noStrike" spc="-1">
              <a:solidFill>
                <a:srgbClr val="000000"/>
              </a:solidFill>
              <a:latin typeface="Arial"/>
            </a:endParaRPr>
          </a:p>
        </p:txBody>
      </p:sp>
      <p:sp>
        <p:nvSpPr>
          <p:cNvPr id="14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领导力包括影响力、视野、沟通、激励和团队建设等要素。</a:t>
            </a:r>
            <a:endParaRPr lang="en-US" sz="1500" b="0" strike="noStrike" spc="-1">
              <a:solidFill>
                <a:srgbClr val="000000"/>
              </a:solidFill>
              <a:latin typeface="Arial"/>
            </a:endParaRPr>
          </a:p>
        </p:txBody>
      </p:sp>
      <p:sp>
        <p:nvSpPr>
          <p:cNvPr id="14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领导力的要素</a:t>
            </a:r>
            <a:endParaRPr lang="en-US" sz="2200" b="0" strike="noStrike" spc="-1">
              <a:solidFill>
                <a:srgbClr val="000000"/>
              </a:solidFill>
              <a:latin typeface="Arial"/>
            </a:endParaRPr>
          </a:p>
        </p:txBody>
      </p:sp>
      <p:sp>
        <p:nvSpPr>
          <p:cNvPr id="14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激励员工可以通过奖励、认可、培训和晋升等途径来提高员工工作积极性。</a:t>
            </a:r>
            <a:endParaRPr lang="en-US" sz="1500" b="0" strike="noStrike" spc="-1">
              <a:solidFill>
                <a:srgbClr val="000000"/>
              </a:solidFill>
              <a:latin typeface="Arial"/>
            </a:endParaRPr>
          </a:p>
        </p:txBody>
      </p:sp>
      <p:sp>
        <p:nvSpPr>
          <p:cNvPr id="15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激励员工的途径</a:t>
            </a:r>
            <a:endParaRPr lang="en-US" sz="2200" b="0" strike="noStrike" spc="-1">
              <a:solidFill>
                <a:srgbClr val="000000"/>
              </a:solidFill>
              <a:latin typeface="Arial"/>
            </a:endParaRPr>
          </a:p>
        </p:txBody>
      </p:sp>
      <p:sp>
        <p:nvSpPr>
          <p:cNvPr id="15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53"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管理实践案例分析</a:t>
            </a:r>
            <a:endParaRPr lang="en-US" sz="3600" b="0" strike="noStrike" spc="-1">
              <a:solidFill>
                <a:schemeClr val="dk1"/>
              </a:solidFill>
              <a:latin typeface="Arial"/>
            </a:endParaRPr>
          </a:p>
        </p:txBody>
      </p:sp>
      <p:sp>
        <p:nvSpPr>
          <p:cNvPr id="154"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以客户为中心，注重创新和效率。</a:t>
            </a:r>
            <a:endParaRPr lang="en-US" sz="1500" b="0" strike="noStrike" spc="-1">
              <a:solidFill>
                <a:srgbClr val="000000"/>
              </a:solidFill>
              <a:latin typeface="Arial"/>
            </a:endParaRPr>
          </a:p>
        </p:txBody>
      </p:sp>
      <p:sp>
        <p:nvSpPr>
          <p:cNvPr id="155"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Amazon</a:t>
            </a:r>
            <a:r>
              <a:rPr lang="zh-CN" sz="2200" b="1" strike="noStrike" spc="-1">
                <a:solidFill>
                  <a:schemeClr val="dk1"/>
                </a:solidFill>
                <a:latin typeface="微软雅黑"/>
                <a:ea typeface="微软雅黑"/>
              </a:rPr>
              <a:t>管理理念</a:t>
            </a:r>
            <a:endParaRPr lang="en-US" sz="2200" b="0" strike="noStrike" spc="-1">
              <a:solidFill>
                <a:srgbClr val="000000"/>
              </a:solidFill>
              <a:latin typeface="Arial"/>
            </a:endParaRPr>
          </a:p>
        </p:txBody>
      </p:sp>
      <p:sp>
        <p:nvSpPr>
          <p:cNvPr id="156"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鼓励员工创新，注重员工福利和工作环境。</a:t>
            </a:r>
            <a:endParaRPr lang="en-US" sz="1500" b="0" strike="noStrike" spc="-1">
              <a:solidFill>
                <a:srgbClr val="000000"/>
              </a:solidFill>
              <a:latin typeface="Arial"/>
            </a:endParaRPr>
          </a:p>
        </p:txBody>
      </p:sp>
      <p:sp>
        <p:nvSpPr>
          <p:cNvPr id="157"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Google</a:t>
            </a:r>
            <a:r>
              <a:rPr lang="zh-CN" sz="2200" b="1" strike="noStrike" spc="-1">
                <a:solidFill>
                  <a:schemeClr val="dk1"/>
                </a:solidFill>
                <a:latin typeface="微软雅黑"/>
                <a:ea typeface="微软雅黑"/>
              </a:rPr>
              <a:t>管理模式</a:t>
            </a:r>
            <a:endParaRPr lang="en-US" sz="2200" b="0" strike="noStrike" spc="-1">
              <a:solidFill>
                <a:srgbClr val="000000"/>
              </a:solidFill>
              <a:latin typeface="Arial"/>
            </a:endParaRPr>
          </a:p>
        </p:txBody>
      </p:sp>
      <p:sp>
        <p:nvSpPr>
          <p:cNvPr id="158"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注重产品设计和用户体验，秘密项目严格保密。</a:t>
            </a:r>
            <a:endParaRPr lang="en-US" sz="1500" b="0" strike="noStrike" spc="-1">
              <a:solidFill>
                <a:srgbClr val="000000"/>
              </a:solidFill>
              <a:latin typeface="Arial"/>
            </a:endParaRPr>
          </a:p>
        </p:txBody>
      </p:sp>
      <p:sp>
        <p:nvSpPr>
          <p:cNvPr id="159"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Apple</a:t>
            </a:r>
            <a:r>
              <a:rPr lang="zh-CN" sz="2200" b="1" strike="noStrike" spc="-1">
                <a:solidFill>
                  <a:schemeClr val="dk1"/>
                </a:solidFill>
                <a:latin typeface="微软雅黑"/>
                <a:ea typeface="微软雅黑"/>
              </a:rPr>
              <a:t>领导风格</a:t>
            </a:r>
            <a:endParaRPr lang="en-US" sz="2200" b="0" strike="noStrike" spc="-1">
              <a:solidFill>
                <a:srgbClr val="000000"/>
              </a:solidFill>
              <a:latin typeface="Arial"/>
            </a:endParaRPr>
          </a:p>
        </p:txBody>
      </p:sp>
      <p:sp>
        <p:nvSpPr>
          <p:cNvPr id="160"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注重技术研发和市场推广，推崇简单高效。</a:t>
            </a:r>
            <a:endParaRPr lang="en-US" sz="1500" b="0" strike="noStrike" spc="-1">
              <a:solidFill>
                <a:srgbClr val="000000"/>
              </a:solidFill>
              <a:latin typeface="Arial"/>
            </a:endParaRPr>
          </a:p>
        </p:txBody>
      </p:sp>
      <p:sp>
        <p:nvSpPr>
          <p:cNvPr id="161"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Microsoft</a:t>
            </a:r>
            <a:r>
              <a:rPr lang="zh-CN" sz="2200" b="1" strike="noStrike" spc="-1">
                <a:solidFill>
                  <a:schemeClr val="dk1"/>
                </a:solidFill>
                <a:latin typeface="微软雅黑"/>
                <a:ea typeface="微软雅黑"/>
              </a:rPr>
              <a:t>管理策略</a:t>
            </a:r>
            <a:endParaRPr lang="en-US" sz="22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2"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3"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沟通与协调</a:t>
            </a:r>
            <a:endParaRPr lang="en-US" sz="3600" b="0" strike="noStrike" spc="-1">
              <a:solidFill>
                <a:schemeClr val="dk1"/>
              </a:solidFill>
              <a:latin typeface="Arial"/>
            </a:endParaRPr>
          </a:p>
        </p:txBody>
      </p:sp>
      <p:sp>
        <p:nvSpPr>
          <p:cNvPr id="164"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5"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沟通技巧</a:t>
            </a:r>
            <a:endParaRPr lang="en-US" sz="3600" b="0" strike="noStrike" spc="-1">
              <a:solidFill>
                <a:schemeClr val="dk1"/>
              </a:solidFill>
              <a:latin typeface="Arial"/>
            </a:endParaRPr>
          </a:p>
        </p:txBody>
      </p:sp>
      <p:sp>
        <p:nvSpPr>
          <p:cNvPr id="166"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重要性</a:t>
            </a:r>
            <a:endParaRPr lang="en-US" sz="2000" b="0" strike="noStrike" spc="-1">
              <a:solidFill>
                <a:srgbClr val="000000"/>
              </a:solidFill>
              <a:latin typeface="Arial"/>
            </a:endParaRPr>
          </a:p>
        </p:txBody>
      </p:sp>
      <p:sp>
        <p:nvSpPr>
          <p:cNvPr id="167"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有效沟通的要点</a:t>
            </a:r>
            <a:endParaRPr lang="en-US" sz="3000" b="0" strike="noStrike" spc="-1">
              <a:solidFill>
                <a:srgbClr val="000000"/>
              </a:solidFill>
              <a:latin typeface="Arial"/>
            </a:endParaRPr>
          </a:p>
        </p:txBody>
      </p:sp>
      <p:sp>
        <p:nvSpPr>
          <p:cNvPr id="168"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69"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意义</a:t>
            </a:r>
            <a:endParaRPr lang="en-US" sz="2000" b="0" strike="noStrike" spc="-1">
              <a:solidFill>
                <a:srgbClr val="000000"/>
              </a:solidFill>
              <a:latin typeface="Arial"/>
            </a:endParaRPr>
          </a:p>
        </p:txBody>
      </p:sp>
      <p:sp>
        <p:nvSpPr>
          <p:cNvPr id="170"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听取反馈的重要性</a:t>
            </a:r>
            <a:endParaRPr lang="en-US" sz="3000" b="0" strike="noStrike" spc="-1">
              <a:solidFill>
                <a:srgbClr val="000000"/>
              </a:solidFill>
              <a:latin typeface="Arial"/>
            </a:endParaRPr>
          </a:p>
        </p:txBody>
      </p:sp>
      <p:sp>
        <p:nvSpPr>
          <p:cNvPr id="171"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72"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方法</a:t>
            </a:r>
            <a:endParaRPr lang="en-US" sz="2000" b="0" strike="noStrike" spc="-1">
              <a:solidFill>
                <a:srgbClr val="000000"/>
              </a:solidFill>
              <a:latin typeface="Arial"/>
            </a:endParaRPr>
          </a:p>
        </p:txBody>
      </p:sp>
      <p:sp>
        <p:nvSpPr>
          <p:cNvPr id="173"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避免沟通障碍</a:t>
            </a:r>
            <a:endParaRPr lang="en-US" sz="3000" b="0" strike="noStrike" spc="-1">
              <a:solidFill>
                <a:srgbClr val="000000"/>
              </a:solidFill>
              <a:latin typeface="Arial"/>
            </a:endParaRPr>
          </a:p>
        </p:txBody>
      </p:sp>
      <p:sp>
        <p:nvSpPr>
          <p:cNvPr id="174" name="椭圆 1"/>
          <p:cNvSpPr/>
          <p:nvPr/>
        </p:nvSpPr>
        <p:spPr>
          <a:xfrm>
            <a:off x="669240" y="507060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7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协调团队</a:t>
            </a:r>
            <a:endParaRPr lang="en-US" sz="3600" b="0" strike="noStrike" spc="-1">
              <a:solidFill>
                <a:schemeClr val="dk1"/>
              </a:solidFill>
              <a:latin typeface="Arial"/>
            </a:endParaRPr>
          </a:p>
        </p:txBody>
      </p:sp>
      <p:sp>
        <p:nvSpPr>
          <p:cNvPr id="17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关键性</a:t>
            </a:r>
            <a:endParaRPr lang="en-US" sz="1500" b="0" strike="noStrike" spc="-1">
              <a:solidFill>
                <a:srgbClr val="000000"/>
              </a:solidFill>
              <a:latin typeface="Arial"/>
            </a:endParaRPr>
          </a:p>
        </p:txBody>
      </p:sp>
      <p:sp>
        <p:nvSpPr>
          <p:cNvPr id="17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团队建设的重要性</a:t>
            </a:r>
            <a:endParaRPr lang="en-US" sz="2200" b="0" strike="noStrike" spc="-1">
              <a:solidFill>
                <a:srgbClr val="000000"/>
              </a:solidFill>
              <a:latin typeface="Arial"/>
            </a:endParaRPr>
          </a:p>
        </p:txBody>
      </p:sp>
      <p:sp>
        <p:nvSpPr>
          <p:cNvPr id="17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策略</a:t>
            </a:r>
            <a:endParaRPr lang="en-US" sz="1500" b="0" strike="noStrike" spc="-1">
              <a:solidFill>
                <a:srgbClr val="000000"/>
              </a:solidFill>
              <a:latin typeface="Arial"/>
            </a:endParaRPr>
          </a:p>
        </p:txBody>
      </p:sp>
      <p:sp>
        <p:nvSpPr>
          <p:cNvPr id="17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解决团队冲突的方法</a:t>
            </a:r>
            <a:endParaRPr lang="en-US" sz="2200" b="0" strike="noStrike" spc="-1">
              <a:solidFill>
                <a:srgbClr val="000000"/>
              </a:solidFill>
              <a:latin typeface="Arial"/>
            </a:endParaRPr>
          </a:p>
        </p:txBody>
      </p:sp>
      <p:sp>
        <p:nvSpPr>
          <p:cNvPr id="18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方法</a:t>
            </a:r>
            <a:endParaRPr lang="en-US" sz="1500" b="0" strike="noStrike" spc="-1">
              <a:solidFill>
                <a:srgbClr val="000000"/>
              </a:solidFill>
              <a:latin typeface="Arial"/>
            </a:endParaRPr>
          </a:p>
        </p:txBody>
      </p:sp>
      <p:sp>
        <p:nvSpPr>
          <p:cNvPr id="18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促进团队合作的策略</a:t>
            </a:r>
            <a:endParaRPr lang="en-US" sz="2200" b="0" strike="noStrike" spc="-1">
              <a:solidFill>
                <a:srgbClr val="000000"/>
              </a:solidFill>
              <a:latin typeface="Arial"/>
            </a:endParaRPr>
          </a:p>
        </p:txBody>
      </p:sp>
      <p:sp>
        <p:nvSpPr>
          <p:cNvPr id="18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84"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5"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冲突的成因</a:t>
            </a:r>
            <a:endParaRPr lang="en-US" sz="2200" b="0" strike="noStrike" spc="-1">
              <a:solidFill>
                <a:srgbClr val="000000"/>
              </a:solidFill>
              <a:latin typeface="Arial"/>
            </a:endParaRPr>
          </a:p>
        </p:txBody>
      </p:sp>
      <p:sp>
        <p:nvSpPr>
          <p:cNvPr id="186"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利益冲突</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人际关系</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意见分歧</a:t>
            </a:r>
            <a:endParaRPr lang="en-US" sz="1500" b="0" strike="noStrike" spc="-1">
              <a:solidFill>
                <a:srgbClr val="000000"/>
              </a:solidFill>
              <a:latin typeface="Arial"/>
            </a:endParaRPr>
          </a:p>
        </p:txBody>
      </p:sp>
      <p:sp>
        <p:nvSpPr>
          <p:cNvPr id="187"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8"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冲突处理的策略</a:t>
            </a:r>
            <a:endParaRPr lang="en-US" sz="2200" b="0" strike="noStrike" spc="-1">
              <a:solidFill>
                <a:srgbClr val="000000"/>
              </a:solidFill>
              <a:latin typeface="Arial"/>
            </a:endParaRPr>
          </a:p>
        </p:txBody>
      </p:sp>
      <p:sp>
        <p:nvSpPr>
          <p:cNvPr id="189"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沟通</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妥协</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协商</a:t>
            </a:r>
            <a:endParaRPr lang="en-US" sz="1500" b="0" strike="noStrike" spc="-1">
              <a:solidFill>
                <a:srgbClr val="000000"/>
              </a:solidFill>
              <a:latin typeface="Arial"/>
            </a:endParaRPr>
          </a:p>
        </p:txBody>
      </p:sp>
      <p:sp>
        <p:nvSpPr>
          <p:cNvPr id="190"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1"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92"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93"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谈判与冲突解决</a:t>
            </a:r>
            <a:endParaRPr lang="en-US" sz="3600" b="0" strike="noStrike" spc="-1">
              <a:solidFill>
                <a:schemeClr val="dk1"/>
              </a:solidFill>
              <a:latin typeface="Arial"/>
            </a:endParaRPr>
          </a:p>
        </p:txBody>
      </p:sp>
      <p:sp>
        <p:nvSpPr>
          <p:cNvPr id="194"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5"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谈判的原则</a:t>
            </a:r>
            <a:endParaRPr lang="en-US" sz="2200" b="0" strike="noStrike" spc="-1">
              <a:solidFill>
                <a:srgbClr val="000000"/>
              </a:solidFill>
              <a:latin typeface="Arial"/>
            </a:endParaRPr>
          </a:p>
        </p:txBody>
      </p:sp>
      <p:sp>
        <p:nvSpPr>
          <p:cNvPr id="196"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公平</a:t>
            </a:r>
            <a:endParaRPr lang="en-US" sz="1500" b="0" strike="noStrike" spc="-1">
              <a:solidFill>
                <a:srgbClr val="000000"/>
              </a:solidFill>
              <a:latin typeface="Arial"/>
            </a:endParaRPr>
          </a:p>
          <a:p>
            <a:r>
              <a:rPr lang="zh-CN" sz="1500" b="0" strike="noStrike" spc="-1">
                <a:solidFill>
                  <a:schemeClr val="dk1">
                    <a:lumMod val="85000"/>
                    <a:lumOff val="15000"/>
                  </a:schemeClr>
                </a:solidFill>
                <a:latin typeface="微软雅黑"/>
                <a:ea typeface="微软雅黑"/>
              </a:rPr>
              <a:t>诚实</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尊重</a:t>
            </a:r>
            <a:endParaRPr lang="en-US" sz="1500" b="0" strike="noStrike" spc="-1">
              <a:solidFill>
                <a:srgbClr val="000000"/>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8"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案例分析：团队协作的成功案例</a:t>
            </a:r>
            <a:endParaRPr lang="en-US" sz="3500" b="0" strike="noStrike" spc="-1">
              <a:solidFill>
                <a:srgbClr val="000000"/>
              </a:solidFill>
              <a:latin typeface="Arial"/>
            </a:endParaRPr>
          </a:p>
        </p:txBody>
      </p:sp>
      <p:sp>
        <p:nvSpPr>
          <p:cNvPr id="199"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通过分析团队合作的关键因素，总结成功的团队协作经验，可以为团队的未来发展提出改进建议。</a:t>
            </a:r>
            <a:endParaRPr lang="en-US" sz="2500" b="0" strike="noStrike" spc="-1">
              <a:solidFill>
                <a:srgbClr val="000000"/>
              </a:solidFill>
              <a:latin typeface="Arial"/>
            </a:endParaRPr>
          </a:p>
        </p:txBody>
      </p:sp>
      <p:sp>
        <p:nvSpPr>
          <p:cNvPr id="20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https://d.book118.com/038120031010006050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130</Paragraphs>
  <Slides>20</Slides>
  <Notes>4</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行业人员管理专业培训</vt:lpstr>
      <vt:lpstr>目录</vt:lpstr>
      <vt:lpstr>第一章 课程简介</vt:lpstr>
      <vt:lpstr> </vt:lpstr>
      <vt:lpstr>课程目标</vt:lpstr>
      <vt:lpstr>适用对象</vt:lpstr>
      <vt:lpstr>授课方式</vt:lpstr>
      <vt:lpstr> </vt:lpstr>
      <vt:lpstr>第2章 管理基础知识</vt:lpstr>
      <vt:lpstr> </vt:lpstr>
      <vt:lpstr>组织结构与职能</vt:lpstr>
      <vt:lpstr>决策与规划</vt:lpstr>
      <vt:lpstr>领导与激励</vt:lpstr>
      <vt:lpstr>管理实践案例分析</vt:lpstr>
      <vt:lpstr>第3章 沟通与协调</vt:lpstr>
      <vt:lpstr>沟通技巧</vt:lpstr>
      <vt:lpstr>协调团队</vt:lpstr>
      <vt:lpstr>谈判与冲突解决</vt:lpstr>
      <vt:lpstr> </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2024-09-29T14:30:58.566</cp:lastPrinted>
  <dcterms:created xsi:type="dcterms:W3CDTF">2024-09-29T06:30:58Z</dcterms:created>
  <dcterms:modified xsi:type="dcterms:W3CDTF">2024-09-29T06:31:00Z</dcterms:modified>
</cp:coreProperties>
</file>