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13F782D-6986-45E6-B1D6-92FB0DB6B7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9AE8543-F280-4908-ACF5-234E570AB0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D357DDD-1803-4203-9FEA-E2FAF83EBC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9B2C2ED-C1AF-4A08-B294-BB7B18980F5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BB9EBA6-E449-4E7C-BE7A-8BCC28BC6F4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9EF7A4A-2B6D-43F5-991A-62490721F77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D52645F-6A4F-4C00-AC92-2F9F0B1ABBE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7DF4F37-9935-46BA-8727-BBAF3616AFF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6DC052D-1E7F-4903-9D93-AAE6A490646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88CF107-064B-4137-AE3F-BF213FC14E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918FCF6-CCA6-419A-A9A8-E74BE4641E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38121106072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室内空气质量防洪演示措施</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603200">
                    <a:alpha val="100000"/>
                  </a:srgbClr>
                </a:solidFill>
                <a:latin typeface="Microsoft Yahei"/>
                <a:ea typeface="Microsoft Yahei"/>
                <a:cs typeface="Microsoft Yahei"/>
              </a:rPr>
              <a:t>汇报人：XX</a:t>
            </a:r>
          </a:p>
        </p:txBody>
      </p:sp>
      <p:sp>
        <p:nvSpPr>
          <p:cNvPr id="4" name="TextBox 4"/>
          <p:cNvSpPr txBox="1"/>
          <p:nvPr/>
        </p:nvSpPr>
        <p:spPr>
          <a:xfrm>
            <a:off x="5869779" y="6029318"/>
            <a:ext cx="2790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603200">
                    <a:alpha val="100000"/>
                  </a:srgbClr>
                </a:solidFill>
                <a:latin typeface="Microsoft Yahei"/>
                <a:ea typeface="Microsoft Yahei"/>
                <a:cs typeface="Microsoft Yahei"/>
              </a:rPr>
              <a:t>2024-01-07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4792980"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室内空气质量的重要性</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室内空气污染的主要来源</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提高室内空气质量的措施</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防洪措施在室内空气质量中的应用</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未来展望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01</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室内空气质量的重要性</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4958" r="495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保持室内空气清新对提高人体免疫力、预防疾病具有重要意义。</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长期接触不良的室内空气质量会导致各种健康问题，如呼吸道疾病、哮喘、肺癌等。</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室内空气污染物如甲醛、苯等有害气体对人体的危害极大，长期吸入会增加患癌风险。</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健康影响</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生活品质影响</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良好的室内空气质量可以提高居住舒适度，使人心情愉悦，提高生活质量。</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室内空气污染物会导致室内异味、刺鼻气味，影响居住环境，降低生活品质。</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改善室内空气质量可以减少家庭成员因空气污染而引发的过敏、咳嗽等症状，提高生活品质。</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室内空气质量差会导致员工工作效率低下，如头痛、乏力、嗜睡等症状。</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长期处于不良的室内空气环境中，员工的身体健康状况会受到影响，进而影响工作效率。</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保持办公室内空气流通、清新，可以提高员工的工作效率和工作满意度。</a:t>
              </a:r>
            </a:p>
          </p:txBody>
        </p:sp>
      </p:grpSp>
      <p:pic>
        <p:nvPicPr>
          <p:cNvPr id="14" name="Picture 14"/>
          <p:cNvPicPr>
            <a:picLocks noChangeAspect="1"/>
          </p:cNvPicPr>
          <p:nvPr/>
        </p:nvPicPr>
        <p:blipFill>
          <a:blip r:embed="rId2"/>
          <a:srcRect l="20958" r="20958"/>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l="21875" r="21875"/>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工作效率影响</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02</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室内空气污染的主要来源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27474" y="2630710"/>
            <a:ext cx="2226278" cy="2226278"/>
            <a:chOff x="1127474" y="2630710"/>
            <a:chExt cx="2226278" cy="2226278"/>
          </a:xfrm>
        </p:grpSpPr>
        <p:sp>
          <p:nvSpPr>
            <p:cNvPr id="3" name="AutoShape 3"/>
            <p:cNvSpPr/>
            <p:nvPr/>
          </p:nvSpPr>
          <p:spPr>
            <a:xfrm>
              <a:off x="1127474" y="2630710"/>
              <a:ext cx="2226278" cy="22262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cxnSp>
        <p:nvCxnSpPr>
          <p:cNvPr id="4" name="Connector 4"/>
          <p:cNvCxnSpPr/>
          <p:nvPr/>
        </p:nvCxnSpPr>
        <p:spPr>
          <a:xfrm>
            <a:off x="3728313" y="2422931"/>
            <a:ext cx="1246133" cy="0"/>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a:off x="4309187" y="3726659"/>
            <a:ext cx="665253" cy="0"/>
          </a:xfrm>
          <a:prstGeom prst="line">
            <a:avLst/>
          </a:prstGeom>
          <a:ln w="12700">
            <a:solidFill>
              <a:schemeClr val="accent4"/>
            </a:solidFill>
            <a:prstDash val="dash"/>
          </a:ln>
        </p:spPr>
        <p:style>
          <a:lnRef idx="0">
            <a:schemeClr val="accent4"/>
          </a:lnRef>
          <a:fillRef idx="1">
            <a:schemeClr val="accent4"/>
          </a:fillRef>
          <a:effectRef idx="0">
            <a:schemeClr val="accent4"/>
          </a:effectRef>
          <a:fontRef idx="minor">
            <a:schemeClr val="lt1"/>
          </a:fontRef>
        </p:style>
      </p:cxnSp>
      <p:cxnSp>
        <p:nvCxnSpPr>
          <p:cNvPr id="6" name="Connector 6"/>
          <p:cNvCxnSpPr/>
          <p:nvPr/>
        </p:nvCxnSpPr>
        <p:spPr>
          <a:xfrm>
            <a:off x="3728313" y="5030388"/>
            <a:ext cx="1246133" cy="0"/>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7" name="Group 7"/>
          <p:cNvGrpSpPr/>
          <p:nvPr/>
        </p:nvGrpSpPr>
        <p:grpSpPr>
          <a:xfrm>
            <a:off x="3098006" y="4715256"/>
            <a:ext cx="630365" cy="630269"/>
            <a:chOff x="3098006" y="4715256"/>
            <a:chExt cx="630365" cy="630269"/>
          </a:xfrm>
        </p:grpSpPr>
        <p:sp>
          <p:nvSpPr>
            <p:cNvPr id="8" name="AutoShape 8"/>
            <p:cNvSpPr/>
            <p:nvPr/>
          </p:nvSpPr>
          <p:spPr>
            <a:xfrm>
              <a:off x="3098006" y="4715256"/>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242405" y="4895659"/>
            <a:ext cx="352711" cy="269463"/>
            <a:chOff x="3242405" y="4895659"/>
            <a:chExt cx="352711" cy="269463"/>
          </a:xfrm>
        </p:grpSpPr>
        <p:sp>
          <p:nvSpPr>
            <p:cNvPr id="10" name="Freeform 10"/>
            <p:cNvSpPr/>
            <p:nvPr/>
          </p:nvSpPr>
          <p:spPr>
            <a:xfrm>
              <a:off x="3242405" y="4895659"/>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371564" y="4966240"/>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098006" y="2107787"/>
            <a:ext cx="630365" cy="630269"/>
            <a:chOff x="3098006" y="2107787"/>
            <a:chExt cx="630365" cy="630269"/>
          </a:xfrm>
        </p:grpSpPr>
        <p:sp>
          <p:nvSpPr>
            <p:cNvPr id="13" name="AutoShape 13"/>
            <p:cNvSpPr/>
            <p:nvPr/>
          </p:nvSpPr>
          <p:spPr>
            <a:xfrm>
              <a:off x="3098006" y="2107787"/>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310033" y="225532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3678841" y="3411474"/>
            <a:ext cx="630365" cy="630269"/>
            <a:chOff x="3678841" y="3411474"/>
            <a:chExt cx="630365" cy="630269"/>
          </a:xfrm>
        </p:grpSpPr>
        <p:sp>
          <p:nvSpPr>
            <p:cNvPr id="16" name="AutoShape 16"/>
            <p:cNvSpPr/>
            <p:nvPr/>
          </p:nvSpPr>
          <p:spPr>
            <a:xfrm>
              <a:off x="3678841" y="3411474"/>
              <a:ext cx="630365" cy="630269"/>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842099" y="3569779"/>
            <a:ext cx="313754" cy="313849"/>
            <a:chOff x="3842099" y="3569779"/>
            <a:chExt cx="313754" cy="313849"/>
          </a:xfrm>
        </p:grpSpPr>
        <p:sp>
          <p:nvSpPr>
            <p:cNvPr id="18" name="Freeform 18"/>
            <p:cNvSpPr/>
            <p:nvPr/>
          </p:nvSpPr>
          <p:spPr>
            <a:xfrm>
              <a:off x="3842099" y="3598926"/>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914965" y="3671697"/>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998309" y="3569779"/>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rot="16200000" flipH="1">
            <a:off x="7464743" y="-536734"/>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rot="16200000" flipH="1">
            <a:off x="4751927"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rot="5400000">
            <a:off x="10177558"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650706" y="2152763"/>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01</a:t>
            </a:r>
          </a:p>
        </p:txBody>
      </p:sp>
      <p:sp>
        <p:nvSpPr>
          <p:cNvPr id="25" name="Freeform 25"/>
          <p:cNvSpPr/>
          <p:nvPr/>
        </p:nvSpPr>
        <p:spPr>
          <a:xfrm rot="16200000" flipH="1">
            <a:off x="7464743" y="766953"/>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4">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rot="16200000" flipH="1">
            <a:off x="4751927"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rot="5400000">
            <a:off x="10177558"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5650706" y="3472386"/>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02</a:t>
            </a:r>
          </a:p>
        </p:txBody>
      </p:sp>
      <p:sp>
        <p:nvSpPr>
          <p:cNvPr id="29" name="Freeform 29"/>
          <p:cNvSpPr/>
          <p:nvPr/>
        </p:nvSpPr>
        <p:spPr>
          <a:xfrm rot="16200000" flipH="1">
            <a:off x="7464743" y="2070735"/>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rot="16200000" flipH="1">
            <a:off x="4751927"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rot="5400000">
            <a:off x="10177558"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5650706" y="4802600"/>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03</a:t>
            </a:r>
          </a:p>
        </p:txBody>
      </p:sp>
      <p:sp>
        <p:nvSpPr>
          <p:cNvPr id="33" name="Freeform 33"/>
          <p:cNvSpPr/>
          <p:nvPr/>
        </p:nvSpPr>
        <p:spPr>
          <a:xfrm>
            <a:off x="1877711" y="3429001"/>
            <a:ext cx="725805" cy="725805"/>
          </a:xfrm>
          <a:custGeom>
            <a:rect l="l" t="t" r="r" b="b"/>
            <a:pathLst>
              <a:path w="442"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342361" y="1913983"/>
            <a:ext cx="4203080" cy="1017878"/>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建筑装修材料中的甲醛、苯等有害物质是室内空气污染的主要来源之一。</a:t>
            </a:r>
            <a:endParaRPr lang="en-US" sz="1100"/>
          </a:p>
        </p:txBody>
      </p:sp>
      <p:sp>
        <p:nvSpPr>
          <p:cNvPr id="35" name="AutoShape 35"/>
          <p:cNvSpPr/>
          <p:nvPr/>
        </p:nvSpPr>
        <p:spPr>
          <a:xfrm>
            <a:off x="6329284" y="3234910"/>
            <a:ext cx="4203080" cy="1017878"/>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这些有害物质主要来自于油漆、家具制造过程中使用的粘胶剂等。</a:t>
            </a:r>
            <a:endParaRPr lang="en-US" sz="1100"/>
          </a:p>
        </p:txBody>
      </p:sp>
      <p:sp>
        <p:nvSpPr>
          <p:cNvPr id="36" name="AutoShape 36"/>
          <p:cNvSpPr/>
          <p:nvPr/>
        </p:nvSpPr>
        <p:spPr>
          <a:xfrm>
            <a:off x="6329284" y="4521452"/>
            <a:ext cx="4203080" cy="1017878"/>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长期接触这些有害物质会对人体健康造成严重影响，如引发呼吸道疾病、皮肤过敏等症状。</a:t>
            </a:r>
            <a:endParaRPr lang="en-US" sz="1100"/>
          </a:p>
        </p:txBody>
      </p:sp>
      <p:grpSp>
        <p:nvGrpSpPr>
          <p:cNvPr id="37" name="Group 37"/>
          <p:cNvGrpSpPr/>
          <p:nvPr/>
        </p:nvGrpSpPr>
        <p:grpSpPr>
          <a:xfrm>
            <a:off x="454963" y="93878"/>
            <a:ext cx="10641129" cy="914400"/>
            <a:chOff x="454963" y="93878"/>
            <a:chExt cx="10641129" cy="914400"/>
          </a:xfrm>
        </p:grpSpPr>
        <p:sp>
          <p:nvSpPr>
            <p:cNvPr id="38" name="AutoShape 3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TextBox 5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建筑装修材料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197479" y="2448496"/>
            <a:ext cx="1568482" cy="1639538"/>
            <a:chOff x="6197479" y="2448496"/>
            <a:chExt cx="1568482" cy="1639538"/>
          </a:xfrm>
        </p:grpSpPr>
        <p:sp>
          <p:nvSpPr>
            <p:cNvPr id="3" name="Freeform 3"/>
            <p:cNvSpPr/>
            <p:nvPr/>
          </p:nvSpPr>
          <p:spPr>
            <a:xfrm rot="15417784">
              <a:off x="6197479" y="2448496"/>
              <a:ext cx="1568482" cy="1639538"/>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0817784">
              <a:off x="6791744" y="3078289"/>
              <a:ext cx="380048" cy="38004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7798918" y="1874806"/>
            <a:ext cx="3224117" cy="3370231"/>
            <a:chOff x="7798918" y="1874806"/>
            <a:chExt cx="3224117" cy="3370231"/>
          </a:xfrm>
        </p:grpSpPr>
        <p:sp>
          <p:nvSpPr>
            <p:cNvPr id="6" name="Freeform 6"/>
            <p:cNvSpPr/>
            <p:nvPr/>
          </p:nvSpPr>
          <p:spPr>
            <a:xfrm rot="16200000">
              <a:off x="7798918" y="1874806"/>
              <a:ext cx="3224117" cy="3370231"/>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0817784">
              <a:off x="9070791" y="3201543"/>
              <a:ext cx="680371" cy="68037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979101" y="4077938"/>
            <a:ext cx="977456" cy="1021747"/>
            <a:chOff x="6979101" y="4077938"/>
            <a:chExt cx="977456" cy="1021747"/>
          </a:xfrm>
        </p:grpSpPr>
        <p:sp>
          <p:nvSpPr>
            <p:cNvPr id="9" name="Freeform 9"/>
            <p:cNvSpPr/>
            <p:nvPr/>
          </p:nvSpPr>
          <p:spPr>
            <a:xfrm rot="16200000">
              <a:off x="6979101" y="4077938"/>
              <a:ext cx="977456" cy="1021747"/>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349433" y="4470368"/>
              <a:ext cx="236887" cy="23688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家具和电器</a:t>
              </a:r>
            </a:p>
          </p:txBody>
        </p:sp>
      </p:grpSp>
      <p:sp>
        <p:nvSpPr>
          <p:cNvPr id="33" name="AutoShape 33"/>
          <p:cNvSpPr/>
          <p:nvPr/>
        </p:nvSpPr>
        <p:spPr>
          <a:xfrm>
            <a:off x="579283" y="2049017"/>
            <a:ext cx="584258" cy="584258"/>
          </a:xfrm>
          <a:prstGeom prst="ellipse">
            <a:avLst/>
          </a:prstGeom>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34" name="AutoShape 34"/>
          <p:cNvSpPr/>
          <p:nvPr/>
        </p:nvSpPr>
        <p:spPr>
          <a:xfrm>
            <a:off x="674589" y="2156678"/>
            <a:ext cx="395855"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1">
                    <a:alpha val="100000"/>
                  </a:schemeClr>
                </a:solidFill>
                <a:latin typeface="Microsoft Yahei"/>
                <a:ea typeface="Microsoft Yahei"/>
                <a:cs typeface="Microsoft Yahei"/>
              </a:rPr>
              <a:t>01</a:t>
            </a:r>
            <a:endParaRPr lang="en-US" sz="1100"/>
          </a:p>
        </p:txBody>
      </p:sp>
      <p:sp>
        <p:nvSpPr>
          <p:cNvPr id="35" name="TextBox 35"/>
          <p:cNvSpPr txBox="1"/>
          <p:nvPr/>
        </p:nvSpPr>
        <p:spPr>
          <a:xfrm>
            <a:off x="1350983" y="1947863"/>
            <a:ext cx="4120112" cy="786566"/>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家具和电器在使用过程中会释放出一定量的有害物质，如甲醛、苯等。</a:t>
            </a:r>
          </a:p>
        </p:txBody>
      </p:sp>
      <p:sp>
        <p:nvSpPr>
          <p:cNvPr id="36" name="AutoShape 36"/>
          <p:cNvSpPr/>
          <p:nvPr/>
        </p:nvSpPr>
        <p:spPr>
          <a:xfrm>
            <a:off x="579283" y="3218181"/>
            <a:ext cx="584258" cy="584258"/>
          </a:xfrm>
          <a:prstGeom prst="ellipse">
            <a:avLst/>
          </a:prstGeom>
          <a:ln w="19050">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37" name="AutoShape 37"/>
          <p:cNvSpPr/>
          <p:nvPr/>
        </p:nvSpPr>
        <p:spPr>
          <a:xfrm>
            <a:off x="655539" y="3325842"/>
            <a:ext cx="453011"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2">
                    <a:alpha val="100000"/>
                  </a:schemeClr>
                </a:solidFill>
                <a:latin typeface="Microsoft Yahei"/>
                <a:ea typeface="Microsoft Yahei"/>
                <a:cs typeface="Microsoft Yahei"/>
              </a:rPr>
              <a:t>02</a:t>
            </a:r>
            <a:endParaRPr lang="en-US" sz="1100"/>
          </a:p>
        </p:txBody>
      </p:sp>
      <p:sp>
        <p:nvSpPr>
          <p:cNvPr id="38" name="TextBox 38"/>
          <p:cNvSpPr txBox="1"/>
          <p:nvPr/>
        </p:nvSpPr>
        <p:spPr>
          <a:xfrm>
            <a:off x="1350983" y="3110437"/>
            <a:ext cx="4114800" cy="799744"/>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这些有害物质会对室内空气质量造成影响，尤其是新家具和新电器。</a:t>
            </a:r>
          </a:p>
        </p:txBody>
      </p:sp>
      <p:sp>
        <p:nvSpPr>
          <p:cNvPr id="39" name="AutoShape 39"/>
          <p:cNvSpPr/>
          <p:nvPr/>
        </p:nvSpPr>
        <p:spPr>
          <a:xfrm>
            <a:off x="575049" y="4441785"/>
            <a:ext cx="584258" cy="584258"/>
          </a:xfrm>
          <a:prstGeom prst="ellipse">
            <a:avLst/>
          </a:prstGeom>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40" name="AutoShape 40"/>
          <p:cNvSpPr/>
          <p:nvPr/>
        </p:nvSpPr>
        <p:spPr>
          <a:xfrm>
            <a:off x="642204" y="4549446"/>
            <a:ext cx="453011"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3">
                    <a:alpha val="100000"/>
                  </a:schemeClr>
                </a:solidFill>
                <a:latin typeface="Microsoft Yahei"/>
                <a:ea typeface="Microsoft Yahei"/>
                <a:cs typeface="Microsoft Yahei"/>
              </a:rPr>
              <a:t>03</a:t>
            </a:r>
            <a:endParaRPr lang="en-US" sz="1100"/>
          </a:p>
        </p:txBody>
      </p:sp>
      <p:sp>
        <p:nvSpPr>
          <p:cNvPr id="41" name="TextBox 41"/>
          <p:cNvSpPr txBox="1"/>
          <p:nvPr/>
        </p:nvSpPr>
        <p:spPr>
          <a:xfrm>
            <a:off x="1350983" y="4340631"/>
            <a:ext cx="4114800" cy="786566"/>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选择符合国家标准的环保家具和电器，以及定期通风换气可以有效降低室内空气污染。</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667" r="14667"/>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人类活动也是室内空气污染的主要来源之一。</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如吸烟、烹饪、清洁等过程中会产生大量的有害物质，如一氧化碳、氮氧化物等。</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保持室内空气流通，减少吸烟和避免在室内进行高污染活动可以有效改善室内空气质量。</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人类活动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9579498" y="4122330"/>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072323" y="1774071"/>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04127" y="2472562"/>
            <a:ext cx="27622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室外污染物如颗粒物、二氧化硫等会通过门窗、通风系统等途径进入室内。</a:t>
            </a:r>
          </a:p>
        </p:txBody>
      </p:sp>
      <p:sp>
        <p:nvSpPr>
          <p:cNvPr id="5" name="TextBox 5"/>
          <p:cNvSpPr txBox="1"/>
          <p:nvPr/>
        </p:nvSpPr>
        <p:spPr>
          <a:xfrm>
            <a:off x="5046100" y="4806368"/>
            <a:ext cx="26574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室外空气质量差时，污染物浓度会更高，对室内空气质量造成影响。</a:t>
            </a:r>
          </a:p>
        </p:txBody>
      </p:sp>
      <p:sp>
        <p:nvSpPr>
          <p:cNvPr id="6" name="TextBox 6"/>
          <p:cNvSpPr txBox="1"/>
          <p:nvPr/>
        </p:nvSpPr>
        <p:spPr>
          <a:xfrm>
            <a:off x="8499110" y="4817651"/>
            <a:ext cx="27622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使用空气净化器、定期清洗通风系统等措施可以有效降低室外污染物对室内空气质量的影响。</a:t>
            </a:r>
          </a:p>
        </p:txBody>
      </p:sp>
      <p:sp>
        <p:nvSpPr>
          <p:cNvPr id="7" name="AutoShape 7"/>
          <p:cNvSpPr/>
          <p:nvPr/>
        </p:nvSpPr>
        <p:spPr>
          <a:xfrm>
            <a:off x="6072323" y="4122330"/>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244501" y="4282317"/>
            <a:ext cx="280981" cy="280981"/>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249635" y="1942726"/>
            <a:ext cx="246922" cy="24692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9758054" y="4300887"/>
            <a:ext cx="243840" cy="243840"/>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2"/>
          <a:srcRect l="13792" r="13792"/>
          <a:stretch>
            <a:fillRect/>
          </a:stretch>
        </p:blipFill>
        <p:spPr>
          <a:xfrm>
            <a:off x="8770541" y="1481576"/>
            <a:ext cx="2313273" cy="2313273"/>
          </a:xfrm>
          <a:prstGeom prst="roundRect">
            <a:avLst/>
          </a:prstGeom>
        </p:spPr>
      </p:pic>
      <p:pic>
        <p:nvPicPr>
          <p:cNvPr id="12" name="Picture 12"/>
          <p:cNvPicPr>
            <a:picLocks noChangeAspect="1"/>
          </p:cNvPicPr>
          <p:nvPr/>
        </p:nvPicPr>
        <p:blipFill>
          <a:blip r:embed="rId3"/>
          <a:srcRect l="14145" r="14145"/>
          <a:stretch>
            <a:fillRect/>
          </a:stretch>
        </p:blipFill>
        <p:spPr>
          <a:xfrm>
            <a:off x="454963" y="1481576"/>
            <a:ext cx="4240298" cy="4612191"/>
          </a:xfrm>
          <a:prstGeom prst="round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室外污染物的渗透</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03</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提高室内空气质量的措施</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https://d.book118.com/038121106072006031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59</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2024-09-08T12:38:11.236</cp:lastPrinted>
  <dcterms:created xsi:type="dcterms:W3CDTF">2024-09-08T04:38:11Z</dcterms:created>
  <dcterms:modified xsi:type="dcterms:W3CDTF">2024-09-08T04:38:13Z</dcterms:modified>
</cp:coreProperties>
</file>