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7EE7D-C6F3-4175-83A1-059227D4E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B3237D-A9EB-4B93-9639-3C7153A99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71A3A-33A6-45B1-AD4C-D0BC77FF8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385A52-2E52-4DDB-99A7-B2E2596C1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FD3910-52F0-47C5-AF29-4C7439435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7F14F6-51C2-476C-945E-A13D21BD8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415436-7747-413B-BCAF-023EE4CA0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359661-742C-4D8E-BBED-4E6F41B87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B19786-BD83-43D6-AE07-75DB00C6A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76258-0CDD-4BF1-859F-B33FB9EFF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90795-4B68-48B5-A932-F6ED2A866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12607200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互联网大米产业研究报告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202X-01-05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互联网大米产业概述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互联网大米产业的商业模式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互联网大米产业的供应链管理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互联网大米产业的政策环境与监管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互联网大米产业的未来发展展望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互联网大米产业概述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大米产业的定义与分类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大米产业是指以稻米为主要原料，经过加工、销售等环节，为消费者提供大米产品的产业链。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根据加工方式和产品特点，大米产业可以分为精米、糙米、糯米等不同类型。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兴起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随着互联网技术的普及和电子商务的发展，互联网大米产业逐渐兴起，成为传统大米产业的重要补充。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互联网大米产业通过线上销售、品牌建设等方式，拓展了大米销售渠道，提高了品牌知名度和市场占有率。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互联网大米产业的兴起与发展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目前，互联网大米产业已经形成了较为完整的产业链，涵盖了稻米种植、加工、销售等环节。同时，也出现了一批具有影响力的品牌和电商平台。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消费者对健康、环保等需求的提高，互联网大米产业将更加注重品质和品牌建设，同时将进一步拓展销售渠道和加强与线下实体店的合作。此外，随着科技的不断进步，互联网大米产业也将引入更多的智能化、信息化技术，提高生产效率和产品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互联网大米产业的现状与趋势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互联网大米产业的商业模式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B2B模式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企业通过互联网平台连接大米生产商和经销商，提供在线交易和供应链管理服务。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B2C模式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企业通过互联网平台直接连接消费者，提供个性化的大米购买服务。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O2O模式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企业通过互联网平台连接线上和线下，提供线上购买、线下提货或配送服务。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互联网大米产业的商业模式类型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3" r="812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2635" b="1263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互联网大米产业的盈利模式分析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企业通过提供在线交易平台，向交易双方收取一定比例的佣金。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企业通过在平台上投放广告，向广告主收取广告费用。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企业通过收集和分析交易数据，提供数据服务，如市场分析、消费者行为分析等。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企业提供额外的增值服务，如品牌包装、质量检测等，收取相应的费用。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交易佣金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广告收入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数据服务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增值服务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互联网平台提供了便捷的交易和信息查询服务，方便了买卖双方。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互联网平台降低了交易成本和物流成本，提高了交易效率。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互联网大米产业的竞争优势与劣势分析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互联网大米产业的竞争优势与劣势分析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6743355" y="1681124"/>
            <a:ext cx="2074094" cy="2320671"/>
            <a:chOff x="6743355" y="1681124"/>
            <a:chExt cx="2074094" cy="2320671"/>
          </a:xfrm>
        </p:grpSpPr>
        <p:sp>
          <p:nvSpPr>
            <p:cNvPr id="25" name="Freeform 25"/>
            <p:cNvSpPr/>
            <p:nvPr/>
          </p:nvSpPr>
          <p:spPr>
            <a:xfrm>
              <a:off x="6743355" y="1681124"/>
              <a:ext cx="2074094" cy="1546479"/>
            </a:xfrm>
            <a:custGeom>
              <a:rect l="l" t="t" r="r" b="b"/>
              <a:pathLst>
                <a:path w="1186" h="837">
                  <a:moveTo>
                    <a:pt x="0" y="246"/>
                  </a:moveTo>
                  <a:lnTo>
                    <a:pt x="0" y="246"/>
                  </a:lnTo>
                  <a:lnTo>
                    <a:pt x="58" y="218"/>
                  </a:lnTo>
                  <a:lnTo>
                    <a:pt x="120" y="192"/>
                  </a:lnTo>
                  <a:lnTo>
                    <a:pt x="182" y="167"/>
                  </a:lnTo>
                  <a:lnTo>
                    <a:pt x="248" y="144"/>
                  </a:lnTo>
                  <a:lnTo>
                    <a:pt x="316" y="121"/>
                  </a:lnTo>
                  <a:lnTo>
                    <a:pt x="386" y="101"/>
                  </a:lnTo>
                  <a:lnTo>
                    <a:pt x="459" y="82"/>
                  </a:lnTo>
                  <a:lnTo>
                    <a:pt x="533" y="65"/>
                  </a:lnTo>
                  <a:lnTo>
                    <a:pt x="610" y="51"/>
                  </a:lnTo>
                  <a:lnTo>
                    <a:pt x="687" y="38"/>
                  </a:lnTo>
                  <a:lnTo>
                    <a:pt x="767" y="27"/>
                  </a:lnTo>
                  <a:lnTo>
                    <a:pt x="848" y="17"/>
                  </a:lnTo>
                  <a:lnTo>
                    <a:pt x="930" y="10"/>
                  </a:lnTo>
                  <a:lnTo>
                    <a:pt x="1015" y="4"/>
                  </a:lnTo>
                  <a:lnTo>
                    <a:pt x="1099" y="1"/>
                  </a:lnTo>
                  <a:lnTo>
                    <a:pt x="1186" y="0"/>
                  </a:lnTo>
                  <a:lnTo>
                    <a:pt x="1186" y="837"/>
                  </a:lnTo>
                  <a:lnTo>
                    <a:pt x="0" y="2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743355" y="2135657"/>
              <a:ext cx="2074094" cy="1866138"/>
            </a:xfrm>
            <a:custGeom>
              <a:rect l="l" t="t" r="r" b="b"/>
              <a:pathLst>
                <a:path w="1186" h="1010">
                  <a:moveTo>
                    <a:pt x="1186" y="591"/>
                  </a:moveTo>
                  <a:lnTo>
                    <a:pt x="0" y="0"/>
                  </a:lnTo>
                  <a:lnTo>
                    <a:pt x="0" y="419"/>
                  </a:lnTo>
                  <a:lnTo>
                    <a:pt x="1186" y="1010"/>
                  </a:lnTo>
                  <a:lnTo>
                    <a:pt x="1186" y="591"/>
                  </a:lnTo>
                  <a:close/>
                </a:path>
              </a:pathLst>
            </a:custGeom>
            <a:solidFill>
              <a:srgbClr val="DDDDD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8817538" y="1875910"/>
            <a:ext cx="2074094" cy="2125980"/>
            <a:chOff x="8817538" y="1875910"/>
            <a:chExt cx="2074094" cy="2125980"/>
          </a:xfrm>
        </p:grpSpPr>
        <p:sp>
          <p:nvSpPr>
            <p:cNvPr id="28" name="Freeform 28"/>
            <p:cNvSpPr/>
            <p:nvPr/>
          </p:nvSpPr>
          <p:spPr>
            <a:xfrm>
              <a:off x="8817538" y="1875910"/>
              <a:ext cx="2074094" cy="1547813"/>
            </a:xfrm>
            <a:custGeom>
              <a:rect l="l" t="t" r="r" b="b"/>
              <a:pathLst>
                <a:path w="1185" h="838">
                  <a:moveTo>
                    <a:pt x="1185" y="245"/>
                  </a:moveTo>
                  <a:lnTo>
                    <a:pt x="1185" y="245"/>
                  </a:lnTo>
                  <a:lnTo>
                    <a:pt x="1127" y="218"/>
                  </a:lnTo>
                  <a:lnTo>
                    <a:pt x="1065" y="191"/>
                  </a:lnTo>
                  <a:lnTo>
                    <a:pt x="1003" y="167"/>
                  </a:lnTo>
                  <a:lnTo>
                    <a:pt x="937" y="143"/>
                  </a:lnTo>
                  <a:lnTo>
                    <a:pt x="869" y="121"/>
                  </a:lnTo>
                  <a:lnTo>
                    <a:pt x="799" y="101"/>
                  </a:lnTo>
                  <a:lnTo>
                    <a:pt x="726" y="83"/>
                  </a:lnTo>
                  <a:lnTo>
                    <a:pt x="652" y="66"/>
                  </a:lnTo>
                  <a:lnTo>
                    <a:pt x="575" y="50"/>
                  </a:lnTo>
                  <a:lnTo>
                    <a:pt x="498" y="37"/>
                  </a:lnTo>
                  <a:lnTo>
                    <a:pt x="418" y="26"/>
                  </a:lnTo>
                  <a:lnTo>
                    <a:pt x="337" y="17"/>
                  </a:lnTo>
                  <a:lnTo>
                    <a:pt x="255" y="10"/>
                  </a:lnTo>
                  <a:lnTo>
                    <a:pt x="170" y="5"/>
                  </a:lnTo>
                  <a:lnTo>
                    <a:pt x="86" y="2"/>
                  </a:lnTo>
                  <a:lnTo>
                    <a:pt x="0" y="0"/>
                  </a:lnTo>
                  <a:lnTo>
                    <a:pt x="0" y="838"/>
                  </a:lnTo>
                  <a:lnTo>
                    <a:pt x="1185" y="2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8817538" y="2328443"/>
              <a:ext cx="2074094" cy="1673447"/>
            </a:xfrm>
            <a:custGeom>
              <a:rect l="l" t="t" r="r" b="b"/>
              <a:pathLst>
                <a:path w="1185" h="905">
                  <a:moveTo>
                    <a:pt x="0" y="593"/>
                  </a:moveTo>
                  <a:lnTo>
                    <a:pt x="1185" y="0"/>
                  </a:lnTo>
                  <a:lnTo>
                    <a:pt x="1185" y="315"/>
                  </a:lnTo>
                  <a:lnTo>
                    <a:pt x="0" y="906"/>
                  </a:lnTo>
                  <a:lnTo>
                    <a:pt x="0" y="5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882896" y="1940109"/>
            <a:ext cx="2932659" cy="2059781"/>
            <a:chOff x="5882896" y="1940109"/>
            <a:chExt cx="2932659" cy="2059781"/>
          </a:xfrm>
        </p:grpSpPr>
        <p:sp>
          <p:nvSpPr>
            <p:cNvPr id="31" name="Freeform 31"/>
            <p:cNvSpPr/>
            <p:nvPr/>
          </p:nvSpPr>
          <p:spPr>
            <a:xfrm>
              <a:off x="5882896" y="1940109"/>
              <a:ext cx="2932659" cy="1093565"/>
            </a:xfrm>
            <a:custGeom>
              <a:rect l="l" t="t" r="r" b="b"/>
              <a:pathLst>
                <a:path w="1676" h="592">
                  <a:moveTo>
                    <a:pt x="1676" y="592"/>
                  </a:moveTo>
                  <a:lnTo>
                    <a:pt x="490" y="0"/>
                  </a:lnTo>
                  <a:lnTo>
                    <a:pt x="436" y="28"/>
                  </a:lnTo>
                  <a:lnTo>
                    <a:pt x="383" y="60"/>
                  </a:lnTo>
                  <a:lnTo>
                    <a:pt x="333" y="91"/>
                  </a:lnTo>
                  <a:lnTo>
                    <a:pt x="286" y="124"/>
                  </a:lnTo>
                  <a:lnTo>
                    <a:pt x="242" y="158"/>
                  </a:lnTo>
                  <a:lnTo>
                    <a:pt x="202" y="194"/>
                  </a:lnTo>
                  <a:lnTo>
                    <a:pt x="165" y="229"/>
                  </a:lnTo>
                  <a:lnTo>
                    <a:pt x="131" y="266"/>
                  </a:lnTo>
                  <a:lnTo>
                    <a:pt x="101" y="305"/>
                  </a:lnTo>
                  <a:lnTo>
                    <a:pt x="88" y="323"/>
                  </a:lnTo>
                  <a:lnTo>
                    <a:pt x="75" y="343"/>
                  </a:lnTo>
                  <a:lnTo>
                    <a:pt x="64" y="363"/>
                  </a:lnTo>
                  <a:lnTo>
                    <a:pt x="53" y="383"/>
                  </a:lnTo>
                  <a:lnTo>
                    <a:pt x="43" y="403"/>
                  </a:lnTo>
                  <a:lnTo>
                    <a:pt x="34" y="423"/>
                  </a:lnTo>
                  <a:lnTo>
                    <a:pt x="25" y="444"/>
                  </a:lnTo>
                  <a:lnTo>
                    <a:pt x="20" y="464"/>
                  </a:lnTo>
                  <a:lnTo>
                    <a:pt x="13" y="486"/>
                  </a:lnTo>
                  <a:lnTo>
                    <a:pt x="8" y="507"/>
                  </a:lnTo>
                  <a:lnTo>
                    <a:pt x="4" y="528"/>
                  </a:lnTo>
                  <a:lnTo>
                    <a:pt x="3" y="550"/>
                  </a:lnTo>
                  <a:lnTo>
                    <a:pt x="0" y="571"/>
                  </a:lnTo>
                  <a:lnTo>
                    <a:pt x="0" y="592"/>
                  </a:lnTo>
                  <a:lnTo>
                    <a:pt x="1676" y="592"/>
                  </a:lnTo>
                  <a:close/>
                </a:path>
              </a:pathLst>
            </a:custGeom>
            <a:solidFill>
              <a:srgbClr val="BDBBB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882896" y="3033769"/>
              <a:ext cx="2932659" cy="966121"/>
            </a:xfrm>
            <a:prstGeom prst="rect">
              <a:avLst/>
            </a:prstGeom>
            <a:gradFill>
              <a:gsLst>
                <a:gs pos="0">
                  <a:srgbClr val="969696">
                    <a:alpha val="100000"/>
                  </a:srgbClr>
                </a:gs>
                <a:gs pos="100000">
                  <a:srgbClr val="808080">
                    <a:alpha val="100000"/>
                  </a:srgbClr>
                </a:gs>
              </a:gsLst>
              <a:lin ang="0"/>
            </a:gra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817538" y="2524372"/>
            <a:ext cx="2930767" cy="1477518"/>
            <a:chOff x="8817538" y="2524372"/>
            <a:chExt cx="2930767" cy="1477518"/>
          </a:xfrm>
        </p:grpSpPr>
        <p:sp>
          <p:nvSpPr>
            <p:cNvPr id="34" name="Freeform 34"/>
            <p:cNvSpPr/>
            <p:nvPr/>
          </p:nvSpPr>
          <p:spPr>
            <a:xfrm>
              <a:off x="8817538" y="2524372"/>
              <a:ext cx="2930767" cy="1091565"/>
            </a:xfrm>
            <a:custGeom>
              <a:rect l="l" t="t" r="r" b="b"/>
              <a:pathLst>
                <a:path w="1674" h="591">
                  <a:moveTo>
                    <a:pt x="0" y="591"/>
                  </a:moveTo>
                  <a:lnTo>
                    <a:pt x="1185" y="0"/>
                  </a:lnTo>
                  <a:lnTo>
                    <a:pt x="1239" y="28"/>
                  </a:lnTo>
                  <a:lnTo>
                    <a:pt x="1292" y="58"/>
                  </a:lnTo>
                  <a:lnTo>
                    <a:pt x="1342" y="89"/>
                  </a:lnTo>
                  <a:lnTo>
                    <a:pt x="1389" y="124"/>
                  </a:lnTo>
                  <a:lnTo>
                    <a:pt x="1433" y="156"/>
                  </a:lnTo>
                  <a:lnTo>
                    <a:pt x="1473" y="192"/>
                  </a:lnTo>
                  <a:lnTo>
                    <a:pt x="1510" y="228"/>
                  </a:lnTo>
                  <a:lnTo>
                    <a:pt x="1544" y="265"/>
                  </a:lnTo>
                  <a:lnTo>
                    <a:pt x="1574" y="303"/>
                  </a:lnTo>
                  <a:lnTo>
                    <a:pt x="1587" y="323"/>
                  </a:lnTo>
                  <a:lnTo>
                    <a:pt x="1600" y="342"/>
                  </a:lnTo>
                  <a:lnTo>
                    <a:pt x="1611" y="361"/>
                  </a:lnTo>
                  <a:lnTo>
                    <a:pt x="1622" y="381"/>
                  </a:lnTo>
                  <a:lnTo>
                    <a:pt x="1632" y="401"/>
                  </a:lnTo>
                  <a:lnTo>
                    <a:pt x="1641" y="423"/>
                  </a:lnTo>
                  <a:lnTo>
                    <a:pt x="1650" y="443"/>
                  </a:lnTo>
                  <a:lnTo>
                    <a:pt x="1655" y="464"/>
                  </a:lnTo>
                  <a:lnTo>
                    <a:pt x="1662" y="484"/>
                  </a:lnTo>
                  <a:lnTo>
                    <a:pt x="1667" y="505"/>
                  </a:lnTo>
                  <a:lnTo>
                    <a:pt x="1671" y="527"/>
                  </a:lnTo>
                  <a:lnTo>
                    <a:pt x="1672" y="548"/>
                  </a:lnTo>
                  <a:lnTo>
                    <a:pt x="1675" y="569"/>
                  </a:lnTo>
                  <a:lnTo>
                    <a:pt x="1675" y="591"/>
                  </a:lnTo>
                  <a:lnTo>
                    <a:pt x="0" y="59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8817538" y="3615842"/>
              <a:ext cx="2930767" cy="386048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5890466" y="2841555"/>
            <a:ext cx="2930767" cy="2254472"/>
            <a:chOff x="5890466" y="2841555"/>
            <a:chExt cx="2930767" cy="2254472"/>
          </a:xfrm>
        </p:grpSpPr>
        <p:sp>
          <p:nvSpPr>
            <p:cNvPr id="37" name="Freeform 37"/>
            <p:cNvSpPr/>
            <p:nvPr/>
          </p:nvSpPr>
          <p:spPr>
            <a:xfrm>
              <a:off x="5890466" y="2841555"/>
              <a:ext cx="2930767" cy="1094899"/>
            </a:xfrm>
            <a:custGeom>
              <a:rect l="l" t="t" r="r" b="b"/>
              <a:pathLst>
                <a:path w="1676" h="593">
                  <a:moveTo>
                    <a:pt x="1676" y="0"/>
                  </a:moveTo>
                  <a:lnTo>
                    <a:pt x="490" y="593"/>
                  </a:lnTo>
                  <a:lnTo>
                    <a:pt x="436" y="564"/>
                  </a:lnTo>
                  <a:lnTo>
                    <a:pt x="383" y="533"/>
                  </a:lnTo>
                  <a:lnTo>
                    <a:pt x="333" y="501"/>
                  </a:lnTo>
                  <a:lnTo>
                    <a:pt x="286" y="469"/>
                  </a:lnTo>
                  <a:lnTo>
                    <a:pt x="242" y="434"/>
                  </a:lnTo>
                  <a:lnTo>
                    <a:pt x="202" y="400"/>
                  </a:lnTo>
                  <a:lnTo>
                    <a:pt x="165" y="363"/>
                  </a:lnTo>
                  <a:lnTo>
                    <a:pt x="131" y="326"/>
                  </a:lnTo>
                  <a:lnTo>
                    <a:pt x="101" y="288"/>
                  </a:lnTo>
                  <a:lnTo>
                    <a:pt x="88" y="269"/>
                  </a:lnTo>
                  <a:lnTo>
                    <a:pt x="75" y="249"/>
                  </a:lnTo>
                  <a:lnTo>
                    <a:pt x="64" y="229"/>
                  </a:lnTo>
                  <a:lnTo>
                    <a:pt x="53" y="209"/>
                  </a:lnTo>
                  <a:lnTo>
                    <a:pt x="43" y="189"/>
                  </a:lnTo>
                  <a:lnTo>
                    <a:pt x="34" y="170"/>
                  </a:lnTo>
                  <a:lnTo>
                    <a:pt x="25" y="148"/>
                  </a:lnTo>
                  <a:lnTo>
                    <a:pt x="20" y="128"/>
                  </a:lnTo>
                  <a:lnTo>
                    <a:pt x="13" y="107"/>
                  </a:lnTo>
                  <a:lnTo>
                    <a:pt x="8" y="85"/>
                  </a:lnTo>
                  <a:lnTo>
                    <a:pt x="4" y="66"/>
                  </a:lnTo>
                  <a:lnTo>
                    <a:pt x="3" y="44"/>
                  </a:lnTo>
                  <a:lnTo>
                    <a:pt x="0" y="21"/>
                  </a:lnTo>
                  <a:lnTo>
                    <a:pt x="0" y="0"/>
                  </a:lnTo>
                  <a:lnTo>
                    <a:pt x="1676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890466" y="2841555"/>
              <a:ext cx="856853" cy="2254472"/>
            </a:xfrm>
            <a:custGeom>
              <a:rect l="l" t="t" r="r" b="b"/>
              <a:pathLst>
                <a:path w="490" h="1221">
                  <a:moveTo>
                    <a:pt x="490" y="593"/>
                  </a:moveTo>
                  <a:lnTo>
                    <a:pt x="490" y="593"/>
                  </a:lnTo>
                  <a:lnTo>
                    <a:pt x="436" y="564"/>
                  </a:lnTo>
                  <a:lnTo>
                    <a:pt x="383" y="533"/>
                  </a:lnTo>
                  <a:lnTo>
                    <a:pt x="333" y="501"/>
                  </a:lnTo>
                  <a:lnTo>
                    <a:pt x="286" y="469"/>
                  </a:lnTo>
                  <a:lnTo>
                    <a:pt x="242" y="434"/>
                  </a:lnTo>
                  <a:lnTo>
                    <a:pt x="202" y="400"/>
                  </a:lnTo>
                  <a:lnTo>
                    <a:pt x="165" y="363"/>
                  </a:lnTo>
                  <a:lnTo>
                    <a:pt x="131" y="326"/>
                  </a:lnTo>
                  <a:lnTo>
                    <a:pt x="101" y="288"/>
                  </a:lnTo>
                  <a:lnTo>
                    <a:pt x="88" y="269"/>
                  </a:lnTo>
                  <a:lnTo>
                    <a:pt x="75" y="249"/>
                  </a:lnTo>
                  <a:lnTo>
                    <a:pt x="64" y="229"/>
                  </a:lnTo>
                  <a:lnTo>
                    <a:pt x="53" y="209"/>
                  </a:lnTo>
                  <a:lnTo>
                    <a:pt x="43" y="189"/>
                  </a:lnTo>
                  <a:lnTo>
                    <a:pt x="34" y="170"/>
                  </a:lnTo>
                  <a:lnTo>
                    <a:pt x="25" y="148"/>
                  </a:lnTo>
                  <a:lnTo>
                    <a:pt x="20" y="128"/>
                  </a:lnTo>
                  <a:lnTo>
                    <a:pt x="13" y="107"/>
                  </a:lnTo>
                  <a:lnTo>
                    <a:pt x="8" y="85"/>
                  </a:lnTo>
                  <a:lnTo>
                    <a:pt x="4" y="66"/>
                  </a:lnTo>
                  <a:lnTo>
                    <a:pt x="3" y="44"/>
                  </a:lnTo>
                  <a:lnTo>
                    <a:pt x="0" y="21"/>
                  </a:lnTo>
                  <a:lnTo>
                    <a:pt x="0" y="0"/>
                  </a:lnTo>
                  <a:lnTo>
                    <a:pt x="0" y="628"/>
                  </a:lnTo>
                  <a:lnTo>
                    <a:pt x="0" y="650"/>
                  </a:lnTo>
                  <a:lnTo>
                    <a:pt x="3" y="672"/>
                  </a:lnTo>
                  <a:lnTo>
                    <a:pt x="4" y="694"/>
                  </a:lnTo>
                  <a:lnTo>
                    <a:pt x="8" y="714"/>
                  </a:lnTo>
                  <a:lnTo>
                    <a:pt x="13" y="735"/>
                  </a:lnTo>
                  <a:lnTo>
                    <a:pt x="20" y="756"/>
                  </a:lnTo>
                  <a:lnTo>
                    <a:pt x="25" y="776"/>
                  </a:lnTo>
                  <a:lnTo>
                    <a:pt x="34" y="798"/>
                  </a:lnTo>
                  <a:lnTo>
                    <a:pt x="43" y="818"/>
                  </a:lnTo>
                  <a:lnTo>
                    <a:pt x="53" y="838"/>
                  </a:lnTo>
                  <a:lnTo>
                    <a:pt x="64" y="858"/>
                  </a:lnTo>
                  <a:lnTo>
                    <a:pt x="75" y="877"/>
                  </a:lnTo>
                  <a:lnTo>
                    <a:pt x="88" y="897"/>
                  </a:lnTo>
                  <a:lnTo>
                    <a:pt x="101" y="916"/>
                  </a:lnTo>
                  <a:lnTo>
                    <a:pt x="131" y="954"/>
                  </a:lnTo>
                  <a:lnTo>
                    <a:pt x="165" y="991"/>
                  </a:lnTo>
                  <a:lnTo>
                    <a:pt x="202" y="1028"/>
                  </a:lnTo>
                  <a:lnTo>
                    <a:pt x="242" y="1063"/>
                  </a:lnTo>
                  <a:lnTo>
                    <a:pt x="286" y="1097"/>
                  </a:lnTo>
                  <a:lnTo>
                    <a:pt x="333" y="1130"/>
                  </a:lnTo>
                  <a:lnTo>
                    <a:pt x="383" y="1161"/>
                  </a:lnTo>
                  <a:lnTo>
                    <a:pt x="436" y="1192"/>
                  </a:lnTo>
                  <a:lnTo>
                    <a:pt x="490" y="1221"/>
                  </a:lnTo>
                  <a:lnTo>
                    <a:pt x="490" y="593"/>
                  </a:lnTo>
                  <a:close/>
                </a:path>
              </a:pathLst>
            </a:custGeom>
            <a:solidFill>
              <a:srgbClr val="A19F9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6747320" y="2841555"/>
              <a:ext cx="2073913" cy="2254472"/>
            </a:xfrm>
            <a:custGeom>
              <a:rect l="l" t="t" r="r" b="b"/>
              <a:pathLst>
                <a:path w="1186" h="1221">
                  <a:moveTo>
                    <a:pt x="1186" y="628"/>
                  </a:moveTo>
                  <a:lnTo>
                    <a:pt x="0" y="1221"/>
                  </a:lnTo>
                  <a:lnTo>
                    <a:pt x="0" y="593"/>
                  </a:lnTo>
                  <a:lnTo>
                    <a:pt x="1186" y="0"/>
                  </a:lnTo>
                  <a:lnTo>
                    <a:pt x="1186" y="628"/>
                  </a:lnTo>
                  <a:close/>
                </a:path>
              </a:pathLst>
            </a:custGeom>
            <a:solidFill>
              <a:srgbClr val="BDBBB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8821594" y="3809199"/>
            <a:ext cx="2930767" cy="1286828"/>
            <a:chOff x="8821594" y="3809199"/>
            <a:chExt cx="2930767" cy="1286828"/>
          </a:xfrm>
        </p:grpSpPr>
        <p:sp>
          <p:nvSpPr>
            <p:cNvPr id="41" name="Freeform 41"/>
            <p:cNvSpPr/>
            <p:nvPr/>
          </p:nvSpPr>
          <p:spPr>
            <a:xfrm>
              <a:off x="8821594" y="3809199"/>
              <a:ext cx="2930767" cy="1094804"/>
            </a:xfrm>
            <a:custGeom>
              <a:rect l="l" t="t" r="r" b="b"/>
              <a:pathLst>
                <a:path w="1674" h="593">
                  <a:moveTo>
                    <a:pt x="0" y="0"/>
                  </a:moveTo>
                  <a:lnTo>
                    <a:pt x="1185" y="593"/>
                  </a:lnTo>
                  <a:lnTo>
                    <a:pt x="1239" y="563"/>
                  </a:lnTo>
                  <a:lnTo>
                    <a:pt x="1292" y="533"/>
                  </a:lnTo>
                  <a:lnTo>
                    <a:pt x="1342" y="502"/>
                  </a:lnTo>
                  <a:lnTo>
                    <a:pt x="1389" y="469"/>
                  </a:lnTo>
                  <a:lnTo>
                    <a:pt x="1433" y="435"/>
                  </a:lnTo>
                  <a:lnTo>
                    <a:pt x="1473" y="399"/>
                  </a:lnTo>
                  <a:lnTo>
                    <a:pt x="1510" y="363"/>
                  </a:lnTo>
                  <a:lnTo>
                    <a:pt x="1544" y="326"/>
                  </a:lnTo>
                  <a:lnTo>
                    <a:pt x="1574" y="288"/>
                  </a:lnTo>
                  <a:lnTo>
                    <a:pt x="1587" y="268"/>
                  </a:lnTo>
                  <a:lnTo>
                    <a:pt x="1600" y="249"/>
                  </a:lnTo>
                  <a:lnTo>
                    <a:pt x="1611" y="230"/>
                  </a:lnTo>
                  <a:lnTo>
                    <a:pt x="1622" y="210"/>
                  </a:lnTo>
                  <a:lnTo>
                    <a:pt x="1632" y="190"/>
                  </a:lnTo>
                  <a:lnTo>
                    <a:pt x="1641" y="168"/>
                  </a:lnTo>
                  <a:lnTo>
                    <a:pt x="1650" y="148"/>
                  </a:lnTo>
                  <a:lnTo>
                    <a:pt x="1655" y="127"/>
                  </a:lnTo>
                  <a:lnTo>
                    <a:pt x="1662" y="107"/>
                  </a:lnTo>
                  <a:lnTo>
                    <a:pt x="1667" y="86"/>
                  </a:lnTo>
                  <a:lnTo>
                    <a:pt x="1671" y="64"/>
                  </a:lnTo>
                  <a:lnTo>
                    <a:pt x="1672" y="43"/>
                  </a:lnTo>
                  <a:lnTo>
                    <a:pt x="1675" y="22"/>
                  </a:lnTo>
                  <a:lnTo>
                    <a:pt x="167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0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0894966" y="3809199"/>
              <a:ext cx="857394" cy="1286828"/>
            </a:xfrm>
            <a:custGeom>
              <a:rect l="l" t="t" r="r" b="b"/>
              <a:pathLst>
                <a:path w="490" h="697">
                  <a:moveTo>
                    <a:pt x="0" y="593"/>
                  </a:moveTo>
                  <a:lnTo>
                    <a:pt x="0" y="593"/>
                  </a:lnTo>
                  <a:lnTo>
                    <a:pt x="54" y="563"/>
                  </a:lnTo>
                  <a:lnTo>
                    <a:pt x="107" y="533"/>
                  </a:lnTo>
                  <a:lnTo>
                    <a:pt x="157" y="502"/>
                  </a:lnTo>
                  <a:lnTo>
                    <a:pt x="204" y="469"/>
                  </a:lnTo>
                  <a:lnTo>
                    <a:pt x="248" y="435"/>
                  </a:lnTo>
                  <a:lnTo>
                    <a:pt x="288" y="399"/>
                  </a:lnTo>
                  <a:lnTo>
                    <a:pt x="325" y="363"/>
                  </a:lnTo>
                  <a:lnTo>
                    <a:pt x="359" y="326"/>
                  </a:lnTo>
                  <a:lnTo>
                    <a:pt x="389" y="288"/>
                  </a:lnTo>
                  <a:lnTo>
                    <a:pt x="402" y="268"/>
                  </a:lnTo>
                  <a:lnTo>
                    <a:pt x="415" y="249"/>
                  </a:lnTo>
                  <a:lnTo>
                    <a:pt x="426" y="230"/>
                  </a:lnTo>
                  <a:lnTo>
                    <a:pt x="437" y="210"/>
                  </a:lnTo>
                  <a:lnTo>
                    <a:pt x="447" y="190"/>
                  </a:lnTo>
                  <a:lnTo>
                    <a:pt x="456" y="168"/>
                  </a:lnTo>
                  <a:lnTo>
                    <a:pt x="465" y="148"/>
                  </a:lnTo>
                  <a:lnTo>
                    <a:pt x="470" y="127"/>
                  </a:lnTo>
                  <a:lnTo>
                    <a:pt x="477" y="107"/>
                  </a:lnTo>
                  <a:lnTo>
                    <a:pt x="482" y="86"/>
                  </a:lnTo>
                  <a:lnTo>
                    <a:pt x="486" y="64"/>
                  </a:lnTo>
                  <a:lnTo>
                    <a:pt x="487" y="43"/>
                  </a:lnTo>
                  <a:lnTo>
                    <a:pt x="490" y="22"/>
                  </a:lnTo>
                  <a:lnTo>
                    <a:pt x="490" y="0"/>
                  </a:lnTo>
                  <a:lnTo>
                    <a:pt x="490" y="104"/>
                  </a:lnTo>
                  <a:lnTo>
                    <a:pt x="490" y="126"/>
                  </a:lnTo>
                  <a:lnTo>
                    <a:pt x="487" y="148"/>
                  </a:lnTo>
                  <a:lnTo>
                    <a:pt x="486" y="170"/>
                  </a:lnTo>
                  <a:lnTo>
                    <a:pt x="482" y="190"/>
                  </a:lnTo>
                  <a:lnTo>
                    <a:pt x="477" y="211"/>
                  </a:lnTo>
                  <a:lnTo>
                    <a:pt x="470" y="232"/>
                  </a:lnTo>
                  <a:lnTo>
                    <a:pt x="465" y="252"/>
                  </a:lnTo>
                  <a:lnTo>
                    <a:pt x="456" y="274"/>
                  </a:lnTo>
                  <a:lnTo>
                    <a:pt x="447" y="294"/>
                  </a:lnTo>
                  <a:lnTo>
                    <a:pt x="437" y="314"/>
                  </a:lnTo>
                  <a:lnTo>
                    <a:pt x="426" y="334"/>
                  </a:lnTo>
                  <a:lnTo>
                    <a:pt x="415" y="353"/>
                  </a:lnTo>
                  <a:lnTo>
                    <a:pt x="402" y="373"/>
                  </a:lnTo>
                  <a:lnTo>
                    <a:pt x="389" y="392"/>
                  </a:lnTo>
                  <a:lnTo>
                    <a:pt x="359" y="430"/>
                  </a:lnTo>
                  <a:lnTo>
                    <a:pt x="325" y="467"/>
                  </a:lnTo>
                  <a:lnTo>
                    <a:pt x="288" y="504"/>
                  </a:lnTo>
                  <a:lnTo>
                    <a:pt x="248" y="539"/>
                  </a:lnTo>
                  <a:lnTo>
                    <a:pt x="204" y="573"/>
                  </a:lnTo>
                  <a:lnTo>
                    <a:pt x="157" y="606"/>
                  </a:lnTo>
                  <a:lnTo>
                    <a:pt x="107" y="637"/>
                  </a:lnTo>
                  <a:lnTo>
                    <a:pt x="54" y="668"/>
                  </a:lnTo>
                  <a:lnTo>
                    <a:pt x="0" y="697"/>
                  </a:lnTo>
                  <a:lnTo>
                    <a:pt x="0" y="593"/>
                  </a:lnTo>
                  <a:close/>
                </a:path>
              </a:pathLst>
            </a:custGeom>
            <a:solidFill>
              <a:srgbClr val="A19F9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821594" y="3809199"/>
              <a:ext cx="2073373" cy="1286828"/>
            </a:xfrm>
            <a:custGeom>
              <a:rect l="l" t="t" r="r" b="b"/>
              <a:pathLst>
                <a:path w="1185" h="697">
                  <a:moveTo>
                    <a:pt x="0" y="104"/>
                  </a:moveTo>
                  <a:lnTo>
                    <a:pt x="1185" y="697"/>
                  </a:lnTo>
                  <a:lnTo>
                    <a:pt x="1185" y="593"/>
                  </a:lnTo>
                  <a:lnTo>
                    <a:pt x="0" y="0"/>
                  </a:lnTo>
                  <a:lnTo>
                    <a:pt x="0" y="104"/>
                  </a:lnTo>
                  <a:close/>
                </a:path>
              </a:pathLst>
            </a:custGeom>
            <a:gradFill>
              <a:gsLst>
                <a:gs pos="0">
                  <a:srgbClr val="A19F9F">
                    <a:alpha val="100000"/>
                  </a:srgbClr>
                </a:gs>
                <a:gs pos="100000">
                  <a:srgbClr val="808080">
                    <a:alpha val="100000"/>
                  </a:srgbClr>
                </a:gs>
              </a:gsLst>
              <a:lin ang="0"/>
            </a:gra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970539" y="205560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扩大市场：互联网平台突破了地域限制，扩大了市场范围。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510302" y="1681124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 rot="10800000">
            <a:off x="4705935" y="4665821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品质保障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由于缺乏面对面的交流和交易，互联网交易难以保证大米品质。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服务体验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线下购买可以提供更直观、更个性化的服务体验，而互联网购买可能无法满足所有消费者的需求。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物流配送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互联网交易需要完善的物流配送体系来支持，而物流成本和服务质量也是一大挑战。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互联网大米产业的竞争优势与劣势分析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https://d.book118.com/038126072001006030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2024-09-06T03:07:07.218</cp:lastPrinted>
  <dcterms:created xsi:type="dcterms:W3CDTF">2024-09-05T19:07:07Z</dcterms:created>
  <dcterms:modified xsi:type="dcterms:W3CDTF">2024-09-05T19:07:09Z</dcterms:modified>
</cp:coreProperties>
</file>