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4"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46ECA3-7071-499C-8BFB-2C203DB1A1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6D4400-C13D-48DF-A238-6F890F1D49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05523D7-6D9A-40B7-B653-D28B38694B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64DA13D-88BB-4517-9D60-FDE82FD1D6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D8C7DD-8218-444D-86CE-085D1DF4F2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2E43894-C371-4905-A6D9-9C4F49C10C2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E54C90F-F8B0-4EA5-AD53-CE8133EC92A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34BD7C1-C481-4163-B3DD-DC56B29BE3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4E1EEC-1027-4BEA-8303-6911BABD31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FC25CDF-BD60-4309-A142-EEE85830D4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F36343-7B1C-4437-BC36-8B3CB4CE7D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tretch>
            <a:fillRect/>
          </a:stretch>
        </p:blipFill>
        <p:spPr>
          <a:xfrm>
            <a:off x="0" y="-1"/>
            <a:ext cx="12192000" cy="6858000"/>
          </a:xfrm>
          <a:prstGeom prst="rect">
            <a:avLst/>
          </a:prstGeom>
        </p:spPr>
      </p:pic>
      <p:sp>
        <p:nvSpPr>
          <p:cNvPr id="3" name="标题 1"/>
          <p:cNvSpPr>
            <a:spLocks noGrp="1"/>
          </p:cNvSpPr>
          <p:nvPr>
            <p:ph type="ctrTitle" idx="2147483647" hasCustomPrompt="1"/>
          </p:nvPr>
        </p:nvSpPr>
        <p:spPr>
          <a:xfrm>
            <a:off x="2829721" y="2606765"/>
            <a:ext cx="6532559" cy="1421928"/>
          </a:xfrm>
        </p:spPr>
        <p:txBody>
          <a:bodyPr wrap="none" anchor="t">
            <a:spAutoFit/>
          </a:bodyPr>
          <a:lstStyle>
            <a:lvl1pPr algn="ctr">
              <a:defRPr sz="9600" b="1" i="0" spc="300">
                <a:solidFill>
                  <a:schemeClr val="bg1"/>
                </a:solidFill>
                <a:latin typeface="+mj-ea"/>
                <a:ea typeface="+mj-ea"/>
              </a:defRPr>
            </a:lvl1pPr>
          </a:lstStyle>
          <a:p>
            <a:r>
              <a:rPr kumimoji="1" lang="zh-CN" altLang="en-US"/>
              <a:t>主标题样式</a:t>
            </a:r>
            <a:endParaRPr/>
          </a:p>
        </p:txBody>
      </p:sp>
      <p:sp>
        <p:nvSpPr>
          <p:cNvPr id="4" name="副标题 2"/>
          <p:cNvSpPr>
            <a:spLocks noGrp="1"/>
          </p:cNvSpPr>
          <p:nvPr>
            <p:ph type="subTitle" idx="1" hasCustomPrompt="1"/>
          </p:nvPr>
        </p:nvSpPr>
        <p:spPr>
          <a:xfrm>
            <a:off x="4560965" y="4178609"/>
            <a:ext cx="3070071" cy="397032"/>
          </a:xfrm>
        </p:spPr>
        <p:txBody>
          <a:bodyPr wrap="none">
            <a:spAutoFit/>
          </a:bodyPr>
          <a:lstStyle>
            <a:lvl1pPr marL="0" indent="0" algn="ctr">
              <a:buNone/>
              <a:defRPr sz="2200" b="0" i="0" spc="300">
                <a:solidFill>
                  <a:schemeClr val="bg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点击编辑副标题样式</a:t>
            </a:r>
            <a:endParaRPr/>
          </a:p>
        </p:txBody>
      </p:sp>
      <p:sp>
        <p:nvSpPr>
          <p:cNvPr id="5" name="文本占位符 17"/>
          <p:cNvSpPr>
            <a:spLocks noGrp="1"/>
          </p:cNvSpPr>
          <p:nvPr>
            <p:ph type="body" sz="quarter" idx="10" hasCustomPrompt="1"/>
          </p:nvPr>
        </p:nvSpPr>
        <p:spPr>
          <a:xfrm>
            <a:off x="4176242" y="1627639"/>
            <a:ext cx="3839514" cy="840230"/>
          </a:xfrm>
        </p:spPr>
        <p:txBody>
          <a:bodyPr wrap="none" anchor="b">
            <a:spAutoFit/>
          </a:bodyPr>
          <a:lstStyle>
            <a:lvl1pPr marL="0" indent="0" algn="ctr">
              <a:buNone/>
              <a:defRPr sz="5400" b="0" i="0" spc="300">
                <a:solidFill>
                  <a:schemeClr val="bg1"/>
                </a:solidFill>
                <a:latin typeface="+mj-ea"/>
                <a:ea typeface="+mj-ea"/>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6" name=""/>
        <p:cNvGrpSpPr/>
        <p:nvPr/>
      </p:nvGrpSpPr>
      <p:grpSpPr>
        <a:xfrm>
          <a:off x="0" y="0"/>
          <a:ext cx="0" cy="0"/>
        </a:xfrm>
      </p:grpSpPr>
      <p:pic>
        <p:nvPicPr>
          <p:cNvPr id="7" name="图片 12"/>
          <p:cNvPicPr>
            <a:picLocks noChangeAspect="1"/>
          </p:cNvPicPr>
          <p:nvPr userDrawn="1"/>
        </p:nvPicPr>
        <p:blipFill>
          <a:blip r:embed="rId1"/>
          <a:stretch>
            <a:fillRect/>
          </a:stretch>
        </p:blipFill>
        <p:spPr>
          <a:xfrm>
            <a:off x="0" y="-1"/>
            <a:ext cx="12192000" cy="6858000"/>
          </a:xfrm>
          <a:prstGeom prst="rect">
            <a:avLst/>
          </a:prstGeom>
        </p:spPr>
      </p:pic>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1" name=""/>
        <p:cNvGrpSpPr/>
        <p:nvPr/>
      </p:nvGrpSpPr>
      <p:grpSpPr>
        <a:xfrm>
          <a:off x="0" y="0"/>
          <a:ext cx="0" cy="0"/>
        </a:xfrm>
      </p:grpSpPr>
      <p:pic>
        <p:nvPicPr>
          <p:cNvPr id="12"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3"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endParaRPr kumimoji="1" lang="zh-CN" altLang="en-US"/>
          </a:p>
        </p:txBody>
      </p:sp>
      <p:sp>
        <p:nvSpPr>
          <p:cNvPr id="14"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2023/12/5</a:t>
            </a:fld>
            <a:endParaRPr kumimoji="1" lang="zh-CN" altLang="en-US"/>
          </a:p>
        </p:txBody>
      </p:sp>
      <p:sp>
        <p:nvSpPr>
          <p:cNvPr id="15"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6"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17" name=""/>
        <p:cNvGrpSpPr/>
        <p:nvPr/>
      </p:nvGrpSpPr>
      <p:grpSpPr>
        <a:xfrm>
          <a:off x="0" y="0"/>
          <a:ext cx="0" cy="0"/>
        </a:xfrm>
      </p:grpSpPr>
      <p:pic>
        <p:nvPicPr>
          <p:cNvPr id="18" name="图片 5"/>
          <p:cNvPicPr>
            <a:picLocks noChangeAspect="1"/>
          </p:cNvPicPr>
          <p:nvPr userDrawn="1"/>
        </p:nvPicPr>
        <p:blipFill>
          <a:blip r:embed="rId1"/>
          <a:stretch>
            <a:fillRect/>
          </a:stretch>
        </p:blipFill>
        <p:spPr>
          <a:xfrm>
            <a:off x="0" y="-1"/>
            <a:ext cx="12192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50281522-3AB1-3541-90AB-7A631F5C75F8}" type="datetimeFigureOut">
              <a:rPr/>
              <a:t>2023/12/5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lnSpc>
                <a:spcPct val="130000"/>
              </a:lnSpc>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2.jpeg" /><Relationship Id="rId3"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127015121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个体心理危机的评估和干预\n## 1.个体心理危机的基本概念与理论\n### 1.1心理危机的定义与类型\n### 1.2心理危机的理论模型\n### 1.3心理危机的影响因素\n## 2.个体心理危机的评估方法\n### 2.1心理评估量表的使用\n### 2.2临床评估技巧与策略\n### 2.3心理危机评估的伦理与法律问题\n## 3.个体心理危机的干预策略\n### 3.1个体心理危机干预的基本原则\n### 3.2心理危机干预的技术与方法\n### 3.3心理危机干预的短期与长期效果评估\n## 4.个体心理危机干预的实践应用\n### 4.1心理危机干预在不同人群中的应用\n### 4.2心理危机干预在特殊事件中的应用\n### 4.3心理危机干预在组织与社区中的应用\n## 5.个体心理危机干预的未来发展趋势\n### 5.1心理危机干预技术的创新与发展\n### 5.2心理危机干预模式的多元化与个性化\n### 5.3心理危机干预在公共卫生体系中的地位与作用\n&quot;,&quot;templateId&quot;:&quot;4wo77tdatif1zkf5up7jagxk9w&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571499" y="2606765"/>
            <a:ext cx="11055350" cy="1409700"/>
          </a:xfrm>
        </p:spPr>
        <p:txBody>
          <a:bodyPr vert="horz" wrap="square" lIns="91440" tIns="45720" rIns="91440" bIns="45720" anchor="t">
            <a:spAutoFit/>
          </a:bodyPr>
          <a:lstStyle/>
          <a:p>
            <a:r>
              <a:rPr lang="zh-CN" sz="6400"/>
              <a:t>个体心理危机的评估和干预</a:t>
            </a:r>
            <a:endParaRPr/>
          </a:p>
        </p:txBody>
      </p:sp>
      <p:sp>
        <p:nvSpPr>
          <p:cNvPr id="3" name="文本占位符 3" descr="{&quot;isTemplate&quot;:false,&quot;type&quot;:&quot;content&quot;,&quot;canOmit&quot;:true,&quot;range&quot;:0}"/>
          <p:cNvSpPr>
            <a:spLocks noGrp="1"/>
          </p:cNvSpPr>
          <p:nvPr>
            <p:ph type="body" sz="quarter" idx="10"/>
          </p:nvPr>
        </p:nvSpPr>
        <p:spPr>
          <a:xfrm>
            <a:off x="2695577" y="1991619"/>
            <a:ext cx="6800850" cy="476250"/>
          </a:xfrm>
        </p:spPr>
        <p:txBody>
          <a:bodyPr/>
          <a:lstStyle/>
          <a:p>
            <a:pPr>
              <a:buFont typeface="Arial" pitchFamily="34" charset="0"/>
              <a:buNone/>
            </a:pPr>
            <a:r>
              <a:rPr lang="en-US" sz="2800"/>
              <a:t> </a:t>
            </a:r>
            <a:endParaRPr/>
          </a:p>
        </p:txBody>
      </p:sp>
      <p:sp>
        <p:nvSpPr>
          <p:cNvPr id="4" name="文本占位符 20"/>
          <p:cNvSpPr txBox="1"/>
          <p:nvPr/>
        </p:nvSpPr>
        <p:spPr>
          <a:xfrm>
            <a:off x="571499" y="6171840"/>
            <a:ext cx="1844479" cy="335092"/>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endParaRPr kumimoji="1" lang="en-US" altLang="zh-CN" spc="80">
              <a:solidFill>
                <a:schemeClr val="bg1"/>
              </a:solidFill>
              <a:latin typeface="+mn-lt"/>
            </a:endParaRPr>
          </a:p>
        </p:txBody>
      </p:sp>
      <p:sp>
        <p:nvSpPr>
          <p:cNvPr id="5" name="文本占位符 20"/>
          <p:cNvSpPr txBox="1"/>
          <p:nvPr/>
        </p:nvSpPr>
        <p:spPr>
          <a:xfrm>
            <a:off x="10136120" y="6170237"/>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zh-CN" altLang="en-US" spc="80">
                <a:solidFill>
                  <a:schemeClr val="bg1"/>
                </a:solidFill>
                <a:effectLst/>
              </a:rPr>
              <a:t> </a:t>
            </a:r>
            <a:endParaRPr kumimoji="1" lang="en-US" altLang="zh-CN" spc="80">
              <a:solidFill>
                <a:schemeClr val="bg1"/>
              </a:solidFil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6" name="" descr="{&quot;isTemplate&quot;:true,&quot;type&quot;:2}"/>
        <p:cNvGrpSpPr/>
        <p:nvPr/>
      </p:nvGrpSpPr>
      <p:grpSpPr>
        <a:xfrm>
          <a:off x="0" y="0"/>
          <a:ext cx="0" cy="0"/>
        </a:xfrm>
      </p:grpSpPr>
      <p:sp>
        <p:nvSpPr>
          <p:cNvPr id="97"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98"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01</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99"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100">
                <a:solidFill>
                  <a:srgbClr val="FFFFFF">
                    <a:alpha val="100000"/>
                  </a:srgbClr>
                </a:solidFill>
                <a:latin typeface="微软雅黑"/>
                <a:ea typeface="微软雅黑"/>
              </a:rPr>
              <a:t>个体心理危机的基本概念与理论</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2" name="" descr="{&quot;isTemplate&quot;:true,&quot;type&quot;:3}"/>
        <p:cNvGrpSpPr/>
        <p:nvPr/>
      </p:nvGrpSpPr>
      <p:grpSpPr>
        <a:xfrm>
          <a:off x="0" y="0"/>
          <a:ext cx="0" cy="0"/>
        </a:xfrm>
      </p:grpSpPr>
      <p:sp>
        <p:nvSpPr>
          <p:cNvPr id="123"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心理危机的定义与类型</a:t>
            </a:r>
            <a:endParaRPr lang="en-US" altLang="zh-CN" sz="2800" b="1">
              <a:latin typeface="+mj-ea"/>
              <a:ea typeface="+mj-ea"/>
            </a:endParaRPr>
          </a:p>
        </p:txBody>
      </p:sp>
      <p:grpSp>
        <p:nvGrpSpPr>
          <p:cNvPr id="124" name="" descr="{&quot;isTemplate&quot;:true,&quot;type&quot;:&quot;list&quot;,&quot;alignment&quot;:&quot;left&quot;,&quot;alignmentVertical&quot;:&quot;top&quot;,&quot;canOmit&quot;:false,&quot;scalable&quot;:false,&quot;minItemsCount&quot;:-1}"/>
          <p:cNvGrpSpPr/>
          <p:nvPr/>
        </p:nvGrpSpPr>
        <p:grpSpPr>
          <a:xfrm>
            <a:off x="660399" y="2074672"/>
            <a:ext cx="10871202" cy="4536540"/>
            <a:chOff x="660399" y="2074672"/>
            <a:chExt cx="10871202" cy="4536540"/>
          </a:xfrm>
        </p:grpSpPr>
        <p:grpSp>
          <p:nvGrpSpPr>
            <p:cNvPr id="125" name=""/>
            <p:cNvGrpSpPr/>
            <p:nvPr/>
          </p:nvGrpSpPr>
          <p:grpSpPr>
            <a:xfrm>
              <a:off x="660399" y="2074672"/>
              <a:ext cx="5100082" cy="4536540"/>
              <a:chOff x="660399" y="2074672"/>
              <a:chExt cx="5100082" cy="4536540"/>
            </a:xfrm>
          </p:grpSpPr>
          <p:sp>
            <p:nvSpPr>
              <p:cNvPr id="126"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27"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心理危机的定义</a:t>
                </a:r>
                <a:endParaRPr lang="en-US" altLang="zh-CN" sz="2000" b="1">
                  <a:latin typeface="Microsoft YaHei" panose="020b0503020204020204" pitchFamily="34" charset="-122"/>
                  <a:ea typeface="Microsoft YaHei" panose="020b0503020204020204" pitchFamily="34" charset="-122"/>
                </a:endParaRPr>
              </a:p>
            </p:txBody>
          </p:sp>
          <p:sp>
            <p:nvSpPr>
              <p:cNvPr id="128"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指个体在面临重大压力或挑战时，出现心理失衡和困扰的状态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这种状态可能导致个体的日常生活、工作和人际关系受到严重影响</a:t>
                </a:r>
                <a:endParaRPr/>
              </a:p>
            </p:txBody>
          </p:sp>
          <p:pic>
            <p:nvPicPr>
              <p:cNvPr id="129" name="图片 11" descr="{&quot;isTemplate&quot;:true,&quot;type&quot;:&quot;image&quot;,&quot;canOmit&quot;:false}"/>
              <p:cNvPicPr>
                <a:picLocks noChangeAspect="1"/>
              </p:cNvPicPr>
              <p:nvPr/>
            </p:nvPicPr>
            <p:blipFill>
              <a:blip r:embed="rId2"/>
              <a:srcRect t="21" b="21"/>
              <a:stretch>
                <a:fillRect/>
              </a:stretch>
            </p:blipFill>
            <p:spPr>
              <a:xfrm>
                <a:off x="803410" y="2212783"/>
                <a:ext cx="4809943" cy="2704406"/>
              </a:xfrm>
              <a:prstGeom prst="rect">
                <a:avLst/>
              </a:prstGeom>
              <a:noFill/>
              <a:ln w="0"/>
            </p:spPr>
          </p:pic>
        </p:grpSp>
        <p:grpSp>
          <p:nvGrpSpPr>
            <p:cNvPr id="130" name=""/>
            <p:cNvGrpSpPr/>
            <p:nvPr/>
          </p:nvGrpSpPr>
          <p:grpSpPr>
            <a:xfrm>
              <a:off x="6431519" y="2074672"/>
              <a:ext cx="5100082" cy="4536540"/>
              <a:chOff x="660399" y="2074672"/>
              <a:chExt cx="5100082" cy="4536540"/>
            </a:xfrm>
          </p:grpSpPr>
          <p:sp>
            <p:nvSpPr>
              <p:cNvPr id="131" name="Tencent"/>
              <p:cNvSpPr/>
              <p:nvPr/>
            </p:nvSpPr>
            <p:spPr>
              <a:xfrm>
                <a:off x="660399" y="2074672"/>
                <a:ext cx="5100082" cy="453654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lang="en-GB">
                  <a:latin typeface="Microsoft YaHei" panose="020b0503020204020204" pitchFamily="34" charset="-122"/>
                  <a:ea typeface="Microsoft YaHei" panose="020b0503020204020204" pitchFamily="34" charset="-122"/>
                </a:endParaRPr>
              </a:p>
            </p:txBody>
          </p:sp>
          <p:sp>
            <p:nvSpPr>
              <p:cNvPr id="132" name="Tencent" descr="{&quot;isTemplate&quot;:true,&quot;type&quot;:&quot;title&quot;,&quot;canOmit&quot;:false,&quot;range&quot;:0}"/>
              <p:cNvSpPr txBox="1"/>
              <p:nvPr/>
            </p:nvSpPr>
            <p:spPr>
              <a:xfrm>
                <a:off x="803410" y="5027498"/>
                <a:ext cx="4813300" cy="393700"/>
              </a:xfrm>
              <a:prstGeom prst="rect">
                <a:avLst/>
              </a:prstGeom>
              <a:noFill/>
            </p:spPr>
            <p:txBody>
              <a:bodyPr wrap="square" rtlCol="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r>
                  <a:rPr lang="zh-CN" altLang="en-US" sz="2000" b="1">
                    <a:latin typeface="Microsoft YaHei" panose="020b0503020204020204" pitchFamily="34" charset="-122"/>
                    <a:ea typeface="Microsoft YaHei" panose="020b0503020204020204" pitchFamily="34" charset="-122"/>
                  </a:rPr>
                  <a:t>心理危机的类型</a:t>
                </a:r>
                <a:endParaRPr lang="en-US" altLang="zh-CN" sz="2000" b="1">
                  <a:latin typeface="Microsoft YaHei" panose="020b0503020204020204" pitchFamily="34" charset="-122"/>
                  <a:ea typeface="Microsoft YaHei" panose="020b0503020204020204" pitchFamily="34" charset="-122"/>
                </a:endParaRPr>
              </a:p>
            </p:txBody>
          </p:sp>
          <p:sp>
            <p:nvSpPr>
              <p:cNvPr id="133" name="Tencent" descr="{&quot;isTemplate&quot;:true,&quot;type&quot;:&quot;content&quot;,&quot;canOmit&quot;:true,&quot;range&quot;:0}"/>
              <p:cNvSpPr txBox="1"/>
              <p:nvPr/>
            </p:nvSpPr>
            <p:spPr>
              <a:xfrm>
                <a:off x="803410" y="5390146"/>
                <a:ext cx="4809943" cy="10780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生活事件危机</a:t>
                </a:r>
                <a:r>
                  <a:rPr lang="zh-CN" sz="1400">
                    <a:solidFill>
                      <a:schemeClr val="tx1">
                        <a:lumMod val="50000"/>
                        <a:lumOff val="50000"/>
                        <a:alpha val="100000"/>
                      </a:schemeClr>
                    </a:solidFill>
                    <a:latin typeface="微软雅黑"/>
                    <a:ea typeface="微软雅黑"/>
                  </a:rPr>
                  <a:t>：如失业、离婚、亲人去世等</a:t>
                </a:r>
                <a:endParaRPr/>
              </a:p>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创伤后应激障碍危机</a:t>
                </a:r>
                <a:r>
                  <a:rPr lang="zh-CN" sz="1400">
                    <a:solidFill>
                      <a:schemeClr val="tx1">
                        <a:lumMod val="50000"/>
                        <a:lumOff val="50000"/>
                        <a:alpha val="100000"/>
                      </a:schemeClr>
                    </a:solidFill>
                    <a:latin typeface="微软雅黑"/>
                    <a:ea typeface="微软雅黑"/>
                  </a:rPr>
                  <a:t>：如战争、暴力事件、交通事故等</a:t>
                </a:r>
                <a:endParaRPr/>
              </a:p>
              <a:p>
                <a:pPr marL="0" lvl="0" indent="-203200">
                  <a:lnSpc>
                    <a:spcPct val="130000"/>
                  </a:lnSpc>
                  <a:buFont typeface="Arial" pitchFamily="34" charset="0"/>
                  <a:buChar char="•"/>
                </a:pPr>
                <a:r>
                  <a:rPr lang="zh-CN" sz="1400" b="1">
                    <a:solidFill>
                      <a:schemeClr val="tx1">
                        <a:lumMod val="50000"/>
                        <a:lumOff val="50000"/>
                        <a:alpha val="100000"/>
                      </a:schemeClr>
                    </a:solidFill>
                    <a:latin typeface="微软雅黑"/>
                    <a:ea typeface="微软雅黑"/>
                  </a:rPr>
                  <a:t>慢性压力危机</a:t>
                </a:r>
                <a:r>
                  <a:rPr lang="zh-CN" sz="1400">
                    <a:solidFill>
                      <a:schemeClr val="tx1">
                        <a:lumMod val="50000"/>
                        <a:lumOff val="50000"/>
                        <a:alpha val="100000"/>
                      </a:schemeClr>
                    </a:solidFill>
                    <a:latin typeface="微软雅黑"/>
                    <a:ea typeface="微软雅黑"/>
                  </a:rPr>
                  <a:t>：如长期工作压力、家庭问题等</a:t>
                </a:r>
                <a:endParaRPr/>
              </a:p>
            </p:txBody>
          </p:sp>
          <p:pic>
            <p:nvPicPr>
              <p:cNvPr id="134" name="图片 11" descr="{&quot;isTemplate&quot;:true,&quot;type&quot;:&quot;image&quot;,&quot;canOmit&quot;:false}"/>
              <p:cNvPicPr>
                <a:picLocks noChangeAspect="1"/>
              </p:cNvPicPr>
              <p:nvPr/>
            </p:nvPicPr>
            <p:blipFill>
              <a:blip r:embed="rId3"/>
              <a:srcRect t="21" b="21"/>
              <a:stretch>
                <a:fillRect/>
              </a:stretch>
            </p:blipFill>
            <p:spPr>
              <a:xfrm>
                <a:off x="803410" y="2212783"/>
                <a:ext cx="4809943" cy="2704406"/>
              </a:xfrm>
              <a:prstGeom prst="rect">
                <a:avLst/>
              </a:prstGeom>
              <a:noFill/>
              <a:ln w="0"/>
            </p:spPr>
          </p:pic>
        </p:gr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5" name="" descr="{&quot;isTemplate&quot;:true,&quot;type&quot;:3}"/>
        <p:cNvGrpSpPr/>
        <p:nvPr/>
      </p:nvGrpSpPr>
      <p:grpSpPr>
        <a:xfrm>
          <a:off x="0" y="0"/>
          <a:ext cx="0" cy="0"/>
        </a:xfrm>
      </p:grpSpPr>
      <p:grpSp>
        <p:nvGrpSpPr>
          <p:cNvPr id="136"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37" name=""/>
            <p:cNvGrpSpPr/>
            <p:nvPr/>
          </p:nvGrpSpPr>
          <p:grpSpPr>
            <a:xfrm>
              <a:off x="685801" y="3146904"/>
              <a:ext cx="4207178" cy="3287791"/>
              <a:chOff x="685801" y="3146904"/>
              <a:chExt cx="4207178" cy="3287791"/>
            </a:xfrm>
          </p:grpSpPr>
          <p:sp>
            <p:nvSpPr>
              <p:cNvPr id="138"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心理应激模型：认为心理危机是由外部压力事件和个体内部心理资源之间的失衡引起的</a:t>
                </a:r>
                <a:endParaRPr kumimoji="1" lang="en-US" altLang="zh-CN" sz="1800" b="1">
                  <a:solidFill>
                    <a:schemeClr val="bg1"/>
                  </a:solidFill>
                  <a:latin typeface="+mj-ea"/>
                  <a:ea typeface="+mj-ea"/>
                </a:endParaRPr>
              </a:p>
            </p:txBody>
          </p:sp>
          <p:sp>
            <p:nvSpPr>
              <p:cNvPr id="139"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外部压力事件：如经济危机、工作压力、人际关系等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个体内部心理资源：如应对能力、社会支持、心理素质等</a:t>
                </a:r>
                <a:endParaRPr/>
              </a:p>
            </p:txBody>
          </p:sp>
        </p:grpSp>
        <p:grpSp>
          <p:nvGrpSpPr>
            <p:cNvPr id="140" name=""/>
            <p:cNvGrpSpPr/>
            <p:nvPr/>
          </p:nvGrpSpPr>
          <p:grpSpPr>
            <a:xfrm>
              <a:off x="4408278" y="3146904"/>
              <a:ext cx="3798485" cy="3287791"/>
              <a:chOff x="4408278" y="3146904"/>
              <a:chExt cx="3798485" cy="3287791"/>
            </a:xfrm>
          </p:grpSpPr>
          <p:sp>
            <p:nvSpPr>
              <p:cNvPr id="141"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心理韧性模型：认为心理危机是个体在面临压力时，心理韧性的高低决定了其适应和恢复的能力</a:t>
                </a:r>
                <a:endParaRPr kumimoji="1" lang="en-US" altLang="zh-CN" sz="1800" b="1">
                  <a:solidFill>
                    <a:schemeClr val="bg1"/>
                  </a:solidFill>
                  <a:latin typeface="+mj-ea"/>
                  <a:ea typeface="+mj-ea"/>
                </a:endParaRPr>
              </a:p>
            </p:txBody>
          </p:sp>
          <p:sp>
            <p:nvSpPr>
              <p:cNvPr id="142"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心理韧性：包括乐观、自信、解决问题的能力等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高心理韧性个体：更容易适应压力，恢复心理平衡</a:t>
                </a:r>
                <a:endParaRPr/>
              </a:p>
            </p:txBody>
          </p:sp>
        </p:grpSp>
        <p:grpSp>
          <p:nvGrpSpPr>
            <p:cNvPr id="143" name=""/>
            <p:cNvGrpSpPr/>
            <p:nvPr/>
          </p:nvGrpSpPr>
          <p:grpSpPr>
            <a:xfrm>
              <a:off x="7707715" y="3146904"/>
              <a:ext cx="3798485" cy="3287791"/>
              <a:chOff x="7707715" y="3146904"/>
              <a:chExt cx="3798485" cy="3287791"/>
            </a:xfrm>
          </p:grpSpPr>
          <p:sp>
            <p:nvSpPr>
              <p:cNvPr id="144"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社会支持模型：认为心理危机受到个体社会支持网络的影响</a:t>
                </a:r>
                <a:endParaRPr kumimoji="1" lang="en-US" altLang="zh-CN" sz="1800" b="1">
                  <a:solidFill>
                    <a:schemeClr val="bg1"/>
                  </a:solidFill>
                  <a:latin typeface="+mj-ea"/>
                  <a:ea typeface="+mj-ea"/>
                </a:endParaRPr>
              </a:p>
            </p:txBody>
          </p:sp>
          <p:sp>
            <p:nvSpPr>
              <p:cNvPr id="145"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社会支持：包括家庭、朋友、同事等提供的情感、物质和心理支持</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强大的社会支持网络：有助于个体应对压力，降低心理危机的风险</a:t>
                </a:r>
                <a:endParaRPr/>
              </a:p>
            </p:txBody>
          </p:sp>
        </p:grpSp>
      </p:grpSp>
      <p:sp>
        <p:nvSpPr>
          <p:cNvPr id="146"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心理危机的理论模型</a:t>
            </a:r>
            <a:endParaRPr lang="en-US" sz="2800" b="1">
              <a:latin typeface="微软雅黑"/>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7" name="" descr="{&quot;isTemplate&quot;:true,&quot;type&quot;:3}"/>
        <p:cNvGrpSpPr/>
        <p:nvPr/>
      </p:nvGrpSpPr>
      <p:grpSpPr>
        <a:xfrm>
          <a:off x="0" y="0"/>
          <a:ext cx="0" cy="0"/>
        </a:xfrm>
      </p:grpSpPr>
      <p:sp>
        <p:nvSpPr>
          <p:cNvPr id="148" name="Tencent" descr="{&quot;isTemplate&quot;:true,&quot;type&quot;:&quot;content&quot;,&quot;canOmit&quot;:false,&quot;range&quot;:0}"/>
          <p:cNvSpPr txBox="1"/>
          <p:nvPr/>
        </p:nvSpPr>
        <p:spPr>
          <a:xfrm>
            <a:off x="660400" y="1464212"/>
            <a:ext cx="10976295" cy="4851523"/>
          </a:xfrm>
          <a:prstGeom prst="rect">
            <a:avLst/>
          </a:prstGeom>
          <a:noFill/>
        </p:spPr>
        <p:txBody>
          <a:bodyPr wrap="square">
            <a:noAutofit/>
          </a:bodyPr>
          <a:lstStyle>
            <a:defPPr>
              <a:defRPr lang="zh-CN"/>
            </a:defPPr>
            <a:lvl1pPr marL="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1pPr>
            <a:lvl2pPr marL="4572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2pPr>
            <a:lvl3pPr marL="9144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3pPr>
            <a:lvl4pPr marL="13716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4pPr>
            <a:lvl5pPr marL="18288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5pPr>
            <a:lvl6pPr marL="22860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6pPr>
            <a:lvl7pPr marL="27432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7pPr>
            <a:lvl8pPr marL="32004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8pPr>
            <a:lvl9pPr marL="3657600" algn="l" defTabSz="914400" rtl="0" eaLnBrk="1" latinLnBrk="0" hangingPunct="1">
              <a:lnSpc>
                <a:spcPct val="130000"/>
              </a:lnSpc>
              <a:defRPr sz="1800" kern="1200">
                <a:solidFill>
                  <a:srgbClr val="000000"/>
                </a:solidFill>
                <a:uFill>
                  <a:solidFill>
                    <a:srgbClr val="000000"/>
                  </a:solidFill>
                </a:uFill>
                <a:latin typeface="Arial"/>
                <a:ea typeface="黑体"/>
                <a:cs typeface="+mn-cs"/>
              </a:defRPr>
            </a:lvl9pPr>
          </a:lstStyle>
          <a:p>
            <a:pPr marL="0" lvl="0" indent="-203200">
              <a:lnSpc>
                <a:spcPct val="130000"/>
              </a:lnSpc>
              <a:buFont typeface="Arial" pitchFamily="34" charset="0"/>
              <a:buChar char="•"/>
            </a:pPr>
            <a:r>
              <a:rPr lang="en-US" sz="1400" b="1" spc="300">
                <a:solidFill>
                  <a:srgbClr val="808080">
                    <a:alpha val="100000"/>
                  </a:srgbClr>
                </a:solidFill>
                <a:latin typeface="微软雅黑"/>
                <a:ea typeface="微软雅黑"/>
              </a:rPr>
              <a:t>个体因素</a:t>
            </a:r>
            <a:r>
              <a:rPr lang="en-US" sz="1400" spc="300">
                <a:solidFill>
                  <a:srgbClr val="808080">
                    <a:alpha val="100000"/>
                  </a:srgbClr>
                </a:solidFill>
                <a:latin typeface="微软雅黑"/>
                <a:ea typeface="微软雅黑"/>
              </a:rPr>
              <a:t>：如年龄、性别、心理素质、应对能力等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年龄：年轻人和老年人可能更容易出现心理危机</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性别：女性可能更容易受到心理危机的影响</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心理素质和应对能力：较强心理素质的个体更容易适应压力，降低心理危机的风险</a:t>
            </a:r>
            <a:endParaRPr/>
          </a:p>
          <a:p>
            <a:pPr marL="0" lvl="0" indent="-203200">
              <a:lnSpc>
                <a:spcPct val="130000"/>
              </a:lnSpc>
              <a:buFont typeface="Arial" pitchFamily="34" charset="0"/>
              <a:buChar char="•"/>
            </a:pPr>
            <a:r>
              <a:rPr lang="en-US" sz="1400" b="1" spc="300">
                <a:solidFill>
                  <a:srgbClr val="808080">
                    <a:alpha val="100000"/>
                  </a:srgbClr>
                </a:solidFill>
                <a:latin typeface="微软雅黑"/>
                <a:ea typeface="微软雅黑"/>
              </a:rPr>
              <a:t>环境因素</a:t>
            </a:r>
            <a:r>
              <a:rPr lang="en-US" sz="1400" spc="300">
                <a:solidFill>
                  <a:srgbClr val="808080">
                    <a:alpha val="100000"/>
                  </a:srgbClr>
                </a:solidFill>
                <a:latin typeface="微软雅黑"/>
                <a:ea typeface="微软雅黑"/>
              </a:rPr>
              <a:t>：如经济环境、家庭环境、工作环境等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经济环境：经济危机、失业等可能导致心理危机</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家庭环境：家庭暴力、离婚等可能导致心理危机</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工作环境：工作压力、人际关系等可能导致心理危机</a:t>
            </a:r>
            <a:endParaRPr/>
          </a:p>
          <a:p>
            <a:pPr marL="0" lvl="0" indent="-203200">
              <a:lnSpc>
                <a:spcPct val="130000"/>
              </a:lnSpc>
              <a:buFont typeface="Arial" pitchFamily="34" charset="0"/>
              <a:buChar char="•"/>
            </a:pPr>
            <a:r>
              <a:rPr lang="en-US" sz="1400" b="1" spc="300">
                <a:solidFill>
                  <a:srgbClr val="808080">
                    <a:alpha val="100000"/>
                  </a:srgbClr>
                </a:solidFill>
                <a:latin typeface="微软雅黑"/>
                <a:ea typeface="微软雅黑"/>
              </a:rPr>
              <a:t>社会因素</a:t>
            </a:r>
            <a:r>
              <a:rPr lang="en-US" sz="1400" spc="300">
                <a:solidFill>
                  <a:srgbClr val="808080">
                    <a:alpha val="100000"/>
                  </a:srgbClr>
                </a:solidFill>
                <a:latin typeface="微软雅黑"/>
                <a:ea typeface="微软雅黑"/>
              </a:rPr>
              <a:t>：如社会支持、文化背景、政策法规等</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社会支持：强大的社会支持网络有助于个体应对压力，降低心理危机的风险</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文化背景：不同文化对心理危机的认识和应对方式可能有差异</a:t>
            </a:r>
            <a:endParaRPr/>
          </a:p>
          <a:p>
            <a:pPr marL="406400" lvl="1" indent="-203200">
              <a:lnSpc>
                <a:spcPct val="130000"/>
              </a:lnSpc>
              <a:buFont typeface="Arial" pitchFamily="34" charset="0"/>
              <a:buChar char="•"/>
            </a:pPr>
            <a:r>
              <a:rPr lang="en-US" sz="1400" spc="300">
                <a:solidFill>
                  <a:srgbClr val="808080">
                    <a:alpha val="100000"/>
                  </a:srgbClr>
                </a:solidFill>
                <a:latin typeface="微软雅黑"/>
                <a:ea typeface="微软雅黑"/>
              </a:rPr>
              <a:t>政策法规：政府对心理健康的关注和投入可能影响心理危机的干预效果</a:t>
            </a:r>
            <a:endParaRPr/>
          </a:p>
        </p:txBody>
      </p:sp>
      <p:sp>
        <p:nvSpPr>
          <p:cNvPr id="149" name="Tencent" descr="{&quot;isTemplate&quot;:true,&quot;type&quot;:&quot;title&quot;,&quot;canOmit&quot;:false,&quot;range&quot;:0}"/>
          <p:cNvSpPr txBox="1"/>
          <p:nvPr/>
        </p:nvSpPr>
        <p:spPr>
          <a:xfrm>
            <a:off x="660396" y="418039"/>
            <a:ext cx="10871205"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心理危机的影响因素</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 name="" descr="{&quot;isTemplate&quot;:true,&quot;type&quot;:2}"/>
        <p:cNvGrpSpPr/>
        <p:nvPr/>
      </p:nvGrpSpPr>
      <p:grpSpPr>
        <a:xfrm>
          <a:off x="0" y="0"/>
          <a:ext cx="0" cy="0"/>
        </a:xfrm>
      </p:grpSpPr>
      <p:sp>
        <p:nvSpPr>
          <p:cNvPr id="151"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152"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02</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153"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800">
                <a:solidFill>
                  <a:srgbClr val="FFFFFF">
                    <a:alpha val="100000"/>
                  </a:srgbClr>
                </a:solidFill>
                <a:latin typeface="微软雅黑"/>
                <a:ea typeface="微软雅黑"/>
              </a:rPr>
              <a:t>个体心理危机的评估方法</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 name="" descr="{&quot;isTemplate&quot;:true,&quot;type&quot;:3}"/>
        <p:cNvGrpSpPr/>
        <p:nvPr/>
      </p:nvGrpSpPr>
      <p:grpSpPr>
        <a:xfrm>
          <a:off x="0" y="0"/>
          <a:ext cx="0" cy="0"/>
        </a:xfrm>
      </p:grpSpPr>
      <p:grpSp>
        <p:nvGrpSpPr>
          <p:cNvPr id="155"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56" name="Group 628"/>
            <p:cNvGrpSpPr/>
            <p:nvPr/>
          </p:nvGrpSpPr>
          <p:grpSpPr>
            <a:xfrm>
              <a:off x="1197254" y="3971227"/>
              <a:ext cx="11008530" cy="2106887"/>
              <a:chOff x="1197254" y="3971227"/>
              <a:chExt cx="11008530" cy="2106887"/>
            </a:xfrm>
          </p:grpSpPr>
          <p:sp>
            <p:nvSpPr>
              <p:cNvPr id="157"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58"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59"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60"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61"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心理评估量表：用于评估个体的心理健康状况和心理危机风险</a:t>
                </a:r>
                <a:endParaRPr/>
              </a:p>
            </p:txBody>
          </p:sp>
          <p:sp>
            <p:nvSpPr>
              <p:cNvPr id="162"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常见心理评估量表：如汉密尔顿焦虑量表、抑郁自评量表、创伤后应激障碍量表等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量表的选择：根据评估目的和个体特点选择合适的量表</a:t>
                </a:r>
                <a:endParaRPr/>
              </a:p>
            </p:txBody>
          </p:sp>
        </p:grpSp>
        <p:grpSp>
          <p:nvGrpSpPr>
            <p:cNvPr id="163" name="Group 635"/>
            <p:cNvGrpSpPr/>
            <p:nvPr/>
          </p:nvGrpSpPr>
          <p:grpSpPr>
            <a:xfrm>
              <a:off x="3499345" y="1423099"/>
              <a:ext cx="11008530" cy="2005901"/>
              <a:chOff x="3499345" y="1423099"/>
              <a:chExt cx="11008530" cy="2005901"/>
            </a:xfrm>
          </p:grpSpPr>
          <p:sp>
            <p:nvSpPr>
              <p:cNvPr id="164"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心理评估的过程：包括信息收集、量表填写、结果解释等</a:t>
                </a:r>
                <a:endParaRPr/>
              </a:p>
            </p:txBody>
          </p:sp>
          <p:sp>
            <p:nvSpPr>
              <p:cNvPr id="165"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信息收集：了解个体的背景信息、生活事件、心理症状等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量表填写：指导个体按照量表的要求进行填写</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结果解释：根据量表得分，判断个体的心理健康状况和心理危机风险</a:t>
                </a:r>
                <a:endParaRPr/>
              </a:p>
            </p:txBody>
          </p:sp>
          <p:sp>
            <p:nvSpPr>
              <p:cNvPr id="166"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67"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68"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cxnSp>
            <p:nvCxnSpPr>
              <p:cNvPr id="169"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70"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心理评估量表的使用</a:t>
            </a:r>
            <a:endParaRPr lang="en-US" altLang="zh-CN" sz="2800" b="1">
              <a:latin typeface="+mj-ea"/>
              <a:ea typeface="+mj-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1" name="" descr="{&quot;isTemplate&quot;:true,&quot;type&quot;:3}"/>
        <p:cNvGrpSpPr/>
        <p:nvPr/>
      </p:nvGrpSpPr>
      <p:grpSpPr>
        <a:xfrm>
          <a:off x="0" y="0"/>
          <a:ext cx="0" cy="0"/>
        </a:xfrm>
      </p:grpSpPr>
      <p:grpSp>
        <p:nvGrpSpPr>
          <p:cNvPr id="172"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73" name="Group 686"/>
            <p:cNvGrpSpPr/>
            <p:nvPr/>
          </p:nvGrpSpPr>
          <p:grpSpPr>
            <a:xfrm>
              <a:off x="1075314" y="1520189"/>
              <a:ext cx="9868911" cy="2072418"/>
              <a:chOff x="1075314" y="1520189"/>
              <a:chExt cx="9868911" cy="2072418"/>
            </a:xfrm>
          </p:grpSpPr>
          <p:sp>
            <p:nvSpPr>
              <p:cNvPr id="174"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观察：观察个体的行为、情绪和认知状态</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访谈：了解个体的心理症状、生活事件、社会支持等</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心理测验：使用心理评估量表评估个体的心理健康状况</a:t>
                </a:r>
                <a:endParaRPr/>
              </a:p>
            </p:txBody>
          </p:sp>
          <p:sp>
            <p:nvSpPr>
              <p:cNvPr id="175"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临床评估技巧：包括观察、访谈、心理测验等</a:t>
                </a:r>
                <a:endParaRPr/>
              </a:p>
            </p:txBody>
          </p:sp>
          <p:sp>
            <p:nvSpPr>
              <p:cNvPr id="176"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77"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grpSp>
          <p:nvGrpSpPr>
            <p:cNvPr id="178" name="Group 691"/>
            <p:cNvGrpSpPr/>
            <p:nvPr/>
          </p:nvGrpSpPr>
          <p:grpSpPr>
            <a:xfrm>
              <a:off x="1075314" y="3881882"/>
              <a:ext cx="9868911" cy="2072418"/>
              <a:chOff x="1075314" y="3881882"/>
              <a:chExt cx="9868911" cy="2072418"/>
            </a:xfrm>
          </p:grpSpPr>
          <p:sp>
            <p:nvSpPr>
              <p:cNvPr id="179"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个体化评估：根据个体的特点和生活环境进行评估</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动态评估：关注个体在不同时间点的心理状况变化</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多方评估：综合个体、家庭、朋友等多方面的信息进行评估</a:t>
                </a:r>
                <a:endParaRPr/>
              </a:p>
            </p:txBody>
          </p:sp>
          <p:sp>
            <p:nvSpPr>
              <p:cNvPr id="180"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临床评估策略：包括个体化评估、动态评估、多方评估等</a:t>
                </a:r>
                <a:endParaRPr/>
              </a:p>
            </p:txBody>
          </p:sp>
          <p:sp>
            <p:nvSpPr>
              <p:cNvPr id="181"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sp>
            <p:nvSpPr>
              <p:cNvPr id="182"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endParaRPr lang="zh-CN" altLang="en-US"/>
              </a:p>
            </p:txBody>
          </p:sp>
        </p:grpSp>
      </p:grpSp>
      <p:sp>
        <p:nvSpPr>
          <p:cNvPr id="183"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altLang="en-US" sz="2800" b="1">
                <a:latin typeface="+mj-ea"/>
                <a:ea typeface="+mj-ea"/>
              </a:rPr>
              <a:t>临床评估技巧与策略</a:t>
            </a:r>
            <a:endParaRPr lang="en-US" altLang="zh-CN" sz="2800" b="1">
              <a:latin typeface="+mj-ea"/>
              <a:ea typeface="+mj-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4" name="" descr="{&quot;isTemplate&quot;:true,&quot;type&quot;:3}"/>
        <p:cNvGrpSpPr/>
        <p:nvPr/>
      </p:nvGrpSpPr>
      <p:grpSpPr>
        <a:xfrm>
          <a:off x="0" y="0"/>
          <a:ext cx="0" cy="0"/>
        </a:xfrm>
      </p:grpSpPr>
      <p:grpSp>
        <p:nvGrpSpPr>
          <p:cNvPr id="185"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86" name=""/>
            <p:cNvGrpSpPr/>
            <p:nvPr/>
          </p:nvGrpSpPr>
          <p:grpSpPr>
            <a:xfrm>
              <a:off x="685800" y="3146904"/>
              <a:ext cx="5760000" cy="3225487"/>
              <a:chOff x="685800" y="3146904"/>
              <a:chExt cx="5760000" cy="3225487"/>
            </a:xfrm>
          </p:grpSpPr>
          <p:sp>
            <p:nvSpPr>
              <p:cNvPr id="187"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伦理问题：包括保护个体隐私、尊重个体意愿、确保评估公正等</a:t>
                </a:r>
                <a:endParaRPr kumimoji="1" lang="en-US" altLang="zh-CN" sz="1800" b="1">
                  <a:solidFill>
                    <a:schemeClr val="bg1"/>
                  </a:solidFill>
                  <a:latin typeface="+mj-ea"/>
                  <a:ea typeface="+mj-ea"/>
                </a:endParaRPr>
              </a:p>
            </p:txBody>
          </p:sp>
          <p:sp>
            <p:nvSpPr>
              <p:cNvPr id="188"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保护个体隐私：确保评估过程中不泄露个体的个人信息</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尊重个体意愿：评估过程中应征得个体的同意和参与</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确保评估公正：评估过程应遵循客观、公正的原则</a:t>
                </a:r>
                <a:endParaRPr/>
              </a:p>
            </p:txBody>
          </p:sp>
        </p:grpSp>
        <p:grpSp>
          <p:nvGrpSpPr>
            <p:cNvPr id="189" name=""/>
            <p:cNvGrpSpPr/>
            <p:nvPr/>
          </p:nvGrpSpPr>
          <p:grpSpPr>
            <a:xfrm>
              <a:off x="6016236" y="3146904"/>
              <a:ext cx="5400000" cy="3225487"/>
              <a:chOff x="6016236" y="3146904"/>
              <a:chExt cx="5400000" cy="3225487"/>
            </a:xfrm>
          </p:grpSpPr>
          <p:sp>
            <p:nvSpPr>
              <p:cNvPr id="190"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法律问题：包括遵守法律法规、保护个体权益、确保数据安全等</a:t>
                </a:r>
                <a:endParaRPr kumimoji="1" lang="en-US" altLang="zh-CN" sz="1800" b="1">
                  <a:solidFill>
                    <a:schemeClr val="bg1"/>
                  </a:solidFill>
                  <a:latin typeface="+mj-ea"/>
                  <a:ea typeface="+mj-ea"/>
                </a:endParaRPr>
              </a:p>
            </p:txBody>
          </p:sp>
          <p:sp>
            <p:nvSpPr>
              <p:cNvPr id="191"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遵守法律法规：评估过程应遵循相关法律法规的要求</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保护个体权益：评估过程中应尊重个体的权益，不损害其利益</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确保数据安全：评估过程中应保护个体的数据安全，防止信息泄露</a:t>
                </a:r>
                <a:endParaRPr/>
              </a:p>
            </p:txBody>
          </p:sp>
        </p:grpSp>
      </p:grpSp>
      <p:sp>
        <p:nvSpPr>
          <p:cNvPr id="192"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心理危机评估的伦理与法律问题</a:t>
            </a:r>
            <a:endParaRPr lang="en-US" sz="2800" b="1">
              <a:latin typeface="微软雅黑"/>
              <a:ea typeface="微软雅黑"/>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 name="" descr="{&quot;isTemplate&quot;:true,&quot;type&quot;:2}"/>
        <p:cNvGrpSpPr/>
        <p:nvPr/>
      </p:nvGrpSpPr>
      <p:grpSpPr>
        <a:xfrm>
          <a:off x="0" y="0"/>
          <a:ext cx="0" cy="0"/>
        </a:xfrm>
      </p:grpSpPr>
      <p:sp>
        <p:nvSpPr>
          <p:cNvPr id="7" name="椭圆 1"/>
          <p:cNvSpPr>
            <a:spLocks noChangeAspect="1"/>
          </p:cNvSpPr>
          <p:nvPr/>
        </p:nvSpPr>
        <p:spPr>
          <a:xfrm>
            <a:off x="905941" y="2062530"/>
            <a:ext cx="2520000" cy="2520000"/>
          </a:xfrm>
          <a:prstGeom prst="ellipse">
            <a:avLst/>
          </a:prstGeom>
          <a:gradFill flip="none" rotWithShape="1">
            <a:gsLst>
              <a:gs pos="0">
                <a:schemeClr val="accent1">
                  <a:alpha val="5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endParaRPr kumimoji="1" lang="zh-CN" altLang="en-US"/>
          </a:p>
        </p:txBody>
      </p:sp>
      <p:sp>
        <p:nvSpPr>
          <p:cNvPr id="8" name="Tencent"/>
          <p:cNvSpPr txBox="1"/>
          <p:nvPr/>
        </p:nvSpPr>
        <p:spPr>
          <a:xfrm>
            <a:off x="1591103" y="2660810"/>
            <a:ext cx="1149675" cy="1323439"/>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r>
              <a:rPr lang="en-US" altLang="zh-CN" sz="8000" b="0">
                <a:solidFill>
                  <a:schemeClr val="bg1"/>
                </a:solidFill>
                <a:latin typeface="Microsoft YaHei Light" panose="020b0503020204020204" pitchFamily="34" charset="-122"/>
                <a:ea typeface="Microsoft YaHei Light" panose="020b0503020204020204" pitchFamily="34" charset="-122"/>
              </a:rPr>
              <a:t>03</a:t>
            </a:r>
            <a:endParaRPr lang="zh-CN" altLang="en-US" sz="8000" b="0">
              <a:solidFill>
                <a:schemeClr val="bg1"/>
              </a:solidFill>
              <a:latin typeface="Microsoft YaHei Light" panose="020b0503020204020204" pitchFamily="34" charset="-122"/>
              <a:ea typeface="Microsoft YaHei Light" panose="020b0503020204020204" pitchFamily="34" charset="-122"/>
            </a:endParaRPr>
          </a:p>
        </p:txBody>
      </p:sp>
      <p:sp>
        <p:nvSpPr>
          <p:cNvPr id="9" name="Tencent" descr="{&quot;isTemplate&quot;:true,&quot;type&quot;:&quot;title&quot;,&quot;canOmit&quot;:false,&quot;range&quot;:0}"/>
          <p:cNvSpPr txBox="1"/>
          <p:nvPr/>
        </p:nvSpPr>
        <p:spPr>
          <a:xfrm>
            <a:off x="2887007" y="2762250"/>
            <a:ext cx="8674100" cy="82550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defPPr>
              <a:defRPr lang="zh-CN"/>
            </a:defPPr>
            <a:lvl1pPr marL="0" algn="ctr" defTabSz="914354" rtl="0" eaLnBrk="1" latinLnBrk="0" hangingPunct="1">
              <a:lnSpc>
                <a:spcPct val="130000"/>
              </a:lnSpc>
              <a:defRPr sz="1400" b="1" kern="1200">
                <a:solidFill>
                  <a:schemeClr val="tx1">
                    <a:lumMod val="90000"/>
                    <a:lumOff val="10000"/>
                  </a:schemeClr>
                </a:solidFill>
                <a:latin typeface="+mn-lt"/>
                <a:ea typeface="+mn-ea"/>
                <a:cs typeface="+mn-cs"/>
              </a:defRPr>
            </a:lvl1pPr>
            <a:lvl2pPr marL="457200" algn="l" defTabSz="914400" rtl="0" eaLnBrk="1" latinLnBrk="0" hangingPunct="1">
              <a:lnSpc>
                <a:spcPct val="130000"/>
              </a:lnSpc>
              <a:defRPr sz="1800" kern="1200">
                <a:solidFill>
                  <a:schemeClr val="lt1"/>
                </a:solidFill>
                <a:latin typeface="+mn-lt"/>
                <a:ea typeface="+mn-ea"/>
                <a:cs typeface="+mn-cs"/>
              </a:defRPr>
            </a:lvl2pPr>
            <a:lvl3pPr marL="914400" algn="l" defTabSz="914400" rtl="0" eaLnBrk="1" latinLnBrk="0" hangingPunct="1">
              <a:lnSpc>
                <a:spcPct val="130000"/>
              </a:lnSpc>
              <a:defRPr sz="1800" kern="1200">
                <a:solidFill>
                  <a:schemeClr val="lt1"/>
                </a:solidFill>
                <a:latin typeface="+mn-lt"/>
                <a:ea typeface="+mn-ea"/>
                <a:cs typeface="+mn-cs"/>
              </a:defRPr>
            </a:lvl3pPr>
            <a:lvl4pPr marL="1371600" algn="l" defTabSz="914400" rtl="0" eaLnBrk="1" latinLnBrk="0" hangingPunct="1">
              <a:lnSpc>
                <a:spcPct val="130000"/>
              </a:lnSpc>
              <a:defRPr sz="1800" kern="1200">
                <a:solidFill>
                  <a:schemeClr val="lt1"/>
                </a:solidFill>
                <a:latin typeface="+mn-lt"/>
                <a:ea typeface="+mn-ea"/>
                <a:cs typeface="+mn-cs"/>
              </a:defRPr>
            </a:lvl4pPr>
            <a:lvl5pPr marL="1828800" algn="l" defTabSz="914400" rtl="0" eaLnBrk="1" latinLnBrk="0" hangingPunct="1">
              <a:lnSpc>
                <a:spcPct val="130000"/>
              </a:lnSpc>
              <a:defRPr sz="1800" kern="1200">
                <a:solidFill>
                  <a:schemeClr val="lt1"/>
                </a:solidFill>
                <a:latin typeface="+mn-lt"/>
                <a:ea typeface="+mn-ea"/>
                <a:cs typeface="+mn-cs"/>
              </a:defRPr>
            </a:lvl5pPr>
            <a:lvl6pPr marL="2286000" algn="l" defTabSz="914400" rtl="0" eaLnBrk="1" latinLnBrk="0" hangingPunct="1">
              <a:lnSpc>
                <a:spcPct val="130000"/>
              </a:lnSpc>
              <a:defRPr sz="1800" kern="1200">
                <a:solidFill>
                  <a:schemeClr val="lt1"/>
                </a:solidFill>
                <a:latin typeface="+mn-lt"/>
                <a:ea typeface="+mn-ea"/>
                <a:cs typeface="+mn-cs"/>
              </a:defRPr>
            </a:lvl6pPr>
            <a:lvl7pPr marL="2743200" algn="l" defTabSz="914400" rtl="0" eaLnBrk="1" latinLnBrk="0" hangingPunct="1">
              <a:lnSpc>
                <a:spcPct val="130000"/>
              </a:lnSpc>
              <a:defRPr sz="1800" kern="1200">
                <a:solidFill>
                  <a:schemeClr val="lt1"/>
                </a:solidFill>
                <a:latin typeface="+mn-lt"/>
                <a:ea typeface="+mn-ea"/>
                <a:cs typeface="+mn-cs"/>
              </a:defRPr>
            </a:lvl7pPr>
            <a:lvl8pPr marL="3200400" algn="l" defTabSz="914400" rtl="0" eaLnBrk="1" latinLnBrk="0" hangingPunct="1">
              <a:lnSpc>
                <a:spcPct val="130000"/>
              </a:lnSpc>
              <a:defRPr sz="1800" kern="1200">
                <a:solidFill>
                  <a:schemeClr val="lt1"/>
                </a:solidFill>
                <a:latin typeface="+mn-lt"/>
                <a:ea typeface="+mn-ea"/>
                <a:cs typeface="+mn-cs"/>
              </a:defRPr>
            </a:lvl8pPr>
            <a:lvl9pPr marL="3657600" algn="l" defTabSz="914400" rtl="0" eaLnBrk="1" latinLnBrk="0" hangingPunct="1">
              <a:lnSpc>
                <a:spcPct val="130000"/>
              </a:lnSpc>
              <a:defRPr sz="1800" kern="1200">
                <a:solidFill>
                  <a:schemeClr val="lt1"/>
                </a:solidFill>
                <a:latin typeface="+mn-lt"/>
                <a:ea typeface="+mn-ea"/>
                <a:cs typeface="+mn-cs"/>
              </a:defRPr>
            </a:lvl9pPr>
          </a:lstStyle>
          <a:p>
            <a:pPr algn="l">
              <a:lnSpc>
                <a:spcPct val="100000"/>
              </a:lnSpc>
            </a:pPr>
            <a:r>
              <a:rPr lang="zh-CN" sz="4800">
                <a:solidFill>
                  <a:srgbClr val="FFFFFF">
                    <a:alpha val="100000"/>
                  </a:srgbClr>
                </a:solidFill>
                <a:latin typeface="微软雅黑"/>
                <a:ea typeface="微软雅黑"/>
              </a:rPr>
              <a:t>个体心理危机的干预策略</a:t>
            </a:r>
            <a:endParaRPr lang="en-US" sz="4800" b="1">
              <a:solidFill>
                <a:srgbClr val="FFFFFF">
                  <a:alpha val="100000"/>
                </a:srgbClr>
              </a:solidFill>
              <a:latin typeface="微软雅黑"/>
              <a:ea typeface="微软雅黑"/>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grpSp>
        <p:nvGrpSpPr>
          <p:cNvPr id="11" name="" descr="{&quot;isTemplate&quot;:true,&quot;type&quot;:&quot;list&quot;,&quot;alignment&quot;:&quot;left&quot;,&quot;alignmentVertical&quot;:&quot;top&quot;,&quot;canOmit&quot;:false,&quot;scalable&quot;:false,&quot;minItemsCount&quot;:-1}"/>
          <p:cNvGrpSpPr/>
          <p:nvPr/>
        </p:nvGrpSpPr>
        <p:grpSpPr>
          <a:xfrm>
            <a:off x="685801" y="3146904"/>
            <a:ext cx="10820399" cy="3287791"/>
            <a:chOff x="685801" y="3146904"/>
            <a:chExt cx="10820399" cy="3287791"/>
          </a:xfrm>
        </p:grpSpPr>
        <p:grpSp>
          <p:nvGrpSpPr>
            <p:cNvPr id="12" name=""/>
            <p:cNvGrpSpPr/>
            <p:nvPr/>
          </p:nvGrpSpPr>
          <p:grpSpPr>
            <a:xfrm>
              <a:off x="685801" y="3146904"/>
              <a:ext cx="4207178" cy="3287791"/>
              <a:chOff x="685801" y="3146904"/>
              <a:chExt cx="4207178" cy="3287791"/>
            </a:xfrm>
          </p:grpSpPr>
          <p:sp>
            <p:nvSpPr>
              <p:cNvPr id="13" name="Tencent" descr="{&quot;isTemplate&quot;:true,&quot;type&quot;:&quot;title&quot;,&quot;canOmit&quot;:false,&quot;range&quot;:0}"/>
              <p:cNvSpPr/>
              <p:nvPr/>
            </p:nvSpPr>
            <p:spPr>
              <a:xfrm>
                <a:off x="685801" y="3146904"/>
                <a:ext cx="4207178"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及时性原则：发现心理危机后立即进行干预，减少危机对个体的影响</a:t>
                </a:r>
                <a:endParaRPr kumimoji="1" lang="en-US" altLang="zh-CN" sz="1800" b="1">
                  <a:solidFill>
                    <a:schemeClr val="bg1"/>
                  </a:solidFill>
                  <a:latin typeface="+mj-ea"/>
                  <a:ea typeface="+mj-ea"/>
                </a:endParaRPr>
              </a:p>
            </p:txBody>
          </p:sp>
          <p:sp>
            <p:nvSpPr>
              <p:cNvPr id="14" name="Tencent" descr="{&quot;isTemplate&quot;:true,&quot;type&quot;:&quot;content&quot;,&quot;canOmit&quot;:true,&quot;range&quot;:0}"/>
              <p:cNvSpPr txBox="1"/>
              <p:nvPr/>
            </p:nvSpPr>
            <p:spPr>
              <a:xfrm>
                <a:off x="909877"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及时发现：关注个体的心理状况，及时发现危机迹象</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立即干预：对发现有危机迹象的个体立即进行干预</a:t>
                </a:r>
                <a:endParaRPr/>
              </a:p>
            </p:txBody>
          </p:sp>
        </p:grpSp>
        <p:grpSp>
          <p:nvGrpSpPr>
            <p:cNvPr id="15" name=""/>
            <p:cNvGrpSpPr/>
            <p:nvPr/>
          </p:nvGrpSpPr>
          <p:grpSpPr>
            <a:xfrm>
              <a:off x="4408278" y="3146904"/>
              <a:ext cx="3798485" cy="3287791"/>
              <a:chOff x="4408278" y="3146904"/>
              <a:chExt cx="3798485" cy="3287791"/>
            </a:xfrm>
          </p:grpSpPr>
          <p:sp>
            <p:nvSpPr>
              <p:cNvPr id="16" name="Tencent" descr="{&quot;isTemplate&quot;:true,&quot;type&quot;:&quot;title&quot;,&quot;canOmit&quot;:false,&quot;range&quot;:0}"/>
              <p:cNvSpPr/>
              <p:nvPr/>
            </p:nvSpPr>
            <p:spPr>
              <a:xfrm>
                <a:off x="4408278" y="3146904"/>
                <a:ext cx="3798485"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个体化原则：根据个体的特点和生活环境制定个性化的干预方案</a:t>
                </a:r>
                <a:endParaRPr kumimoji="1" lang="en-US" altLang="zh-CN" sz="1800" b="1">
                  <a:solidFill>
                    <a:schemeClr val="bg1"/>
                  </a:solidFill>
                  <a:latin typeface="+mj-ea"/>
                  <a:ea typeface="+mj-ea"/>
                </a:endParaRPr>
              </a:p>
            </p:txBody>
          </p:sp>
          <p:sp>
            <p:nvSpPr>
              <p:cNvPr id="17" name="Tencent" descr="{&quot;isTemplate&quot;:true,&quot;type&quot;:&quot;content&quot;,&quot;canOmit&quot;:true,&quot;range&quot;:0}"/>
              <p:cNvSpPr txBox="1"/>
              <p:nvPr/>
            </p:nvSpPr>
            <p:spPr>
              <a:xfrm>
                <a:off x="4444300"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了解个体特点：评估个体的心理状况、生活事件、社会支持等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制定个性化方案：根据个体特点制定合适的干预方案</a:t>
                </a:r>
                <a:endParaRPr/>
              </a:p>
            </p:txBody>
          </p:sp>
        </p:grpSp>
        <p:grpSp>
          <p:nvGrpSpPr>
            <p:cNvPr id="18" name=""/>
            <p:cNvGrpSpPr/>
            <p:nvPr/>
          </p:nvGrpSpPr>
          <p:grpSpPr>
            <a:xfrm>
              <a:off x="7707715" y="3146904"/>
              <a:ext cx="3798485" cy="3287791"/>
              <a:chOff x="7707715" y="3146904"/>
              <a:chExt cx="3798485" cy="3287791"/>
            </a:xfrm>
          </p:grpSpPr>
          <p:sp>
            <p:nvSpPr>
              <p:cNvPr id="19" name="Tencent" descr="{&quot;isTemplate&quot;:true,&quot;type&quot;:&quot;title&quot;,&quot;canOmit&quot;:false,&quot;range&quot;:0}"/>
              <p:cNvSpPr/>
              <p:nvPr/>
            </p:nvSpPr>
            <p:spPr>
              <a:xfrm>
                <a:off x="7707715" y="3146904"/>
                <a:ext cx="3798485" cy="1296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lnSpc>
                    <a:spcPct val="130000"/>
                  </a:lnSpc>
                  <a:defRPr sz="1800" kern="1200">
                    <a:solidFill>
                      <a:srgbClr val="FFFFFF"/>
                    </a:solidFill>
                    <a:latin typeface="Arial"/>
                    <a:ea typeface="+mn-ea"/>
                    <a:cs typeface="+mn-cs"/>
                  </a:defRPr>
                </a:lvl1pPr>
                <a:lvl2pPr marL="457200" algn="l" defTabSz="914400" rtl="0" eaLnBrk="1" latinLnBrk="0" hangingPunct="1">
                  <a:lnSpc>
                    <a:spcPct val="130000"/>
                  </a:lnSpc>
                  <a:defRPr sz="1800" kern="1200">
                    <a:solidFill>
                      <a:srgbClr val="FFFFFF"/>
                    </a:solidFill>
                    <a:latin typeface="Arial"/>
                    <a:ea typeface="+mn-ea"/>
                    <a:cs typeface="+mn-cs"/>
                  </a:defRPr>
                </a:lvl2pPr>
                <a:lvl3pPr marL="914400" algn="l" defTabSz="914400" rtl="0" eaLnBrk="1" latinLnBrk="0" hangingPunct="1">
                  <a:lnSpc>
                    <a:spcPct val="130000"/>
                  </a:lnSpc>
                  <a:defRPr sz="1800" kern="1200">
                    <a:solidFill>
                      <a:srgbClr val="FFFFFF"/>
                    </a:solidFill>
                    <a:latin typeface="Arial"/>
                    <a:ea typeface="+mn-ea"/>
                    <a:cs typeface="+mn-cs"/>
                  </a:defRPr>
                </a:lvl3pPr>
                <a:lvl4pPr marL="1371600" algn="l" defTabSz="914400" rtl="0" eaLnBrk="1" latinLnBrk="0" hangingPunct="1">
                  <a:lnSpc>
                    <a:spcPct val="130000"/>
                  </a:lnSpc>
                  <a:defRPr sz="1800" kern="1200">
                    <a:solidFill>
                      <a:srgbClr val="FFFFFF"/>
                    </a:solidFill>
                    <a:latin typeface="Arial"/>
                    <a:ea typeface="+mn-ea"/>
                    <a:cs typeface="+mn-cs"/>
                  </a:defRPr>
                </a:lvl4pPr>
                <a:lvl5pPr marL="1828800" algn="l" defTabSz="914400" rtl="0" eaLnBrk="1" latinLnBrk="0" hangingPunct="1">
                  <a:lnSpc>
                    <a:spcPct val="130000"/>
                  </a:lnSpc>
                  <a:defRPr sz="1800" kern="1200">
                    <a:solidFill>
                      <a:srgbClr val="FFFFFF"/>
                    </a:solidFill>
                    <a:latin typeface="Arial"/>
                    <a:ea typeface="+mn-ea"/>
                    <a:cs typeface="+mn-cs"/>
                  </a:defRPr>
                </a:lvl5pPr>
                <a:lvl6pPr marL="2286000" algn="l" defTabSz="914400" rtl="0" eaLnBrk="1" latinLnBrk="0" hangingPunct="1">
                  <a:lnSpc>
                    <a:spcPct val="130000"/>
                  </a:lnSpc>
                  <a:defRPr sz="1800" kern="1200">
                    <a:solidFill>
                      <a:srgbClr val="FFFFFF"/>
                    </a:solidFill>
                    <a:latin typeface="Arial"/>
                    <a:ea typeface="+mn-ea"/>
                    <a:cs typeface="+mn-cs"/>
                  </a:defRPr>
                </a:lvl6pPr>
                <a:lvl7pPr marL="2743200" algn="l" defTabSz="914400" rtl="0" eaLnBrk="1" latinLnBrk="0" hangingPunct="1">
                  <a:lnSpc>
                    <a:spcPct val="130000"/>
                  </a:lnSpc>
                  <a:defRPr sz="1800" kern="1200">
                    <a:solidFill>
                      <a:srgbClr val="FFFFFF"/>
                    </a:solidFill>
                    <a:latin typeface="Arial"/>
                    <a:ea typeface="+mn-ea"/>
                    <a:cs typeface="+mn-cs"/>
                  </a:defRPr>
                </a:lvl7pPr>
                <a:lvl8pPr marL="3200400" algn="l" defTabSz="914400" rtl="0" eaLnBrk="1" latinLnBrk="0" hangingPunct="1">
                  <a:lnSpc>
                    <a:spcPct val="130000"/>
                  </a:lnSpc>
                  <a:defRPr sz="1800" kern="1200">
                    <a:solidFill>
                      <a:srgbClr val="FFFFFF"/>
                    </a:solidFill>
                    <a:latin typeface="Arial"/>
                    <a:ea typeface="+mn-ea"/>
                    <a:cs typeface="+mn-cs"/>
                  </a:defRPr>
                </a:lvl8pPr>
                <a:lvl9pPr marL="3657600" algn="l" defTabSz="914400" rtl="0" eaLnBrk="1" latinLnBrk="0" hangingPunct="1">
                  <a:lnSpc>
                    <a:spcPct val="130000"/>
                  </a:lnSpc>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全面性原则：综合多种干预手段，全面帮助个体应对心理危机</a:t>
                </a:r>
                <a:endParaRPr kumimoji="1" lang="en-US" altLang="zh-CN" sz="1800" b="1">
                  <a:solidFill>
                    <a:schemeClr val="bg1"/>
                  </a:solidFill>
                  <a:latin typeface="+mj-ea"/>
                  <a:ea typeface="+mj-ea"/>
                </a:endParaRPr>
              </a:p>
            </p:txBody>
          </p:sp>
          <p:sp>
            <p:nvSpPr>
              <p:cNvPr id="20" name="Tencent" descr="{&quot;isTemplate&quot;:true,&quot;type&quot;:&quot;content&quot;,&quot;canOmit&quot;:true,&quot;range&quot;:0}"/>
              <p:cNvSpPr txBox="1"/>
              <p:nvPr/>
            </p:nvSpPr>
            <p:spPr>
              <a:xfrm>
                <a:off x="7978723" y="4655120"/>
                <a:ext cx="3024000" cy="1779575"/>
              </a:xfrm>
              <a:prstGeom prst="rect">
                <a:avLst/>
              </a:prstGeom>
              <a:noFill/>
            </p:spPr>
            <p:txBody>
              <a:bodyPr wrap="square" rtlCol="0" anchor="t">
                <a:no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多种干预手段：如心理咨询、心理治疗、社会支持等</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全面帮助：从心理、社会、生活等多方面帮助个体应对危机</a:t>
                </a:r>
                <a:endParaRPr/>
              </a:p>
            </p:txBody>
          </p:sp>
        </p:grpSp>
      </p:grpSp>
      <p:sp>
        <p:nvSpPr>
          <p:cNvPr id="21"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lnSpc>
                <a:spcPct val="130000"/>
              </a:lnSpc>
              <a:defRPr sz="1800" kern="1200">
                <a:solidFill>
                  <a:schemeClr val="tx1"/>
                </a:solidFill>
                <a:latin typeface="+mn-lt"/>
                <a:ea typeface="+mn-ea"/>
                <a:cs typeface="+mn-cs"/>
              </a:defRPr>
            </a:lvl1pPr>
            <a:lvl2pPr marL="457200" algn="l" defTabSz="914400" rtl="0" eaLnBrk="1" latinLnBrk="0" hangingPunct="1">
              <a:lnSpc>
                <a:spcPct val="130000"/>
              </a:lnSpc>
              <a:defRPr sz="1800" kern="1200">
                <a:solidFill>
                  <a:schemeClr val="tx1"/>
                </a:solidFill>
                <a:latin typeface="+mn-lt"/>
                <a:ea typeface="+mn-ea"/>
                <a:cs typeface="+mn-cs"/>
              </a:defRPr>
            </a:lvl2pPr>
            <a:lvl3pPr marL="914400" algn="l" defTabSz="914400" rtl="0" eaLnBrk="1" latinLnBrk="0" hangingPunct="1">
              <a:lnSpc>
                <a:spcPct val="130000"/>
              </a:lnSpc>
              <a:defRPr sz="1800" kern="1200">
                <a:solidFill>
                  <a:schemeClr val="tx1"/>
                </a:solidFill>
                <a:latin typeface="+mn-lt"/>
                <a:ea typeface="+mn-ea"/>
                <a:cs typeface="+mn-cs"/>
              </a:defRPr>
            </a:lvl3pPr>
            <a:lvl4pPr marL="1371600" algn="l" defTabSz="914400" rtl="0" eaLnBrk="1" latinLnBrk="0" hangingPunct="1">
              <a:lnSpc>
                <a:spcPct val="130000"/>
              </a:lnSpc>
              <a:defRPr sz="1800" kern="1200">
                <a:solidFill>
                  <a:schemeClr val="tx1"/>
                </a:solidFill>
                <a:latin typeface="+mn-lt"/>
                <a:ea typeface="+mn-ea"/>
                <a:cs typeface="+mn-cs"/>
              </a:defRPr>
            </a:lvl4pPr>
            <a:lvl5pPr marL="1828800" algn="l" defTabSz="914400" rtl="0" eaLnBrk="1" latinLnBrk="0" hangingPunct="1">
              <a:lnSpc>
                <a:spcPct val="130000"/>
              </a:lnSpc>
              <a:defRPr sz="1800" kern="1200">
                <a:solidFill>
                  <a:schemeClr val="tx1"/>
                </a:solidFill>
                <a:latin typeface="+mn-lt"/>
                <a:ea typeface="+mn-ea"/>
                <a:cs typeface="+mn-cs"/>
              </a:defRPr>
            </a:lvl5pPr>
            <a:lvl6pPr marL="2286000" algn="l" defTabSz="914400" rtl="0" eaLnBrk="1" latinLnBrk="0" hangingPunct="1">
              <a:lnSpc>
                <a:spcPct val="130000"/>
              </a:lnSpc>
              <a:defRPr sz="1800" kern="1200">
                <a:solidFill>
                  <a:schemeClr val="tx1"/>
                </a:solidFill>
                <a:latin typeface="+mn-lt"/>
                <a:ea typeface="+mn-ea"/>
                <a:cs typeface="+mn-cs"/>
              </a:defRPr>
            </a:lvl6pPr>
            <a:lvl7pPr marL="2743200" algn="l" defTabSz="914400" rtl="0" eaLnBrk="1" latinLnBrk="0" hangingPunct="1">
              <a:lnSpc>
                <a:spcPct val="130000"/>
              </a:lnSpc>
              <a:defRPr sz="1800" kern="1200">
                <a:solidFill>
                  <a:schemeClr val="tx1"/>
                </a:solidFill>
                <a:latin typeface="+mn-lt"/>
                <a:ea typeface="+mn-ea"/>
                <a:cs typeface="+mn-cs"/>
              </a:defRPr>
            </a:lvl7pPr>
            <a:lvl8pPr marL="3200400" algn="l" defTabSz="914400" rtl="0" eaLnBrk="1" latinLnBrk="0" hangingPunct="1">
              <a:lnSpc>
                <a:spcPct val="130000"/>
              </a:lnSpc>
              <a:defRPr sz="1800" kern="1200">
                <a:solidFill>
                  <a:schemeClr val="tx1"/>
                </a:solidFill>
                <a:latin typeface="+mn-lt"/>
                <a:ea typeface="+mn-ea"/>
                <a:cs typeface="+mn-cs"/>
              </a:defRPr>
            </a:lvl8pPr>
            <a:lvl9pPr marL="3657600" algn="l" defTabSz="914400" rtl="0" eaLnBrk="1" latinLnBrk="0" hangingPunct="1">
              <a:lnSpc>
                <a:spcPct val="130000"/>
              </a:lnSpc>
              <a:defRPr sz="1800" kern="1200">
                <a:solidFill>
                  <a:schemeClr val="tx1"/>
                </a:solidFill>
                <a:latin typeface="+mn-lt"/>
                <a:ea typeface="+mn-ea"/>
                <a:cs typeface="+mn-cs"/>
              </a:defRPr>
            </a:lvl9pPr>
          </a:lstStyle>
          <a:p>
            <a:pPr algn="l"/>
            <a:r>
              <a:rPr lang="zh-CN" sz="2800" b="1">
                <a:latin typeface="微软雅黑"/>
                <a:ea typeface="微软雅黑"/>
              </a:rPr>
              <a:t>个体心理危机干预的基本原则</a:t>
            </a:r>
            <a:endParaRPr lang="en-US" sz="2800" b="1">
              <a:latin typeface="微软雅黑"/>
              <a:ea typeface="微软雅黑"/>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https://d.book118.com/038127015121006037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techno_Silky_purple">
      <a:dk1>
        <a:srgbClr val="000000"/>
      </a:dk1>
      <a:lt1>
        <a:srgbClr val="FFFFFF"/>
      </a:lt1>
      <a:dk2>
        <a:srgbClr val="161433"/>
      </a:dk2>
      <a:lt2>
        <a:srgbClr val="DFDBF8"/>
      </a:lt2>
      <a:accent1>
        <a:srgbClr val="6154FA"/>
      </a:accent1>
      <a:accent2>
        <a:srgbClr val="7E75FE"/>
      </a:accent2>
      <a:accent3>
        <a:srgbClr val="3023D6"/>
      </a:accent3>
      <a:accent4>
        <a:srgbClr val="8533FE"/>
      </a:accent4>
      <a:accent5>
        <a:srgbClr val="B26BFF"/>
      </a:accent5>
      <a:accent6>
        <a:srgbClr val="6B23D7"/>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77</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个体心理危机的评估和干预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2024-09-17T18:22:35.154</cp:lastPrinted>
  <dcterms:created xsi:type="dcterms:W3CDTF">2024-09-17T10:22:35Z</dcterms:created>
  <dcterms:modified xsi:type="dcterms:W3CDTF">2024-09-17T10:22:37Z</dcterms:modified>
</cp:coreProperties>
</file>