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1169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20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.xml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tags" Target="../tags/tag13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2" Type="http://schemas.openxmlformats.org/officeDocument/2006/relationships/image" Target="../media/image1.png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tags" Target="../tags/tag63.xml" /><Relationship Id="rId9" Type="http://schemas.openxmlformats.org/officeDocument/2006/relationships/tags" Target="../tags/tag6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FF4F63-A2AC-4BF0-848F-FCD4470904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9DD2C1-687F-4A7B-9C6F-9658824A57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3B0A64-B60D-422A-9E7B-31FF5A3801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AE0F12-AD29-49A0-B26C-0335CD4DE6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879F3A-37F3-4E91-9007-D4AEA8E994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A03978-1094-4EDF-BE7B-3EC3231759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0BA00A-38C5-4AC1-9811-6718E45853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DA2324-2B19-461B-9BC8-7CCB565F74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020279-5FB8-47AE-807F-FB08398634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86AACF-328B-4765-A151-7888959B61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E81D94-F5EE-4536-8BC4-41E918B536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bg_#color-2083&amp;1012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952" cy="6858000"/>
          </a:xfrm>
          <a:custGeom>
            <a:rect l="l" t="t" r="r" b="b"/>
            <a:pathLst>
              <a:path w="12188952" h="6858000"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lnTo>
                  <a:pt x="0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97155" name="图片 7" descr="C:/Users/kingsoft/AppData/Local/Temp/fig2wpp/@png2x_bg-2083&amp;11355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4"/>
            </p:custDataLst>
          </p:nvPr>
        </p:nvSpPr>
        <p:spPr>
          <a:xfrm>
            <a:off x="838200" y="1228725"/>
            <a:ext cx="10515600" cy="2300605"/>
          </a:xfrm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7000">
                <a:solidFill>
                  <a:srgbClr val="FFFFFF"/>
                </a:solidFill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1048670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2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4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76" name="年号占位符 8"/>
          <p:cNvSpPr>
            <a:spLocks noGrp="1"/>
          </p:cNvSpPr>
          <p:nvPr>
            <p:ph type="body" sz="quarter" idx="15" hasCustomPrompt="1"/>
            <p:custDataLst>
              <p:tags r:id="rId8"/>
            </p:custDataLst>
          </p:nvPr>
        </p:nvSpPr>
        <p:spPr>
          <a:xfrm>
            <a:off x="838200" y="345938"/>
            <a:ext cx="10515600" cy="696566"/>
          </a:xfrm>
        </p:spPr>
        <p:txBody>
          <a:bodyPr wrap="square"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rgbClr val="FFFFFF"/>
                </a:solidFill>
                <a:latin typeface="+mn-ea"/>
                <a:ea typeface="+mn-ea"/>
                <a:cs typeface="+mn-ea"/>
              </a:defRPr>
            </a:lvl1pPr>
          </a:lstStyle>
          <a:p>
            <a:pPr lvl="0"/>
            <a:r>
              <a:rPr lang="zh-CN" altLang="en-US"/>
              <a:t>年号</a:t>
            </a:r>
            <a:endParaRPr lang="zh-CN" altLang="en-US"/>
          </a:p>
        </p:txBody>
      </p:sp>
      <p:sp>
        <p:nvSpPr>
          <p:cNvPr id="1048678" name="文本占位符 14"/>
          <p:cNvSpPr>
            <a:spLocks noGrp="1"/>
          </p:cNvSpPr>
          <p:nvPr>
            <p:ph type="body" sz="quarter" idx="18" hasCustomPrompt="1"/>
            <p:custDataLst>
              <p:tags r:id="rId9"/>
            </p:custDataLst>
          </p:nvPr>
        </p:nvSpPr>
        <p:spPr>
          <a:xfrm>
            <a:off x="3835908" y="4054919"/>
            <a:ext cx="4517008" cy="591947"/>
          </a:xfrm>
          <a:prstGeom prst="roundRect">
            <a:avLst>
              <a:gd name="adj" fmla="val 50000"/>
            </a:avLst>
          </a:prstGeom>
          <a:solidFill>
            <a:schemeClr val="bg1"/>
          </a:solidFill>
        </p:spPr>
        <p:txBody>
          <a:bodyPr wrap="square" anchor="ctr">
            <a:normAutofit/>
          </a:bodyPr>
          <a:lstStyle>
            <a:lvl1pPr marL="0" indent="0" algn="ctr">
              <a:lnSpc>
                <a:spcPct val="100000"/>
              </a:lnSpc>
              <a:spcBef>
                <a:spcPct val="0"/>
              </a:spcBef>
              <a:buFontTx/>
              <a:buNone/>
              <a:defRPr>
                <a:solidFill>
                  <a:schemeClr val="accent1"/>
                </a:solidFill>
                <a:latin typeface="+mn-ea"/>
                <a:ea typeface="+mn-ea"/>
                <a:cs typeface="+mn-ea"/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3" descr="C:/Users/kingsoft/AppData/Local/Temp/fig2wpp/@png2x_bg1-2083&amp;10884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5248275"/>
            <a:ext cx="12188825" cy="1609090"/>
          </a:xfrm>
          <a:prstGeom prst="rect">
            <a:avLst/>
          </a:prstGeom>
        </p:spPr>
      </p:pic>
      <p:sp>
        <p:nvSpPr>
          <p:cNvPr id="1048690" name="Rectangle 17_#color-2083&amp;10168"/>
          <p:cNvSpPr/>
          <p:nvPr userDrawn="1">
            <p:custDataLst>
              <p:tags r:id="rId3"/>
            </p:custDataLst>
          </p:nvPr>
        </p:nvSpPr>
        <p:spPr>
          <a:xfrm>
            <a:off x="1527048" y="1655064"/>
            <a:ext cx="978408" cy="118872"/>
          </a:xfrm>
          <a:prstGeom prst="roundRect">
            <a:avLst>
              <a:gd name="adj" fmla="val 48462"/>
            </a:avLst>
          </a:pr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9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488948" y="149225"/>
            <a:ext cx="10195052" cy="1382649"/>
          </a:xfrm>
        </p:spPr>
        <p:txBody>
          <a:bodyPr wrap="square" anchor="b">
            <a:normAutofit/>
          </a:bodyPr>
          <a:lstStyle>
            <a:lvl1pPr>
              <a:defRPr sz="4300">
                <a:solidFill>
                  <a:schemeClr val="tx1"/>
                </a:solidFill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0" name="bg_#color-2083&amp;10185"/>
          <p:cNvSpPr/>
          <p:nvPr userDrawn="1">
            <p:custDataLst>
              <p:tags r:id="rId1"/>
            </p:custDataLst>
          </p:nvPr>
        </p:nvSpPr>
        <p:spPr>
          <a:xfrm>
            <a:off x="1524" y="0"/>
            <a:ext cx="12188952" cy="6858000"/>
          </a:xfrm>
          <a:custGeom>
            <a:rect l="l" t="t" r="r" b="b"/>
            <a:pathLst>
              <a:path w="12188952" h="6858000"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lnTo>
                  <a:pt x="0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97159" name="图片 8" descr="C:/Users/kingsoft/AppData/Local/Temp/fig2wpp/@png2x_bg-2083&amp;11381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1588" y="0"/>
            <a:ext cx="12188825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619250" y="3598545"/>
            <a:ext cx="9735185" cy="2066925"/>
          </a:xfrm>
        </p:spPr>
        <p:txBody>
          <a:bodyPr wrap="square" anchor="t">
            <a:normAutofit/>
          </a:bodyPr>
          <a:lstStyle>
            <a:lvl1pPr algn="l">
              <a:defRPr sz="5400">
                <a:solidFill>
                  <a:srgbClr val="FFFFFF"/>
                </a:solidFill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en-US" altLang="zh-CN"/>
          </a:p>
        </p:txBody>
      </p:sp>
      <p:sp>
        <p:nvSpPr>
          <p:cNvPr id="1048704" name="节编号 3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619250" y="441960"/>
            <a:ext cx="10325100" cy="3040380"/>
          </a:xfrm>
        </p:spPr>
        <p:txBody>
          <a:bodyPr wrap="square" anchor="b">
            <a:normAutofit/>
          </a:bodyPr>
          <a:lstStyle>
            <a:lvl1pPr marL="0" indent="0" algn="l">
              <a:buNone/>
              <a:defRPr sz="11900" b="1">
                <a:solidFill>
                  <a:srgbClr val="FFFFFF"/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en-US" altLang="zh-CN"/>
          </a:p>
        </p:txBody>
      </p:sp>
      <p:sp>
        <p:nvSpPr>
          <p:cNvPr id="104870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b">
            <a:normAutofit/>
          </a:bodyPr>
          <a:lstStyle>
            <a:lvl1pPr>
              <a:defRPr lang="zh-CN" altLang="en-US"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94800" y="1364400"/>
            <a:ext cx="5181600" cy="48132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15602" y="1364400"/>
            <a:ext cx="5181600" cy="48132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48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zh-CN" altLang="en-US"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694800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>
                <a:latin typeface="+mn-ea"/>
                <a:ea typeface="+mn-ea"/>
                <a:cs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94800" y="2061275"/>
            <a:ext cx="5157787" cy="4128388"/>
          </a:xfrm>
        </p:spPr>
        <p:txBody>
          <a:bodyPr wrap="square">
            <a:normAutofit/>
          </a:bodyPr>
          <a:lstStyle>
            <a:lvl1pPr>
              <a:defRPr sz="2200"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311612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>
                <a:latin typeface="+mn-ea"/>
                <a:ea typeface="+mn-ea"/>
                <a:cs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311612" y="2061275"/>
            <a:ext cx="5183188" cy="4128388"/>
          </a:xfrm>
        </p:spPr>
        <p:txBody>
          <a:bodyPr wrap="square">
            <a:normAutofit/>
          </a:bodyPr>
          <a:lstStyle>
            <a:lvl1pPr>
              <a:defRPr sz="2200"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48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zh-CN" altLang="en-US"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94800" y="1296000"/>
            <a:ext cx="10800000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n-ea"/>
                <a:ea typeface="+mn-ea"/>
                <a:cs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6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bg_#color-2083&amp;1012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952" cy="6858000"/>
          </a:xfrm>
          <a:custGeom>
            <a:rect l="l" t="t" r="r" b="b"/>
            <a:pathLst>
              <a:path w="12188952" h="6858000"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lnTo>
                  <a:pt x="0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97161" name="图片 7" descr="C:/Users/kingsoft/AppData/Local/Temp/fig2wpp/@png2x_bg-2083&amp;11355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1048774" name="标题 1"/>
          <p:cNvSpPr>
            <a:spLocks noGrp="1"/>
          </p:cNvSpPr>
          <p:nvPr>
            <p:ph type="ctrTitle" hasCustomPrompt="1"/>
            <p:custDataLst>
              <p:tags r:id="rId4"/>
            </p:custDataLst>
          </p:nvPr>
        </p:nvSpPr>
        <p:spPr>
          <a:xfrm>
            <a:off x="838198" y="1316350"/>
            <a:ext cx="10515000" cy="2139650"/>
          </a:xfrm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7000">
                <a:solidFill>
                  <a:srgbClr val="FFFFFF"/>
                </a:solidFill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2" name="年号占位符 8"/>
          <p:cNvSpPr>
            <a:spLocks noGrp="1"/>
          </p:cNvSpPr>
          <p:nvPr>
            <p:ph type="body" sz="quarter" idx="15" hasCustomPrompt="1"/>
            <p:custDataLst>
              <p:tags r:id="rId8"/>
            </p:custDataLst>
          </p:nvPr>
        </p:nvSpPr>
        <p:spPr>
          <a:xfrm>
            <a:off x="838198" y="465900"/>
            <a:ext cx="10514999" cy="504000"/>
          </a:xfrm>
        </p:spPr>
        <p:txBody>
          <a:bodyPr wrap="square"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rgbClr val="FFFFFF"/>
                </a:solidFill>
                <a:latin typeface="+mn-ea"/>
                <a:ea typeface="+mn-ea"/>
                <a:cs typeface="+mn-ea"/>
              </a:defRPr>
            </a:lvl1pPr>
          </a:lstStyle>
          <a:p>
            <a:pPr lvl="0"/>
            <a:r>
              <a:rPr lang="zh-CN" altLang="en-US"/>
              <a:t>年号</a:t>
            </a:r>
            <a:endParaRPr lang="zh-CN" altLang="en-US"/>
          </a:p>
        </p:txBody>
      </p:sp>
      <p:sp>
        <p:nvSpPr>
          <p:cNvPr id="1048784" name="文本占位符 14"/>
          <p:cNvSpPr>
            <a:spLocks noGrp="1"/>
          </p:cNvSpPr>
          <p:nvPr>
            <p:ph type="body" sz="quarter" idx="18" hasCustomPrompt="1"/>
            <p:custDataLst>
              <p:tags r:id="rId9"/>
            </p:custDataLst>
          </p:nvPr>
        </p:nvSpPr>
        <p:spPr>
          <a:xfrm>
            <a:off x="3835908" y="4054919"/>
            <a:ext cx="4517008" cy="591947"/>
          </a:xfrm>
          <a:prstGeom prst="roundRect">
            <a:avLst>
              <a:gd name="adj" fmla="val 50000"/>
            </a:avLst>
          </a:prstGeom>
          <a:solidFill>
            <a:schemeClr val="bg1"/>
          </a:solidFill>
        </p:spPr>
        <p:txBody>
          <a:bodyPr wrap="square" anchor="ctr">
            <a:normAutofit/>
          </a:bodyPr>
          <a:lstStyle>
            <a:lvl1pPr marL="0" indent="0" algn="ctr">
              <a:lnSpc>
                <a:spcPct val="100000"/>
              </a:lnSpc>
              <a:spcBef>
                <a:spcPct val="0"/>
              </a:spcBef>
              <a:buFontTx/>
              <a:buNone/>
              <a:defRPr>
                <a:solidFill>
                  <a:schemeClr val="accent1"/>
                </a:solidFill>
                <a:latin typeface="+mn-ea"/>
                <a:ea typeface="+mn-ea"/>
                <a:cs typeface="+mn-ea"/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png" /><Relationship Id="rId13" Type="http://schemas.openxmlformats.org/officeDocument/2006/relationships/tags" Target="../tags/tag65.xml" /><Relationship Id="rId14" Type="http://schemas.openxmlformats.org/officeDocument/2006/relationships/tags" Target="../tags/tag66.xml" /><Relationship Id="rId15" Type="http://schemas.openxmlformats.org/officeDocument/2006/relationships/tags" Target="../tags/tag67.xml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 descr="C:/Users/kingsoft/AppData/Local/Temp/fig2wpp/Vector_#color-2083&amp;11386.png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5248275"/>
            <a:ext cx="12188825" cy="1609090"/>
          </a:xfrm>
          <a:prstGeom prst="rect">
            <a:avLst/>
          </a:prstGeom>
        </p:spPr>
      </p:pic>
      <p:sp>
        <p:nvSpPr>
          <p:cNvPr id="1048654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6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694800" y="1364400"/>
            <a:ext cx="108000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8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697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751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11689" r:id="rId2"/>
    <p:sldLayoutId id="2147511690" r:id="rId3"/>
    <p:sldLayoutId id="2147511691" r:id="rId4"/>
    <p:sldLayoutId id="2147511692" r:id="rId5"/>
    <p:sldLayoutId id="2147511693" r:id="rId6"/>
    <p:sldLayoutId id="2147511694" r:id="rId7"/>
    <p:sldLayoutId id="2147511695" r:id="rId8"/>
    <p:sldLayoutId id="2147511696" r:id="rId9"/>
    <p:sldLayoutId id="2147511697" r:id="rId10"/>
    <p:sldLayoutId id="2147511698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ea"/>
          <a:ea typeface="+mj-ea"/>
          <a:cs typeface="+mj-ea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ea"/>
          <a:ea typeface="+mn-ea"/>
          <a:cs typeface="+mn-ea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image" Target="../media/image4.png" /><Relationship Id="rId13" Type="http://schemas.openxmlformats.org/officeDocument/2006/relationships/tags" Target="../tags/tag85.xml" /><Relationship Id="rId14" Type="http://schemas.openxmlformats.org/officeDocument/2006/relationships/tags" Target="../tags/tag86.xml" /><Relationship Id="rId15" Type="http://schemas.openxmlformats.org/officeDocument/2006/relationships/tags" Target="../tags/tag87.xml" /><Relationship Id="rId16" Type="http://schemas.openxmlformats.org/officeDocument/2006/relationships/tags" Target="../tags/tag88.xml" /><Relationship Id="rId17" Type="http://schemas.openxmlformats.org/officeDocument/2006/relationships/tags" Target="../tags/tag89.xml" /><Relationship Id="rId18" Type="http://schemas.openxmlformats.org/officeDocument/2006/relationships/tags" Target="../tags/tag90.xml" /><Relationship Id="rId19" Type="http://schemas.openxmlformats.org/officeDocument/2006/relationships/tags" Target="../tags/tag91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tags" Target="../tags/tag109.xml" /><Relationship Id="rId14" Type="http://schemas.openxmlformats.org/officeDocument/2006/relationships/tags" Target="../tags/tag110.xml" /><Relationship Id="rId15" Type="http://schemas.openxmlformats.org/officeDocument/2006/relationships/tags" Target="../tags/tag111.xml" /><Relationship Id="rId16" Type="http://schemas.openxmlformats.org/officeDocument/2006/relationships/tags" Target="../tags/tag112.xml" /><Relationship Id="rId17" Type="http://schemas.openxmlformats.org/officeDocument/2006/relationships/tags" Target="../tags/tag113.xml" /><Relationship Id="rId18" Type="http://schemas.openxmlformats.org/officeDocument/2006/relationships/tags" Target="../tags/tag114.xml" /><Relationship Id="rId19" Type="http://schemas.openxmlformats.org/officeDocument/2006/relationships/tags" Target="../tags/tag115.xml" /><Relationship Id="rId2" Type="http://schemas.openxmlformats.org/officeDocument/2006/relationships/tags" Target="../tags/tag98.xml" /><Relationship Id="rId20" Type="http://schemas.openxmlformats.org/officeDocument/2006/relationships/tags" Target="../tags/tag116.xml" /><Relationship Id="rId21" Type="http://schemas.openxmlformats.org/officeDocument/2006/relationships/tags" Target="../tags/tag117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6.xml" /><Relationship Id="rId11" Type="http://schemas.openxmlformats.org/officeDocument/2006/relationships/tags" Target="../tags/tag127.xml" /><Relationship Id="rId12" Type="http://schemas.openxmlformats.org/officeDocument/2006/relationships/tags" Target="../tags/tag128.xml" /><Relationship Id="rId13" Type="http://schemas.openxmlformats.org/officeDocument/2006/relationships/tags" Target="../tags/tag129.xml" /><Relationship Id="rId2" Type="http://schemas.openxmlformats.org/officeDocument/2006/relationships/tags" Target="../tags/tag118.xml" /><Relationship Id="rId3" Type="http://schemas.openxmlformats.org/officeDocument/2006/relationships/tags" Target="../tags/tag119.xml" /><Relationship Id="rId4" Type="http://schemas.openxmlformats.org/officeDocument/2006/relationships/tags" Target="../tags/tag120.xml" /><Relationship Id="rId5" Type="http://schemas.openxmlformats.org/officeDocument/2006/relationships/tags" Target="../tags/tag121.xml" /><Relationship Id="rId6" Type="http://schemas.openxmlformats.org/officeDocument/2006/relationships/tags" Target="../tags/tag122.xml" /><Relationship Id="rId7" Type="http://schemas.openxmlformats.org/officeDocument/2006/relationships/tags" Target="../tags/tag123.xml" /><Relationship Id="rId8" Type="http://schemas.openxmlformats.org/officeDocument/2006/relationships/tags" Target="../tags/tag124.xml" /><Relationship Id="rId9" Type="http://schemas.openxmlformats.org/officeDocument/2006/relationships/tags" Target="../tags/tag12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8.xml" /><Relationship Id="rId11" Type="http://schemas.openxmlformats.org/officeDocument/2006/relationships/tags" Target="../tags/tag139.xml" /><Relationship Id="rId12" Type="http://schemas.openxmlformats.org/officeDocument/2006/relationships/tags" Target="../tags/tag140.xml" /><Relationship Id="rId13" Type="http://schemas.openxmlformats.org/officeDocument/2006/relationships/tags" Target="../tags/tag141.xml" /><Relationship Id="rId14" Type="http://schemas.openxmlformats.org/officeDocument/2006/relationships/tags" Target="../tags/tag142.xml" /><Relationship Id="rId15" Type="http://schemas.openxmlformats.org/officeDocument/2006/relationships/tags" Target="../tags/tag143.xml" /><Relationship Id="rId16" Type="http://schemas.openxmlformats.org/officeDocument/2006/relationships/tags" Target="../tags/tag144.xml" /><Relationship Id="rId17" Type="http://schemas.openxmlformats.org/officeDocument/2006/relationships/tags" Target="../tags/tag145.xml" /><Relationship Id="rId18" Type="http://schemas.openxmlformats.org/officeDocument/2006/relationships/tags" Target="../tags/tag146.xml" /><Relationship Id="rId19" Type="http://schemas.openxmlformats.org/officeDocument/2006/relationships/tags" Target="../tags/tag147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12" Type="http://schemas.openxmlformats.org/officeDocument/2006/relationships/tags" Target="../tags/tag158.xml" /><Relationship Id="rId13" Type="http://schemas.openxmlformats.org/officeDocument/2006/relationships/tags" Target="../tags/tag159.xml" /><Relationship Id="rId14" Type="http://schemas.openxmlformats.org/officeDocument/2006/relationships/tags" Target="../tags/tag160.xml" /><Relationship Id="rId15" Type="http://schemas.openxmlformats.org/officeDocument/2006/relationships/tags" Target="../tags/tag161.xml" /><Relationship Id="rId16" Type="http://schemas.openxmlformats.org/officeDocument/2006/relationships/tags" Target="../tags/tag162.xml" /><Relationship Id="rId17" Type="http://schemas.openxmlformats.org/officeDocument/2006/relationships/tags" Target="../tags/tag163.xml" /><Relationship Id="rId18" Type="http://schemas.openxmlformats.org/officeDocument/2006/relationships/tags" Target="../tags/tag164.xml" /><Relationship Id="rId19" Type="http://schemas.openxmlformats.org/officeDocument/2006/relationships/tags" Target="../tags/tag165.xml" /><Relationship Id="rId2" Type="http://schemas.openxmlformats.org/officeDocument/2006/relationships/tags" Target="../tags/tag148.xml" /><Relationship Id="rId20" Type="http://schemas.openxmlformats.org/officeDocument/2006/relationships/tags" Target="../tags/tag166.xml" /><Relationship Id="rId21" Type="http://schemas.openxmlformats.org/officeDocument/2006/relationships/tags" Target="../tags/tag167.xml" /><Relationship Id="rId22" Type="http://schemas.openxmlformats.org/officeDocument/2006/relationships/tags" Target="../tags/tag168.xml" /><Relationship Id="rId23" Type="http://schemas.openxmlformats.org/officeDocument/2006/relationships/tags" Target="../tags/tag169.xml" /><Relationship Id="rId24" Type="http://schemas.openxmlformats.org/officeDocument/2006/relationships/tags" Target="../tags/tag170.xml" /><Relationship Id="rId25" Type="http://schemas.openxmlformats.org/officeDocument/2006/relationships/tags" Target="../tags/tag171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1.xml" /><Relationship Id="rId11" Type="http://schemas.openxmlformats.org/officeDocument/2006/relationships/tags" Target="../tags/tag192.xml" /><Relationship Id="rId12" Type="http://schemas.openxmlformats.org/officeDocument/2006/relationships/tags" Target="../tags/tag193.xml" /><Relationship Id="rId13" Type="http://schemas.openxmlformats.org/officeDocument/2006/relationships/tags" Target="../tags/tag194.xml" /><Relationship Id="rId14" Type="http://schemas.openxmlformats.org/officeDocument/2006/relationships/tags" Target="../tags/tag195.xml" /><Relationship Id="rId15" Type="http://schemas.openxmlformats.org/officeDocument/2006/relationships/tags" Target="../tags/tag196.xml" /><Relationship Id="rId16" Type="http://schemas.openxmlformats.org/officeDocument/2006/relationships/tags" Target="../tags/tag197.xml" /><Relationship Id="rId17" Type="http://schemas.openxmlformats.org/officeDocument/2006/relationships/tags" Target="../tags/tag198.xml" /><Relationship Id="rId18" Type="http://schemas.openxmlformats.org/officeDocument/2006/relationships/tags" Target="../tags/tag199.xml" /><Relationship Id="rId19" Type="http://schemas.openxmlformats.org/officeDocument/2006/relationships/tags" Target="../tags/tag200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tags" Target="../tags/tag189.xml" /><Relationship Id="rId9" Type="http://schemas.openxmlformats.org/officeDocument/2006/relationships/tags" Target="../tags/tag19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813013305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228725"/>
            <a:ext cx="10515600" cy="2300605"/>
          </a:xfrm>
        </p:spPr>
        <p:txBody>
          <a:bodyPr wrap="square">
            <a:normAutofit/>
          </a:bodyPr>
          <a:lstStyle/>
          <a:p>
            <a:r>
              <a:rPr lang="zh-CN" altLang="en-US"/>
              <a:t>冲突处理与沟通协调</a:t>
            </a:r>
            <a:endParaRPr lang="zh-CN" altLang="en-US"/>
          </a:p>
        </p:txBody>
      </p:sp>
      <p:sp>
        <p:nvSpPr>
          <p:cNvPr id="1048650" name="年份"/>
          <p:cNvSpPr>
            <a:spLocks noGrp="1"/>
          </p:cNvSpPr>
          <p:nvPr>
            <p:ph type="body" sz="quarter" idx="15"/>
            <p:custDataLst>
              <p:tags r:id="rId3"/>
            </p:custDataLst>
          </p:nvPr>
        </p:nvSpPr>
        <p:spPr>
          <a:xfrm>
            <a:off x="838200" y="345938"/>
            <a:ext cx="10515600" cy="696566"/>
          </a:xfrm>
        </p:spPr>
        <p:txBody>
          <a:bodyPr wrap="square">
            <a:normAutofit/>
          </a:bodyPr>
          <a:lstStyle/>
          <a:p>
            <a:r>
              <a:rPr lang="en-US" altLang="zh-CN"/>
              <a:t>20XX</a:t>
            </a:r>
            <a:endParaRPr lang="en-US" altLang="zh-CN"/>
          </a:p>
        </p:txBody>
      </p:sp>
      <p:sp>
        <p:nvSpPr>
          <p:cNvPr id="1048652" name="文本占位符 14"/>
          <p:cNvSpPr>
            <a:spLocks noGrp="1"/>
          </p:cNvSpPr>
          <p:nvPr>
            <p:ph type="body" sz="quarter" idx="18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汇报人：XXX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488948" y="149225"/>
            <a:ext cx="10195052" cy="1382649"/>
          </a:xfrm>
        </p:spPr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2" name="序号"/>
          <p:cNvSpPr txBox="1"/>
          <p:nvPr>
            <p:custDataLst>
              <p:tags r:id="rId4"/>
            </p:custDataLst>
          </p:nvPr>
        </p:nvSpPr>
        <p:spPr>
          <a:xfrm>
            <a:off x="1562549" y="2556795"/>
            <a:ext cx="1291141" cy="89439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chemeClr val="accent1"/>
                </a:solidFill>
                <a:latin typeface="+mn-ea"/>
              </a:rPr>
              <a:t>01</a:t>
            </a:r>
            <a:endParaRPr lang="en-US" sz="54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1048804" name="项标题"/>
          <p:cNvSpPr txBox="1"/>
          <p:nvPr>
            <p:custDataLst>
              <p:tags r:id="rId5"/>
            </p:custDataLst>
          </p:nvPr>
        </p:nvSpPr>
        <p:spPr>
          <a:xfrm>
            <a:off x="1553727" y="3555046"/>
            <a:ext cx="1697473" cy="1382713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单击添加目录项标题</a:t>
            </a:r>
            <a:endParaRPr lang="zh-CN" altLang="en-US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06" name="序号"/>
          <p:cNvSpPr txBox="1"/>
          <p:nvPr>
            <p:custDataLst>
              <p:tags r:id="rId6"/>
            </p:custDataLst>
          </p:nvPr>
        </p:nvSpPr>
        <p:spPr>
          <a:xfrm>
            <a:off x="3627275" y="2556795"/>
            <a:ext cx="1291141" cy="89439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chemeClr val="accent1"/>
                </a:solidFill>
                <a:latin typeface="+mn-ea"/>
              </a:rPr>
              <a:t>02</a:t>
            </a:r>
            <a:endParaRPr lang="en-US" sz="54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1048808" name="项标题"/>
          <p:cNvSpPr txBox="1"/>
          <p:nvPr>
            <p:custDataLst>
              <p:tags r:id="rId7"/>
            </p:custDataLst>
          </p:nvPr>
        </p:nvSpPr>
        <p:spPr>
          <a:xfrm>
            <a:off x="3618453" y="3555046"/>
            <a:ext cx="1697473" cy="1382713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冲突处理</a:t>
            </a:r>
            <a:endParaRPr lang="zh-CN" altLang="en-US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10" name="序号"/>
          <p:cNvSpPr txBox="1"/>
          <p:nvPr>
            <p:custDataLst>
              <p:tags r:id="rId8"/>
            </p:custDataLst>
          </p:nvPr>
        </p:nvSpPr>
        <p:spPr>
          <a:xfrm>
            <a:off x="5692001" y="2556795"/>
            <a:ext cx="1291141" cy="89439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chemeClr val="accent1"/>
                </a:solidFill>
                <a:latin typeface="+mn-ea"/>
              </a:rPr>
              <a:t>03</a:t>
            </a:r>
            <a:endParaRPr lang="en-US" sz="54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1048812" name="项标题"/>
          <p:cNvSpPr txBox="1"/>
          <p:nvPr>
            <p:custDataLst>
              <p:tags r:id="rId9"/>
            </p:custDataLst>
          </p:nvPr>
        </p:nvSpPr>
        <p:spPr>
          <a:xfrm>
            <a:off x="5683179" y="3555046"/>
            <a:ext cx="1697473" cy="1382713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沟通协调</a:t>
            </a:r>
            <a:endParaRPr lang="zh-CN" altLang="en-US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14" name="序号"/>
          <p:cNvSpPr txBox="1"/>
          <p:nvPr>
            <p:custDataLst>
              <p:tags r:id="rId10"/>
            </p:custDataLst>
          </p:nvPr>
        </p:nvSpPr>
        <p:spPr>
          <a:xfrm>
            <a:off x="7756727" y="2556795"/>
            <a:ext cx="1291141" cy="89439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chemeClr val="accent1"/>
                </a:solidFill>
                <a:latin typeface="+mn-ea"/>
              </a:rPr>
              <a:t>04</a:t>
            </a:r>
            <a:endParaRPr lang="en-US" sz="54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1048816" name="项标题"/>
          <p:cNvSpPr txBox="1"/>
          <p:nvPr>
            <p:custDataLst>
              <p:tags r:id="rId11"/>
            </p:custDataLst>
          </p:nvPr>
        </p:nvSpPr>
        <p:spPr>
          <a:xfrm>
            <a:off x="7747905" y="3555046"/>
            <a:ext cx="1697473" cy="1382713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冲突处理与沟通协调的关系</a:t>
            </a:r>
            <a:endParaRPr lang="zh-CN" altLang="en-US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pic>
        <p:nvPicPr>
          <p:cNvPr id="2097165" name="图片 22" descr="C:/Users/kingsoft/AppData/Local/Temp/fig2wpp/@png2x_Line 1 (Stroke)_#color-2083&amp;11019.png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3332274" y="3336925"/>
            <a:ext cx="27305" cy="813435"/>
          </a:xfrm>
          <a:prstGeom prst="rect">
            <a:avLst/>
          </a:prstGeom>
        </p:spPr>
      </p:pic>
      <p:pic>
        <p:nvPicPr>
          <p:cNvPr id="2097167" name="图片 23" descr="C:/Users/kingsoft/AppData/Local/Temp/fig2wpp/@png2x_Line 2 (Stroke)_#color-2083&amp;11020.png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397000" y="3336925"/>
            <a:ext cx="27305" cy="813435"/>
          </a:xfrm>
          <a:prstGeom prst="rect">
            <a:avLst/>
          </a:prstGeom>
        </p:spPr>
      </p:pic>
      <p:pic>
        <p:nvPicPr>
          <p:cNvPr id="2097169" name="图片 24" descr="C:/Users/kingsoft/AppData/Local/Temp/fig2wpp/@png2x_Line 3 (Stroke)_#color-2083&amp;11021.png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7461726" y="3336925"/>
            <a:ext cx="27305" cy="813435"/>
          </a:xfrm>
          <a:prstGeom prst="rect">
            <a:avLst/>
          </a:prstGeom>
        </p:spPr>
      </p:pic>
      <p:sp>
        <p:nvSpPr>
          <p:cNvPr id="1048818" name="序号"/>
          <p:cNvSpPr txBox="1"/>
          <p:nvPr>
            <p:custDataLst>
              <p:tags r:id="rId16"/>
            </p:custDataLst>
          </p:nvPr>
        </p:nvSpPr>
        <p:spPr>
          <a:xfrm>
            <a:off x="9821456" y="2556795"/>
            <a:ext cx="1291141" cy="89439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chemeClr val="accent1"/>
                </a:solidFill>
                <a:latin typeface="+mn-ea"/>
              </a:rPr>
              <a:t>05</a:t>
            </a:r>
            <a:endParaRPr lang="en-US" sz="54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1048820" name="项标题"/>
          <p:cNvSpPr txBox="1"/>
          <p:nvPr>
            <p:custDataLst>
              <p:tags r:id="rId17"/>
            </p:custDataLst>
          </p:nvPr>
        </p:nvSpPr>
        <p:spPr>
          <a:xfrm>
            <a:off x="9812634" y="3555046"/>
            <a:ext cx="1697473" cy="1382713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提升冲突处理与沟通协调能力的方法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pic>
        <p:nvPicPr>
          <p:cNvPr id="2097171" name="图片 11" descr="C:/Users/kingsoft/AppData/Local/Temp/fig2wpp/@png2x_Line 3 (Stroke)_#color-2083&amp;11021.png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9526452" y="3336925"/>
            <a:ext cx="27305" cy="813435"/>
          </a:xfrm>
          <a:prstGeom prst="rect">
            <a:avLst/>
          </a:prstGeom>
        </p:spPr>
      </p:pic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619250" y="3598545"/>
            <a:ext cx="8854440" cy="2066925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885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619250" y="127000"/>
            <a:ext cx="10325100" cy="3355475"/>
          </a:xfrm>
        </p:spPr>
        <p:txBody>
          <a:bodyPr wrap="square" anchor="b">
            <a:normAutofit/>
          </a:bodyPr>
          <a:lstStyle/>
          <a:p>
            <a:r>
              <a:rPr lang="en-US" altLang="zh-CN"/>
              <a:t>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619250" y="3598545"/>
            <a:ext cx="8854440" cy="2066925"/>
          </a:xfrm>
        </p:spPr>
        <p:txBody>
          <a:bodyPr wrap="square">
            <a:normAutofit/>
          </a:bodyPr>
          <a:lstStyle/>
          <a:p>
            <a:r>
              <a:rPr lang="zh-CN" altLang="en-US"/>
              <a:t>冲突处理</a:t>
            </a:r>
            <a:endParaRPr lang="zh-CN" altLang="en-US"/>
          </a:p>
        </p:txBody>
      </p:sp>
      <p:sp>
        <p:nvSpPr>
          <p:cNvPr id="104889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619250" y="127000"/>
            <a:ext cx="10325100" cy="3355475"/>
          </a:xfrm>
        </p:spPr>
        <p:txBody>
          <a:bodyPr wrap="square" anchor="b">
            <a:normAutofit/>
          </a:bodyPr>
          <a:lstStyle/>
          <a:p>
            <a:r>
              <a:rPr lang="en-US" altLang="zh-CN"/>
              <a:t>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识别冲突</a:t>
            </a:r>
            <a:endParaRPr lang="zh-CN" altLang="en-US"/>
          </a:p>
        </p:txBody>
      </p:sp>
      <p:sp>
        <p:nvSpPr>
          <p:cNvPr id="104893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14733" y="1551627"/>
            <a:ext cx="842420" cy="245126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35555" y="4282386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0" name="任意多边形 18"/>
          <p:cNvSpPr/>
          <p:nvPr>
            <p:custDataLst>
              <p:tags r:id="rId4"/>
            </p:custDataLst>
          </p:nvPr>
        </p:nvSpPr>
        <p:spPr>
          <a:xfrm>
            <a:off x="6435829" y="2352936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2" name="任意多边形 19"/>
          <p:cNvSpPr/>
          <p:nvPr>
            <p:custDataLst>
              <p:tags r:id="rId5"/>
            </p:custDataLst>
          </p:nvPr>
        </p:nvSpPr>
        <p:spPr>
          <a:xfrm flipV="1">
            <a:off x="6310270" y="1723246"/>
            <a:ext cx="2451261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98632" y="1552258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520716" y="4282386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8" name="任意多边形 4"/>
          <p:cNvSpPr/>
          <p:nvPr>
            <p:custDataLst>
              <p:tags r:id="rId8"/>
            </p:custDataLst>
          </p:nvPr>
        </p:nvSpPr>
        <p:spPr>
          <a:xfrm>
            <a:off x="820990" y="2352936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0" name="任意多边形 5"/>
          <p:cNvSpPr/>
          <p:nvPr>
            <p:custDataLst>
              <p:tags r:id="rId9"/>
            </p:custDataLst>
          </p:nvPr>
        </p:nvSpPr>
        <p:spPr>
          <a:xfrm flipV="1">
            <a:off x="694800" y="1723246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820990" y="3051400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冲突的表现形式：言语冲突、行为冲突、情绪冲突等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5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5829" y="3051400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冲突的征兆：言语暗示、行为异常、情绪波动等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5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78927" y="1564877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00379" y="4295005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0" name="任意多边形 11"/>
          <p:cNvSpPr/>
          <p:nvPr>
            <p:custDataLst>
              <p:tags r:id="rId14"/>
            </p:custDataLst>
          </p:nvPr>
        </p:nvSpPr>
        <p:spPr>
          <a:xfrm>
            <a:off x="3700654" y="2364924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2" name="任意多边形 12"/>
          <p:cNvSpPr/>
          <p:nvPr>
            <p:custDataLst>
              <p:tags r:id="rId15"/>
            </p:custDataLst>
          </p:nvPr>
        </p:nvSpPr>
        <p:spPr>
          <a:xfrm flipV="1">
            <a:off x="3575094" y="1736496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49278" y="1589485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0730" y="4318351"/>
            <a:ext cx="800837" cy="220104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8" name="任意多边形 25"/>
          <p:cNvSpPr/>
          <p:nvPr>
            <p:custDataLst>
              <p:tags r:id="rId18"/>
            </p:custDataLst>
          </p:nvPr>
        </p:nvSpPr>
        <p:spPr>
          <a:xfrm>
            <a:off x="9170374" y="2389531"/>
            <a:ext cx="2201045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0" name="任意多边形 26"/>
          <p:cNvSpPr/>
          <p:nvPr>
            <p:custDataLst>
              <p:tags r:id="rId19"/>
            </p:custDataLst>
          </p:nvPr>
        </p:nvSpPr>
        <p:spPr>
          <a:xfrm flipV="1">
            <a:off x="9045445" y="1761103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171005" y="3087995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冲突的解决策略：沟通、协商、妥协、调解等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7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00654" y="3063388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冲突的根源：价值观、利益、权力、地位等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分析冲突</a:t>
            </a:r>
            <a:endParaRPr lang="zh-CN" altLang="en-US"/>
          </a:p>
        </p:txBody>
      </p:sp>
      <p:sp>
        <p:nvSpPr>
          <p:cNvPr id="1049010" name="矩形 38"/>
          <p:cNvSpPr/>
          <p:nvPr>
            <p:custDataLst>
              <p:tags r:id="rId2"/>
            </p:custDataLst>
          </p:nvPr>
        </p:nvSpPr>
        <p:spPr>
          <a:xfrm rot="204112">
            <a:off x="1477305" y="1364400"/>
            <a:ext cx="4095276" cy="213754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2" name="矩形 39"/>
          <p:cNvSpPr/>
          <p:nvPr>
            <p:custDataLst>
              <p:tags r:id="rId3"/>
            </p:custDataLst>
          </p:nvPr>
        </p:nvSpPr>
        <p:spPr>
          <a:xfrm>
            <a:off x="1482037" y="1365076"/>
            <a:ext cx="4095276" cy="21375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4" name="TextBox 2"/>
          <p:cNvSpPr txBox="1"/>
          <p:nvPr>
            <p:custDataLst>
              <p:tags r:id="rId4"/>
            </p:custDataLst>
          </p:nvPr>
        </p:nvSpPr>
        <p:spPr>
          <a:xfrm>
            <a:off x="1719317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冲突的定义：双方或多方在观点、利益、需求等方面存在不一致或对立的情况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16" name="矩形 100"/>
          <p:cNvSpPr/>
          <p:nvPr>
            <p:custDataLst>
              <p:tags r:id="rId5"/>
            </p:custDataLst>
          </p:nvPr>
        </p:nvSpPr>
        <p:spPr>
          <a:xfrm rot="204112">
            <a:off x="6611610" y="1364400"/>
            <a:ext cx="4095276" cy="213754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8" name="矩形 101"/>
          <p:cNvSpPr/>
          <p:nvPr>
            <p:custDataLst>
              <p:tags r:id="rId6"/>
            </p:custDataLst>
          </p:nvPr>
        </p:nvSpPr>
        <p:spPr>
          <a:xfrm>
            <a:off x="6617019" y="1365076"/>
            <a:ext cx="4095276" cy="213754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0" name="TextBox 2"/>
          <p:cNvSpPr txBox="1"/>
          <p:nvPr>
            <p:custDataLst>
              <p:tags r:id="rId7"/>
            </p:custDataLst>
          </p:nvPr>
        </p:nvSpPr>
        <p:spPr>
          <a:xfrm>
            <a:off x="6854974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冲突的类型：人际冲突、组织冲突、社会冲突等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22" name="矩形 122"/>
          <p:cNvSpPr/>
          <p:nvPr>
            <p:custDataLst>
              <p:tags r:id="rId8"/>
            </p:custDataLst>
          </p:nvPr>
        </p:nvSpPr>
        <p:spPr>
          <a:xfrm rot="204112">
            <a:off x="1477305" y="4039376"/>
            <a:ext cx="4095276" cy="213754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4" name="矩形 123"/>
          <p:cNvSpPr/>
          <p:nvPr>
            <p:custDataLst>
              <p:tags r:id="rId9"/>
            </p:custDataLst>
          </p:nvPr>
        </p:nvSpPr>
        <p:spPr>
          <a:xfrm>
            <a:off x="1482037" y="4040052"/>
            <a:ext cx="4095276" cy="21375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6" name="TextBox 2"/>
          <p:cNvSpPr txBox="1"/>
          <p:nvPr>
            <p:custDataLst>
              <p:tags r:id="rId10"/>
            </p:custDataLst>
          </p:nvPr>
        </p:nvSpPr>
        <p:spPr>
          <a:xfrm>
            <a:off x="1718641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冲突的原因：沟通不畅、价值观差异、利益冲突等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28" name="矩形 89"/>
          <p:cNvSpPr/>
          <p:nvPr>
            <p:custDataLst>
              <p:tags r:id="rId11"/>
            </p:custDataLst>
          </p:nvPr>
        </p:nvSpPr>
        <p:spPr>
          <a:xfrm rot="204112">
            <a:off x="6611610" y="4039376"/>
            <a:ext cx="4095276" cy="213754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0" name="矩形 90"/>
          <p:cNvSpPr/>
          <p:nvPr>
            <p:custDataLst>
              <p:tags r:id="rId12"/>
            </p:custDataLst>
          </p:nvPr>
        </p:nvSpPr>
        <p:spPr>
          <a:xfrm>
            <a:off x="6617019" y="4040052"/>
            <a:ext cx="4095276" cy="21375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2" name="TextBox 2"/>
          <p:cNvSpPr txBox="1"/>
          <p:nvPr>
            <p:custDataLst>
              <p:tags r:id="rId13"/>
            </p:custDataLst>
          </p:nvPr>
        </p:nvSpPr>
        <p:spPr>
          <a:xfrm>
            <a:off x="6853622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冲突的影响：影响人际关系、工作效率、组织氛围等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选择处理策略</a:t>
            </a:r>
            <a:endParaRPr lang="zh-CN" altLang="en-US"/>
          </a:p>
        </p:txBody>
      </p:sp>
      <p:sp>
        <p:nvSpPr>
          <p:cNvPr id="1049068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796581" y="3904626"/>
            <a:ext cx="3400663" cy="2194397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0" name="矩形 4"/>
          <p:cNvSpPr/>
          <p:nvPr>
            <p:custDataLst>
              <p:tags r:id="rId3"/>
            </p:custDataLst>
          </p:nvPr>
        </p:nvSpPr>
        <p:spPr>
          <a:xfrm>
            <a:off x="708537" y="4258673"/>
            <a:ext cx="175882" cy="17723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2" name="文本框 5"/>
          <p:cNvSpPr txBox="1"/>
          <p:nvPr>
            <p:custDataLst>
              <p:tags r:id="rId4"/>
            </p:custDataLst>
          </p:nvPr>
        </p:nvSpPr>
        <p:spPr>
          <a:xfrm>
            <a:off x="1002016" y="4215588"/>
            <a:ext cx="2989441" cy="124096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制定解决方案：根据冲突的原因和性质，制定合理的解决方案，并征求对方的意见和建议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74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45702" y="3904626"/>
            <a:ext cx="3400663" cy="2194397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76" name="矩形 57"/>
          <p:cNvSpPr/>
          <p:nvPr>
            <p:custDataLst>
              <p:tags r:id="rId6"/>
            </p:custDataLst>
          </p:nvPr>
        </p:nvSpPr>
        <p:spPr>
          <a:xfrm>
            <a:off x="4357658" y="4258673"/>
            <a:ext cx="175882" cy="17723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8" name="文本框 58"/>
          <p:cNvSpPr txBox="1"/>
          <p:nvPr>
            <p:custDataLst>
              <p:tags r:id="rId7"/>
            </p:custDataLst>
          </p:nvPr>
        </p:nvSpPr>
        <p:spPr>
          <a:xfrm>
            <a:off x="4651137" y="4215588"/>
            <a:ext cx="2989441" cy="124096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实施解决方案：按照制定的解决方案，采取相应的行动，解决问题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80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094198" y="3904626"/>
            <a:ext cx="3400663" cy="2194397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2" name="矩形 61"/>
          <p:cNvSpPr/>
          <p:nvPr>
            <p:custDataLst>
              <p:tags r:id="rId9"/>
            </p:custDataLst>
          </p:nvPr>
        </p:nvSpPr>
        <p:spPr>
          <a:xfrm>
            <a:off x="8006779" y="4258673"/>
            <a:ext cx="175882" cy="17723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4" name="文本框 62"/>
          <p:cNvSpPr txBox="1"/>
          <p:nvPr>
            <p:custDataLst>
              <p:tags r:id="rId10"/>
            </p:custDataLst>
          </p:nvPr>
        </p:nvSpPr>
        <p:spPr>
          <a:xfrm>
            <a:off x="8300258" y="4215588"/>
            <a:ext cx="2989441" cy="124096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跟进和评估：对解决方案的实施效果进行跟进和评估，如有需要，进行调整和优化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86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782219" y="1443155"/>
            <a:ext cx="3400663" cy="2194397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88" name="矩形 65"/>
          <p:cNvSpPr/>
          <p:nvPr>
            <p:custDataLst>
              <p:tags r:id="rId12"/>
            </p:custDataLst>
          </p:nvPr>
        </p:nvSpPr>
        <p:spPr>
          <a:xfrm>
            <a:off x="694800" y="1796578"/>
            <a:ext cx="175882" cy="17723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0" name="文本框 66"/>
          <p:cNvSpPr txBox="1"/>
          <p:nvPr>
            <p:custDataLst>
              <p:tags r:id="rId13"/>
            </p:custDataLst>
          </p:nvPr>
        </p:nvSpPr>
        <p:spPr>
          <a:xfrm>
            <a:off x="988278" y="1753493"/>
            <a:ext cx="2989441" cy="124096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理解冲突：明确冲突的原因和性质，了解双方的需求和期望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92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431340" y="1443155"/>
            <a:ext cx="3400663" cy="2194397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4" name="矩形 69"/>
          <p:cNvSpPr/>
          <p:nvPr>
            <p:custDataLst>
              <p:tags r:id="rId15"/>
            </p:custDataLst>
          </p:nvPr>
        </p:nvSpPr>
        <p:spPr>
          <a:xfrm>
            <a:off x="4343297" y="1796578"/>
            <a:ext cx="175882" cy="17723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6" name="文本框 70"/>
          <p:cNvSpPr txBox="1"/>
          <p:nvPr>
            <p:custDataLst>
              <p:tags r:id="rId16"/>
            </p:custDataLst>
          </p:nvPr>
        </p:nvSpPr>
        <p:spPr>
          <a:xfrm>
            <a:off x="4636775" y="1753493"/>
            <a:ext cx="2989441" cy="124096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评估冲突：评估冲突的严重性和影响，确定处理策略的优先级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98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080461" y="1443155"/>
            <a:ext cx="3400663" cy="2194397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00" name="矩形 73"/>
          <p:cNvSpPr/>
          <p:nvPr>
            <p:custDataLst>
              <p:tags r:id="rId18"/>
            </p:custDataLst>
          </p:nvPr>
        </p:nvSpPr>
        <p:spPr>
          <a:xfrm>
            <a:off x="7992418" y="1796578"/>
            <a:ext cx="175882" cy="17723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2" name="文本框 74"/>
          <p:cNvSpPr txBox="1"/>
          <p:nvPr>
            <p:custDataLst>
              <p:tags r:id="rId19"/>
            </p:custDataLst>
          </p:nvPr>
        </p:nvSpPr>
        <p:spPr>
          <a:xfrm>
            <a:off x="8285896" y="1753493"/>
            <a:ext cx="2989441" cy="124096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沟通协调：与对方进行有效的沟通，了解对方的观点和需求，寻求共同点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实施处理方案</a:t>
            </a:r>
            <a:endParaRPr lang="zh-CN" altLang="en-US"/>
          </a:p>
        </p:txBody>
      </p:sp>
      <p:sp>
        <p:nvSpPr>
          <p:cNvPr id="1049138" name="对角圆角矩形 52"/>
          <p:cNvSpPr/>
          <p:nvPr>
            <p:custDataLst>
              <p:tags r:id="rId2"/>
            </p:custDataLst>
          </p:nvPr>
        </p:nvSpPr>
        <p:spPr>
          <a:xfrm>
            <a:off x="696114" y="1495013"/>
            <a:ext cx="5171118" cy="1259470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0" name="对角圆角矩形 53"/>
          <p:cNvSpPr/>
          <p:nvPr>
            <p:custDataLst>
              <p:tags r:id="rId3"/>
            </p:custDataLst>
          </p:nvPr>
        </p:nvSpPr>
        <p:spPr>
          <a:xfrm>
            <a:off x="696114" y="1364400"/>
            <a:ext cx="517557" cy="49386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2" name="直角三角形 54"/>
          <p:cNvSpPr/>
          <p:nvPr>
            <p:custDataLst>
              <p:tags r:id="rId4"/>
            </p:custDataLst>
          </p:nvPr>
        </p:nvSpPr>
        <p:spPr>
          <a:xfrm>
            <a:off x="1214019" y="1365050"/>
            <a:ext cx="77978" cy="12996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4" name="文本框 56"/>
          <p:cNvSpPr txBox="1"/>
          <p:nvPr>
            <p:custDataLst>
              <p:tags r:id="rId5"/>
            </p:custDataLst>
          </p:nvPr>
        </p:nvSpPr>
        <p:spPr>
          <a:xfrm>
            <a:off x="1247809" y="1547649"/>
            <a:ext cx="4417610" cy="114218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明确冲突的原因和性质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6" name="对角圆角矩形 9"/>
          <p:cNvSpPr/>
          <p:nvPr>
            <p:custDataLst>
              <p:tags r:id="rId6"/>
            </p:custDataLst>
          </p:nvPr>
        </p:nvSpPr>
        <p:spPr>
          <a:xfrm>
            <a:off x="6322236" y="1495013"/>
            <a:ext cx="5171118" cy="1259470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8" name="对角圆角矩形 10"/>
          <p:cNvSpPr/>
          <p:nvPr>
            <p:custDataLst>
              <p:tags r:id="rId7"/>
            </p:custDataLst>
          </p:nvPr>
        </p:nvSpPr>
        <p:spPr>
          <a:xfrm>
            <a:off x="6322236" y="1364400"/>
            <a:ext cx="517557" cy="49386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0" name="直角三角形 11"/>
          <p:cNvSpPr/>
          <p:nvPr>
            <p:custDataLst>
              <p:tags r:id="rId8"/>
            </p:custDataLst>
          </p:nvPr>
        </p:nvSpPr>
        <p:spPr>
          <a:xfrm>
            <a:off x="6839491" y="1365050"/>
            <a:ext cx="77978" cy="12996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2" name="文本框 12"/>
          <p:cNvSpPr txBox="1"/>
          <p:nvPr>
            <p:custDataLst>
              <p:tags r:id="rId9"/>
            </p:custDataLst>
          </p:nvPr>
        </p:nvSpPr>
        <p:spPr>
          <a:xfrm>
            <a:off x="6873281" y="1554147"/>
            <a:ext cx="4417610" cy="114218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实施处理方案，包括沟通、协商、执行等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4" name="对角圆角矩形 5"/>
          <p:cNvSpPr/>
          <p:nvPr>
            <p:custDataLst>
              <p:tags r:id="rId10"/>
            </p:custDataLst>
          </p:nvPr>
        </p:nvSpPr>
        <p:spPr>
          <a:xfrm>
            <a:off x="696114" y="3206633"/>
            <a:ext cx="5171118" cy="1259470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6" name="对角圆角矩形 6"/>
          <p:cNvSpPr/>
          <p:nvPr>
            <p:custDataLst>
              <p:tags r:id="rId11"/>
            </p:custDataLst>
          </p:nvPr>
        </p:nvSpPr>
        <p:spPr>
          <a:xfrm>
            <a:off x="696114" y="3076020"/>
            <a:ext cx="517557" cy="49386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8" name="直角三角形 7"/>
          <p:cNvSpPr/>
          <p:nvPr>
            <p:custDataLst>
              <p:tags r:id="rId12"/>
            </p:custDataLst>
          </p:nvPr>
        </p:nvSpPr>
        <p:spPr>
          <a:xfrm>
            <a:off x="1214019" y="3076670"/>
            <a:ext cx="77978" cy="12996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0" name="文本框 8"/>
          <p:cNvSpPr txBox="1"/>
          <p:nvPr>
            <p:custDataLst>
              <p:tags r:id="rId13"/>
            </p:custDataLst>
          </p:nvPr>
        </p:nvSpPr>
        <p:spPr>
          <a:xfrm>
            <a:off x="1247809" y="3265767"/>
            <a:ext cx="4417610" cy="114218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分析冲突双方的需求和利益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2" name="对角圆角矩形 14"/>
          <p:cNvSpPr/>
          <p:nvPr>
            <p:custDataLst>
              <p:tags r:id="rId14"/>
            </p:custDataLst>
          </p:nvPr>
        </p:nvSpPr>
        <p:spPr>
          <a:xfrm>
            <a:off x="6322236" y="3206633"/>
            <a:ext cx="5171118" cy="1259470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4" name="对角圆角矩形 18"/>
          <p:cNvSpPr/>
          <p:nvPr>
            <p:custDataLst>
              <p:tags r:id="rId15"/>
            </p:custDataLst>
          </p:nvPr>
        </p:nvSpPr>
        <p:spPr>
          <a:xfrm>
            <a:off x="6322236" y="3076020"/>
            <a:ext cx="517557" cy="49386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6" name="直角三角形 19"/>
          <p:cNvSpPr/>
          <p:nvPr>
            <p:custDataLst>
              <p:tags r:id="rId16"/>
            </p:custDataLst>
          </p:nvPr>
        </p:nvSpPr>
        <p:spPr>
          <a:xfrm>
            <a:off x="6839491" y="3076670"/>
            <a:ext cx="77978" cy="129964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8" name="文本框 20"/>
          <p:cNvSpPr txBox="1"/>
          <p:nvPr>
            <p:custDataLst>
              <p:tags r:id="rId17"/>
            </p:custDataLst>
          </p:nvPr>
        </p:nvSpPr>
        <p:spPr>
          <a:xfrm>
            <a:off x="6873281" y="3265767"/>
            <a:ext cx="4417610" cy="114218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评估处理效果，包括满意度、效果等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0" name="对角圆角矩形 15"/>
          <p:cNvSpPr/>
          <p:nvPr>
            <p:custDataLst>
              <p:tags r:id="rId18"/>
            </p:custDataLst>
          </p:nvPr>
        </p:nvSpPr>
        <p:spPr>
          <a:xfrm>
            <a:off x="696114" y="4918253"/>
            <a:ext cx="5171118" cy="1259470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2" name="对角圆角矩形 16"/>
          <p:cNvSpPr/>
          <p:nvPr>
            <p:custDataLst>
              <p:tags r:id="rId19"/>
            </p:custDataLst>
          </p:nvPr>
        </p:nvSpPr>
        <p:spPr>
          <a:xfrm>
            <a:off x="696114" y="4786990"/>
            <a:ext cx="517557" cy="49386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4" name="直角三角形 17"/>
          <p:cNvSpPr/>
          <p:nvPr>
            <p:custDataLst>
              <p:tags r:id="rId20"/>
            </p:custDataLst>
          </p:nvPr>
        </p:nvSpPr>
        <p:spPr>
          <a:xfrm>
            <a:off x="1214019" y="4783091"/>
            <a:ext cx="77978" cy="12996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6" name="文本框 27"/>
          <p:cNvSpPr txBox="1"/>
          <p:nvPr>
            <p:custDataLst>
              <p:tags r:id="rId21"/>
            </p:custDataLst>
          </p:nvPr>
        </p:nvSpPr>
        <p:spPr>
          <a:xfrm>
            <a:off x="1247809" y="4977387"/>
            <a:ext cx="4417610" cy="114218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制定处理方案，包括妥协、调解、仲裁等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8" name="对角圆角矩形 22"/>
          <p:cNvSpPr/>
          <p:nvPr>
            <p:custDataLst>
              <p:tags r:id="rId22"/>
            </p:custDataLst>
          </p:nvPr>
        </p:nvSpPr>
        <p:spPr>
          <a:xfrm>
            <a:off x="6322236" y="4918253"/>
            <a:ext cx="5171118" cy="1259470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0" name="对角圆角矩形 23"/>
          <p:cNvSpPr/>
          <p:nvPr>
            <p:custDataLst>
              <p:tags r:id="rId23"/>
            </p:custDataLst>
          </p:nvPr>
        </p:nvSpPr>
        <p:spPr>
          <a:xfrm>
            <a:off x="6322236" y="4786990"/>
            <a:ext cx="517557" cy="49386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2" name="直角三角形 24"/>
          <p:cNvSpPr/>
          <p:nvPr>
            <p:custDataLst>
              <p:tags r:id="rId24"/>
            </p:custDataLst>
          </p:nvPr>
        </p:nvSpPr>
        <p:spPr>
          <a:xfrm>
            <a:off x="6839491" y="4783091"/>
            <a:ext cx="77978" cy="129964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4" name="文本框 25"/>
          <p:cNvSpPr txBox="1"/>
          <p:nvPr>
            <p:custDataLst>
              <p:tags r:id="rId25"/>
            </p:custDataLst>
          </p:nvPr>
        </p:nvSpPr>
        <p:spPr>
          <a:xfrm>
            <a:off x="6873281" y="4977387"/>
            <a:ext cx="4417610" cy="114218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总结经验教训，为未来冲突处理提供参考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1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619250" y="3598545"/>
            <a:ext cx="8854440" cy="2066925"/>
          </a:xfrm>
        </p:spPr>
        <p:txBody>
          <a:bodyPr wrap="square">
            <a:normAutofit/>
          </a:bodyPr>
          <a:lstStyle/>
          <a:p>
            <a:r>
              <a:rPr lang="zh-CN" altLang="en-US"/>
              <a:t>沟通协调</a:t>
            </a:r>
            <a:endParaRPr lang="zh-CN" altLang="en-US"/>
          </a:p>
        </p:txBody>
      </p:sp>
      <p:sp>
        <p:nvSpPr>
          <p:cNvPr id="104922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619250" y="127000"/>
            <a:ext cx="10325100" cy="3355475"/>
          </a:xfrm>
        </p:spPr>
        <p:txBody>
          <a:bodyPr wrap="square" anchor="b">
            <a:normAutofit/>
          </a:bodyPr>
          <a:lstStyle/>
          <a:p>
            <a:r>
              <a:rPr lang="en-US" altLang="zh-CN"/>
              <a:t>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5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明确沟通目标</a:t>
            </a:r>
            <a:endParaRPr lang="zh-CN" altLang="en-US"/>
          </a:p>
        </p:txBody>
      </p:sp>
      <p:sp>
        <p:nvSpPr>
          <p:cNvPr id="1049260" name="五边形 30"/>
          <p:cNvSpPr/>
          <p:nvPr>
            <p:custDataLst>
              <p:tags r:id="rId2"/>
            </p:custDataLst>
          </p:nvPr>
        </p:nvSpPr>
        <p:spPr>
          <a:xfrm>
            <a:off x="694800" y="3203104"/>
            <a:ext cx="2862473" cy="116355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62" name="燕尾形 36"/>
          <p:cNvSpPr/>
          <p:nvPr>
            <p:custDataLst>
              <p:tags r:id="rId3"/>
            </p:custDataLst>
          </p:nvPr>
        </p:nvSpPr>
        <p:spPr>
          <a:xfrm>
            <a:off x="3266600" y="3203104"/>
            <a:ext cx="2862473" cy="116355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64" name="燕尾形 37"/>
          <p:cNvSpPr/>
          <p:nvPr>
            <p:custDataLst>
              <p:tags r:id="rId4"/>
            </p:custDataLst>
          </p:nvPr>
        </p:nvSpPr>
        <p:spPr>
          <a:xfrm>
            <a:off x="8410201" y="3203104"/>
            <a:ext cx="2862473" cy="116355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66" name="燕尾形 38"/>
          <p:cNvSpPr/>
          <p:nvPr>
            <p:custDataLst>
              <p:tags r:id="rId5"/>
            </p:custDataLst>
          </p:nvPr>
        </p:nvSpPr>
        <p:spPr>
          <a:xfrm>
            <a:off x="5838401" y="3203104"/>
            <a:ext cx="2862473" cy="116355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68" name="文本框 3"/>
          <p:cNvSpPr txBox="1"/>
          <p:nvPr>
            <p:custDataLst>
              <p:tags r:id="rId6"/>
            </p:custDataLst>
          </p:nvPr>
        </p:nvSpPr>
        <p:spPr>
          <a:xfrm>
            <a:off x="3206730" y="4614818"/>
            <a:ext cx="3087202" cy="135271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设定沟通范围：明确沟通的范围和主题，避免偏离主题或涉及敏感话题。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70" name="文本框 6"/>
          <p:cNvSpPr txBox="1"/>
          <p:nvPr>
            <p:custDataLst>
              <p:tags r:id="rId7"/>
            </p:custDataLst>
          </p:nvPr>
        </p:nvSpPr>
        <p:spPr>
          <a:xfrm>
            <a:off x="694800" y="1575338"/>
            <a:ext cx="3087202" cy="139262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确定沟通目的：明确沟通的目的和预期结果，确保双方都清楚沟通的目标。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72" name="文本框 7"/>
          <p:cNvSpPr txBox="1"/>
          <p:nvPr>
            <p:custDataLst>
              <p:tags r:id="rId8"/>
            </p:custDataLst>
          </p:nvPr>
        </p:nvSpPr>
        <p:spPr>
          <a:xfrm>
            <a:off x="5836665" y="1575338"/>
            <a:ext cx="3087202" cy="139262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制定沟通计划：制定详细的沟通计划，包括时间、地点、参与人员等，确保沟通顺利进行。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74" name="文本框 8"/>
          <p:cNvSpPr txBox="1"/>
          <p:nvPr>
            <p:custDataLst>
              <p:tags r:id="rId9"/>
            </p:custDataLst>
          </p:nvPr>
        </p:nvSpPr>
        <p:spPr>
          <a:xfrm>
            <a:off x="8407598" y="4614818"/>
            <a:ext cx="3087202" cy="135271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确定沟通方式：根据沟通目标和对象，选择合适的沟通方式，如口头、书面、电子等。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选择沟通方式</a:t>
            </a:r>
            <a:endParaRPr lang="zh-CN" altLang="en-US"/>
          </a:p>
        </p:txBody>
      </p:sp>
      <p:sp>
        <p:nvSpPr>
          <p:cNvPr id="1049310" name="圆角矩形 3"/>
          <p:cNvSpPr/>
          <p:nvPr>
            <p:custDataLst>
              <p:tags r:id="rId2"/>
            </p:custDataLst>
          </p:nvPr>
        </p:nvSpPr>
        <p:spPr>
          <a:xfrm rot="16200000">
            <a:off x="2764303" y="1152866"/>
            <a:ext cx="1105246" cy="524321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2" name="圆角矩形 4"/>
          <p:cNvSpPr/>
          <p:nvPr>
            <p:custDataLst>
              <p:tags r:id="rId3"/>
            </p:custDataLst>
          </p:nvPr>
        </p:nvSpPr>
        <p:spPr>
          <a:xfrm rot="16200000">
            <a:off x="2764303" y="-229975"/>
            <a:ext cx="1105246" cy="52428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4" name="圆角矩形 11"/>
          <p:cNvSpPr/>
          <p:nvPr>
            <p:custDataLst>
              <p:tags r:id="rId4"/>
            </p:custDataLst>
          </p:nvPr>
        </p:nvSpPr>
        <p:spPr>
          <a:xfrm rot="16200000">
            <a:off x="8320420" y="-233148"/>
            <a:ext cx="1105246" cy="524321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6" name="圆角矩形 10"/>
          <p:cNvSpPr/>
          <p:nvPr>
            <p:custDataLst>
              <p:tags r:id="rId5"/>
            </p:custDataLst>
          </p:nvPr>
        </p:nvSpPr>
        <p:spPr>
          <a:xfrm rot="16200000">
            <a:off x="2764303" y="2531900"/>
            <a:ext cx="1105246" cy="52428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8" name="圆角矩形 31"/>
          <p:cNvSpPr/>
          <p:nvPr>
            <p:custDataLst>
              <p:tags r:id="rId6"/>
            </p:custDataLst>
          </p:nvPr>
        </p:nvSpPr>
        <p:spPr>
          <a:xfrm rot="16200000">
            <a:off x="8320420" y="1148424"/>
            <a:ext cx="1105246" cy="524321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0" name="圆角矩形 34"/>
          <p:cNvSpPr/>
          <p:nvPr>
            <p:custDataLst>
              <p:tags r:id="rId7"/>
            </p:custDataLst>
          </p:nvPr>
        </p:nvSpPr>
        <p:spPr>
          <a:xfrm rot="16200000">
            <a:off x="8320420" y="2529996"/>
            <a:ext cx="1105246" cy="524321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2" name="文本框 5"/>
          <p:cNvSpPr txBox="1"/>
          <p:nvPr>
            <p:custDataLst>
              <p:tags r:id="rId8"/>
            </p:custDataLst>
          </p:nvPr>
        </p:nvSpPr>
        <p:spPr>
          <a:xfrm>
            <a:off x="6442573" y="4600134"/>
            <a:ext cx="5022690" cy="110433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选择合适的沟通方式，根据具体情况和沟通对象进行调整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324" name="文本框 6"/>
          <p:cNvSpPr txBox="1"/>
          <p:nvPr>
            <p:custDataLst>
              <p:tags r:id="rId9"/>
            </p:custDataLst>
          </p:nvPr>
        </p:nvSpPr>
        <p:spPr>
          <a:xfrm>
            <a:off x="6442573" y="3218561"/>
            <a:ext cx="5022690" cy="110433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视频会议沟通：结合面对面和电话沟通的优点，但可能受到技术限制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326" name="文本框 13"/>
          <p:cNvSpPr txBox="1"/>
          <p:nvPr>
            <p:custDataLst>
              <p:tags r:id="rId10"/>
            </p:custDataLst>
          </p:nvPr>
        </p:nvSpPr>
        <p:spPr>
          <a:xfrm>
            <a:off x="886456" y="4600768"/>
            <a:ext cx="5022690" cy="1105246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邮件沟通：正式、持久，但可能缺乏及时性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328" name="文本框 14"/>
          <p:cNvSpPr txBox="1"/>
          <p:nvPr>
            <p:custDataLst>
              <p:tags r:id="rId11"/>
            </p:custDataLst>
          </p:nvPr>
        </p:nvSpPr>
        <p:spPr>
          <a:xfrm>
            <a:off x="6442573" y="1836989"/>
            <a:ext cx="5022690" cy="110433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社交媒体沟通：便捷、多样，但可能缺乏正式性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330" name="文本框 15"/>
          <p:cNvSpPr txBox="1"/>
          <p:nvPr>
            <p:custDataLst>
              <p:tags r:id="rId12"/>
            </p:custDataLst>
          </p:nvPr>
        </p:nvSpPr>
        <p:spPr>
          <a:xfrm>
            <a:off x="886456" y="1838893"/>
            <a:ext cx="5022690" cy="1105246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面对面沟通：直接、高效，但可能受到环境影响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332" name="文本框 16"/>
          <p:cNvSpPr txBox="1"/>
          <p:nvPr>
            <p:custDataLst>
              <p:tags r:id="rId13"/>
            </p:custDataLst>
          </p:nvPr>
        </p:nvSpPr>
        <p:spPr>
          <a:xfrm>
            <a:off x="886456" y="3223004"/>
            <a:ext cx="5022690" cy="110433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电话沟通：方便、快捷，但可能缺乏非语言信息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334" name="圆角矩形 7"/>
          <p:cNvSpPr/>
          <p:nvPr>
            <p:custDataLst>
              <p:tags r:id="rId14"/>
            </p:custDataLst>
          </p:nvPr>
        </p:nvSpPr>
        <p:spPr>
          <a:xfrm rot="16200000">
            <a:off x="201064" y="3716105"/>
            <a:ext cx="1103427" cy="11550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36" name="圆角矩形 8"/>
          <p:cNvSpPr/>
          <p:nvPr>
            <p:custDataLst>
              <p:tags r:id="rId15"/>
            </p:custDataLst>
          </p:nvPr>
        </p:nvSpPr>
        <p:spPr>
          <a:xfrm rot="16200000">
            <a:off x="201064" y="2333263"/>
            <a:ext cx="1103427" cy="11550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38" name="圆角矩形 12"/>
          <p:cNvSpPr/>
          <p:nvPr>
            <p:custDataLst>
              <p:tags r:id="rId16"/>
            </p:custDataLst>
          </p:nvPr>
        </p:nvSpPr>
        <p:spPr>
          <a:xfrm rot="16200000">
            <a:off x="5757181" y="2330725"/>
            <a:ext cx="1103427" cy="11550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40" name="圆角矩形 27"/>
          <p:cNvSpPr/>
          <p:nvPr>
            <p:custDataLst>
              <p:tags r:id="rId17"/>
            </p:custDataLst>
          </p:nvPr>
        </p:nvSpPr>
        <p:spPr>
          <a:xfrm rot="16200000">
            <a:off x="201064" y="5094504"/>
            <a:ext cx="1103427" cy="11550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42" name="圆角矩形 32"/>
          <p:cNvSpPr/>
          <p:nvPr>
            <p:custDataLst>
              <p:tags r:id="rId18"/>
            </p:custDataLst>
          </p:nvPr>
        </p:nvSpPr>
        <p:spPr>
          <a:xfrm rot="16200000">
            <a:off x="5757181" y="3712297"/>
            <a:ext cx="1103427" cy="11550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44" name="圆角矩形 35"/>
          <p:cNvSpPr/>
          <p:nvPr>
            <p:custDataLst>
              <p:tags r:id="rId19"/>
            </p:custDataLst>
          </p:nvPr>
        </p:nvSpPr>
        <p:spPr>
          <a:xfrm rot="16200000">
            <a:off x="5757181" y="5093870"/>
            <a:ext cx="1103427" cy="11550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https://d.book118.com/038130133057006026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年号占位符"/>
  <p:tag name="KSO_WM_UNIT_SUBTYPE" val="e"/>
  <p:tag name="KSO_WM_UNIT_TYPE" val="f"/>
  <p:tag name="KSO_WM_UNIT_VALUE" val="8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"/>
  <p:tag name="KSO_WM_UNIT_SUBTYPE" val="b"/>
  <p:tag name="KSO_WM_UNIT_TYPE" val="f"/>
  <p:tag name="KSO_WM_UNIT_VALUE" val="14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年号占位符"/>
  <p:tag name="KSO_WM_UNIT_SUBTYPE" val="e"/>
  <p:tag name="KSO_WM_UNIT_TYPE" val="f"/>
  <p:tag name="KSO_WM_UNIT_VALUE" val="8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署名"/>
  <p:tag name="KSO_WM_UNIT_SUBTYPE" val="b"/>
  <p:tag name="KSO_WM_UNIT_TYPE" val="f"/>
  <p:tag name="KSO_WM_UNIT_VALUE" val="14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34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  <p:tag name="KSO_WM_TEMPLATE_THUMBS_INDEX" val="1、9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30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1*f*2"/>
  <p:tag name="KSO_WM_UNIT_INDEX" val="2"/>
  <p:tag name="KSO_WM_UNIT_LAYERLEVEL" val="1"/>
  <p:tag name="KSO_WM_UNIT_NOCLEAR" val="0"/>
  <p:tag name="KSO_WM_UNIT_PRESET_TEXT" val="20XX"/>
  <p:tag name="KSO_WM_UNIT_SUBTYPE" val="e"/>
  <p:tag name="KSO_WM_UNIT_TYPE" val="f"/>
  <p:tag name="KSO_WM_UNIT_VALUE" val="8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4"/>
</p:tagLst>
</file>

<file path=ppt/tags/tag75.xml><?xml version="1.0" encoding="utf-8"?>
<p:tagLst xmlns:p="http://schemas.openxmlformats.org/presentationml/2006/main">
  <p:tag name="KSO_WM_BEAUTIFY_FLAG" val="#wm#"/>
  <p:tag name="KSO_WM_SLIDE_ID" val="custom20233188_1"/>
  <p:tag name="KSO_WM_SLIDE_INDEX" val="1"/>
  <p:tag name="KSO_WM_SLIDE_ITEM_CNT" val="0"/>
  <p:tag name="KSO_WM_SLIDE_LAYOUT" val="a_f"/>
  <p:tag name="KSO_WM_SLIDE_LAYOUT_CNT" val="1_2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  <p:tag name="KSO_WM_TEMPLATE_THUMBS_INDEX" val="1、9"/>
</p:tagLst>
</file>

<file path=ppt/tags/tag7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7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i*1_2_1"/>
  <p:tag name="KSO_WM_UNIT_INDEX" val="1_2_1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i*1_3_1"/>
  <p:tag name="KSO_WM_UNIT_INDEX" val="1_3_1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i*1_4_1"/>
  <p:tag name="KSO_WM_UNIT_INDEX" val="1_4_1"/>
  <p:tag name="KSO_WM_UNIT_LAYERLEVEL" val="1_1_1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i*1_5_1"/>
  <p:tag name="KSO_WM_UNIT_INDEX" val="1_5_1"/>
  <p:tag name="KSO_WM_UNIT_LAYERLEVEL" val="1_1_1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188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</p:tagLst>
</file>

<file path=ppt/tags/tag9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9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1"/>
  <p:tag name="KSO_WM_UNIT_DIAGRAM_ISNUMVISUAL" val="0"/>
  <p:tag name="KSO_WM_UNIT_DIAGRAM_ISREFERUNIT" val="0"/>
  <p:tag name="KSO_WM_UNIT_HIGHLIGHT" val="0"/>
  <p:tag name="KSO_WM_UNIT_ID" val="custom2023318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4.xml><?xml version="1.0" encoding="utf-8"?>
<p:tagLst xmlns:p="http://schemas.openxmlformats.org/presentationml/2006/main">
  <p:tag name="KSO_WM_BEAUTIFY_FLAG" val="#wm#"/>
  <p:tag name="KSO_WM_SLIDE_ID" val="custom202331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1"/>
  <p:tag name="KSO_WM_UNIT_DIAGRAM_ISNUMVISUAL" val="0"/>
  <p:tag name="KSO_WM_UNIT_DIAGRAM_ISREFERUNIT" val="0"/>
  <p:tag name="KSO_WM_UNIT_HIGHLIGHT" val="0"/>
  <p:tag name="KSO_WM_UNIT_ID" val="custom2023318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7.xml><?xml version="1.0" encoding="utf-8"?>
<p:tagLst xmlns:p="http://schemas.openxmlformats.org/presentationml/2006/main">
  <p:tag name="KSO_WM_BEAUTIFY_FLAG" val="#wm#"/>
  <p:tag name="KSO_WM_SLIDE_ID" val="custom202331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1"/>
  <p:tag name="KSO_WM_UNIT_INDEX" val="1_4_1"/>
  <p:tag name="KSO_WM_UNIT_LAYERLEVEL" val="1_1_1"/>
  <p:tag name="KSO_WM_UNIT_LINE_FORE_SCHEMECOLOR_INDEX" val="7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2"/>
  <p:tag name="KSO_WM_UNIT_INDEX" val="1_4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1"/>
  <p:tag name="KSO_WM_UNIT_INDEX" val="1_5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2"/>
  <p:tag name="KSO_WM_UNIT_INDEX" val="1_5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1"/>
  <p:tag name="KSO_WM_UNIT_INDEX" val="1_6_1"/>
  <p:tag name="KSO_WM_UNIT_LAYERLEVEL" val="1_1_1"/>
  <p:tag name="KSO_WM_UNIT_LINE_FORE_SCHEMECOLOR_INDEX" val="7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2"/>
  <p:tag name="KSO_WM_UNIT_INDEX" val="1_6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1"/>
  <p:tag name="KSO_WM_UNIT_INDEX" val="1_1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2"/>
  <p:tag name="KSO_WM_UNIT_INDEX" val="1_1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1"/>
  <p:tag name="KSO_WM_UNIT_INDEX" val="1_2_1"/>
  <p:tag name="KSO_WM_UNIT_LAYERLEVEL" val="1_1_1"/>
  <p:tag name="KSO_WM_UNIT_LINE_FORE_SCHEMECOLOR_INDEX" val="7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2"/>
  <p:tag name="KSO_WM_UNIT_INDEX" val="1_2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1"/>
  <p:tag name="KSO_WM_UNIT_INDEX" val="1_3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2"/>
  <p:tag name="KSO_WM_UNIT_INDEX" val="1_3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3"/>
  <p:tag name="KSO_WM_UNIT_INDEX" val="1_1_3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1"/>
  <p:tag name="KSO_WM_UNIT_INDEX" val="1_1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3"/>
  <p:tag name="KSO_WM_UNIT_INDEX" val="1_4_3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1"/>
  <p:tag name="KSO_WM_UNIT_INDEX" val="1_4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3"/>
  <p:tag name="KSO_WM_UNIT_INDEX" val="1_2_3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1"/>
  <p:tag name="KSO_WM_UNIT_INDEX" val="1_2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3"/>
  <p:tag name="KSO_WM_UNIT_INDEX" val="1_5_3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1"/>
  <p:tag name="KSO_WM_UNIT_INDEX" val="1_5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3"/>
  <p:tag name="KSO_WM_UNIT_INDEX" val="1_3_3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1"/>
  <p:tag name="KSO_WM_UNIT_INDEX" val="1_3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3"/>
  <p:tag name="KSO_WM_UNIT_INDEX" val="1_6_3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1"/>
  <p:tag name="KSO_WM_UNIT_INDEX" val="1_6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7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1"/>
  <p:tag name="KSO_WM_UNIT_DIAGRAM_ISNUMVISUAL" val="0"/>
  <p:tag name="KSO_WM_UNIT_DIAGRAM_ISREFERUNIT" val="0"/>
  <p:tag name="KSO_WM_UNIT_HIGHLIGHT" val="0"/>
  <p:tag name="KSO_WM_UNIT_ID" val="custom2023318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74.xml><?xml version="1.0" encoding="utf-8"?>
<p:tagLst xmlns:p="http://schemas.openxmlformats.org/presentationml/2006/main">
  <p:tag name="KSO_WM_BEAUTIFY_FLAG" val="#wm#"/>
  <p:tag name="KSO_WM_SLIDE_ID" val="custom202331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20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90">
      <a:dk1>
        <a:srgbClr val="000000"/>
      </a:dk1>
      <a:lt1>
        <a:srgbClr val="FFFFFF"/>
      </a:lt1>
      <a:dk2>
        <a:srgbClr val="00042D"/>
      </a:dk2>
      <a:lt2>
        <a:srgbClr val="FFFFFF"/>
      </a:lt2>
      <a:accent1>
        <a:srgbClr val="2D42FF"/>
      </a:accent1>
      <a:accent2>
        <a:srgbClr val="5475FF"/>
      </a:accent2>
      <a:accent3>
        <a:srgbClr val="6E4AFF"/>
      </a:accent3>
      <a:accent4>
        <a:srgbClr val="75BD42"/>
      </a:accent4>
      <a:accent5>
        <a:srgbClr val="30C0B4"/>
      </a:accent5>
      <a:accent6>
        <a:srgbClr val="8C73EE"/>
      </a:accent6>
      <a:hlink>
        <a:srgbClr val="658BD5"/>
      </a:hlink>
      <a:folHlink>
        <a:srgbClr val="A16AA5"/>
      </a:folHlink>
    </a:clrScheme>
    <a:fontScheme name="自定义 34">
      <a:majorFont>
        <a:latin typeface="MiSans Heavy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9">
      <vt:lpstr>Arial</vt:lpstr>
      <vt:lpstr>Calibri</vt:lpstr>
      <vt:lpstr>MiSans Heavy</vt:lpstr>
      <vt:lpstr>微软雅黑</vt:lpstr>
      <vt:lpstr>Calibri Light</vt:lpstr>
      <vt:lpstr>宋体</vt:lpstr>
      <vt:lpstr>Office Theme</vt:lpstr>
      <vt:lpstr>冲突处理与沟通协调</vt:lpstr>
      <vt:lpstr>目录</vt:lpstr>
      <vt:lpstr>单击此处添加章节标题</vt:lpstr>
      <vt:lpstr>冲突处理</vt:lpstr>
      <vt:lpstr>识别冲突</vt:lpstr>
      <vt:lpstr>分析冲突</vt:lpstr>
      <vt:lpstr>选择处理策略</vt:lpstr>
      <vt:lpstr>实施处理方案</vt:lpstr>
      <vt:lpstr>沟通协调</vt:lpstr>
      <vt:lpstr>明确沟通目标</vt:lpstr>
      <vt:lpstr>选择沟通方式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2024-09-03T16:19:27.420</cp:lastPrinted>
  <dcterms:created xsi:type="dcterms:W3CDTF">2024-09-03T08:19:27Z</dcterms:created>
  <dcterms:modified xsi:type="dcterms:W3CDTF">2024-09-03T08:19:29Z</dcterms:modified>
</cp:coreProperties>
</file>