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CCABA9-4EAE-4C33-8BBF-C7445CB1D7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97851E-712B-4A89-BD28-389D54E42C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82111A-3BCB-4310-AA3F-276426B9154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0B39D98-C97C-4350-A688-61CA229D36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AD63AED-E7A0-4C29-B39E-E3C4D10DDCA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14389CB-30BA-491E-8B2C-6EEBE3A1A43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F171E00-FC87-4486-BE5F-FCDD3A5A02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81EE200-D010-45C8-8587-21F7B033FA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FA0FE8-F48F-4DB4-906B-4013605E56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CA442A-42A9-4C4F-9DE7-8AA70AD44C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60812E-9CC4-42BA-8165-5052F269FB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038133022043006031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保护个人信息安全远离网络危害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2024-01-10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297491" y="810388"/>
            <a:ext cx="5298183" cy="5298183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938400" y="1451298"/>
            <a:ext cx="4016365" cy="401636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231235" y="2407957"/>
            <a:ext cx="3626990" cy="25237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765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923" y="2066581"/>
            <a:ext cx="3089320" cy="10416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22569" y="1019175"/>
            <a:ext cx="5810250" cy="48196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个人信息安全重要性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网络危害识别与防范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个人信息保护措施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社交网络安全注意事项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公共网络安全应对策略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企业和个人责任与义务</a:t>
            </a:r>
          </a:p>
        </p:txBody>
      </p:sp>
      <p:sp>
        <p:nvSpPr>
          <p:cNvPr id="7" name="AutoShape 7"/>
          <p:cNvSpPr/>
          <p:nvPr/>
        </p:nvSpPr>
        <p:spPr>
          <a:xfrm>
            <a:off x="11307391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1736478" y="332232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1346376" y="332232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1307391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11736478" y="508550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11346376" y="508550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11307391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1736478" y="684869"/>
            <a:ext cx="89762" cy="86430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1346376" y="684869"/>
            <a:ext cx="436199" cy="8643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个人信息安全重要性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16625" r="16625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身份冒用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不法分子可能利用泄露的个人信息进行身份冒用，从事违法犯罪活动。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财产损失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个人信息泄露可能导致银行账户、信用卡等被盗用，造成财产损失。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隐私侵犯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泄露的个人信息可能被用于电话骚扰、垃圾邮件等，严重侵犯个人隐私。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信息泄露危害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07497" y="2686653"/>
            <a:ext cx="2748437" cy="235580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7014310" y="1448346"/>
            <a:ext cx="3186374" cy="4832416"/>
          </a:xfrm>
          <a:prstGeom prst="homePlate">
            <a:avLst>
              <a:gd name="adj" fmla="val 50000"/>
            </a:avLst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6085580" y="1448346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6085580" y="3849453"/>
            <a:ext cx="1857460" cy="2431309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8537025" y="2686653"/>
            <a:ext cx="1797055" cy="2355803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6727185" y="2291057"/>
            <a:ext cx="574252" cy="574252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>
            <a:off x="6682521" y="4710666"/>
            <a:ext cx="663580" cy="663580"/>
          </a:xfrm>
          <a:custGeom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9135666" y="3564667"/>
            <a:ext cx="599774" cy="599774"/>
          </a:xfrm>
          <a:custGeom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04945" y="1702239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1071515" y="154168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个人空间保护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1515" y="2035834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每个人都希望拥有自己的私人空间，不受他人干扰和侵犯。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1515" y="3085355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通讯秘密保障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1515" y="357950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个人通讯内容属于隐私范畴，应受到严格保护，防止被窃听或泄露。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1515" y="4649506"/>
            <a:ext cx="2477594" cy="4644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生活安宁维护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515" y="5143655"/>
            <a:ext cx="46655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保护个人信息有助于维护个人的生活安宁，避免不必要的麻烦和纷扰。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4945" y="3245910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8" name="AutoShape 18"/>
          <p:cNvSpPr/>
          <p:nvPr/>
        </p:nvSpPr>
        <p:spPr>
          <a:xfrm>
            <a:off x="904945" y="4808202"/>
            <a:ext cx="166570" cy="16657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隐私保护需求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保护个人信息是遵守国家法律法规的基本要求，如《个人信息保护法》等。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遵守法律法规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6583" r="6583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企业责任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社会监督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1083" r="11083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企业应依法收集、使用和保护用户个人信息，确保信息安全。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社会各界应加强对个人信息保护的监督，促进相关法律法规的落实和执行。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法律法规要求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网络危害识别与防范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22399" b="2239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0858" b="1085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0899" b="10899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常见网络攻击手段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1837" y="1604867"/>
            <a:ext cx="3394996" cy="490334"/>
            <a:chOff x="981837" y="1604867"/>
            <a:chExt cx="3394996" cy="490334"/>
          </a:xfrm>
        </p:grpSpPr>
        <p:sp>
          <p:nvSpPr>
            <p:cNvPr id="34" name="TextBox 34"/>
            <p:cNvSpPr txBox="1"/>
            <p:nvPr/>
          </p:nvSpPr>
          <p:spPr>
            <a:xfrm>
              <a:off x="981837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拒绝服务攻击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0562" y="2039620"/>
            <a:ext cx="3286271" cy="1654845"/>
            <a:chOff x="1090562" y="2039620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1090562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通过大量无用的请求拥塞被攻击者的服务器，使其无法提供正常服务。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376833" y="3748751"/>
            <a:ext cx="3394996" cy="490334"/>
            <a:chOff x="4376833" y="3748751"/>
            <a:chExt cx="3394996" cy="490334"/>
          </a:xfrm>
        </p:grpSpPr>
        <p:sp>
          <p:nvSpPr>
            <p:cNvPr id="38" name="TextBox 38"/>
            <p:cNvSpPr txBox="1"/>
            <p:nvPr/>
          </p:nvSpPr>
          <p:spPr>
            <a:xfrm>
              <a:off x="4376833" y="3748751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恶意代码攻击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485558" y="4183504"/>
            <a:ext cx="3286271" cy="1654845"/>
            <a:chOff x="4485558" y="4183504"/>
            <a:chExt cx="3286271" cy="1654845"/>
          </a:xfrm>
        </p:grpSpPr>
        <p:sp>
          <p:nvSpPr>
            <p:cNvPr id="40" name="TextBox 40"/>
            <p:cNvSpPr txBox="1"/>
            <p:nvPr/>
          </p:nvSpPr>
          <p:spPr>
            <a:xfrm>
              <a:off x="4485558" y="418350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在被攻击者的计算机中植入恶意代码，窃取信息或破坏系统。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71733" y="1604867"/>
            <a:ext cx="3394996" cy="490334"/>
            <a:chOff x="7771733" y="1604867"/>
            <a:chExt cx="3394996" cy="490334"/>
          </a:xfrm>
        </p:grpSpPr>
        <p:sp>
          <p:nvSpPr>
            <p:cNvPr id="42" name="TextBox 42"/>
            <p:cNvSpPr txBox="1"/>
            <p:nvPr/>
          </p:nvSpPr>
          <p:spPr>
            <a:xfrm>
              <a:off x="7771733" y="1604867"/>
              <a:ext cx="3394996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分布式拒绝服务攻击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80459" y="2039620"/>
            <a:ext cx="3286271" cy="1654845"/>
            <a:chOff x="7880459" y="2039620"/>
            <a:chExt cx="3286271" cy="1654845"/>
          </a:xfrm>
        </p:grpSpPr>
        <p:sp>
          <p:nvSpPr>
            <p:cNvPr id="44" name="TextBox 44"/>
            <p:cNvSpPr txBox="1"/>
            <p:nvPr/>
          </p:nvSpPr>
          <p:spPr>
            <a:xfrm>
              <a:off x="7880459" y="2039620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利用多个计算机发起的拒绝服务攻击，威力更强。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19" b="3019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注意软件来源是否可靠、是否有异常行为、是否请求过多权限等。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安装杀毒软件、定期更新操作系统和软件补丁、不随意下载和安装未知来源的软件。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恶意软件识别与防范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防范措施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识别方法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2500" r="12500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注意网站域名是否正规、是否有安全锁标识、是否要求输入敏感信息等。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识别方法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不轻易点击未知链接、使用强密码并定期更换、开启双重认证等。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应对措施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钓鱼网站识别与应对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个人信息保护措施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5012267" y="3720618"/>
            <a:ext cx="2167467" cy="2120348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6249697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3776918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5012267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5743787" y="3022600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 rot="7259206">
            <a:off x="6589098" y="4674355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Freeform 8"/>
          <p:cNvSpPr/>
          <p:nvPr/>
        </p:nvSpPr>
        <p:spPr>
          <a:xfrm rot="-7221168">
            <a:off x="4910864" y="4658432"/>
            <a:ext cx="704427" cy="520192"/>
          </a:xfrm>
          <a:custGeom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9" name="Connector 9"/>
          <p:cNvCxnSpPr/>
          <p:nvPr/>
        </p:nvCxnSpPr>
        <p:spPr>
          <a:xfrm>
            <a:off x="6818377" y="3284051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AutoShape 10"/>
          <p:cNvSpPr/>
          <p:nvPr/>
        </p:nvSpPr>
        <p:spPr>
          <a:xfrm>
            <a:off x="10897278" y="3216317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TextBox 11"/>
          <p:cNvSpPr txBox="1"/>
          <p:nvPr/>
        </p:nvSpPr>
        <p:spPr>
          <a:xfrm>
            <a:off x="6996324" y="1208023"/>
            <a:ext cx="3900955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定期更换密码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96324" y="2047219"/>
            <a:ext cx="405267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定期更新密码，减少被猜测或破解的风险。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9334" y="3502152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不同账户使用不同密码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41526" y="4429391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避免在多个账户中使用相同的密码，降低因一个账户被攻破导致其他账户受牵连的风险。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7345623" y="5627624"/>
            <a:ext cx="4107349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AutoShape 16"/>
          <p:cNvSpPr/>
          <p:nvPr/>
        </p:nvSpPr>
        <p:spPr>
          <a:xfrm>
            <a:off x="11424524" y="5559891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7" name="Connector 17"/>
          <p:cNvCxnSpPr/>
          <p:nvPr/>
        </p:nvCxnSpPr>
        <p:spPr>
          <a:xfrm>
            <a:off x="904945" y="4589949"/>
            <a:ext cx="379306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AutoShape 18"/>
          <p:cNvSpPr/>
          <p:nvPr/>
        </p:nvSpPr>
        <p:spPr>
          <a:xfrm>
            <a:off x="904945" y="4510024"/>
            <a:ext cx="151723" cy="1517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869006" y="2296376"/>
            <a:ext cx="3483489" cy="112166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强密码策略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9006" y="3223615"/>
            <a:ext cx="348348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采用高强度密码，包括大小写字母、数字和特殊字符的组合，避免使用容易猜到的单词或短语。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86411" y="3999944"/>
            <a:ext cx="661803" cy="661803"/>
          </a:xfrm>
          <a:custGeom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密码安全设置与管理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292" r="1629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数据加密存储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对存储在电脑或移动设备中的敏感信息进行加密处理，确保即使设备丢失或被盗，数据也不会被轻易窃取。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加密通信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在传输敏感信息时，使用加密通信方式，如SSL/TLS协议，确保数据在传输过程中不被截获或篡改。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加密备份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对重要数据进行加密备份，以防数据丢失或损坏时无法恢复。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敏感信息加密处理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https://d.book118.com/038133022043006031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2024-09-08T04:35:51.812</cp:lastPrinted>
  <dcterms:created xsi:type="dcterms:W3CDTF">2024-09-07T20:35:51Z</dcterms:created>
  <dcterms:modified xsi:type="dcterms:W3CDTF">2024-09-07T20:35:53Z</dcterms:modified>
</cp:coreProperties>
</file>