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6BC35-8B49-4067-BD0B-980E628F4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B356E-8E10-45FB-8DE5-52930F3A8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963A0-6F50-4B81-8901-E407031AD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6C832-3A2F-4EFE-9736-702BCE520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C6C67F-0749-4AF3-808F-88EDFEF0B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9C1EF-C311-424A-8DF1-29FCAB94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ECC5D4-E9C4-4693-9774-DFFD1A152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0FE85-064B-4EC7-9A5A-58CFE117B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26575-1DAF-4DAA-BE34-E743D9C4A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6DCB7-6E24-4EA6-9255-C39FEF478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3D272-9CE3-464C-8716-1ECEF66A1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41042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一例大面积脑梗合并心源性休克患者的护理体会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患者，男性，68岁。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身高170cm，体重80kg。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有高血压病史10年，不规律服药。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2932" b="2932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经CT检查确诊为右侧大脑中动脉供血区大面积脑梗死。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给予溶栓、降颅压、脑保护等治疗，同时请心血管内科会诊。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患者因突发左侧肢体无力、言语不清，被家人送至医院急诊。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会诊结果显示患者合并心源性休克，转入ICU进一步治疗。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病史及治疗过程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体温36.5℃，脉搏110次/分，呼吸22次/分，血压180/110mmHg。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血糖13.5mmol/L，甘油三酯4.2mmol/L，低密度脂蛋白胆固醇3.8mmol/L。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窦性心动过速，ST段压低。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997" r="2999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入院时查体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心电图示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合并症情况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通过格拉斯哥昏迷评分（GCS）评估患者的意识水平，包括睁眼、言语和运动反应。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神经功能缺损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观察患者是否有头痛、恶心、呕吐等颅内压升高的表现，及时采取措施降低颅内压。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评估患者的肌力、肌张力、感觉、反射和协调运动等神经功能，了解脑梗死的程度和影响范围。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持续监测患者的心率和心律，及时发现心律失常和心肌缺血等异常情况。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心率与心律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定时测量患者的血压和脉搏，观察休克症状的改善情况，及时调整治疗方案。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血压与脉搏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通过心电图、心脏超声等检查评估患者的心脏功能，了解心肌收缩力、心输出量等指标。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心脏功能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32" b="7732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观察患者的呼吸频率、深度和节律，及时发现呼吸窘迫、呼吸衰竭等严重情况。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通过动脉血气分析了解患者的氧合情况，及时调整氧疗方案，保持呼吸道通畅。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预防肺部感染、肺栓塞等并发症的发生，加强呼吸道护理和抗感染治疗。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呼吸频率与深度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氧合情况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肺部并发症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观察患者的尿量、尿色和排尿情况，了解肾功能受损的程度和变化趋势。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监测患者的电解质水平，如钾、钠、氯等，及时发现并纠正电解质紊乱。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定期进行肾功能检查，包括尿素氮、肌酐等指标，评估肾功能的恢复情况。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尿量与尿色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电解质平衡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肾功能检查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2285" y="2541447"/>
            <a:ext cx="2017385" cy="2017385"/>
          </a:xfrm>
          <a:prstGeom prst="ellipse">
            <a:avLst/>
          </a:prstGeom>
          <a:solidFill>
            <a:srgbClr val="EB554D">
              <a:alpha val="0"/>
            </a:srgb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55830" y="2636398"/>
            <a:ext cx="1867814" cy="1867814"/>
          </a:xfrm>
          <a:custGeom>
            <a:rect l="l" t="t" r="r" b="b"/>
            <a:pathLst>
              <a:path w="1089" h="1089">
                <a:moveTo>
                  <a:pt x="895" y="194"/>
                </a:moveTo>
                <a:cubicBezTo>
                  <a:pt x="1089" y="388"/>
                  <a:pt x="1089" y="702"/>
                  <a:pt x="895" y="895"/>
                </a:cubicBezTo>
                <a:cubicBezTo>
                  <a:pt x="701" y="1089"/>
                  <a:pt x="387" y="1089"/>
                  <a:pt x="193" y="895"/>
                </a:cubicBezTo>
                <a:cubicBezTo>
                  <a:pt x="0" y="702"/>
                  <a:pt x="0" y="388"/>
                  <a:pt x="193" y="194"/>
                </a:cubicBezTo>
                <a:cubicBezTo>
                  <a:pt x="387" y="0"/>
                  <a:pt x="701" y="0"/>
                  <a:pt x="895" y="194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00000">
            <a:off x="4978603" y="2758196"/>
            <a:ext cx="1616172" cy="1616172"/>
          </a:xfrm>
          <a:custGeom>
            <a:rect l="l" t="t" r="r" b="b"/>
            <a:pathLst>
              <a:path w="984" h="983">
                <a:moveTo>
                  <a:pt x="809" y="175"/>
                </a:moveTo>
                <a:cubicBezTo>
                  <a:pt x="984" y="350"/>
                  <a:pt x="984" y="634"/>
                  <a:pt x="809" y="809"/>
                </a:cubicBezTo>
                <a:cubicBezTo>
                  <a:pt x="634" y="983"/>
                  <a:pt x="350" y="983"/>
                  <a:pt x="175" y="809"/>
                </a:cubicBezTo>
                <a:cubicBezTo>
                  <a:pt x="0" y="634"/>
                  <a:pt x="0" y="350"/>
                  <a:pt x="175" y="175"/>
                </a:cubicBezTo>
                <a:cubicBezTo>
                  <a:pt x="350" y="0"/>
                  <a:pt x="634" y="0"/>
                  <a:pt x="809" y="17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959940" y="1506609"/>
            <a:ext cx="1188609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963173" y="1506609"/>
            <a:ext cx="1075410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6342644" y="4159789"/>
            <a:ext cx="467929" cy="467929"/>
          </a:xfrm>
          <a:custGeom>
            <a:rect l="l" t="t" r="r" b="b"/>
            <a:pathLst>
              <a:path w="339" h="339">
                <a:moveTo>
                  <a:pt x="339" y="270"/>
                </a:moveTo>
                <a:lnTo>
                  <a:pt x="270" y="339"/>
                </a:lnTo>
                <a:lnTo>
                  <a:pt x="0" y="71"/>
                </a:lnTo>
                <a:lnTo>
                  <a:pt x="70" y="0"/>
                </a:lnTo>
                <a:lnTo>
                  <a:pt x="339" y="27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81100" y="3999708"/>
            <a:ext cx="338206" cy="338206"/>
          </a:xfrm>
          <a:custGeom>
            <a:rect l="l" t="t" r="r" b="b"/>
            <a:pathLst>
              <a:path w="197" h="197">
                <a:moveTo>
                  <a:pt x="188" y="77"/>
                </a:moveTo>
                <a:cubicBezTo>
                  <a:pt x="197" y="87"/>
                  <a:pt x="197" y="102"/>
                  <a:pt x="188" y="111"/>
                </a:cubicBezTo>
                <a:cubicBezTo>
                  <a:pt x="112" y="187"/>
                  <a:pt x="112" y="187"/>
                  <a:pt x="112" y="187"/>
                </a:cubicBezTo>
                <a:cubicBezTo>
                  <a:pt x="102" y="197"/>
                  <a:pt x="87" y="197"/>
                  <a:pt x="78" y="187"/>
                </a:cubicBezTo>
                <a:cubicBezTo>
                  <a:pt x="10" y="120"/>
                  <a:pt x="10" y="120"/>
                  <a:pt x="10" y="120"/>
                </a:cubicBezTo>
                <a:cubicBezTo>
                  <a:pt x="0" y="110"/>
                  <a:pt x="0" y="95"/>
                  <a:pt x="10" y="86"/>
                </a:cubicBezTo>
                <a:cubicBezTo>
                  <a:pt x="86" y="9"/>
                  <a:pt x="86" y="9"/>
                  <a:pt x="86" y="9"/>
                </a:cubicBezTo>
                <a:cubicBezTo>
                  <a:pt x="95" y="0"/>
                  <a:pt x="111" y="0"/>
                  <a:pt x="120" y="9"/>
                </a:cubicBezTo>
                <a:lnTo>
                  <a:pt x="188" y="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22816" y="4438742"/>
            <a:ext cx="847710" cy="848929"/>
          </a:xfrm>
          <a:custGeom>
            <a:rect l="l" t="t" r="r" b="b"/>
            <a:pathLst>
              <a:path w="492" h="495">
                <a:moveTo>
                  <a:pt x="86" y="10"/>
                </a:moveTo>
                <a:cubicBezTo>
                  <a:pt x="41" y="55"/>
                  <a:pt x="41" y="55"/>
                  <a:pt x="41" y="55"/>
                </a:cubicBezTo>
                <a:cubicBezTo>
                  <a:pt x="31" y="64"/>
                  <a:pt x="31" y="64"/>
                  <a:pt x="31" y="64"/>
                </a:cubicBezTo>
                <a:cubicBezTo>
                  <a:pt x="26" y="70"/>
                  <a:pt x="26" y="70"/>
                  <a:pt x="26" y="70"/>
                </a:cubicBezTo>
                <a:cubicBezTo>
                  <a:pt x="9" y="86"/>
                  <a:pt x="9" y="86"/>
                  <a:pt x="9" y="86"/>
                </a:cubicBezTo>
                <a:cubicBezTo>
                  <a:pt x="0" y="95"/>
                  <a:pt x="0" y="111"/>
                  <a:pt x="9" y="120"/>
                </a:cubicBezTo>
                <a:cubicBezTo>
                  <a:pt x="374" y="485"/>
                  <a:pt x="374" y="485"/>
                  <a:pt x="374" y="485"/>
                </a:cubicBezTo>
                <a:cubicBezTo>
                  <a:pt x="384" y="495"/>
                  <a:pt x="399" y="495"/>
                  <a:pt x="408" y="485"/>
                </a:cubicBezTo>
                <a:cubicBezTo>
                  <a:pt x="425" y="469"/>
                  <a:pt x="425" y="469"/>
                  <a:pt x="425" y="469"/>
                </a:cubicBezTo>
                <a:cubicBezTo>
                  <a:pt x="430" y="463"/>
                  <a:pt x="430" y="463"/>
                  <a:pt x="430" y="463"/>
                </a:cubicBezTo>
                <a:cubicBezTo>
                  <a:pt x="440" y="454"/>
                  <a:pt x="440" y="454"/>
                  <a:pt x="440" y="454"/>
                </a:cubicBezTo>
                <a:cubicBezTo>
                  <a:pt x="485" y="409"/>
                  <a:pt x="485" y="409"/>
                  <a:pt x="485" y="409"/>
                </a:cubicBezTo>
                <a:cubicBezTo>
                  <a:pt x="494" y="399"/>
                  <a:pt x="494" y="384"/>
                  <a:pt x="485" y="375"/>
                </a:cubicBezTo>
                <a:cubicBezTo>
                  <a:pt x="119" y="10"/>
                  <a:pt x="119" y="10"/>
                  <a:pt x="119" y="10"/>
                </a:cubicBezTo>
                <a:cubicBezTo>
                  <a:pt x="110" y="0"/>
                  <a:pt x="95" y="0"/>
                  <a:pt x="86" y="1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22816" y="4558833"/>
            <a:ext cx="728838" cy="728838"/>
          </a:xfrm>
          <a:custGeom>
            <a:rect l="l" t="t" r="r" b="b"/>
            <a:pathLst>
              <a:path w="425" h="425">
                <a:moveTo>
                  <a:pt x="9" y="16"/>
                </a:moveTo>
                <a:cubicBezTo>
                  <a:pt x="0" y="25"/>
                  <a:pt x="0" y="41"/>
                  <a:pt x="9" y="50"/>
                </a:cubicBezTo>
                <a:cubicBezTo>
                  <a:pt x="374" y="415"/>
                  <a:pt x="374" y="415"/>
                  <a:pt x="374" y="415"/>
                </a:cubicBezTo>
                <a:cubicBezTo>
                  <a:pt x="384" y="425"/>
                  <a:pt x="399" y="425"/>
                  <a:pt x="408" y="415"/>
                </a:cubicBezTo>
                <a:cubicBezTo>
                  <a:pt x="425" y="399"/>
                  <a:pt x="425" y="399"/>
                  <a:pt x="425" y="399"/>
                </a:cubicBezTo>
                <a:cubicBezTo>
                  <a:pt x="26" y="0"/>
                  <a:pt x="26" y="0"/>
                  <a:pt x="26" y="0"/>
                </a:cubicBezTo>
                <a:lnTo>
                  <a:pt x="9" y="16"/>
                </a:lnTo>
                <a:close/>
              </a:path>
            </a:pathLst>
          </a:cu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675364" y="4533961"/>
            <a:ext cx="701284" cy="699943"/>
          </a:xfrm>
          <a:custGeom>
            <a:rect l="l" t="t" r="r" b="b"/>
            <a:pathLst>
              <a:path w="508" h="507">
                <a:moveTo>
                  <a:pt x="0" y="11"/>
                </a:moveTo>
                <a:lnTo>
                  <a:pt x="496" y="507"/>
                </a:lnTo>
                <a:lnTo>
                  <a:pt x="508" y="496"/>
                </a:lnTo>
                <a:lnTo>
                  <a:pt x="13" y="0"/>
                </a:lnTo>
                <a:lnTo>
                  <a:pt x="0" y="1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374295" y="3168047"/>
            <a:ext cx="833367" cy="764187"/>
          </a:xfrm>
          <a:custGeom>
            <a:rect l="l" t="t" r="r" b="b"/>
            <a:pathLst>
              <a:path w="125" h="115">
                <a:moveTo>
                  <a:pt x="67" y="49"/>
                </a:moveTo>
                <a:cubicBezTo>
                  <a:pt x="72" y="49"/>
                  <a:pt x="76" y="50"/>
                  <a:pt x="79" y="53"/>
                </a:cubicBezTo>
                <a:cubicBezTo>
                  <a:pt x="82" y="56"/>
                  <a:pt x="84" y="61"/>
                  <a:pt x="84" y="65"/>
                </a:cubicBezTo>
                <a:cubicBezTo>
                  <a:pt x="84" y="67"/>
                  <a:pt x="84" y="68"/>
                  <a:pt x="83" y="69"/>
                </a:cubicBezTo>
                <a:cubicBezTo>
                  <a:pt x="83" y="71"/>
                  <a:pt x="82" y="72"/>
                  <a:pt x="82" y="73"/>
                </a:cubicBezTo>
                <a:cubicBezTo>
                  <a:pt x="81" y="75"/>
                  <a:pt x="81" y="77"/>
                  <a:pt x="83" y="77"/>
                </a:cubicBezTo>
                <a:cubicBezTo>
                  <a:pt x="84" y="78"/>
                  <a:pt x="86" y="78"/>
                  <a:pt x="87" y="76"/>
                </a:cubicBezTo>
                <a:cubicBezTo>
                  <a:pt x="88" y="75"/>
                  <a:pt x="88" y="73"/>
                  <a:pt x="89" y="71"/>
                </a:cubicBezTo>
                <a:cubicBezTo>
                  <a:pt x="89" y="69"/>
                  <a:pt x="90" y="67"/>
                  <a:pt x="90" y="65"/>
                </a:cubicBezTo>
                <a:cubicBezTo>
                  <a:pt x="90" y="59"/>
                  <a:pt x="87" y="53"/>
                  <a:pt x="83" y="49"/>
                </a:cubicBezTo>
                <a:cubicBezTo>
                  <a:pt x="79" y="45"/>
                  <a:pt x="73" y="43"/>
                  <a:pt x="67" y="43"/>
                </a:cubicBezTo>
                <a:cubicBezTo>
                  <a:pt x="66" y="43"/>
                  <a:pt x="64" y="44"/>
                  <a:pt x="64" y="46"/>
                </a:cubicBezTo>
                <a:cubicBezTo>
                  <a:pt x="64" y="47"/>
                  <a:pt x="66" y="49"/>
                  <a:pt x="67" y="49"/>
                </a:cubicBezTo>
                <a:close/>
                <a:moveTo>
                  <a:pt x="122" y="105"/>
                </a:moveTo>
                <a:cubicBezTo>
                  <a:pt x="122" y="105"/>
                  <a:pt x="122" y="105"/>
                  <a:pt x="122" y="105"/>
                </a:cubicBezTo>
                <a:cubicBezTo>
                  <a:pt x="118" y="105"/>
                  <a:pt x="118" y="105"/>
                  <a:pt x="118" y="105"/>
                </a:cubicBezTo>
                <a:cubicBezTo>
                  <a:pt x="118" y="29"/>
                  <a:pt x="118" y="29"/>
                  <a:pt x="118" y="29"/>
                </a:cubicBezTo>
                <a:cubicBezTo>
                  <a:pt x="122" y="29"/>
                  <a:pt x="122" y="29"/>
                  <a:pt x="122" y="29"/>
                </a:cubicBezTo>
                <a:cubicBezTo>
                  <a:pt x="124" y="29"/>
                  <a:pt x="126" y="27"/>
                  <a:pt x="126" y="24"/>
                </a:cubicBezTo>
                <a:cubicBezTo>
                  <a:pt x="126" y="22"/>
                  <a:pt x="124" y="19"/>
                  <a:pt x="122" y="19"/>
                </a:cubicBezTo>
                <a:cubicBezTo>
                  <a:pt x="74" y="19"/>
                  <a:pt x="74" y="19"/>
                  <a:pt x="74" y="19"/>
                </a:cubicBezTo>
                <a:cubicBezTo>
                  <a:pt x="75" y="17"/>
                  <a:pt x="76" y="15"/>
                  <a:pt x="76" y="13"/>
                </a:cubicBezTo>
                <a:cubicBezTo>
                  <a:pt x="76" y="9"/>
                  <a:pt x="75" y="6"/>
                  <a:pt x="72" y="4"/>
                </a:cubicBezTo>
                <a:cubicBezTo>
                  <a:pt x="70" y="1"/>
                  <a:pt x="67" y="0"/>
                  <a:pt x="63" y="0"/>
                </a:cubicBezTo>
                <a:cubicBezTo>
                  <a:pt x="60" y="0"/>
                  <a:pt x="57" y="1"/>
                  <a:pt x="54" y="4"/>
                </a:cubicBezTo>
                <a:cubicBezTo>
                  <a:pt x="52" y="6"/>
                  <a:pt x="51" y="9"/>
                  <a:pt x="51" y="13"/>
                </a:cubicBezTo>
                <a:cubicBezTo>
                  <a:pt x="51" y="15"/>
                  <a:pt x="51" y="17"/>
                  <a:pt x="53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2" y="19"/>
                  <a:pt x="0" y="22"/>
                  <a:pt x="0" y="24"/>
                </a:cubicBezTo>
                <a:cubicBezTo>
                  <a:pt x="0" y="27"/>
                  <a:pt x="2" y="29"/>
                  <a:pt x="5" y="29"/>
                </a:cubicBezTo>
                <a:cubicBezTo>
                  <a:pt x="9" y="29"/>
                  <a:pt x="9" y="29"/>
                  <a:pt x="9" y="29"/>
                </a:cubicBezTo>
                <a:cubicBezTo>
                  <a:pt x="9" y="105"/>
                  <a:pt x="9" y="105"/>
                  <a:pt x="9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7"/>
                  <a:pt x="0" y="110"/>
                </a:cubicBezTo>
                <a:cubicBezTo>
                  <a:pt x="0" y="113"/>
                  <a:pt x="2" y="115"/>
                  <a:pt x="5" y="115"/>
                </a:cubicBezTo>
                <a:cubicBezTo>
                  <a:pt x="122" y="115"/>
                  <a:pt x="122" y="115"/>
                  <a:pt x="122" y="115"/>
                </a:cubicBezTo>
                <a:cubicBezTo>
                  <a:pt x="124" y="115"/>
                  <a:pt x="126" y="113"/>
                  <a:pt x="126" y="110"/>
                </a:cubicBezTo>
                <a:cubicBezTo>
                  <a:pt x="126" y="107"/>
                  <a:pt x="124" y="105"/>
                  <a:pt x="122" y="105"/>
                </a:cubicBezTo>
                <a:close/>
                <a:moveTo>
                  <a:pt x="58" y="8"/>
                </a:moveTo>
                <a:cubicBezTo>
                  <a:pt x="58" y="8"/>
                  <a:pt x="58" y="8"/>
                  <a:pt x="58" y="8"/>
                </a:cubicBezTo>
                <a:cubicBezTo>
                  <a:pt x="60" y="6"/>
                  <a:pt x="61" y="6"/>
                  <a:pt x="63" y="6"/>
                </a:cubicBezTo>
                <a:cubicBezTo>
                  <a:pt x="65" y="6"/>
                  <a:pt x="67" y="6"/>
                  <a:pt x="68" y="8"/>
                </a:cubicBezTo>
                <a:cubicBezTo>
                  <a:pt x="69" y="9"/>
                  <a:pt x="70" y="11"/>
                  <a:pt x="70" y="13"/>
                </a:cubicBezTo>
                <a:cubicBezTo>
                  <a:pt x="70" y="14"/>
                  <a:pt x="69" y="16"/>
                  <a:pt x="68" y="17"/>
                </a:cubicBezTo>
                <a:cubicBezTo>
                  <a:pt x="67" y="19"/>
                  <a:pt x="65" y="19"/>
                  <a:pt x="63" y="19"/>
                </a:cubicBezTo>
                <a:cubicBezTo>
                  <a:pt x="63" y="19"/>
                  <a:pt x="63" y="19"/>
                  <a:pt x="63" y="19"/>
                </a:cubicBezTo>
                <a:cubicBezTo>
                  <a:pt x="61" y="19"/>
                  <a:pt x="60" y="19"/>
                  <a:pt x="58" y="17"/>
                </a:cubicBezTo>
                <a:cubicBezTo>
                  <a:pt x="57" y="16"/>
                  <a:pt x="56" y="14"/>
                  <a:pt x="56" y="13"/>
                </a:cubicBezTo>
                <a:cubicBezTo>
                  <a:pt x="56" y="11"/>
                  <a:pt x="57" y="9"/>
                  <a:pt x="58" y="8"/>
                </a:cubicBezTo>
                <a:close/>
                <a:moveTo>
                  <a:pt x="112" y="105"/>
                </a:moveTo>
                <a:cubicBezTo>
                  <a:pt x="112" y="105"/>
                  <a:pt x="112" y="105"/>
                  <a:pt x="112" y="105"/>
                </a:cubicBezTo>
                <a:cubicBezTo>
                  <a:pt x="14" y="105"/>
                  <a:pt x="14" y="105"/>
                  <a:pt x="14" y="105"/>
                </a:cubicBezTo>
                <a:cubicBezTo>
                  <a:pt x="14" y="29"/>
                  <a:pt x="14" y="29"/>
                  <a:pt x="14" y="29"/>
                </a:cubicBezTo>
                <a:cubicBezTo>
                  <a:pt x="112" y="29"/>
                  <a:pt x="112" y="29"/>
                  <a:pt x="112" y="29"/>
                </a:cubicBezTo>
                <a:cubicBezTo>
                  <a:pt x="112" y="105"/>
                  <a:pt x="112" y="105"/>
                  <a:pt x="112" y="105"/>
                </a:cubicBezTo>
                <a:close/>
                <a:moveTo>
                  <a:pt x="59" y="91"/>
                </a:moveTo>
                <a:cubicBezTo>
                  <a:pt x="59" y="91"/>
                  <a:pt x="59" y="91"/>
                  <a:pt x="59" y="91"/>
                </a:cubicBezTo>
                <a:cubicBezTo>
                  <a:pt x="63" y="91"/>
                  <a:pt x="67" y="90"/>
                  <a:pt x="71" y="89"/>
                </a:cubicBezTo>
                <a:cubicBezTo>
                  <a:pt x="71" y="88"/>
                  <a:pt x="71" y="88"/>
                  <a:pt x="71" y="88"/>
                </a:cubicBezTo>
                <a:cubicBezTo>
                  <a:pt x="74" y="87"/>
                  <a:pt x="77" y="84"/>
                  <a:pt x="79" y="80"/>
                </a:cubicBezTo>
                <a:cubicBezTo>
                  <a:pt x="79" y="80"/>
                  <a:pt x="79" y="80"/>
                  <a:pt x="79" y="80"/>
                </a:cubicBezTo>
                <a:cubicBezTo>
                  <a:pt x="80" y="79"/>
                  <a:pt x="79" y="77"/>
                  <a:pt x="78" y="76"/>
                </a:cubicBezTo>
                <a:cubicBezTo>
                  <a:pt x="62" y="67"/>
                  <a:pt x="62" y="67"/>
                  <a:pt x="62" y="67"/>
                </a:cubicBezTo>
                <a:cubicBezTo>
                  <a:pt x="62" y="50"/>
                  <a:pt x="62" y="50"/>
                  <a:pt x="62" y="50"/>
                </a:cubicBezTo>
                <a:cubicBezTo>
                  <a:pt x="62" y="48"/>
                  <a:pt x="61" y="47"/>
                  <a:pt x="59" y="47"/>
                </a:cubicBezTo>
                <a:cubicBezTo>
                  <a:pt x="53" y="47"/>
                  <a:pt x="48" y="49"/>
                  <a:pt x="44" y="53"/>
                </a:cubicBezTo>
                <a:cubicBezTo>
                  <a:pt x="40" y="57"/>
                  <a:pt x="37" y="63"/>
                  <a:pt x="37" y="69"/>
                </a:cubicBezTo>
                <a:cubicBezTo>
                  <a:pt x="37" y="75"/>
                  <a:pt x="40" y="81"/>
                  <a:pt x="44" y="85"/>
                </a:cubicBezTo>
                <a:cubicBezTo>
                  <a:pt x="48" y="89"/>
                  <a:pt x="53" y="91"/>
                  <a:pt x="59" y="91"/>
                </a:cubicBezTo>
                <a:close/>
                <a:moveTo>
                  <a:pt x="48" y="57"/>
                </a:moveTo>
                <a:cubicBezTo>
                  <a:pt x="48" y="57"/>
                  <a:pt x="48" y="57"/>
                  <a:pt x="48" y="57"/>
                </a:cubicBezTo>
                <a:cubicBezTo>
                  <a:pt x="50" y="55"/>
                  <a:pt x="53" y="53"/>
                  <a:pt x="57" y="53"/>
                </a:cubicBezTo>
                <a:cubicBezTo>
                  <a:pt x="57" y="69"/>
                  <a:pt x="57" y="69"/>
                  <a:pt x="57" y="69"/>
                </a:cubicBezTo>
                <a:cubicBezTo>
                  <a:pt x="57" y="70"/>
                  <a:pt x="57" y="71"/>
                  <a:pt x="58" y="72"/>
                </a:cubicBezTo>
                <a:cubicBezTo>
                  <a:pt x="72" y="80"/>
                  <a:pt x="72" y="80"/>
                  <a:pt x="72" y="80"/>
                </a:cubicBezTo>
                <a:cubicBezTo>
                  <a:pt x="71" y="81"/>
                  <a:pt x="69" y="82"/>
                  <a:pt x="68" y="83"/>
                </a:cubicBezTo>
                <a:cubicBezTo>
                  <a:pt x="68" y="84"/>
                  <a:pt x="68" y="84"/>
                  <a:pt x="68" y="84"/>
                </a:cubicBezTo>
                <a:cubicBezTo>
                  <a:pt x="65" y="85"/>
                  <a:pt x="62" y="86"/>
                  <a:pt x="59" y="86"/>
                </a:cubicBezTo>
                <a:cubicBezTo>
                  <a:pt x="55" y="86"/>
                  <a:pt x="51" y="84"/>
                  <a:pt x="48" y="81"/>
                </a:cubicBezTo>
                <a:cubicBezTo>
                  <a:pt x="45" y="78"/>
                  <a:pt x="43" y="74"/>
                  <a:pt x="43" y="69"/>
                </a:cubicBezTo>
                <a:cubicBezTo>
                  <a:pt x="43" y="64"/>
                  <a:pt x="45" y="60"/>
                  <a:pt x="48" y="5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976949" y="3940294"/>
            <a:ext cx="1118671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40649" y="4617988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保持环境安静，减少刺激，降低患者焦虑和不安情绪。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58609" y="2185067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密切观察患者意识状态，定期评估格拉斯哥昏迷评分（GCS），及时发现意识障碍的变化。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963173" y="3964678"/>
            <a:ext cx="1075410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005242" y="4617988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提供定向力、记忆力等认知功能训练，促进患者认知功能的恢复。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005242" y="2185067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对于认知功能受损的患者，采用简单易懂的交流方式，配合图片、手势等辅助沟通手段。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意识障碍与认知功能受损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06409" y="2429440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监测患者呼吸频率、节律和深度，保持呼吸道通畅，及时清理呼吸道分泌物。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12506" y="4305597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对于使用呼吸机的患者，注意呼吸机管道的清洁和消毒，减少呼吸机相关性肺炎的发生。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406409" y="439198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给予合适的氧疗措施，根据病情调整氧流量和浓度，避免氧中毒。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12506" y="2332079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定期翻身拍背，促进痰液排出，预防肺部感染。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406409" y="1893877"/>
            <a:ext cx="274643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212506" y="1893877"/>
            <a:ext cx="274643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406409" y="3906532"/>
            <a:ext cx="274643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12506" y="3906532"/>
            <a:ext cx="274643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9字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6229990" y="2097512"/>
            <a:ext cx="1464747" cy="1464747"/>
          </a:xfrm>
          <a:custGeom>
            <a:rect l="l" t="t" r="r" b="b"/>
            <a:pathLst>
              <a:path w="492" h="492">
                <a:moveTo>
                  <a:pt x="247" y="0"/>
                </a:moveTo>
                <a:cubicBezTo>
                  <a:pt x="494" y="0"/>
                  <a:pt x="494" y="0"/>
                  <a:pt x="494" y="0"/>
                </a:cubicBezTo>
                <a:cubicBezTo>
                  <a:pt x="494" y="247"/>
                  <a:pt x="494" y="247"/>
                  <a:pt x="494" y="247"/>
                </a:cubicBezTo>
                <a:cubicBezTo>
                  <a:pt x="494" y="247"/>
                  <a:pt x="494" y="494"/>
                  <a:pt x="247" y="494"/>
                </a:cubicBezTo>
                <a:cubicBezTo>
                  <a:pt x="0" y="494"/>
                  <a:pt x="0" y="494"/>
                  <a:pt x="0" y="494"/>
                </a:cubicBezTo>
                <a:cubicBezTo>
                  <a:pt x="0" y="247"/>
                  <a:pt x="0" y="247"/>
                  <a:pt x="0" y="247"/>
                </a:cubicBezTo>
                <a:cubicBezTo>
                  <a:pt x="0" y="247"/>
                  <a:pt x="0" y="0"/>
                  <a:pt x="24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674047" y="2097512"/>
            <a:ext cx="1464747" cy="1464747"/>
          </a:xfrm>
          <a:custGeom>
            <a:rect l="l" t="t" r="r" b="b"/>
            <a:pathLst>
              <a:path w="492" h="492">
                <a:moveTo>
                  <a:pt x="0" y="247"/>
                </a:moveTo>
                <a:cubicBezTo>
                  <a:pt x="0" y="0"/>
                  <a:pt x="0" y="0"/>
                  <a:pt x="0" y="0"/>
                </a:cubicBezTo>
                <a:cubicBezTo>
                  <a:pt x="247" y="0"/>
                  <a:pt x="247" y="0"/>
                  <a:pt x="247" y="0"/>
                </a:cubicBezTo>
                <a:cubicBezTo>
                  <a:pt x="247" y="0"/>
                  <a:pt x="494" y="0"/>
                  <a:pt x="494" y="247"/>
                </a:cubicBezTo>
                <a:cubicBezTo>
                  <a:pt x="494" y="494"/>
                  <a:pt x="494" y="494"/>
                  <a:pt x="494" y="494"/>
                </a:cubicBezTo>
                <a:cubicBezTo>
                  <a:pt x="247" y="494"/>
                  <a:pt x="247" y="494"/>
                  <a:pt x="247" y="494"/>
                </a:cubicBezTo>
                <a:cubicBezTo>
                  <a:pt x="247" y="494"/>
                  <a:pt x="0" y="494"/>
                  <a:pt x="0" y="2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9990" y="3653577"/>
            <a:ext cx="1464747" cy="1464747"/>
          </a:xfrm>
          <a:custGeom>
            <a:rect l="l" t="t" r="r" b="b"/>
            <a:pathLst>
              <a:path w="492" h="492">
                <a:moveTo>
                  <a:pt x="247" y="494"/>
                </a:moveTo>
                <a:cubicBezTo>
                  <a:pt x="494" y="494"/>
                  <a:pt x="494" y="494"/>
                  <a:pt x="494" y="494"/>
                </a:cubicBezTo>
                <a:cubicBezTo>
                  <a:pt x="494" y="247"/>
                  <a:pt x="494" y="247"/>
                  <a:pt x="494" y="247"/>
                </a:cubicBezTo>
                <a:cubicBezTo>
                  <a:pt x="494" y="247"/>
                  <a:pt x="494" y="0"/>
                  <a:pt x="2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47"/>
                  <a:pt x="0" y="247"/>
                  <a:pt x="0" y="247"/>
                </a:cubicBezTo>
                <a:cubicBezTo>
                  <a:pt x="0" y="247"/>
                  <a:pt x="0" y="494"/>
                  <a:pt x="247" y="4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4047" y="3653577"/>
            <a:ext cx="1464747" cy="1464747"/>
          </a:xfrm>
          <a:custGeom>
            <a:rect l="l" t="t" r="r" b="b"/>
            <a:pathLst>
              <a:path w="492" h="492">
                <a:moveTo>
                  <a:pt x="0" y="247"/>
                </a:moveTo>
                <a:cubicBezTo>
                  <a:pt x="0" y="494"/>
                  <a:pt x="0" y="494"/>
                  <a:pt x="0" y="494"/>
                </a:cubicBezTo>
                <a:cubicBezTo>
                  <a:pt x="247" y="494"/>
                  <a:pt x="247" y="494"/>
                  <a:pt x="247" y="494"/>
                </a:cubicBezTo>
                <a:cubicBezTo>
                  <a:pt x="247" y="494"/>
                  <a:pt x="494" y="494"/>
                  <a:pt x="494" y="247"/>
                </a:cubicBezTo>
                <a:cubicBezTo>
                  <a:pt x="494" y="0"/>
                  <a:pt x="494" y="0"/>
                  <a:pt x="494" y="0"/>
                </a:cubicBezTo>
                <a:cubicBezTo>
                  <a:pt x="247" y="0"/>
                  <a:pt x="247" y="0"/>
                  <a:pt x="247" y="0"/>
                </a:cubicBezTo>
                <a:cubicBezTo>
                  <a:pt x="247" y="0"/>
                  <a:pt x="0" y="0"/>
                  <a:pt x="0" y="2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280648" y="2148840"/>
            <a:ext cx="1363431" cy="1363431"/>
          </a:xfrm>
          <a:custGeom>
            <a:rect l="l" t="t" r="r" b="b"/>
            <a:pathLst>
              <a:path w="460" h="460">
                <a:moveTo>
                  <a:pt x="230" y="460"/>
                </a:moveTo>
                <a:cubicBezTo>
                  <a:pt x="325" y="460"/>
                  <a:pt x="393" y="421"/>
                  <a:pt x="431" y="346"/>
                </a:cubicBezTo>
                <a:cubicBezTo>
                  <a:pt x="459" y="288"/>
                  <a:pt x="460" y="230"/>
                  <a:pt x="460" y="230"/>
                </a:cubicBezTo>
                <a:cubicBezTo>
                  <a:pt x="460" y="0"/>
                  <a:pt x="460" y="0"/>
                  <a:pt x="460" y="0"/>
                </a:cubicBezTo>
                <a:cubicBezTo>
                  <a:pt x="230" y="0"/>
                  <a:pt x="230" y="0"/>
                  <a:pt x="230" y="0"/>
                </a:cubicBezTo>
                <a:cubicBezTo>
                  <a:pt x="134" y="0"/>
                  <a:pt x="67" y="38"/>
                  <a:pt x="29" y="114"/>
                </a:cubicBezTo>
                <a:cubicBezTo>
                  <a:pt x="0" y="171"/>
                  <a:pt x="0" y="229"/>
                  <a:pt x="0" y="230"/>
                </a:cubicBezTo>
                <a:cubicBezTo>
                  <a:pt x="0" y="460"/>
                  <a:pt x="0" y="460"/>
                  <a:pt x="0" y="460"/>
                </a:cubicBezTo>
                <a:lnTo>
                  <a:pt x="230" y="46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705" y="2148840"/>
            <a:ext cx="1363431" cy="1363431"/>
          </a:xfrm>
          <a:custGeom>
            <a:rect l="l" t="t" r="r" b="b"/>
            <a:pathLst>
              <a:path w="460" h="460">
                <a:moveTo>
                  <a:pt x="460" y="460"/>
                </a:moveTo>
                <a:cubicBezTo>
                  <a:pt x="460" y="230"/>
                  <a:pt x="460" y="230"/>
                  <a:pt x="460" y="230"/>
                </a:cubicBezTo>
                <a:cubicBezTo>
                  <a:pt x="460" y="134"/>
                  <a:pt x="421" y="67"/>
                  <a:pt x="346" y="29"/>
                </a:cubicBezTo>
                <a:cubicBezTo>
                  <a:pt x="288" y="0"/>
                  <a:pt x="230" y="0"/>
                  <a:pt x="23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30"/>
                  <a:pt x="0" y="230"/>
                  <a:pt x="0" y="230"/>
                </a:cubicBezTo>
                <a:cubicBezTo>
                  <a:pt x="0" y="325"/>
                  <a:pt x="38" y="393"/>
                  <a:pt x="114" y="431"/>
                </a:cubicBezTo>
                <a:cubicBezTo>
                  <a:pt x="171" y="459"/>
                  <a:pt x="229" y="460"/>
                  <a:pt x="230" y="460"/>
                </a:cubicBezTo>
                <a:lnTo>
                  <a:pt x="460" y="46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280648" y="3704905"/>
            <a:ext cx="1363431" cy="1363431"/>
          </a:xfrm>
          <a:custGeom>
            <a:rect l="l" t="t" r="r" b="b"/>
            <a:pathLst>
              <a:path w="460" h="460">
                <a:moveTo>
                  <a:pt x="460" y="460"/>
                </a:moveTo>
                <a:cubicBezTo>
                  <a:pt x="460" y="230"/>
                  <a:pt x="460" y="230"/>
                  <a:pt x="460" y="230"/>
                </a:cubicBezTo>
                <a:cubicBezTo>
                  <a:pt x="460" y="229"/>
                  <a:pt x="459" y="170"/>
                  <a:pt x="430" y="113"/>
                </a:cubicBezTo>
                <a:cubicBezTo>
                  <a:pt x="392" y="38"/>
                  <a:pt x="325" y="0"/>
                  <a:pt x="23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30"/>
                  <a:pt x="0" y="230"/>
                  <a:pt x="0" y="230"/>
                </a:cubicBezTo>
                <a:cubicBezTo>
                  <a:pt x="0" y="230"/>
                  <a:pt x="0" y="289"/>
                  <a:pt x="29" y="347"/>
                </a:cubicBezTo>
                <a:cubicBezTo>
                  <a:pt x="67" y="422"/>
                  <a:pt x="135" y="460"/>
                  <a:pt x="230" y="460"/>
                </a:cubicBezTo>
                <a:lnTo>
                  <a:pt x="460" y="46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724705" y="3704905"/>
            <a:ext cx="1363431" cy="1363431"/>
          </a:xfrm>
          <a:custGeom>
            <a:rect l="l" t="t" r="r" b="b"/>
            <a:pathLst>
              <a:path w="460" h="460">
                <a:moveTo>
                  <a:pt x="230" y="460"/>
                </a:moveTo>
                <a:cubicBezTo>
                  <a:pt x="230" y="460"/>
                  <a:pt x="289" y="459"/>
                  <a:pt x="347" y="430"/>
                </a:cubicBezTo>
                <a:cubicBezTo>
                  <a:pt x="422" y="392"/>
                  <a:pt x="460" y="325"/>
                  <a:pt x="460" y="230"/>
                </a:cubicBezTo>
                <a:cubicBezTo>
                  <a:pt x="460" y="0"/>
                  <a:pt x="460" y="0"/>
                  <a:pt x="460" y="0"/>
                </a:cubicBezTo>
                <a:cubicBezTo>
                  <a:pt x="230" y="0"/>
                  <a:pt x="230" y="0"/>
                  <a:pt x="230" y="0"/>
                </a:cubicBezTo>
                <a:cubicBezTo>
                  <a:pt x="229" y="0"/>
                  <a:pt x="170" y="0"/>
                  <a:pt x="113" y="29"/>
                </a:cubicBezTo>
                <a:cubicBezTo>
                  <a:pt x="38" y="67"/>
                  <a:pt x="0" y="135"/>
                  <a:pt x="0" y="230"/>
                </a:cubicBezTo>
                <a:cubicBezTo>
                  <a:pt x="0" y="460"/>
                  <a:pt x="0" y="460"/>
                  <a:pt x="0" y="460"/>
                </a:cubicBezTo>
                <a:lnTo>
                  <a:pt x="230" y="46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682204" y="3105790"/>
            <a:ext cx="1001939" cy="1004377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18414" y="3140659"/>
            <a:ext cx="933176" cy="93439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977383" y="2360992"/>
            <a:ext cx="858074" cy="93898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2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97275" y="2360992"/>
            <a:ext cx="930177" cy="93898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2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497936" y="3917030"/>
            <a:ext cx="928855" cy="93898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2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4959661" y="3926906"/>
            <a:ext cx="893518" cy="93898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2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呼吸功能不全与肺部感染风险增加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99603" y="3927858"/>
            <a:ext cx="126179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9074338" y="3927858"/>
            <a:ext cx="116193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79457" y="1496038"/>
            <a:ext cx="110208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严密监测患者心率、心律和血压变化，及时发现和处理心律失常。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控制输液速度和总量，减轻心脏负担，避免心衰的发生。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对于需要使用抗心律失常药物的患者，注意观察药物疗效和副作用。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074338" y="1496038"/>
            <a:ext cx="116193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给予患者低盐、低脂、易消化饮食，保持大便通畅，避免用力排便加重心脏负担。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心脏功能减退与心律失常风险增加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https://d.book118.com/038141042065006036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2024-09-15T20:28:19.007</cp:lastPrinted>
  <dcterms:created xsi:type="dcterms:W3CDTF">2024-09-15T12:28:19Z</dcterms:created>
  <dcterms:modified xsi:type="dcterms:W3CDTF">2024-09-15T12:28:21Z</dcterms:modified>
</cp:coreProperties>
</file>