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6C0778-F42B-427B-BF4C-07B0F7406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643FA7-A553-4ADF-8302-A41BF5CA3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91FF42-6AD2-4C78-8036-270DCD0B5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0FB2D6-CCEE-4332-A985-D344EE3759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0D3EEF-3DC8-4247-8BF9-0BE0AA08DD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7C1D0C-F9D6-4833-9C00-F42C602662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552E34-BF52-4A12-9374-2B506DB024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C5CC69-85A3-462B-B183-68CC18231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DD9E4-04C2-4BC9-94DD-42E69E8ECC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28CD69-E25C-43E1-B773-E4D64C35A8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3C86E1-4F4D-4DD4-9D2B-7F64E08EB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000320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复方感冒灵胶囊的药代动力学研究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复方感冒灵胶囊的吸收动力学研究
 复方感冒灵胶囊的分布动力学研究
 复方感冒灵胶囊的代谢动力学研究
 复方感冒灵胶囊的消除动力学研究
 复方感冒灵胶囊的药代动力学模型建立
 复方感冒灵胶囊的药代动力学参数估计
 复方感冒灵胶囊的药效动力学研究
 复方感冒灵胶囊的临床药代动力学研究</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复方感冒灵胶囊的吸收动力学研究</a:t>
            </a:r>
          </a:p>
        </p:txBody>
      </p:sp>
      <p:sp>
        <p:nvSpPr>
          <p:cNvPr id="3" name="Subtitle 2"/>
          <p:cNvSpPr>
            <a:spLocks noGrp="1"/>
          </p:cNvSpPr>
          <p:nvPr>
            <p:ph type="subTitle" idx="1"/>
          </p:nvPr>
        </p:nvSpPr>
        <p:spPr/>
        <p:txBody>
          <a:bodyPr/>
          <a:lstStyle/>
          <a:p>
            <a:r>
              <a:t>复方感冒灵胶囊的药代动力学研究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复方感冒灵胶囊的吸收动力学研究</a:t>
            </a:r>
          </a:p>
        </p:txBody>
      </p:sp>
      <p:sp>
        <p:nvSpPr>
          <p:cNvPr id="3" name="Text Placeholder 2"/>
          <p:cNvSpPr>
            <a:spLocks noGrp="1"/>
          </p:cNvSpPr>
          <p:nvPr>
            <p:ph type="body" idx="1"/>
          </p:nvPr>
        </p:nvSpPr>
        <p:spPr/>
        <p:txBody>
          <a:bodyPr/>
          <a:lstStyle/>
          <a:p>
            <a:r>
              <a:t>复方感冒灵胶囊的吸收动力学</a:t>
            </a:r>
          </a:p>
        </p:txBody>
      </p:sp>
      <p:sp>
        <p:nvSpPr>
          <p:cNvPr id="4" name="Content Placeholder 3"/>
          <p:cNvSpPr>
            <a:spLocks noGrp="1"/>
          </p:cNvSpPr>
          <p:nvPr>
            <p:ph sz="half" idx="2"/>
          </p:nvPr>
        </p:nvSpPr>
        <p:spPr/>
        <p:txBody>
          <a:bodyPr/>
          <a:lstStyle/>
          <a:p>
            <a:r>
              <a:t>1. 复方感冒灵胶囊口服后，主要在胃肠道吸收，吸收速度较快，生物利用度较高。</a:t>
            </a:r>
          </a:p>
          <a:p>
            <a:r>
              <a:t>2. 复方感冒灵胶囊的吸收主要通过被动扩散和载体介导扩散两种方式。</a:t>
            </a:r>
          </a:p>
          <a:p>
            <a:r>
              <a:t>3. 复方感冒灵胶囊的吸收受多种因素的影响，包括药物的剂型、给药途径、胃肠道环境、食物和药物相互作用等。</a:t>
            </a:r>
          </a:p>
        </p:txBody>
      </p:sp>
      <p:sp>
        <p:nvSpPr>
          <p:cNvPr id="5" name="Text Placeholder 4"/>
          <p:cNvSpPr>
            <a:spLocks noGrp="1"/>
          </p:cNvSpPr>
          <p:nvPr>
            <p:ph type="body" idx="3"/>
          </p:nvPr>
        </p:nvSpPr>
        <p:spPr/>
        <p:txBody>
          <a:bodyPr/>
          <a:lstStyle/>
          <a:p>
            <a:r>
              <a:t>复方感冒灵胶囊的分布动力学</a:t>
            </a:r>
          </a:p>
        </p:txBody>
      </p:sp>
      <p:sp>
        <p:nvSpPr>
          <p:cNvPr id="6" name="Content Placeholder 5"/>
          <p:cNvSpPr>
            <a:spLocks noGrp="1"/>
          </p:cNvSpPr>
          <p:nvPr>
            <p:ph sz="half" idx="4"/>
          </p:nvPr>
        </p:nvSpPr>
        <p:spPr/>
        <p:txBody>
          <a:bodyPr/>
          <a:lstStyle/>
          <a:p>
            <a:r>
              <a:t>1. 复方感冒灵胶囊口服后，主要分布于血液、肝脏、肾脏和肺脏等器官和组织中。</a:t>
            </a:r>
          </a:p>
          <a:p>
            <a:r>
              <a:t>2. 复方感冒灵胶囊在血液中的分布主要以结合型为主，与血浆蛋白的结合率较高。</a:t>
            </a:r>
          </a:p>
          <a:p>
            <a:r>
              <a:t>3. 复方感冒灵胶囊在肝脏中的分布主要以代谢产物的形式存在，肝脏是复方感冒灵胶囊的主要代谢器官。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复方感冒灵胶囊的吸收动力学研究</a:t>
            </a:r>
          </a:p>
        </p:txBody>
      </p:sp>
      <p:sp>
        <p:nvSpPr>
          <p:cNvPr id="3" name="Content Placeholder 2"/>
          <p:cNvSpPr>
            <a:spLocks noGrp="1"/>
          </p:cNvSpPr>
          <p:nvPr>
            <p:ph sz="half" idx="2"/>
          </p:nvPr>
        </p:nvSpPr>
        <p:spPr/>
        <p:txBody>
          <a:bodyPr/>
          <a:lstStyle/>
          <a:p>
            <a:r>
              <a:t>1. 复方感冒灵胶囊口服后，主要在肝脏代谢，代谢途径包括氧化、水解和结合等。</a:t>
            </a:r>
          </a:p>
          <a:p>
            <a:r>
              <a:t>2. 复方感冒灵胶囊的代谢产物主要通过尿液和粪便排泄，少数通过呼吸道排泄。</a:t>
            </a:r>
          </a:p>
          <a:p>
            <a:r>
              <a:t>3. 复方感冒灵胶囊的代谢受多种因素的影响，包括药物的剂量、给药途径、肝脏功能和肾脏功能等。</a:t>
            </a:r>
          </a:p>
        </p:txBody>
      </p:sp>
      <p:sp>
        <p:nvSpPr>
          <p:cNvPr id="4" name="Text Placeholder 3"/>
          <p:cNvSpPr>
            <a:spLocks noGrp="1"/>
          </p:cNvSpPr>
          <p:nvPr>
            <p:ph type="body" idx="3"/>
          </p:nvPr>
        </p:nvSpPr>
        <p:spPr/>
        <p:txBody>
          <a:bodyPr/>
          <a:lstStyle/>
          <a:p>
            <a:r>
              <a:t>复方感冒灵胶囊的消除动力学</a:t>
            </a:r>
          </a:p>
        </p:txBody>
      </p:sp>
      <p:sp>
        <p:nvSpPr>
          <p:cNvPr id="5" name="Content Placeholder 4"/>
          <p:cNvSpPr>
            <a:spLocks noGrp="1"/>
          </p:cNvSpPr>
          <p:nvPr>
            <p:ph sz="half" idx="4"/>
          </p:nvPr>
        </p:nvSpPr>
        <p:spPr/>
        <p:txBody>
          <a:bodyPr/>
          <a:lstStyle/>
          <a:p>
            <a:r>
              <a:t>1. 复方感冒灵胶囊口服后，主要通过尿液和粪便排泄，少数通过呼吸道排泄。</a:t>
            </a:r>
          </a:p>
          <a:p>
            <a:r>
              <a:t>2. 复方感冒灵胶囊的消除半衰期一般为2-4小时，受多种因素的影响，包括药物的剂量、给药途径、肝脏功能和肾脏功能等。</a:t>
            </a:r>
          </a:p>
          <a:p>
            <a:r>
              <a:t>3. 复方感冒灵胶囊的消除受多种因素的影响，包括药物的剂量、给药途径、肝脏功能和肾脏功能等。</a:t>
            </a:r>
          </a:p>
        </p:txBody>
      </p:sp>
      <p:sp>
        <p:nvSpPr>
          <p:cNvPr id="6" name="Text Placeholder 5"/>
          <p:cNvSpPr>
            <a:spLocks noGrp="1"/>
          </p:cNvSpPr>
          <p:nvPr>
            <p:ph type="body" idx="1"/>
          </p:nvPr>
        </p:nvSpPr>
        <p:spPr/>
        <p:txBody>
          <a:bodyPr/>
          <a:lstStyle/>
          <a:p>
            <a:r>
              <a:t>复方感冒灵胶囊的代谢动力学</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复方感冒灵胶囊的吸收动力学研究</a:t>
            </a:r>
          </a:p>
        </p:txBody>
      </p:sp>
      <p:sp>
        <p:nvSpPr>
          <p:cNvPr id="3" name="Text Placeholder 2"/>
          <p:cNvSpPr>
            <a:spLocks noGrp="1"/>
          </p:cNvSpPr>
          <p:nvPr>
            <p:ph type="body" idx="1"/>
          </p:nvPr>
        </p:nvSpPr>
        <p:spPr/>
        <p:txBody>
          <a:bodyPr/>
          <a:lstStyle/>
          <a:p>
            <a:r>
              <a:t>复方感冒灵胶囊的毒代动力学</a:t>
            </a:r>
          </a:p>
        </p:txBody>
      </p:sp>
      <p:sp>
        <p:nvSpPr>
          <p:cNvPr id="4" name="Content Placeholder 3"/>
          <p:cNvSpPr>
            <a:spLocks noGrp="1"/>
          </p:cNvSpPr>
          <p:nvPr>
            <p:ph sz="half" idx="2"/>
          </p:nvPr>
        </p:nvSpPr>
        <p:spPr/>
        <p:txBody>
          <a:bodyPr/>
          <a:lstStyle/>
          <a:p>
            <a:r>
              <a:t>1. 复方感冒灵胶囊的毒性主要表现在中枢神经系统和肝脏损害方面。</a:t>
            </a:r>
          </a:p>
          <a:p>
            <a:r>
              <a:t>2. 复方感冒灵胶囊的毒性受多种因素的影响，包括药物的剂量、给药途径、个体差异和既往病史等。</a:t>
            </a:r>
          </a:p>
          <a:p>
            <a:r>
              <a:t>3. 复方感冒灵胶囊的毒性可以采取多种措施来预防和治疗，包括合理用药、监测药物浓度和对症支持治疗等。</a:t>
            </a:r>
          </a:p>
        </p:txBody>
      </p:sp>
      <p:sp>
        <p:nvSpPr>
          <p:cNvPr id="5" name="Text Placeholder 4"/>
          <p:cNvSpPr>
            <a:spLocks noGrp="1"/>
          </p:cNvSpPr>
          <p:nvPr>
            <p:ph type="body" idx="3"/>
          </p:nvPr>
        </p:nvSpPr>
        <p:spPr/>
        <p:txBody>
          <a:bodyPr/>
          <a:lstStyle/>
          <a:p>
            <a:r>
              <a:t>复方感冒灵胶囊的药代动力学研究的意义</a:t>
            </a:r>
          </a:p>
        </p:txBody>
      </p:sp>
      <p:sp>
        <p:nvSpPr>
          <p:cNvPr id="6" name="Content Placeholder 5"/>
          <p:cNvSpPr>
            <a:spLocks noGrp="1"/>
          </p:cNvSpPr>
          <p:nvPr>
            <p:ph sz="half" idx="4"/>
          </p:nvPr>
        </p:nvSpPr>
        <p:spPr/>
        <p:txBody>
          <a:bodyPr/>
          <a:lstStyle/>
          <a:p>
            <a:r>
              <a:t>1. 复方感冒灵胶囊的药代动力学研究能够指导临床合理用药，避免药物不良反应的发生。</a:t>
            </a:r>
          </a:p>
          <a:p>
            <a:r>
              <a:t>2. 复方感冒灵胶囊的药代动力学研究能够为复方感冒灵胶囊的新剂型和新给药途径的开发提供理论基础。</a:t>
            </a:r>
          </a:p>
          <a:p>
            <a:r>
              <a:t>3. 复方感冒灵胶囊的药代动力学研究能够为复方感冒灵胶囊与其他药物的相互作用研究提供依据。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复方感冒灵胶囊的分布动力学研究</a:t>
            </a:r>
          </a:p>
        </p:txBody>
      </p:sp>
      <p:sp>
        <p:nvSpPr>
          <p:cNvPr id="3" name="Subtitle 2"/>
          <p:cNvSpPr>
            <a:spLocks noGrp="1"/>
          </p:cNvSpPr>
          <p:nvPr>
            <p:ph type="subTitle" idx="1"/>
          </p:nvPr>
        </p:nvSpPr>
        <p:spPr/>
        <p:txBody>
          <a:bodyPr/>
          <a:lstStyle/>
          <a:p>
            <a:r>
              <a:t>复方感冒灵胶囊的药代动力学研究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复方感冒灵胶囊的分布动力学研究</a:t>
            </a:r>
          </a:p>
        </p:txBody>
      </p:sp>
      <p:sp>
        <p:nvSpPr>
          <p:cNvPr id="3" name="Text Placeholder 2"/>
          <p:cNvSpPr>
            <a:spLocks noGrp="1"/>
          </p:cNvSpPr>
          <p:nvPr>
            <p:ph type="body" idx="1"/>
          </p:nvPr>
        </p:nvSpPr>
        <p:spPr/>
        <p:txBody>
          <a:bodyPr/>
          <a:lstStyle/>
          <a:p>
            <a:r>
              <a:t>复方感冒灵胶囊在血浆中的分布动力学研究：</a:t>
            </a:r>
          </a:p>
        </p:txBody>
      </p:sp>
      <p:sp>
        <p:nvSpPr>
          <p:cNvPr id="4" name="Content Placeholder 3"/>
          <p:cNvSpPr>
            <a:spLocks noGrp="1"/>
          </p:cNvSpPr>
          <p:nvPr>
            <p:ph sz="half" idx="2"/>
          </p:nvPr>
        </p:nvSpPr>
        <p:spPr/>
        <p:txBody>
          <a:bodyPr/>
          <a:lstStyle/>
          <a:p>
            <a:r>
              <a:t>1. 复方感冒灵胶囊口服后，在血浆中的分布主要通过被动扩散和主动转运两种方式。</a:t>
            </a:r>
          </a:p>
          <a:p>
            <a:r>
              <a:t>2. 复方感冒灵胶囊中的有效成分，如对乙酰氨基酚、咖啡因、马来酸氯苯那敏等，在血浆中的分布存在差异。</a:t>
            </a:r>
          </a:p>
          <a:p>
            <a:r>
              <a:t>3. 复方感冒灵胶囊口服后，血浆中有效成分的浓度-时间曲线呈双峰或多峰型，这与药物的代谢和分布有关。</a:t>
            </a:r>
          </a:p>
        </p:txBody>
      </p:sp>
      <p:sp>
        <p:nvSpPr>
          <p:cNvPr id="5" name="Text Placeholder 4"/>
          <p:cNvSpPr>
            <a:spLocks noGrp="1"/>
          </p:cNvSpPr>
          <p:nvPr>
            <p:ph type="body" idx="3"/>
          </p:nvPr>
        </p:nvSpPr>
        <p:spPr/>
        <p:txBody>
          <a:bodyPr/>
          <a:lstStyle/>
          <a:p>
            <a:r>
              <a:t>复方感冒灵胶囊在组织中的分布动力学研究：</a:t>
            </a:r>
          </a:p>
        </p:txBody>
      </p:sp>
      <p:sp>
        <p:nvSpPr>
          <p:cNvPr id="6" name="Content Placeholder 5"/>
          <p:cNvSpPr>
            <a:spLocks noGrp="1"/>
          </p:cNvSpPr>
          <p:nvPr>
            <p:ph sz="half" idx="4"/>
          </p:nvPr>
        </p:nvSpPr>
        <p:spPr/>
        <p:txBody>
          <a:bodyPr/>
          <a:lstStyle/>
          <a:p>
            <a:r>
              <a:t>1. 复方感冒灵胶囊口服后，其有效成分可以分布到全身各组织，分布程度与药物的理化性质、组织的通透性等因素有关。</a:t>
            </a:r>
          </a:p>
          <a:p>
            <a:r>
              <a:t>2. 复方感冒灵胶囊中的对乙酰氨基酚主要分布在肝脏、肾脏、肺脏等组织，咖啡因主要分布在中枢神经系统、肌肉等组织，马来酸氯苯那敏主要分布在肺脏、肝脏、肾脏等组织。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复方感冒灵胶囊的代谢动力学研究</a:t>
            </a:r>
          </a:p>
        </p:txBody>
      </p:sp>
      <p:sp>
        <p:nvSpPr>
          <p:cNvPr id="3" name="Subtitle 2"/>
          <p:cNvSpPr>
            <a:spLocks noGrp="1"/>
          </p:cNvSpPr>
          <p:nvPr>
            <p:ph type="subTitle" idx="1"/>
          </p:nvPr>
        </p:nvSpPr>
        <p:spPr/>
        <p:txBody>
          <a:bodyPr/>
          <a:lstStyle/>
          <a:p>
            <a:r>
              <a:t>复方感冒灵胶囊的药代动力学研究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复方感冒灵胶囊的代谢动力学研究</a:t>
            </a:r>
          </a:p>
        </p:txBody>
      </p:sp>
      <p:sp>
        <p:nvSpPr>
          <p:cNvPr id="3" name="Text Placeholder 2"/>
          <p:cNvSpPr>
            <a:spLocks noGrp="1"/>
          </p:cNvSpPr>
          <p:nvPr>
            <p:ph type="body" idx="1"/>
          </p:nvPr>
        </p:nvSpPr>
        <p:spPr/>
        <p:txBody>
          <a:bodyPr/>
          <a:lstStyle/>
          <a:p>
            <a:r>
              <a:t>复方感冒灵胶囊中盐酸金刚烷胺的药代动力学</a:t>
            </a:r>
          </a:p>
        </p:txBody>
      </p:sp>
      <p:sp>
        <p:nvSpPr>
          <p:cNvPr id="4" name="Content Placeholder 3"/>
          <p:cNvSpPr>
            <a:spLocks noGrp="1"/>
          </p:cNvSpPr>
          <p:nvPr>
            <p:ph sz="half" idx="2"/>
          </p:nvPr>
        </p:nvSpPr>
        <p:spPr/>
        <p:txBody>
          <a:bodyPr/>
          <a:lstStyle/>
          <a:p>
            <a:r>
              <a:t>1. 盐酸金刚烷胺在人体内的吸收迅速而完全，口服后1-2小时达到血浆峰浓度，生物利用度约为80%。</a:t>
            </a:r>
          </a:p>
          <a:p>
            <a:r>
              <a:t>2. 盐酸金刚烷胺在体内的分布广泛，可分布于全身各组织和体液中，其中以肺、肝、肾、脾等器官的浓度最高。</a:t>
            </a:r>
          </a:p>
          <a:p>
            <a:r>
              <a:t>3. 盐酸金刚烷胺在体内的代谢主要通过肝脏进行，代谢产物主要为去甲金刚烷胺、二羟金刚烷胺和三羟金刚烷胺等，这些代谢产物均具有抗病毒活性。</a:t>
            </a:r>
          </a:p>
        </p:txBody>
      </p:sp>
      <p:sp>
        <p:nvSpPr>
          <p:cNvPr id="5" name="Text Placeholder 4"/>
          <p:cNvSpPr>
            <a:spLocks noGrp="1"/>
          </p:cNvSpPr>
          <p:nvPr>
            <p:ph type="body" idx="3"/>
          </p:nvPr>
        </p:nvSpPr>
        <p:spPr/>
        <p:txBody>
          <a:bodyPr/>
          <a:lstStyle/>
          <a:p>
            <a:r>
              <a:t>复方感冒灵胶囊中利巴韦林的药代动力学</a:t>
            </a:r>
          </a:p>
        </p:txBody>
      </p:sp>
      <p:sp>
        <p:nvSpPr>
          <p:cNvPr id="6" name="Content Placeholder 5"/>
          <p:cNvSpPr>
            <a:spLocks noGrp="1"/>
          </p:cNvSpPr>
          <p:nvPr>
            <p:ph sz="half" idx="4"/>
          </p:nvPr>
        </p:nvSpPr>
        <p:spPr/>
        <p:txBody>
          <a:bodyPr/>
          <a:lstStyle/>
          <a:p>
            <a:r>
              <a:t>1. 利巴韦林在人体内的吸收迅速而完全，口服后1-2小时达到血浆峰浓度，生物利用度约为60%-80%。</a:t>
            </a:r>
          </a:p>
          <a:p>
            <a:r>
              <a:t>2. 利巴韦林在体内的分布广泛，可分布于全身各组织和体液中，其中以肺、肝、肾、脾等器官的浓度最高。</a:t>
            </a:r>
          </a:p>
          <a:p>
            <a:r>
              <a:t>3. 利巴韦林在体内的代谢主要通过肝脏进行，代谢产物主要为单磷酸利巴韦林、二磷酸利巴韦林和三磷酸利巴韦林等，这些代谢产物均具有抗病毒活性。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复方感冒灵胶囊的代谢动力学研究</a:t>
            </a:r>
          </a:p>
        </p:txBody>
      </p:sp>
      <p:sp>
        <p:nvSpPr>
          <p:cNvPr id="3" name="Text Placeholder 2"/>
          <p:cNvSpPr>
            <a:spLocks noGrp="1"/>
          </p:cNvSpPr>
          <p:nvPr>
            <p:ph type="body" idx="1"/>
          </p:nvPr>
        </p:nvSpPr>
        <p:spPr/>
        <p:txBody>
          <a:bodyPr/>
          <a:lstStyle/>
          <a:p>
            <a:r>
              <a:t>复方感冒灵胶囊中对乙酰氨基酚的药代动力学</a:t>
            </a:r>
          </a:p>
        </p:txBody>
      </p:sp>
      <p:sp>
        <p:nvSpPr>
          <p:cNvPr id="4" name="Content Placeholder 3"/>
          <p:cNvSpPr>
            <a:spLocks noGrp="1"/>
          </p:cNvSpPr>
          <p:nvPr>
            <p:ph sz="half" idx="2"/>
          </p:nvPr>
        </p:nvSpPr>
        <p:spPr/>
        <p:txBody>
          <a:bodyPr/>
          <a:lstStyle/>
          <a:p>
            <a:r>
              <a:t>1. 对乙酰氨基酚在人体内的吸收迅速而完全，口服后0.5-1小时达到血浆峰浓度，生物利用度约为90%-100%。</a:t>
            </a:r>
          </a:p>
          <a:p>
            <a:r>
              <a:t>2. 对乙酰氨基酚在体内的分布广泛，可分布于全身各组织和体液中，其中以肝、肾、肺等器官的浓度最高。</a:t>
            </a:r>
          </a:p>
          <a:p>
            <a:r>
              <a:t>3. 对乙酰氨基酚在体内的代谢主要通过肝脏进行，代谢产物主要为对乙酰氨基酚葡萄糖苷酸盐、对乙酰氨基酚硫酸盐和对乙酰氨基酚半胱氨酸盐等，这些代谢产物均具有解热镇痛作用。</a:t>
            </a:r>
          </a:p>
        </p:txBody>
      </p:sp>
      <p:sp>
        <p:nvSpPr>
          <p:cNvPr id="5" name="Text Placeholder 4"/>
          <p:cNvSpPr>
            <a:spLocks noGrp="1"/>
          </p:cNvSpPr>
          <p:nvPr>
            <p:ph type="body" idx="3"/>
          </p:nvPr>
        </p:nvSpPr>
        <p:spPr/>
        <p:txBody>
          <a:bodyPr/>
          <a:lstStyle/>
          <a:p>
            <a:r>
              <a:t>复方感冒灵胶囊中马来酸氯苯那敏的药代动力学</a:t>
            </a:r>
          </a:p>
        </p:txBody>
      </p:sp>
      <p:sp>
        <p:nvSpPr>
          <p:cNvPr id="6" name="Content Placeholder 5"/>
          <p:cNvSpPr>
            <a:spLocks noGrp="1"/>
          </p:cNvSpPr>
          <p:nvPr>
            <p:ph sz="half" idx="4"/>
          </p:nvPr>
        </p:nvSpPr>
        <p:spPr/>
        <p:txBody>
          <a:bodyPr/>
          <a:lstStyle/>
          <a:p>
            <a:r>
              <a:t>1. 马来酸氯苯那敏在人体内的吸收迅速而完全，口服后1-2小时达到血浆峰浓度，生物利用度约为70%-80%。</a:t>
            </a:r>
          </a:p>
          <a:p>
            <a:r>
              <a:t>2. 马来酸氯苯那敏在体内的分布广泛，可分布于全身各组织和体液中，其中以肝、肺、肾等器官的浓度最高。</a:t>
            </a:r>
          </a:p>
          <a:p>
            <a:r>
              <a:t>3. 马来酸氯苯那敏在体内的代谢主要通过肝脏进行，代谢产物主要为去甲氯苯那敏、二甲氯苯那敏和三甲氯苯那敏等，这些代谢产物均具有抗组胺作用。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复方感冒灵胶囊的代谢动力学研究</a:t>
            </a:r>
          </a:p>
        </p:txBody>
      </p:sp>
      <p:sp>
        <p:nvSpPr>
          <p:cNvPr id="3" name="Text Placeholder 2"/>
          <p:cNvSpPr>
            <a:spLocks noGrp="1"/>
          </p:cNvSpPr>
          <p:nvPr>
            <p:ph type="body" idx="1"/>
          </p:nvPr>
        </p:nvSpPr>
        <p:spPr/>
        <p:txBody>
          <a:bodyPr/>
          <a:lstStyle/>
          <a:p>
            <a:r>
              <a:t>复方感冒灵胶囊中咖啡因的药代动力学</a:t>
            </a:r>
          </a:p>
        </p:txBody>
      </p:sp>
      <p:sp>
        <p:nvSpPr>
          <p:cNvPr id="4" name="Content Placeholder 3"/>
          <p:cNvSpPr>
            <a:spLocks noGrp="1"/>
          </p:cNvSpPr>
          <p:nvPr>
            <p:ph sz="half" idx="2"/>
          </p:nvPr>
        </p:nvSpPr>
        <p:spPr/>
        <p:txBody>
          <a:bodyPr/>
          <a:lstStyle/>
          <a:p>
            <a:r>
              <a:t>1. 咖啡因在人体内的吸收迅速而完全，口服后1-2小时达到血浆峰浓度，生物利用度约为99%。</a:t>
            </a:r>
          </a:p>
          <a:p>
            <a:r>
              <a:t>2. 咖啡因在体内的分布广泛，可分布于全身各组织和体液中，其中以肝、肾、肺等器官的浓度最高。</a:t>
            </a:r>
          </a:p>
          <a:p>
            <a:r>
              <a:t>3. 咖啡因在体内的代谢主要通过肝脏进行，代谢产物主要为咖啡因-3-甲基尿酸、咖啡因-7-甲基尿酸和咖啡因-8-甲基尿酸等，这些代谢产物均具有兴奋中枢神经系统的作用。</a:t>
            </a:r>
          </a:p>
        </p:txBody>
      </p:sp>
      <p:sp>
        <p:nvSpPr>
          <p:cNvPr id="5" name="Text Placeholder 4"/>
          <p:cNvSpPr>
            <a:spLocks noGrp="1"/>
          </p:cNvSpPr>
          <p:nvPr>
            <p:ph type="body" idx="3"/>
          </p:nvPr>
        </p:nvSpPr>
        <p:spPr/>
        <p:txBody>
          <a:bodyPr/>
          <a:lstStyle/>
          <a:p>
            <a:r>
              <a:t>复方感冒灵胶囊的药物相互作用</a:t>
            </a:r>
          </a:p>
        </p:txBody>
      </p:sp>
      <p:sp>
        <p:nvSpPr>
          <p:cNvPr id="6" name="Content Placeholder 5"/>
          <p:cNvSpPr>
            <a:spLocks noGrp="1"/>
          </p:cNvSpPr>
          <p:nvPr>
            <p:ph sz="half" idx="4"/>
          </p:nvPr>
        </p:nvSpPr>
        <p:spPr/>
        <p:txBody>
          <a:bodyPr/>
          <a:lstStyle/>
          <a:p>
            <a:r>
              <a:t>1. 复方感冒灵胶囊中的成分之间可能存在药物相互作用，如盐酸金刚烷胺与利巴韦林合用时，可能增加盐酸金刚烷胺的毒性；盐酸金刚烷胺与对乙酰氨基酚合用时，可能增加对乙酰氨基酚的肝毒性；利巴韦林与马来酸氯苯那敏合用时，可能增加马来酸氯苯那敏的镇静作用等。</a:t>
            </a:r>
          </a:p>
          <a:p>
            <a:r>
              <a:t>2. 复方感冒灵胶囊与其他药物合用时，应注意药物相互作用的可能性，并根据具体情况调整剂量或选择其他药物。</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复方感冒灵胶囊的消除动力学研究</a:t>
            </a:r>
          </a:p>
        </p:txBody>
      </p:sp>
      <p:sp>
        <p:nvSpPr>
          <p:cNvPr id="3" name="Subtitle 2"/>
          <p:cNvSpPr>
            <a:spLocks noGrp="1"/>
          </p:cNvSpPr>
          <p:nvPr>
            <p:ph type="subTitle" idx="1"/>
          </p:nvPr>
        </p:nvSpPr>
        <p:spPr/>
        <p:txBody>
          <a:bodyPr/>
          <a:lstStyle/>
          <a:p>
            <a:r>
              <a:t>复方感冒灵胶囊的药代动力学研究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复方感冒灵胶囊的消除动力学研究</a:t>
            </a:r>
          </a:p>
        </p:txBody>
      </p:sp>
      <p:sp>
        <p:nvSpPr>
          <p:cNvPr id="3" name="Text Placeholder 2"/>
          <p:cNvSpPr>
            <a:spLocks noGrp="1"/>
          </p:cNvSpPr>
          <p:nvPr>
            <p:ph type="body" idx="1"/>
          </p:nvPr>
        </p:nvSpPr>
        <p:spPr/>
        <p:txBody>
          <a:bodyPr/>
          <a:lstStyle/>
          <a:p>
            <a:r>
              <a:t>复方感冒灵胶囊成分药代动力学研究:</a:t>
            </a:r>
          </a:p>
        </p:txBody>
      </p:sp>
      <p:sp>
        <p:nvSpPr>
          <p:cNvPr id="4" name="Content Placeholder 3"/>
          <p:cNvSpPr>
            <a:spLocks noGrp="1"/>
          </p:cNvSpPr>
          <p:nvPr>
            <p:ph sz="half" idx="2"/>
          </p:nvPr>
        </p:nvSpPr>
        <p:spPr/>
        <p:txBody>
          <a:bodyPr/>
          <a:lstStyle/>
          <a:p>
            <a:r>
              <a:t>1. 复方感冒灵胶囊中主要成分是盐酸伪麻黄碱、马来酸氯苯那敏、对乙酰氨基酚和咖啡因。</a:t>
            </a:r>
          </a:p>
          <a:p>
            <a:r>
              <a:t>2. 盐酸伪麻黄碱具有收缩鼻粘膜血管的作用，可以缓解鼻塞症状。</a:t>
            </a:r>
          </a:p>
          <a:p>
            <a:r>
              <a:t>3. 马来酸氯苯那敏具有抗组胺作用，可以缓解流鼻涕、打喷嚏等症状。</a:t>
            </a:r>
          </a:p>
          <a:p>
            <a:r>
              <a:t>4. 对乙酰氨基酚具有解热镇痛作用，可以缓解发热、头痛、肌肉酸痛等症状。</a:t>
            </a:r>
          </a:p>
          <a:p>
            <a:r>
              <a:t>5. 咖啡因具有兴奋中枢神经的作用，可以缓解疲劳、嗜睡等症状。</a:t>
            </a:r>
          </a:p>
          <a:p>
            <a:r>
              <a:t>6. 服用复方感冒灵胶囊后，药物成分会在体内迅速吸收，并在肝脏中代谢。</a:t>
            </a:r>
          </a:p>
          <a:p>
            <a:r>
              <a:t>7. 药物成分通过肾脏排泄出体外，部分药物成分也会通过胆汁排泄出体外。</a:t>
            </a:r>
          </a:p>
        </p:txBody>
      </p:sp>
      <p:sp>
        <p:nvSpPr>
          <p:cNvPr id="5" name="Text Placeholder 4"/>
          <p:cNvSpPr>
            <a:spLocks noGrp="1"/>
          </p:cNvSpPr>
          <p:nvPr>
            <p:ph type="body" idx="3"/>
          </p:nvPr>
        </p:nvSpPr>
        <p:spPr/>
        <p:txBody>
          <a:bodyPr/>
          <a:lstStyle/>
          <a:p>
            <a:r>
              <a:t>复方感冒灵胶囊代谢动力学研究</a:t>
            </a:r>
          </a:p>
        </p:txBody>
      </p:sp>
      <p:sp>
        <p:nvSpPr>
          <p:cNvPr id="6" name="Content Placeholder 5"/>
          <p:cNvSpPr>
            <a:spLocks noGrp="1"/>
          </p:cNvSpPr>
          <p:nvPr>
            <p:ph sz="half" idx="4"/>
          </p:nvPr>
        </p:nvSpPr>
        <p:spPr/>
        <p:txBody>
          <a:bodyPr/>
          <a:lstStyle/>
          <a:p>
            <a:r>
              <a:t>1. 复方感冒灵胶囊中的药物成分在体内代谢主要发生在肝脏。</a:t>
            </a:r>
          </a:p>
          <a:p>
            <a:r>
              <a:t>2. 对乙酰氨基酚主要通过肝脏中的细胞色素P450酶代谢，代谢产物主要为对乙酰氨基酚-半胱氨酸结合物和对乙酰氨基酚-葡萄糖醛酸结合物。</a:t>
            </a:r>
          </a:p>
          <a:p>
            <a:r>
              <a:t>3. 咖啡因主要通过肝脏中的细胞色素P450酶代谢，代谢产物主要为咖啡因-1-甲基尿酸和咖啡因-8-羟基尿酸。</a:t>
            </a:r>
          </a:p>
          <a:p>
            <a:r>
              <a:t>4. 盐酸伪麻黄碱主要通过肝脏中的细胞色素P450酶代谢，代谢产物主要为去甲伪麻黄碱、去甲伪麻黄碱-3-甲氧基-4-羟基苯丙胺和去甲伪麻黄碱-3,4-二羟基苯丙胺。</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复方感冒灵胶囊的药代动力学模型建立</a:t>
            </a:r>
          </a:p>
        </p:txBody>
      </p:sp>
      <p:sp>
        <p:nvSpPr>
          <p:cNvPr id="3" name="Subtitle 2"/>
          <p:cNvSpPr>
            <a:spLocks noGrp="1"/>
          </p:cNvSpPr>
          <p:nvPr>
            <p:ph type="subTitle" idx="1"/>
          </p:nvPr>
        </p:nvSpPr>
        <p:spPr/>
        <p:txBody>
          <a:bodyPr/>
          <a:lstStyle/>
          <a:p>
            <a:r>
              <a:t>复方感冒灵胶囊的药代动力学研究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https://d.book118.com/045000320334011111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复方感冒灵胶囊的吸收动力学研究</vt:lpstr>
      <vt:lpstr> 复方感冒灵胶囊的吸收动力学研究</vt:lpstr>
      <vt:lpstr> 复方感冒灵胶囊的吸收动力学研究</vt:lpstr>
      <vt:lpstr> 复方感冒灵胶囊的吸收动力学研究</vt:lpstr>
      <vt:lpstr> 复方感冒灵胶囊的分布动力学研究</vt:lpstr>
      <vt:lpstr> 复方感冒灵胶囊的分布动力学研究</vt:lpstr>
      <vt:lpstr> 复方感冒灵胶囊的代谢动力学研究</vt:lpstr>
      <vt:lpstr> 复方感冒灵胶囊的代谢动力学研究</vt:lpstr>
      <vt:lpstr> 复方感冒灵胶囊的代谢动力学研究</vt:lpstr>
      <vt:lpstr> 复方感冒灵胶囊的代谢动力学研究</vt:lpstr>
      <vt:lpstr> 复方感冒灵胶囊的消除动力学研究</vt:lpstr>
      <vt:lpstr> 复方感冒灵胶囊的消除动力学研究</vt:lpstr>
      <vt:lpstr> 复方感冒灵胶囊的药代动力学模型建立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2024-09-18T00:08:37.319</cp:lastPrinted>
  <dcterms:created xsi:type="dcterms:W3CDTF">2024-09-17T16:08:37Z</dcterms:created>
  <dcterms:modified xsi:type="dcterms:W3CDTF">2024-09-17T16:08:39Z</dcterms:modified>
</cp:coreProperties>
</file>