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8"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tags" Target="tags/tag24.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6CDA-A48A-4675-BC36-68B11F855E0F}"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DF758-22CE-4A29-B556-527F3664D84A}"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t>10</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1.xml" /><Relationship Id="rId3" Type="http://schemas.openxmlformats.org/officeDocument/2006/relationships/image" Target="../media/image2.png" /><Relationship Id="rId4" Type="http://schemas.openxmlformats.org/officeDocument/2006/relationships/tags" Target="../tags/tag2.xml" /><Relationship Id="rId5" Type="http://schemas.openxmlformats.org/officeDocument/2006/relationships/image" Target="../media/image3.png" /><Relationship Id="rId6" Type="http://schemas.openxmlformats.org/officeDocument/2006/relationships/tags" Target="../tags/tag3.xml" /><Relationship Id="rId7"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3783357-094B-4144-961B-DE2207568B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74FAD2-1434-4EBA-B04C-0545DD3C95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D4FB104-6A56-450E-8ECF-D69E7CCE42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5DF9C91-5E27-46EC-95DB-7BD6B12B38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D96B99-FE41-4A17-BC20-C92DF03B7E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8E0BA29-7F48-4136-B27A-766FCD9E093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DA6D387-3E8B-45D0-90B2-4748A617692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BBE0DF-3B7F-459D-9ABE-3148B5B659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0411BF-C58C-4937-806B-7B2D500C7A7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F4E993-CCAD-48DE-BC04-B5755FF978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BD646B1-21F5-40F6-BFA1-63AA7A26AA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首尾页">
    <p:spTree>
      <p:nvGrpSpPr>
        <p:cNvPr id="1" name=""/>
        <p:cNvGrpSpPr/>
        <p:nvPr/>
      </p:nvGrpSpPr>
      <p:grpSpPr>
        <a:xfrm>
          <a:off x="0" y="0"/>
          <a:ext cx="0" cy="0"/>
        </a:xfrm>
      </p:grpSpPr>
      <p:pic>
        <p:nvPicPr>
          <p:cNvPr id="7" name="图片 6" descr="山上有许多云&#10;&#10;描述已自动生成"/>
          <p:cNvPicPr>
            <a:picLocks noChangeAspect="1"/>
          </p:cNvPicPr>
          <p:nvPr userDrawn="1">
            <p:custDataLst>
              <p:tags r:id="rId2"/>
            </p:custDataLst>
          </p:nvPr>
        </p:nvPicPr>
        <p:blipFill>
          <a:blip r:embed="rId1"/>
          <a:stretch>
            <a:fillRect/>
          </a:stretch>
        </p:blipFill>
        <p:spPr>
          <a:xfrm>
            <a:off x="0" y="0"/>
            <a:ext cx="12192000" cy="6857247"/>
          </a:xfrm>
          <a:prstGeom prst="rect">
            <a:avLst/>
          </a:prstGeom>
        </p:spPr>
      </p:pic>
      <p:pic>
        <p:nvPicPr>
          <p:cNvPr id="8" name="图片 7" descr="卡通人物&#10;&#10;中度可信度描述已自动生成"/>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1143000"/>
            <a:ext cx="12192000" cy="5715000"/>
          </a:xfrm>
          <a:prstGeom prst="rect">
            <a:avLst/>
          </a:prstGeom>
        </p:spPr>
      </p:pic>
      <p:pic>
        <p:nvPicPr>
          <p:cNvPr id="9" name="图片 8" descr="张着嘴&#10;&#10;低可信度描述已自动生成"/>
          <p:cNvPicPr>
            <a:picLocks noChangeAspect="1"/>
          </p:cNvPicPr>
          <p:nvPr userDrawn="1">
            <p:custDataLst>
              <p:tags r:id="rId6"/>
            </p:custDataLst>
          </p:nvPr>
        </p:nvPicPr>
        <p:blipFill>
          <a:blip r:embed="rId5"/>
          <a:stretch>
            <a:fillRect/>
          </a:stretch>
        </p:blipFill>
        <p:spPr>
          <a:xfrm>
            <a:off x="508000" y="1"/>
            <a:ext cx="11684000" cy="5837890"/>
          </a:xfrm>
          <a:prstGeom prst="rect">
            <a:avLst/>
          </a:prstGeom>
        </p:spPr>
      </p:pic>
    </p:spTree>
  </p:cSld>
  <p:clrMapOvr>
    <a:masterClrMapping/>
  </p:clrMapOvr>
  <mc:AlternateContent>
    <mc:Choice xmlns:p14="http://schemas.microsoft.com/office/powerpoint/2010/main" Requires="p14">
      <p:transition spd="slow" advTm="3000" p14:dur="2000">
        <p:randomBar dir="vert"/>
      </p:transition>
    </mc:Choice>
    <mc:Fallback>
      <p:transition spd="slow" advTm="3000">
        <p:randomBar dir="vert"/>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mc:AlternateContent>
    <mc:Choice xmlns:p14="http://schemas.microsoft.com/office/powerpoint/2010/main" Requires="p14">
      <p:transition spd="slow" advTm="3000" p14:dur="2000">
        <p:randomBar dir="vert"/>
      </p:transition>
    </mc:Choice>
    <mc:Fallback>
      <p:transition spd="slow" advTm="3000">
        <p:randomBar dir="vert"/>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 Id="rId3" Type="http://schemas.openxmlformats.org/officeDocument/2006/relationships/tags" Target="../tags/tag4.xml" /><Relationship Id="rId4" Type="http://schemas.openxmlformats.org/officeDocument/2006/relationships/tags" Target="../tags/tag5.xml" /><Relationship Id="rId5" Type="http://schemas.openxmlformats.org/officeDocument/2006/relationships/tags" Target="../tags/tag6.xml" /><Relationship Id="rId6" Type="http://schemas.openxmlformats.org/officeDocument/2006/relationships/tags" Target="../tags/tag7.xml" /><Relationship Id="rId7" Type="http://schemas.openxmlformats.org/officeDocument/2006/relationships/tags" Target="../tags/tag8.xml" /><Relationship Id="rId8" Type="http://schemas.openxmlformats.org/officeDocument/2006/relationships/tags" Target="../tags/tag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5.xml" /><Relationship Id="rId3" Type="http://schemas.openxmlformats.org/officeDocument/2006/relationships/image" Target="../media/image4.jpeg" /><Relationship Id="rId4" Type="http://schemas.openxmlformats.org/officeDocument/2006/relationships/image" Target="../media/image5.png" /><Relationship Id="rId5" Type="http://schemas.openxmlformats.org/officeDocument/2006/relationships/tags" Target="../tags/tag1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6.xml" /><Relationship Id="rId3" Type="http://schemas.openxmlformats.org/officeDocument/2006/relationships/image" Target="../media/image4.jpeg"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tags" Target="../tags/tag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7.xml" /><Relationship Id="rId3" Type="http://schemas.openxmlformats.org/officeDocument/2006/relationships/image" Target="../media/image4.jpeg" /><Relationship Id="rId4" Type="http://schemas.openxmlformats.org/officeDocument/2006/relationships/tags" Target="../tags/tag15.xml"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8.xml" /><Relationship Id="rId3" Type="http://schemas.openxmlformats.org/officeDocument/2006/relationships/image" Target="../media/image4.jpeg"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0.xml" /><Relationship Id="rId3" Type="http://schemas.openxmlformats.org/officeDocument/2006/relationships/image" Target="../media/image4.jpeg" /><Relationship Id="rId4" Type="http://schemas.openxmlformats.org/officeDocument/2006/relationships/image" Target="../media/image5.png" /><Relationship Id="rId5" Type="http://schemas.openxmlformats.org/officeDocument/2006/relationships/tags" Target="../tags/tag2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5003234121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bwMode="auto">
      <p:bgPr>
        <a:noFill/>
        <a:effectLst/>
      </p:bgPr>
    </p:bg>
    <p:spTree>
      <p:nvGrpSpPr>
        <p:cNvPr id="1" name=""/>
        <p:cNvGrpSpPr/>
        <p:nvPr/>
      </p:nvGrpSpPr>
      <p:grpSpPr>
        <a:xfrm>
          <a:off x="0" y="0"/>
          <a:ext cx="0" cy="0"/>
        </a:xfrm>
      </p:grpSpPr>
      <p:sp>
        <p:nvSpPr>
          <p:cNvPr id="17" name="文本框 16"/>
          <p:cNvSpPr txBox="1"/>
          <p:nvPr/>
        </p:nvSpPr>
        <p:spPr>
          <a:xfrm>
            <a:off x="320675" y="1757680"/>
            <a:ext cx="11482705" cy="144843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sz="7200" b="1" spc="-100">
                <a:solidFill>
                  <a:srgbClr val="FF0000"/>
                </a:solidFill>
                <a:effectLst>
                  <a:outerShdw blurRad="12700" dist="12700" dir="2700000" algn="tl" rotWithShape="0">
                    <a:prstClr val="black">
                      <a:alpha val="40000"/>
                    </a:prstClr>
                  </a:outerShdw>
                </a:effectLst>
                <a:uFillTx/>
                <a:latin typeface="微软雅黑" panose="020b0503020204020204" pitchFamily="34" charset="-122"/>
                <a:ea typeface="微软雅黑" panose="020b0503020204020204" pitchFamily="34" charset="-122"/>
              </a:rPr>
              <a:t>赓续文脉 明体达用</a:t>
            </a:r>
            <a:endParaRPr lang="en-US" altLang="zh-CN" sz="7200" b="1" spc="-100">
              <a:solidFill>
                <a:srgbClr val="FF0000"/>
              </a:solidFill>
              <a:effectLst>
                <a:outerShdw blurRad="12700" dist="12700" dir="2700000" algn="tl" rotWithShape="0">
                  <a:prstClr val="black">
                    <a:alpha val="40000"/>
                  </a:prstClr>
                </a:outerShdw>
              </a:effectLst>
              <a:uFillTx/>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108768" y="4631055"/>
            <a:ext cx="3951605" cy="382905"/>
            <a:chOff x="6282" y="6711"/>
            <a:chExt cx="6223" cy="603"/>
          </a:xfrm>
        </p:grpSpPr>
        <p:grpSp>
          <p:nvGrpSpPr>
            <p:cNvPr id="20" name="组合 19"/>
            <p:cNvGrpSpPr/>
            <p:nvPr/>
          </p:nvGrpSpPr>
          <p:grpSpPr>
            <a:xfrm>
              <a:off x="6282" y="6711"/>
              <a:ext cx="567" cy="567"/>
              <a:chOff x="891974" y="4415843"/>
              <a:chExt cx="450443" cy="450443"/>
            </a:xfrm>
          </p:grpSpPr>
          <p:sp>
            <p:nvSpPr>
              <p:cNvPr id="21" name="椭圆 20"/>
              <p:cNvSpPr/>
              <p:nvPr/>
            </p:nvSpPr>
            <p:spPr>
              <a:xfrm>
                <a:off x="891974" y="4415843"/>
                <a:ext cx="450443" cy="450443"/>
              </a:xfrm>
              <a:prstGeom prst="ellipse">
                <a:avLst/>
              </a:prstGeom>
              <a:noFill/>
              <a:ln w="12700" cap="flat" cmpd="sng" algn="ctr">
                <a:solidFill>
                  <a:srgbClr val="F41413"/>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endParaRPr>
              </a:p>
            </p:txBody>
          </p:sp>
          <p:sp>
            <p:nvSpPr>
              <p:cNvPr id="22" name="椭圆 39"/>
              <p:cNvSpPr/>
              <p:nvPr/>
            </p:nvSpPr>
            <p:spPr>
              <a:xfrm>
                <a:off x="993275" y="4502064"/>
                <a:ext cx="247839" cy="278000"/>
              </a:xfrm>
              <a:custGeom>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41413"/>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endParaRPr>
              </a:p>
            </p:txBody>
          </p:sp>
        </p:grpSp>
        <p:sp>
          <p:nvSpPr>
            <p:cNvPr id="23" name="文本框 22"/>
            <p:cNvSpPr txBox="1"/>
            <p:nvPr/>
          </p:nvSpPr>
          <p:spPr>
            <a:xfrm>
              <a:off x="6859" y="6783"/>
              <a:ext cx="2240" cy="531"/>
            </a:xfrm>
            <a:prstGeom prst="rect">
              <a:avLst/>
            </a:prstGeom>
            <a:noFill/>
          </p:spPr>
          <p:txBody>
            <a:bodyPr wrap="non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sz="1600" b="1" kern="0" noProof="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授课人：XXX</a:t>
              </a:r>
              <a:endParaRPr lang="zh-CN" altLang="en-US" sz="1600" b="1" kern="0" noProof="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4" name="组合 23"/>
            <p:cNvGrpSpPr/>
            <p:nvPr/>
          </p:nvGrpSpPr>
          <p:grpSpPr>
            <a:xfrm>
              <a:off x="9994" y="6711"/>
              <a:ext cx="567" cy="567"/>
              <a:chOff x="891974" y="4415843"/>
              <a:chExt cx="450443" cy="450443"/>
            </a:xfrm>
          </p:grpSpPr>
          <p:sp>
            <p:nvSpPr>
              <p:cNvPr id="25" name="椭圆 24"/>
              <p:cNvSpPr/>
              <p:nvPr/>
            </p:nvSpPr>
            <p:spPr>
              <a:xfrm>
                <a:off x="891974" y="4415843"/>
                <a:ext cx="450443" cy="450443"/>
              </a:xfrm>
              <a:prstGeom prst="ellipse">
                <a:avLst/>
              </a:prstGeom>
              <a:noFill/>
              <a:ln w="12700" cap="flat" cmpd="sng" algn="ctr">
                <a:solidFill>
                  <a:srgbClr val="F41413"/>
                </a:solid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endParaRPr>
              </a:p>
            </p:txBody>
          </p:sp>
          <p:sp>
            <p:nvSpPr>
              <p:cNvPr id="26" name="椭圆 44"/>
              <p:cNvSpPr/>
              <p:nvPr/>
            </p:nvSpPr>
            <p:spPr>
              <a:xfrm>
                <a:off x="978196" y="4510710"/>
                <a:ext cx="278000" cy="260708"/>
              </a:xfrm>
              <a:custGeom>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F41413"/>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endParaRPr>
              </a:p>
            </p:txBody>
          </p:sp>
        </p:grpSp>
        <p:sp>
          <p:nvSpPr>
            <p:cNvPr id="27" name="文本框 26"/>
            <p:cNvSpPr txBox="1"/>
            <p:nvPr/>
          </p:nvSpPr>
          <p:spPr>
            <a:xfrm>
              <a:off x="10585" y="6766"/>
              <a:ext cx="1920" cy="531"/>
            </a:xfrm>
            <a:prstGeom prst="rect">
              <a:avLst/>
            </a:prstGeom>
            <a:noFill/>
          </p:spPr>
          <p:txBody>
            <a:bodyPr wrap="non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600" b="1" i="0" u="none" strike="noStrike" kern="0" cap="none" normalizeH="0" noProof="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时间：XXX</a:t>
              </a:r>
              <a:endParaRPr kumimoji="0" lang="en-US" sz="1600" b="1" i="0" u="none" strike="noStrike" kern="0" cap="none" normalizeH="0" noProof="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7" name="组合 36"/>
          <p:cNvGrpSpPr/>
          <p:nvPr/>
        </p:nvGrpSpPr>
        <p:grpSpPr>
          <a:xfrm>
            <a:off x="2123440" y="3422650"/>
            <a:ext cx="8049895" cy="654685"/>
            <a:chOff x="3876" y="5436"/>
            <a:chExt cx="12315" cy="663"/>
          </a:xfrm>
        </p:grpSpPr>
        <p:sp>
          <p:nvSpPr>
            <p:cNvPr id="29" name="任意多边形 28"/>
            <p:cNvSpPr/>
            <p:nvPr/>
          </p:nvSpPr>
          <p:spPr>
            <a:xfrm>
              <a:off x="3876" y="5436"/>
              <a:ext cx="12315" cy="663"/>
            </a:xfrm>
            <a:custGeom>
              <a:gdLst>
                <a:gd name="adj" fmla="val 9874"/>
                <a:gd name="a" fmla="pin 0 adj 50000"/>
                <a:gd name="x1" fmla="*/ ss a 100000"/>
                <a:gd name="x2" fmla="+- r 0 x1"/>
                <a:gd name="y2" fmla="+- b 0 x1"/>
                <a:gd name="il" fmla="*/ x1 29289 100000"/>
                <a:gd name="ir" fmla="+- r 0 il"/>
                <a:gd name="ib" fmla="+- b 0 il"/>
              </a:gdLst>
              <a:cxnLst>
                <a:cxn ang="3">
                  <a:pos x="hc" y="t"/>
                </a:cxn>
                <a:cxn ang="cd2">
                  <a:pos x="l" y="vc"/>
                </a:cxn>
                <a:cxn ang="cd4">
                  <a:pos x="hc" y="b"/>
                </a:cxn>
                <a:cxn ang="0">
                  <a:pos x="r" y="vc"/>
                </a:cxn>
              </a:cxnLst>
              <a:rect l="il" t="il" r="ir" b="ib"/>
              <a:pathLst>
                <a:path w="12315" h="663">
                  <a:moveTo>
                    <a:pt x="0" y="65"/>
                  </a:moveTo>
                  <a:cubicBezTo>
                    <a:pt x="-1" y="29"/>
                    <a:pt x="33" y="-1"/>
                    <a:pt x="65" y="0"/>
                  </a:cubicBezTo>
                  <a:lnTo>
                    <a:pt x="12250" y="0"/>
                  </a:lnTo>
                  <a:cubicBezTo>
                    <a:pt x="12286" y="-1"/>
                    <a:pt x="12316" y="33"/>
                    <a:pt x="12315" y="65"/>
                  </a:cubicBezTo>
                  <a:lnTo>
                    <a:pt x="12315" y="598"/>
                  </a:lnTo>
                  <a:cubicBezTo>
                    <a:pt x="12316" y="634"/>
                    <a:pt x="12282" y="664"/>
                    <a:pt x="12250" y="663"/>
                  </a:cubicBezTo>
                  <a:lnTo>
                    <a:pt x="65" y="663"/>
                  </a:lnTo>
                  <a:cubicBezTo>
                    <a:pt x="29" y="664"/>
                    <a:pt x="-1" y="630"/>
                    <a:pt x="0" y="598"/>
                  </a:cubicBezTo>
                  <a:lnTo>
                    <a:pt x="0" y="65"/>
                  </a:lnTo>
                  <a:close/>
                  <a:moveTo>
                    <a:pt x="180" y="287"/>
                  </a:moveTo>
                  <a:lnTo>
                    <a:pt x="301" y="287"/>
                  </a:lnTo>
                  <a:lnTo>
                    <a:pt x="338" y="166"/>
                  </a:lnTo>
                  <a:lnTo>
                    <a:pt x="375" y="287"/>
                  </a:lnTo>
                  <a:lnTo>
                    <a:pt x="496" y="287"/>
                  </a:lnTo>
                  <a:lnTo>
                    <a:pt x="398" y="361"/>
                  </a:lnTo>
                  <a:lnTo>
                    <a:pt x="436" y="482"/>
                  </a:lnTo>
                  <a:lnTo>
                    <a:pt x="338" y="407"/>
                  </a:lnTo>
                  <a:lnTo>
                    <a:pt x="240" y="482"/>
                  </a:lnTo>
                  <a:lnTo>
                    <a:pt x="278" y="361"/>
                  </a:lnTo>
                  <a:lnTo>
                    <a:pt x="180" y="287"/>
                  </a:lnTo>
                  <a:close/>
                  <a:moveTo>
                    <a:pt x="11829" y="287"/>
                  </a:moveTo>
                  <a:lnTo>
                    <a:pt x="11950" y="287"/>
                  </a:lnTo>
                  <a:lnTo>
                    <a:pt x="11987" y="166"/>
                  </a:lnTo>
                  <a:lnTo>
                    <a:pt x="12024" y="287"/>
                  </a:lnTo>
                  <a:lnTo>
                    <a:pt x="12145" y="287"/>
                  </a:lnTo>
                  <a:lnTo>
                    <a:pt x="12047" y="361"/>
                  </a:lnTo>
                  <a:lnTo>
                    <a:pt x="12085" y="482"/>
                  </a:lnTo>
                  <a:lnTo>
                    <a:pt x="11987" y="407"/>
                  </a:lnTo>
                  <a:lnTo>
                    <a:pt x="11889" y="482"/>
                  </a:lnTo>
                  <a:lnTo>
                    <a:pt x="11927" y="361"/>
                  </a:lnTo>
                  <a:lnTo>
                    <a:pt x="11829" y="287"/>
                  </a:lnTo>
                  <a:close/>
                </a:path>
              </a:pathLst>
            </a:custGeom>
            <a:solidFill>
              <a:srgbClr val="FF0000"/>
            </a:solidFill>
            <a:ln w="9525" cap="flat" cmpd="sng" algn="ctr">
              <a:noFill/>
              <a:prstDash val="solid"/>
            </a:ln>
            <a:effectLst>
              <a:outerShdw blurRad="25400" dist="12700" dir="2700000" algn="tl" rotWithShape="0">
                <a:prstClr val="black">
                  <a:alpha val="40000"/>
                </a:prstClr>
              </a:outerShdw>
            </a:effectLst>
          </p:spPr>
          <p:txBody>
            <a:bodyPr wrap="square"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40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0" name="文本框 29"/>
            <p:cNvSpPr txBox="1"/>
            <p:nvPr/>
          </p:nvSpPr>
          <p:spPr>
            <a:xfrm>
              <a:off x="3974" y="5488"/>
              <a:ext cx="11918" cy="34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3200">
                  <a:solidFill>
                    <a:schemeClr val="bg1"/>
                  </a:solidFill>
                  <a:latin typeface="微软雅黑" panose="020b0503020204020204" pitchFamily="34" charset="-122"/>
                  <a:ea typeface="微软雅黑" panose="020b0503020204020204" pitchFamily="34" charset="-122"/>
                </a:rPr>
                <a:t>学习习近平新时代文化思想</a:t>
              </a:r>
              <a:endParaRPr lang="zh-CN" altLang="en-US" sz="32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med" advTm="0" p14:dur="70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1000" fill="hold" grpId="0" nodeType="afterEffect">
                                  <p:stCondLst>
                                    <p:cond delay="0"/>
                                  </p:stCondLst>
                                  <p:childTnLst>
                                    <p:set>
                                      <p:cBhvr>
                                        <p:cTn id="6" dur="1000"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nodeType="afterGroup">
                            <p:stCondLst>
                              <p:cond delay="1000"/>
                            </p:stCondLst>
                            <p:childTnLst>
                              <p:par>
                                <p:cTn id="11" presetID="3" presetClass="entr" presetSubtype="10" dur="1000" fill="hold" nodeType="afterEffect">
                                  <p:stCondLst>
                                    <p:cond delay="0"/>
                                  </p:stCondLst>
                                  <p:childTnLst>
                                    <p:set>
                                      <p:cBhvr>
                                        <p:cTn id="12" dur="1000" fill="hold">
                                          <p:stCondLst>
                                            <p:cond delay="0"/>
                                          </p:stCondLst>
                                        </p:cTn>
                                        <p:tgtEl>
                                          <p:spTgt spid="37"/>
                                        </p:tgtEl>
                                        <p:attrNameLst>
                                          <p:attrName>style.visibility</p:attrName>
                                        </p:attrNameLst>
                                      </p:cBhvr>
                                      <p:to>
                                        <p:strVal val="visible"/>
                                      </p:to>
                                    </p:set>
                                    <p:animEffect transition="in" filter="blinds(horizontal)">
                                      <p:cBhvr>
                                        <p:cTn id="13" dur="1000"/>
                                        <p:tgtEl>
                                          <p:spTgt spid="37"/>
                                        </p:tgtEl>
                                      </p:cBhvr>
                                    </p:animEffect>
                                  </p:childTnLst>
                                </p:cTn>
                              </p:par>
                            </p:childTnLst>
                          </p:cTn>
                        </p:par>
                        <p:par>
                          <p:cTn id="14" fill="hold" nodeType="afterGroup">
                            <p:stCondLst>
                              <p:cond delay="2000"/>
                            </p:stCondLst>
                            <p:childTnLst>
                              <p:par>
                                <p:cTn id="15" presetID="55" presetClass="entr" presetSubtype="0" dur="2000" fill="hold" nodeType="afterEffect">
                                  <p:stCondLst>
                                    <p:cond delay="0"/>
                                  </p:stCondLst>
                                  <p:childTnLst>
                                    <p:set>
                                      <p:cBhvr>
                                        <p:cTn id="16" dur="2000" fill="hold">
                                          <p:stCondLst>
                                            <p:cond delay="0"/>
                                          </p:stCondLst>
                                        </p:cTn>
                                        <p:tgtEl>
                                          <p:spTgt spid="19"/>
                                        </p:tgtEl>
                                        <p:attrNameLst>
                                          <p:attrName>style.visibility</p:attrName>
                                        </p:attrNameLst>
                                      </p:cBhvr>
                                      <p:to>
                                        <p:strVal val="visible"/>
                                      </p:to>
                                    </p:set>
                                    <p:anim calcmode="lin" valueType="num">
                                      <p:cBhvr>
                                        <p:cTn id="17" dur="2000" fill="hold"/>
                                        <p:tgtEl>
                                          <p:spTgt spid="19"/>
                                        </p:tgtEl>
                                        <p:attrNameLst>
                                          <p:attrName>ppt_w</p:attrName>
                                        </p:attrNameLst>
                                      </p:cBhvr>
                                      <p:tavLst>
                                        <p:tav tm="0">
                                          <p:val>
                                            <p:strVal val="#ppt_w*0.70"/>
                                          </p:val>
                                        </p:tav>
                                        <p:tav tm="100000">
                                          <p:val>
                                            <p:strVal val="#ppt_w"/>
                                          </p:val>
                                        </p:tav>
                                      </p:tavLst>
                                    </p:anim>
                                    <p:anim calcmode="lin" valueType="num">
                                      <p:cBhvr>
                                        <p:cTn id="18" dur="2000" fill="hold"/>
                                        <p:tgtEl>
                                          <p:spTgt spid="19"/>
                                        </p:tgtEl>
                                        <p:attrNameLst>
                                          <p:attrName>ppt_h</p:attrName>
                                        </p:attrNameLst>
                                      </p:cBhvr>
                                      <p:tavLst>
                                        <p:tav tm="0">
                                          <p:val>
                                            <p:strVal val="#ppt_h"/>
                                          </p:val>
                                        </p:tav>
                                        <p:tav tm="100000">
                                          <p:val>
                                            <p:strVal val="#ppt_h"/>
                                          </p:val>
                                        </p:tav>
                                      </p:tavLst>
                                    </p:anim>
                                    <p:animEffect transition="in" filter="fade">
                                      <p:cBhvr>
                                        <p:cTn id="1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TextBox 6"/>
          <p:cNvSpPr txBox="1"/>
          <p:nvPr/>
        </p:nvSpPr>
        <p:spPr>
          <a:xfrm>
            <a:off x="3954780" y="503555"/>
            <a:ext cx="4046220" cy="1105535"/>
          </a:xfrm>
          <a:prstGeom prst="rect">
            <a:avLst/>
          </a:prstGeom>
          <a:noFill/>
        </p:spPr>
        <p:txBody>
          <a:bodyPr wrap="square" lIns="91413" tIns="45706" rIns="91413" bIns="45706">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sz="66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前</a:t>
            </a:r>
            <a:r>
              <a:rPr lang="en-US" altLang="zh-CN" sz="66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    </a:t>
            </a:r>
            <a:r>
              <a:rPr lang="zh-CN" sz="66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言</a:t>
            </a:r>
            <a:endParaRPr lang="zh-CN" sz="66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endParaRPr>
          </a:p>
        </p:txBody>
      </p:sp>
      <p:sp>
        <p:nvSpPr>
          <p:cNvPr id="11" name="TextBox 10"/>
          <p:cNvSpPr txBox="1"/>
          <p:nvPr/>
        </p:nvSpPr>
        <p:spPr>
          <a:xfrm>
            <a:off x="993140" y="1623060"/>
            <a:ext cx="10185400" cy="4332605"/>
          </a:xfrm>
          <a:prstGeom prst="rect">
            <a:avLst/>
          </a:prstGeom>
          <a:noFill/>
        </p:spPr>
        <p:txBody>
          <a:bodyPr wrap="square" lIns="91413" tIns="45706" rIns="91413" bIns="45706">
            <a:noAutofit/>
          </a:bodyPr>
          <a:lstStyle>
            <a:defPPr>
              <a:defRPr lang="en-US"/>
            </a:defPPr>
            <a:lvl1pPr marL="0" algn="l" defTabSz="457200" rtl="0" eaLnBrk="0" latinLnBrk="0" hangingPunct="0">
              <a:defRPr sz="1800" kern="1200">
                <a:solidFill>
                  <a:schemeClr val="tx1"/>
                </a:solidFill>
                <a:latin typeface="Arial" pitchFamily="34" charset="0"/>
                <a:ea typeface="宋体" panose="02010600030101010101" pitchFamily="2" charset="-122"/>
                <a:cs typeface="+mn-cs"/>
              </a:defRPr>
            </a:lvl1pPr>
            <a:lvl2pPr marL="742950" indent="-285750" algn="l" defTabSz="457200" rtl="0" eaLnBrk="0" latinLnBrk="0" hangingPunct="0">
              <a:defRPr sz="1800" kern="1200">
                <a:solidFill>
                  <a:schemeClr val="tx1"/>
                </a:solidFill>
                <a:latin typeface="Arial" pitchFamily="34" charset="0"/>
                <a:ea typeface="宋体" panose="02010600030101010101" pitchFamily="2" charset="-122"/>
                <a:cs typeface="+mn-cs"/>
              </a:defRPr>
            </a:lvl2pPr>
            <a:lvl3pPr marL="1143000" indent="-228600" algn="l" defTabSz="457200" rtl="0" eaLnBrk="0" latinLnBrk="0" hangingPunct="0">
              <a:defRPr sz="1800" kern="1200">
                <a:solidFill>
                  <a:schemeClr val="tx1"/>
                </a:solidFill>
                <a:latin typeface="Arial" pitchFamily="34" charset="0"/>
                <a:ea typeface="宋体" panose="02010600030101010101" pitchFamily="2" charset="-122"/>
                <a:cs typeface="+mn-cs"/>
              </a:defRPr>
            </a:lvl3pPr>
            <a:lvl4pPr marL="1600200" indent="-228600" algn="l" defTabSz="457200" rtl="0" eaLnBrk="0" latinLnBrk="0" hangingPunct="0">
              <a:defRPr sz="1800" kern="1200">
                <a:solidFill>
                  <a:schemeClr val="tx1"/>
                </a:solidFill>
                <a:latin typeface="Arial" pitchFamily="34" charset="0"/>
                <a:ea typeface="宋体" panose="02010600030101010101" pitchFamily="2" charset="-122"/>
                <a:cs typeface="+mn-cs"/>
              </a:defRPr>
            </a:lvl4pPr>
            <a:lvl5pPr marL="2057400" indent="-228600" algn="l" defTabSz="457200" rtl="0" eaLnBrk="0" latinLnBrk="0" hangingPunct="0">
              <a:defRPr sz="1800" kern="1200">
                <a:solidFill>
                  <a:schemeClr val="tx1"/>
                </a:solidFill>
                <a:latin typeface="Arial" pitchFamily="34" charset="0"/>
                <a:ea typeface="宋体" panose="02010600030101010101" pitchFamily="2" charset="-122"/>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Arial" pitchFamily="34" charset="0"/>
                <a:ea typeface="宋体" panose="02010600030101010101" pitchFamily="2" charset="-122"/>
                <a:cs typeface="+mn-cs"/>
              </a:defRPr>
            </a:lvl9pPr>
          </a:lstStyle>
          <a:p>
            <a:pPr algn="l" defTabSz="914400" fontAlgn="base">
              <a:lnSpc>
                <a:spcPct val="150000"/>
              </a:lnSpc>
              <a:spcBef>
                <a:spcPct val="0"/>
              </a:spcBef>
              <a:spcAft>
                <a:spcPct val="0"/>
              </a:spcAft>
            </a:pPr>
            <a:r>
              <a:rPr lang="en-US"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2023年10月7日至8日召开的全国宣传思想文化工作会议首次提出了习近平文化思想。习近平文化思想为中华民族在新的历史起点上继续推动文化繁荣、建设文化强国、建设中华民族现代文明，从而实现中华民族伟大复兴，提供了强大思想武器和科学行动指南。习近平总书记在对宣传思想文化工作作出的重要指示中强调要“着力赓续中华文脉、推动中华优秀传统文化创造性转化和创新性发展”。会议指出，习近平文化思想既有文化理论观点上的创新和突破，又有文化工作布局上的部署要求。我理解，“明体达用、体用贯通”是这一思想的理论品格、理论特色。</a:t>
            </a:r>
            <a:endParaRPr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2" name="直接连接符 11"/>
          <p:cNvCxnSpPr/>
          <p:nvPr/>
        </p:nvCxnSpPr>
        <p:spPr>
          <a:xfrm>
            <a:off x="1513172" y="1608904"/>
            <a:ext cx="8929630" cy="0"/>
          </a:xfrm>
          <a:prstGeom prst="line">
            <a:avLst/>
          </a:prstGeom>
          <a:noFill/>
          <a:ln w="19050" cap="flat" cmpd="sng" algn="ctr">
            <a:solidFill>
              <a:srgbClr val="FF0000"/>
            </a:solidFill>
            <a:prstDash val="solid"/>
          </a:ln>
          <a:effectLst/>
        </p:spPr>
      </p:cxnSp>
    </p:spTree>
  </p:cSld>
  <p:clrMapOvr>
    <a:masterClrMapping/>
  </p:clrMapOvr>
  <mc:AlternateContent>
    <mc:Choice xmlns:p14="http://schemas.microsoft.com/office/powerpoint/2010/main" Requires="p14">
      <p:transition spd="slow" advTm="0" p14:dur="2000"/>
    </mc:Choice>
    <mc:Fallback>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250"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nodeType="afterGroup">
                            <p:stCondLst>
                              <p:cond delay="250"/>
                            </p:stCondLst>
                            <p:childTnLst>
                              <p:par>
                                <p:cTn id="9" presetID="26" presetClass="emph" presetSubtype="0" dur="25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nodeType="afterGroup">
                            <p:stCondLst>
                              <p:cond delay="500"/>
                            </p:stCondLst>
                            <p:childTnLst>
                              <p:par>
                                <p:cTn id="13" presetID="16" presetClass="entr" presetSubtype="21" dur="50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nodeType="afterGroup">
                            <p:stCondLst>
                              <p:cond delay="1000"/>
                            </p:stCondLst>
                            <p:childTnLst>
                              <p:par>
                                <p:cTn id="17" presetID="22" presetClass="entr" presetSubtype="1" dur="100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TextBox 6"/>
          <p:cNvSpPr txBox="1"/>
          <p:nvPr/>
        </p:nvSpPr>
        <p:spPr>
          <a:xfrm>
            <a:off x="3557905" y="301625"/>
            <a:ext cx="5076825" cy="1579245"/>
          </a:xfrm>
          <a:prstGeom prst="rect">
            <a:avLst/>
          </a:prstGeom>
          <a:noFill/>
        </p:spPr>
        <p:txBody>
          <a:bodyPr wrap="square" lIns="91413" tIns="45706" rIns="91413" bIns="45706">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altLang="en-US" sz="72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目</a:t>
            </a:r>
            <a:r>
              <a:rPr lang="en-US" altLang="zh-CN" sz="72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 </a:t>
            </a:r>
            <a:r>
              <a:rPr lang="zh-CN" altLang="en-US" sz="72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rPr>
              <a:t>录</a:t>
            </a:r>
            <a:r>
              <a:rPr lang="zh-CN" altLang="en-US" sz="7200" b="1">
                <a:ln w="6350">
                  <a:noFill/>
                </a:ln>
                <a:solidFill>
                  <a:srgbClr val="FF0000"/>
                </a:solidFill>
                <a:latin typeface="黑体" panose="02010609060101010101" charset="-122"/>
                <a:ea typeface="黑体" panose="02010609060101010101" charset="-122"/>
                <a:cs typeface="黑体" panose="02010609060101010101" charset="-122"/>
              </a:rPr>
              <a:t> </a:t>
            </a:r>
            <a:endParaRPr lang="zh-CN" altLang="en-US" sz="72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631282" y="1617794"/>
            <a:ext cx="8929630" cy="0"/>
          </a:xfrm>
          <a:prstGeom prst="line">
            <a:avLst/>
          </a:prstGeom>
          <a:noFill/>
          <a:ln w="19050" cap="flat" cmpd="sng" algn="ctr">
            <a:solidFill>
              <a:srgbClr val="FF0000"/>
            </a:solidFill>
            <a:prstDash val="solid"/>
          </a:ln>
          <a:effectLst/>
        </p:spPr>
      </p:cxnSp>
      <p:sp>
        <p:nvSpPr>
          <p:cNvPr id="2" name="矩形: 圆角 25"/>
          <p:cNvSpPr/>
          <p:nvPr/>
        </p:nvSpPr>
        <p:spPr>
          <a:xfrm>
            <a:off x="2359376" y="2708498"/>
            <a:ext cx="630160" cy="630160"/>
          </a:xfrm>
          <a:prstGeom prst="roundRect">
            <a:avLst/>
          </a:prstGeom>
          <a:solidFill>
            <a:srgbClr val="FF0000"/>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altLang="zh-CN" sz="5400" b="1" kern="0" smtClean="0">
                <a:solidFill>
                  <a:schemeClr val="bg1"/>
                </a:solidFill>
                <a:ea typeface="宋体" panose="02010600030101010101" pitchFamily="2" charset="-122"/>
                <a:cs typeface="+mn-ea"/>
                <a:sym typeface="+mn-lt"/>
              </a:rPr>
              <a:t>2</a:t>
            </a:r>
            <a:endParaRPr lang="en-US" altLang="zh-CN" sz="5400" b="1" kern="0" smtClean="0">
              <a:solidFill>
                <a:schemeClr val="bg1"/>
              </a:solidFill>
              <a:ea typeface="宋体" panose="02010600030101010101" pitchFamily="2" charset="-122"/>
              <a:cs typeface="+mn-ea"/>
              <a:sym typeface="+mn-lt"/>
            </a:endParaRPr>
          </a:p>
        </p:txBody>
      </p:sp>
      <p:grpSp>
        <p:nvGrpSpPr>
          <p:cNvPr id="3" name="组合 2"/>
          <p:cNvGrpSpPr/>
          <p:nvPr/>
        </p:nvGrpSpPr>
        <p:grpSpPr>
          <a:xfrm>
            <a:off x="3130779" y="2708498"/>
            <a:ext cx="6584086" cy="618260"/>
            <a:chOff x="5072465" y="1826209"/>
            <a:chExt cx="3751188" cy="412303"/>
          </a:xfrm>
        </p:grpSpPr>
        <p:sp>
          <p:nvSpPr>
            <p:cNvPr id="4" name="矩形: 圆角 24"/>
            <p:cNvSpPr/>
            <p:nvPr/>
          </p:nvSpPr>
          <p:spPr>
            <a:xfrm>
              <a:off x="5072465" y="1826209"/>
              <a:ext cx="3751188" cy="412303"/>
            </a:xfrm>
            <a:prstGeom prst="roundRect">
              <a:avLst/>
            </a:prstGeom>
            <a:noFill/>
            <a:ln w="12700" cap="flat" cmpd="sng" algn="ctr">
              <a:solidFill>
                <a:srgbClr val="FF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endParaRPr lang="zh-CN" altLang="en-US" sz="2400" b="1" kern="0" smtClean="0">
                <a:solidFill>
                  <a:srgbClr val="FF0000"/>
                </a:solidFill>
                <a:latin typeface="宋体" panose="02010600030101010101" pitchFamily="2" charset="-122"/>
                <a:ea typeface="宋体" panose="02010600030101010101" pitchFamily="2" charset="-122"/>
                <a:cs typeface="+mn-ea"/>
                <a:sym typeface="+mn-lt"/>
              </a:endParaRPr>
            </a:p>
          </p:txBody>
        </p:sp>
        <p:sp>
          <p:nvSpPr>
            <p:cNvPr id="5" name="文本框 17"/>
            <p:cNvSpPr txBox="1"/>
            <p:nvPr/>
          </p:nvSpPr>
          <p:spPr>
            <a:xfrm>
              <a:off x="5072465" y="1826209"/>
              <a:ext cx="3751188" cy="292509"/>
            </a:xfrm>
            <a:prstGeom prst="rect">
              <a:avLst/>
            </a:prstGeom>
            <a:noFill/>
          </p:spPr>
          <p:txBody>
            <a:bodyPr wrap="square" lIns="91413" tIns="45706" rIns="91413" bIns="45706"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defTabSz="914400">
                <a:buClrTx/>
                <a:buSzTx/>
                <a:buFontTx/>
                <a:defRPr/>
              </a:pPr>
              <a:r>
                <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rPr>
                <a:t>文脉之一的“达用”：中国式现代化是坚持走和平道路的现代化</a:t>
              </a:r>
              <a:endPar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endParaRPr>
            </a:p>
          </p:txBody>
        </p:sp>
      </p:grpSp>
      <p:sp>
        <p:nvSpPr>
          <p:cNvPr id="11" name="矩形: 圆角 25"/>
          <p:cNvSpPr/>
          <p:nvPr/>
        </p:nvSpPr>
        <p:spPr>
          <a:xfrm>
            <a:off x="2332990" y="1886910"/>
            <a:ext cx="630160" cy="551002"/>
          </a:xfrm>
          <a:prstGeom prst="roundRect">
            <a:avLst/>
          </a:prstGeom>
          <a:solidFill>
            <a:srgbClr val="FF0000"/>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altLang="zh-CN" sz="5400" b="1" kern="0" smtClean="0">
                <a:solidFill>
                  <a:schemeClr val="bg1"/>
                </a:solidFill>
                <a:ea typeface="宋体" panose="02010600030101010101" pitchFamily="2" charset="-122"/>
                <a:cs typeface="+mn-ea"/>
                <a:sym typeface="+mn-lt"/>
              </a:rPr>
              <a:t>1</a:t>
            </a:r>
            <a:endParaRPr lang="en-US" altLang="zh-CN" sz="5400" b="1" kern="0" smtClean="0">
              <a:solidFill>
                <a:schemeClr val="bg1"/>
              </a:solidFill>
              <a:ea typeface="宋体" panose="02010600030101010101" pitchFamily="2" charset="-122"/>
              <a:cs typeface="+mn-ea"/>
              <a:sym typeface="+mn-lt"/>
            </a:endParaRPr>
          </a:p>
        </p:txBody>
      </p:sp>
      <p:grpSp>
        <p:nvGrpSpPr>
          <p:cNvPr id="17" name="组合 16"/>
          <p:cNvGrpSpPr/>
          <p:nvPr/>
        </p:nvGrpSpPr>
        <p:grpSpPr>
          <a:xfrm>
            <a:off x="3130261" y="1826895"/>
            <a:ext cx="6584086" cy="629643"/>
            <a:chOff x="5072465" y="1826209"/>
            <a:chExt cx="3751188" cy="412303"/>
          </a:xfrm>
        </p:grpSpPr>
        <p:sp>
          <p:nvSpPr>
            <p:cNvPr id="18" name="矩形: 圆角 24"/>
            <p:cNvSpPr/>
            <p:nvPr/>
          </p:nvSpPr>
          <p:spPr>
            <a:xfrm>
              <a:off x="5072465" y="1826209"/>
              <a:ext cx="3751188" cy="412303"/>
            </a:xfrm>
            <a:prstGeom prst="roundRect">
              <a:avLst/>
            </a:prstGeom>
            <a:noFill/>
            <a:ln w="12700" cap="flat" cmpd="sng" algn="ctr">
              <a:solidFill>
                <a:srgbClr val="FF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endParaRPr lang="zh-CN" altLang="en-US" sz="2400" b="1" kern="0" smtClean="0">
                <a:solidFill>
                  <a:srgbClr val="FF0000"/>
                </a:solidFill>
                <a:latin typeface="宋体" panose="02010600030101010101" pitchFamily="2" charset="-122"/>
                <a:ea typeface="宋体" panose="02010600030101010101" pitchFamily="2" charset="-122"/>
                <a:cs typeface="+mn-ea"/>
                <a:sym typeface="+mn-lt"/>
              </a:endParaRPr>
            </a:p>
          </p:txBody>
        </p:sp>
        <p:sp>
          <p:nvSpPr>
            <p:cNvPr id="19" name="文本框 17"/>
            <p:cNvSpPr txBox="1"/>
            <p:nvPr/>
          </p:nvSpPr>
          <p:spPr>
            <a:xfrm>
              <a:off x="5072465" y="1876760"/>
              <a:ext cx="3751188" cy="349641"/>
            </a:xfrm>
            <a:prstGeom prst="rect">
              <a:avLst/>
            </a:prstGeom>
            <a:noFill/>
          </p:spPr>
          <p:txBody>
            <a:bodyPr wrap="square" lIns="91413" tIns="45706" rIns="91413" bIns="45706"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l" defTabSz="914400">
                <a:buClrTx/>
                <a:buSzTx/>
                <a:buFontTx/>
                <a:defRPr/>
              </a:pPr>
              <a:r>
                <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rPr>
                <a:t>赓续中华优秀传统文化文脉</a:t>
              </a:r>
              <a:endPar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endParaRPr>
            </a:p>
          </p:txBody>
        </p:sp>
      </p:grpSp>
      <p:sp>
        <p:nvSpPr>
          <p:cNvPr id="6" name="矩形: 圆角 25"/>
          <p:cNvSpPr/>
          <p:nvPr>
            <p:custDataLst>
              <p:tags r:id="rId3"/>
            </p:custDataLst>
          </p:nvPr>
        </p:nvSpPr>
        <p:spPr>
          <a:xfrm>
            <a:off x="2359376" y="3558024"/>
            <a:ext cx="630160" cy="630160"/>
          </a:xfrm>
          <a:prstGeom prst="roundRect">
            <a:avLst/>
          </a:prstGeom>
          <a:solidFill>
            <a:srgbClr val="FF0000"/>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altLang="zh-CN" sz="5400" b="1" kern="0" smtClean="0">
                <a:solidFill>
                  <a:schemeClr val="bg1"/>
                </a:solidFill>
                <a:ea typeface="宋体" panose="02010600030101010101" pitchFamily="2" charset="-122"/>
                <a:cs typeface="+mn-ea"/>
                <a:sym typeface="+mn-lt"/>
              </a:rPr>
              <a:t>3</a:t>
            </a:r>
            <a:endParaRPr lang="en-US" altLang="zh-CN" sz="5400" b="1" kern="0" smtClean="0">
              <a:solidFill>
                <a:schemeClr val="bg1"/>
              </a:solidFill>
              <a:ea typeface="宋体" panose="02010600030101010101" pitchFamily="2" charset="-122"/>
              <a:cs typeface="+mn-ea"/>
              <a:sym typeface="+mn-lt"/>
            </a:endParaRPr>
          </a:p>
        </p:txBody>
      </p:sp>
      <p:grpSp>
        <p:nvGrpSpPr>
          <p:cNvPr id="7" name="组合 6"/>
          <p:cNvGrpSpPr/>
          <p:nvPr/>
        </p:nvGrpSpPr>
        <p:grpSpPr>
          <a:xfrm>
            <a:off x="3130261" y="3578719"/>
            <a:ext cx="6584314" cy="618260"/>
            <a:chOff x="5072465" y="1826209"/>
            <a:chExt cx="3751318" cy="412303"/>
          </a:xfrm>
        </p:grpSpPr>
        <p:sp>
          <p:nvSpPr>
            <p:cNvPr id="8" name="矩形: 圆角 24"/>
            <p:cNvSpPr/>
            <p:nvPr>
              <p:custDataLst>
                <p:tags r:id="rId4"/>
              </p:custDataLst>
            </p:nvPr>
          </p:nvSpPr>
          <p:spPr>
            <a:xfrm>
              <a:off x="5072465" y="1826209"/>
              <a:ext cx="3751188" cy="412303"/>
            </a:xfrm>
            <a:prstGeom prst="roundRect">
              <a:avLst/>
            </a:prstGeom>
            <a:noFill/>
            <a:ln w="12700" cap="flat" cmpd="sng" algn="ctr">
              <a:solidFill>
                <a:srgbClr val="FF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endParaRPr lang="zh-CN" altLang="en-US" sz="2400" b="1" kern="0" smtClean="0">
                <a:solidFill>
                  <a:srgbClr val="FF0000"/>
                </a:solidFill>
                <a:latin typeface="宋体" panose="02010600030101010101" pitchFamily="2" charset="-122"/>
                <a:ea typeface="宋体" panose="02010600030101010101" pitchFamily="2" charset="-122"/>
                <a:cs typeface="+mn-ea"/>
                <a:sym typeface="+mn-lt"/>
              </a:endParaRPr>
            </a:p>
          </p:txBody>
        </p:sp>
        <p:sp>
          <p:nvSpPr>
            <p:cNvPr id="9" name="文本框 17"/>
            <p:cNvSpPr txBox="1"/>
            <p:nvPr>
              <p:custDataLst>
                <p:tags r:id="rId5"/>
              </p:custDataLst>
            </p:nvPr>
          </p:nvSpPr>
          <p:spPr>
            <a:xfrm>
              <a:off x="5072465" y="1893117"/>
              <a:ext cx="3751318" cy="225707"/>
            </a:xfrm>
            <a:prstGeom prst="rect">
              <a:avLst/>
            </a:prstGeom>
            <a:noFill/>
          </p:spPr>
          <p:txBody>
            <a:bodyPr wrap="square" lIns="91413" tIns="45706" rIns="91413" bIns="45706"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defTabSz="914400">
                <a:buClrTx/>
                <a:buSzTx/>
                <a:buFontTx/>
                <a:defRPr/>
              </a:pPr>
              <a:r>
                <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rPr>
                <a:t>文脉之二的“达用”：中国推进着人类新文明复兴的潮流</a:t>
              </a:r>
              <a:endPar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endParaRPr>
            </a:p>
          </p:txBody>
        </p:sp>
      </p:grpSp>
      <p:sp>
        <p:nvSpPr>
          <p:cNvPr id="13" name="矩形: 圆角 25"/>
          <p:cNvSpPr/>
          <p:nvPr>
            <p:custDataLst>
              <p:tags r:id="rId6"/>
            </p:custDataLst>
          </p:nvPr>
        </p:nvSpPr>
        <p:spPr>
          <a:xfrm>
            <a:off x="2321911" y="4386064"/>
            <a:ext cx="630160" cy="630160"/>
          </a:xfrm>
          <a:prstGeom prst="roundRect">
            <a:avLst/>
          </a:prstGeom>
          <a:solidFill>
            <a:srgbClr val="FF0000"/>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altLang="zh-CN" sz="5400" b="1" kern="0" smtClean="0">
                <a:solidFill>
                  <a:schemeClr val="bg1"/>
                </a:solidFill>
                <a:ea typeface="宋体" panose="02010600030101010101" pitchFamily="2" charset="-122"/>
                <a:cs typeface="+mn-ea"/>
                <a:sym typeface="+mn-lt"/>
              </a:rPr>
              <a:t>4</a:t>
            </a:r>
            <a:endParaRPr lang="en-US" altLang="zh-CN" sz="5400" b="1" kern="0" smtClean="0">
              <a:solidFill>
                <a:schemeClr val="bg1"/>
              </a:solidFill>
              <a:ea typeface="宋体" panose="02010600030101010101" pitchFamily="2" charset="-122"/>
              <a:cs typeface="+mn-ea"/>
              <a:sym typeface="+mn-lt"/>
            </a:endParaRPr>
          </a:p>
        </p:txBody>
      </p:sp>
      <p:sp>
        <p:nvSpPr>
          <p:cNvPr id="14" name="矩形: 圆角 24"/>
          <p:cNvSpPr/>
          <p:nvPr>
            <p:custDataLst>
              <p:tags r:id="rId7"/>
            </p:custDataLst>
          </p:nvPr>
        </p:nvSpPr>
        <p:spPr>
          <a:xfrm>
            <a:off x="3130261" y="4385169"/>
            <a:ext cx="6584086" cy="618260"/>
          </a:xfrm>
          <a:prstGeom prst="roundRect">
            <a:avLst/>
          </a:prstGeom>
          <a:noFill/>
          <a:ln w="12700" cap="flat" cmpd="sng" algn="ctr">
            <a:solidFill>
              <a:srgbClr val="FF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endParaRPr lang="zh-CN" altLang="en-US" sz="2400" b="1" kern="0" smtClean="0">
              <a:solidFill>
                <a:srgbClr val="FF0000"/>
              </a:solidFill>
              <a:latin typeface="宋体" panose="02010600030101010101" pitchFamily="2" charset="-122"/>
              <a:ea typeface="宋体" panose="02010600030101010101" pitchFamily="2" charset="-122"/>
              <a:cs typeface="+mn-ea"/>
              <a:sym typeface="+mn-lt"/>
            </a:endParaRPr>
          </a:p>
        </p:txBody>
      </p:sp>
      <p:sp>
        <p:nvSpPr>
          <p:cNvPr id="15" name="文本框 17"/>
          <p:cNvSpPr txBox="1"/>
          <p:nvPr>
            <p:custDataLst>
              <p:tags r:id="rId8"/>
            </p:custDataLst>
          </p:nvPr>
        </p:nvSpPr>
        <p:spPr>
          <a:xfrm>
            <a:off x="3130261" y="4449304"/>
            <a:ext cx="6584086" cy="438626"/>
          </a:xfrm>
          <a:prstGeom prst="rect">
            <a:avLst/>
          </a:prstGeom>
          <a:noFill/>
        </p:spPr>
        <p:txBody>
          <a:bodyPr wrap="square" lIns="91413" tIns="45706" rIns="91413" bIns="45706"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defTabSz="914400">
              <a:buClrTx/>
              <a:buSzTx/>
              <a:buFontTx/>
              <a:defRPr/>
            </a:pPr>
            <a:r>
              <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rPr>
              <a:t>文脉之三的“达用”：建立共产党人坚韧强大的“心学”</a:t>
            </a:r>
            <a:endParaRPr lang="zh-CN" altLang="en-US" sz="2000" b="1">
              <a:ln w="6350">
                <a:noFill/>
              </a:ln>
              <a:solidFill>
                <a:srgbClr val="FF0000"/>
              </a:solidFill>
              <a:effectLst>
                <a:outerShdw blurRad="38100" dist="38100" dir="2700000" algn="tl">
                  <a:srgbClr val="000000">
                    <a:alpha val="43137"/>
                  </a:srgbClr>
                </a:outerShdw>
              </a:effectLst>
              <a:latin typeface="黑体" panose="02010609060101010101" charset="-122"/>
              <a:ea typeface="黑体" panose="02010609060101010101" charset="-122"/>
              <a:cs typeface="黑体" panose="02010609060101010101" charset="-122"/>
              <a:sym typeface="+mn-lt"/>
            </a:endParaRPr>
          </a:p>
        </p:txBody>
      </p:sp>
    </p:spTree>
  </p:cSld>
  <p:clrMapOvr>
    <a:masterClrMapping/>
  </p:clrMapOvr>
  <mc:AlternateContent>
    <mc:Choice xmlns:p14="http://schemas.microsoft.com/office/powerpoint/2010/main" Requires="p14">
      <p:transition spd="slow" advTm="0" p14:dur="2000"/>
    </mc:Choice>
    <mc:Fallback>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dur="250"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nodeType="afterGroup">
                            <p:stCondLst>
                              <p:cond delay="250"/>
                            </p:stCondLst>
                            <p:childTnLst>
                              <p:par>
                                <p:cTn id="9" presetID="26" presetClass="emph" presetSubtype="0" dur="25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nodeType="afterGroup">
                            <p:stCondLst>
                              <p:cond delay="500"/>
                            </p:stCondLst>
                            <p:childTnLst>
                              <p:par>
                                <p:cTn id="13" presetID="16" presetClass="entr" presetSubtype="21" dur="50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nodeType="afterGroup">
                            <p:stCondLst>
                              <p:cond delay="1000"/>
                            </p:stCondLst>
                            <p:childTnLst>
                              <p:par>
                                <p:cTn id="17" presetID="53" presetClass="entr" presetSubtype="16" dur="50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nodeType="afterGroup">
                            <p:stCondLst>
                              <p:cond delay="1500"/>
                            </p:stCondLst>
                            <p:childTnLst>
                              <p:par>
                                <p:cTn id="23" presetID="2" presetClass="entr" presetSubtype="2" dur="750" decel="5600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1+#ppt_w/2"/>
                                          </p:val>
                                        </p:tav>
                                        <p:tav tm="100000">
                                          <p:val>
                                            <p:strVal val="#ppt_x"/>
                                          </p:val>
                                        </p:tav>
                                      </p:tavLst>
                                    </p:anim>
                                    <p:anim calcmode="lin" valueType="num">
                                      <p:cBhvr additive="base">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250"/>
                            </p:stCondLst>
                            <p:childTnLst>
                              <p:par>
                                <p:cTn id="28" presetID="53" presetClass="entr" presetSubtype="16" dur="5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nodeType="afterGroup">
                            <p:stCondLst>
                              <p:cond delay="2750"/>
                            </p:stCondLst>
                            <p:childTnLst>
                              <p:par>
                                <p:cTn id="34" presetID="2" presetClass="entr" presetSubtype="2" dur="750" decel="5600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1+#ppt_w/2"/>
                                          </p:val>
                                        </p:tav>
                                        <p:tav tm="100000">
                                          <p:val>
                                            <p:strVal val="#ppt_x"/>
                                          </p:val>
                                        </p:tav>
                                      </p:tavLst>
                                    </p:anim>
                                    <p:anim calcmode="lin" valueType="num">
                                      <p:cBhvr additive="base">
                                        <p:cTn id="37" dur="750" fill="hold"/>
                                        <p:tgtEl>
                                          <p:spTgt spid="17"/>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3500"/>
                            </p:stCondLst>
                            <p:childTnLst>
                              <p:par>
                                <p:cTn id="39" presetID="53" presetClass="entr" presetSubtype="16" dur="50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par>
                          <p:cTn id="44" fill="hold" nodeType="afterGroup">
                            <p:stCondLst>
                              <p:cond delay="4000"/>
                            </p:stCondLst>
                            <p:childTnLst>
                              <p:par>
                                <p:cTn id="45" presetID="2" presetClass="entr" presetSubtype="2" dur="750" decel="5600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750" fill="hold"/>
                                        <p:tgtEl>
                                          <p:spTgt spid="7"/>
                                        </p:tgtEl>
                                        <p:attrNameLst>
                                          <p:attrName>ppt_x</p:attrName>
                                        </p:attrNameLst>
                                      </p:cBhvr>
                                      <p:tavLst>
                                        <p:tav tm="0">
                                          <p:val>
                                            <p:strVal val="1+#ppt_w/2"/>
                                          </p:val>
                                        </p:tav>
                                        <p:tav tm="100000">
                                          <p:val>
                                            <p:strVal val="#ppt_x"/>
                                          </p:val>
                                        </p:tav>
                                      </p:tavLst>
                                    </p:anim>
                                    <p:anim calcmode="lin" valueType="num">
                                      <p:cBhvr additive="base">
                                        <p:cTn id="48" dur="750" fill="hold"/>
                                        <p:tgtEl>
                                          <p:spTgt spid="7"/>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4750"/>
                            </p:stCondLst>
                            <p:childTnLst>
                              <p:par>
                                <p:cTn id="50" presetID="53" presetClass="entr" presetSubtype="16" dur="50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6" grpId="0"/>
      <p:bldP spid="13"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1499235" y="3224530"/>
            <a:ext cx="9834880" cy="922020"/>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5400">
                <a:solidFill>
                  <a:srgbClr val="C00000"/>
                </a:solidFill>
                <a:latin typeface="黑体" panose="02010609060101010101" charset="-122"/>
                <a:ea typeface="黑体" panose="02010609060101010101" charset="-122"/>
                <a:sym typeface="Arial" pitchFamily="34" charset="0"/>
              </a:rPr>
              <a:t>赓续中华优秀传统文化文脉</a:t>
            </a:r>
            <a:endParaRPr lang="zh-CN" altLang="en-US" sz="5400">
              <a:solidFill>
                <a:srgbClr val="C00000"/>
              </a:solidFill>
              <a:latin typeface="黑体" panose="02010609060101010101" charset="-122"/>
              <a:ea typeface="黑体" panose="02010609060101010101" charset="-122"/>
              <a:sym typeface="Arial" pitchFamily="34" charset="0"/>
            </a:endParaRPr>
          </a:p>
        </p:txBody>
      </p:sp>
      <p:grpSp>
        <p:nvGrpSpPr>
          <p:cNvPr id="16" name="组合 15"/>
          <p:cNvGrpSpPr/>
          <p:nvPr/>
        </p:nvGrpSpPr>
        <p:grpSpPr>
          <a:xfrm>
            <a:off x="4876684" y="162705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C00000"/>
            </a:solidFill>
            <a:ln w="25400" cap="flat" cmpd="sng" algn="ctr">
              <a:gradFill flip="none" rotWithShape="1">
                <a:gsLst>
                  <a:gs pos="0">
                    <a:srgbClr val="FFF200"/>
                  </a:gs>
                  <a:gs pos="45000">
                    <a:srgbClr val="FF7A00"/>
                  </a:gs>
                  <a:gs pos="70000">
                    <a:srgbClr val="FF0300"/>
                  </a:gs>
                  <a:gs pos="100000">
                    <a:srgbClr val="4D0808"/>
                  </a:gs>
                </a:gsLst>
                <a:lin ang="8100000" scaled="1"/>
              </a:gradFill>
              <a:prstDash val="solid"/>
            </a:ln>
            <a:effectLst>
              <a:reflection blurRad="6350" stA="52000" endA="300" endPos="35000" dir="5400000" sy="-100000" algn="bl" rotWithShape="0"/>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4">
              <a:off x="802226" y="2296781"/>
              <a:ext cx="458994" cy="381068"/>
            </a:xfrm>
            <a:prstGeom prst="star5">
              <a:avLst/>
            </a:prstGeom>
            <a:gradFill flip="none" rotWithShape="1">
              <a:gsLst>
                <a:gs pos="17000">
                  <a:srgbClr val="FFF200"/>
                </a:gs>
                <a:gs pos="79000">
                  <a:srgbClr val="FF7A00"/>
                </a:gs>
              </a:gsLst>
              <a:path path="circle">
                <a:fillToRect l="50000" t="50000" r="50000" b="50000"/>
              </a:path>
            </a:gradFill>
            <a:ln w="12700" cap="flat" cmpd="sng" algn="ctr">
              <a:solidFill>
                <a:srgbClr val="FFFF00"/>
              </a:solidFill>
              <a:prstDash val="solid"/>
            </a:ln>
            <a:effectLst>
              <a:outerShdw blurRad="38100" sx="102000" sy="102000" algn="ctr" rotWithShape="0">
                <a:prstClr val="black"/>
              </a:outerShdw>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0410"/>
            </a:xfrm>
            <a:prstGeom prst="rect">
              <a:avLst/>
            </a:prstGeom>
          </p:spPr>
          <p:txBody>
            <a:bodyPr wrap="square">
              <a:spAutoFit/>
            </a:bodyPr>
            <a:lstStyle>
              <a:defPPr>
                <a:defRPr lang="zh-CN"/>
              </a:defPPr>
              <a:lvl1pPr marL="0" algn="l" defTabSz="457200" rtl="0" eaLnBrk="1" fontAlgn="base" latinLnBrk="0" hangingPunct="1">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cs typeface="+mn-cs"/>
                </a:defRPr>
              </a:lvl1pPr>
              <a:lvl2pPr marL="4572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2pPr>
              <a:lvl3pPr marL="9144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3pPr>
              <a:lvl4pPr marL="13716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4pPr>
              <a:lvl5pPr marL="18288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5pPr>
              <a:lvl6pPr marL="2286000" algn="l" defTabSz="457200" rtl="0" eaLnBrk="1" latinLnBrk="0" hangingPunct="1">
                <a:defRPr sz="1800" kern="1200">
                  <a:solidFill>
                    <a:schemeClr val="tx1"/>
                  </a:solidFill>
                  <a:latin typeface="Arial" pitchFamily="34" charset="0"/>
                  <a:ea typeface="宋体" panose="02010600030101010101" pitchFamily="2" charset="-122"/>
                  <a:cs typeface="+mn-cs"/>
                </a:defRPr>
              </a:lvl6pPr>
              <a:lvl7pPr marL="2743200" algn="l" defTabSz="457200" rtl="0" eaLnBrk="1" latinLnBrk="0" hangingPunct="1">
                <a:defRPr sz="1800" kern="1200">
                  <a:solidFill>
                    <a:schemeClr val="tx1"/>
                  </a:solidFill>
                  <a:latin typeface="Arial" pitchFamily="34" charset="0"/>
                  <a:ea typeface="宋体" panose="02010600030101010101" pitchFamily="2" charset="-122"/>
                  <a:cs typeface="+mn-cs"/>
                </a:defRPr>
              </a:lvl7pPr>
              <a:lvl8pPr marL="3200400" algn="l" defTabSz="457200" rtl="0" eaLnBrk="1" latinLnBrk="0" hangingPunct="1">
                <a:defRPr sz="1800" kern="1200">
                  <a:solidFill>
                    <a:schemeClr val="tx1"/>
                  </a:solidFill>
                  <a:latin typeface="Arial" pitchFamily="34" charset="0"/>
                  <a:ea typeface="宋体" panose="02010600030101010101" pitchFamily="2" charset="-122"/>
                  <a:cs typeface="+mn-cs"/>
                </a:defRPr>
              </a:lvl8pPr>
              <a:lvl9pPr marL="3657600" algn="l" defTabSz="457200" rtl="0" eaLnBrk="1" latinLnBrk="0" hangingPunct="1">
                <a:defRPr sz="1800" kern="1200">
                  <a:solidFill>
                    <a:schemeClr val="tx1"/>
                  </a:solidFill>
                  <a:latin typeface="Arial" pitchFamily="34" charset="0"/>
                  <a:ea typeface="宋体" panose="02010600030101010101" pitchFamily="2" charset="-122"/>
                  <a:cs typeface="+mn-cs"/>
                </a:defRPr>
              </a:lvl9pPr>
            </a:lstStyle>
            <a:p>
              <a:pPr algn="ctr" defTabSz="1219200">
                <a:defRPr/>
              </a:pPr>
              <a:r>
                <a:rPr lang="zh-CN" altLang="en-US" sz="2760">
                  <a:solidFill>
                    <a:schemeClr val="bg2"/>
                  </a:solidFill>
                  <a:latin typeface="宋体" panose="02010600030101010101" pitchFamily="2" charset="-122"/>
                  <a:ea typeface="宋体" panose="02010600030101010101" pitchFamily="2" charset="-122"/>
                  <a:cs typeface="+mn-ea"/>
                  <a:sym typeface="+mn-lt"/>
                </a:rPr>
                <a:t>第一部分</a:t>
              </a:r>
              <a:endParaRPr lang="zh-CN" altLang="en-US" sz="1800">
                <a:solidFill>
                  <a:schemeClr val="bg2"/>
                </a:solidFill>
                <a:latin typeface="宋体" panose="02010600030101010101" pitchFamily="2" charset="-122"/>
                <a:ea typeface="宋体" panose="02010600030101010101" pitchFamily="2" charset="-122"/>
                <a:cs typeface="+mn-ea"/>
                <a:sym typeface="+mn-lt"/>
              </a:endParaRPr>
            </a:p>
          </p:txBody>
        </p:sp>
      </p:grpSp>
    </p:spTree>
  </p:cSld>
  <p:clrMapOvr>
    <a:masterClrMapping/>
  </p:clrMapOvr>
  <mc:AlternateContent>
    <mc:Choice xmlns:p14="http://schemas.microsoft.com/office/powerpoint/2010/main" Requires="p14">
      <p:transition spd="slow" advTm="3000" p14:dur="2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2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nodeType="afterGroup">
                            <p:stCondLst>
                              <p:cond delay="200"/>
                            </p:stCondLst>
                            <p:childTnLst>
                              <p:par>
                                <p:cTn id="11" presetID="6" presetClass="emph" presetSubtype="0" dur="100" fill="hold" nodeType="afterEffect">
                                  <p:stCondLst>
                                    <p:cond delay="0"/>
                                  </p:stCondLst>
                                  <p:childTnLst>
                                    <p:animScale>
                                      <p:cBhvr>
                                        <p:cTn id="12" dur="100" fill="hold"/>
                                        <p:tgtEl>
                                          <p:spTgt spid="16"/>
                                        </p:tgtEl>
                                      </p:cBhvr>
                                      <p:by x="115000" y="115000"/>
                                    </p:animScale>
                                  </p:childTnLst>
                                </p:cTn>
                              </p:par>
                              <p:par>
                                <p:cTn id="13" presetID="6" presetClass="emph" presetSubtype="0" dur="100" fill="hold" nodeType="withEffect">
                                  <p:stCondLst>
                                    <p:cond delay="200"/>
                                  </p:stCondLst>
                                  <p:childTnLst>
                                    <p:animScale>
                                      <p:cBhvr>
                                        <p:cTn id="14" dur="100" fill="hold"/>
                                        <p:tgtEl>
                                          <p:spTgt spid="16"/>
                                        </p:tgtEl>
                                      </p:cBhvr>
                                      <p:by x="85000" y="85000"/>
                                    </p:animScale>
                                  </p:childTnLst>
                                </p:cTn>
                              </p:par>
                            </p:childTnLst>
                          </p:cTn>
                        </p:par>
                        <p:par>
                          <p:cTn id="15" fill="hold" nodeType="afterGroup">
                            <p:stCondLst>
                              <p:cond delay="500"/>
                            </p:stCondLst>
                            <p:childTnLst>
                              <p:par>
                                <p:cTn id="16" presetID="6" presetClass="emph" presetSubtype="0" dur="100" fill="hold" nodeType="afterEffect">
                                  <p:stCondLst>
                                    <p:cond delay="0"/>
                                  </p:stCondLst>
                                  <p:childTnLst>
                                    <p:animScale>
                                      <p:cBhvr>
                                        <p:cTn id="17" dur="100" fill="hold"/>
                                        <p:tgtEl>
                                          <p:spTgt spid="16"/>
                                        </p:tgtEl>
                                      </p:cBhvr>
                                      <p:by x="105000" y="105000"/>
                                    </p:animScale>
                                  </p:childTnLst>
                                </p:cTn>
                              </p:par>
                              <p:par>
                                <p:cTn id="18" presetID="6" presetClass="emph" presetSubtype="0" dur="100" fill="hold" nodeType="withEffect">
                                  <p:stCondLst>
                                    <p:cond delay="200"/>
                                  </p:stCondLst>
                                  <p:childTnLst>
                                    <p:animScale>
                                      <p:cBhvr>
                                        <p:cTn id="19" dur="100" fill="hold"/>
                                        <p:tgtEl>
                                          <p:spTgt spid="16"/>
                                        </p:tgtEl>
                                      </p:cBhvr>
                                      <p:by x="95000" y="95000"/>
                                    </p:animScale>
                                  </p:childTnLst>
                                </p:cTn>
                              </p:par>
                            </p:childTnLst>
                          </p:cTn>
                        </p:par>
                      </p:childTnLst>
                    </p:cTn>
                  </p:par>
                  <p:par>
                    <p:cTn id="20" fill="hold" nodeType="clickPar">
                      <p:stCondLst>
                        <p:cond delay="indefinite"/>
                        <p:cond evt="onBegin" delay="0">
                          <p:tn val="19"/>
                        </p:cond>
                      </p:stCondLst>
                      <p:childTnLst>
                        <p:par>
                          <p:cTn id="21" fill="hold">
                            <p:stCondLst>
                              <p:cond delay="0"/>
                            </p:stCondLst>
                            <p:childTnLst>
                              <p:par>
                                <p:cTn id="22" presetID="2" presetClass="entr" presetSubtype="2" dur="50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 name="组合 26"/>
          <p:cNvGrpSpPr/>
          <p:nvPr/>
        </p:nvGrpSpPr>
        <p:grpSpPr>
          <a:xfrm>
            <a:off x="402590" y="1213487"/>
            <a:ext cx="11369040" cy="5057138"/>
            <a:chOff x="4139951" y="814976"/>
            <a:chExt cx="7651320" cy="560661"/>
          </a:xfrm>
        </p:grpSpPr>
        <p:sp>
          <p:nvSpPr>
            <p:cNvPr id="28" name="圆角矩形 27"/>
            <p:cNvSpPr/>
            <p:nvPr/>
          </p:nvSpPr>
          <p:spPr>
            <a:xfrm>
              <a:off x="4139951" y="814976"/>
              <a:ext cx="7651320" cy="560661"/>
            </a:xfrm>
            <a:prstGeom prst="roundRect">
              <a:avLst>
                <a:gd name="adj" fmla="val 9874"/>
              </a:avLst>
            </a:prstGeom>
            <a:solidFill>
              <a:sysClr val="window" lastClr="FFFFFF">
                <a:alpha val="60000"/>
              </a:sysClr>
            </a:solidFill>
            <a:ln w="12700" cap="flat" cmpd="sng" algn="ctr">
              <a:solidFill>
                <a:srgbClr val="C00000"/>
              </a:solidFill>
              <a:prstDash val="solid"/>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ea typeface="宋体" panose="02010600030101010101" pitchFamily="2" charset="-122"/>
              </a:endParaRPr>
            </a:p>
          </p:txBody>
        </p:sp>
        <p:sp>
          <p:nvSpPr>
            <p:cNvPr id="29" name="TextBox 5"/>
            <p:cNvSpPr txBox="1"/>
            <p:nvPr/>
          </p:nvSpPr>
          <p:spPr>
            <a:xfrm>
              <a:off x="7400651" y="914802"/>
              <a:ext cx="4016259" cy="26519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indent="0" defTabSz="914400" fontAlgn="auto">
                <a:lnSpc>
                  <a:spcPct val="150000"/>
                </a:lnSpc>
                <a:buFont typeface="Wingdings" panose="05000000000000000000" pitchFamily="2" charset="2"/>
                <a:buNone/>
                <a:defRPr/>
              </a:pPr>
              <a:r>
                <a:rPr lang="en-US" altLang="zh-CN" sz="3600" b="1" kern="0">
                  <a:solidFill>
                    <a:prstClr val="black"/>
                  </a:solidFill>
                  <a:latin typeface="微软雅黑" panose="020b0503020204020204" pitchFamily="34" charset="-122"/>
                  <a:ea typeface="微软雅黑" panose="020b0503020204020204" pitchFamily="34" charset="-122"/>
                </a:rPr>
                <a:t>       </a:t>
              </a:r>
              <a:r>
                <a:rPr sz="3600" b="1" kern="0">
                  <a:solidFill>
                    <a:prstClr val="black"/>
                  </a:solidFill>
                  <a:latin typeface="微软雅黑" panose="020b0503020204020204" pitchFamily="34" charset="-122"/>
                  <a:ea typeface="微软雅黑" panose="020b0503020204020204" pitchFamily="34" charset="-122"/>
                </a:rPr>
                <a:t>对中华优秀传统文化来说，我认为，可赓续三条文脉。</a:t>
              </a:r>
              <a:endParaRPr sz="3600" b="1" kern="0">
                <a:solidFill>
                  <a:prstClr val="black"/>
                </a:solidFill>
                <a:latin typeface="微软雅黑" panose="020b0503020204020204" pitchFamily="34" charset="-122"/>
                <a:ea typeface="微软雅黑" panose="020b0503020204020204" pitchFamily="34" charset="-122"/>
              </a:endParaRPr>
            </a:p>
          </p:txBody>
        </p:sp>
      </p:grpSp>
      <p:pic>
        <p:nvPicPr>
          <p:cNvPr id="6" name="图片 5" descr="防盗标签"/>
          <p:cNvPicPr>
            <a:picLocks noChangeAspect="1"/>
          </p:cNvPicPr>
          <p:nvPr/>
        </p:nvPicPr>
        <p:blipFill>
          <a:blip r:embed="rId3"/>
          <a:stretch>
            <a:fillRect/>
          </a:stretch>
        </p:blipFill>
        <p:spPr>
          <a:xfrm>
            <a:off x="3684270" y="2219960"/>
            <a:ext cx="3600" cy="377"/>
          </a:xfrm>
          <a:prstGeom prst="rect">
            <a:avLst/>
          </a:prstGeom>
        </p:spPr>
      </p:pic>
      <p:pic>
        <p:nvPicPr>
          <p:cNvPr id="2" name="图片 1"/>
          <p:cNvPicPr>
            <a:picLocks noChangeAspect="1"/>
          </p:cNvPicPr>
          <p:nvPr>
            <p:custDataLst>
              <p:tags r:id="rId5"/>
            </p:custDataLst>
          </p:nvPr>
        </p:nvPicPr>
        <p:blipFill>
          <a:blip r:embed="rId4"/>
          <a:stretch>
            <a:fillRect/>
          </a:stretch>
        </p:blipFill>
        <p:spPr>
          <a:xfrm>
            <a:off x="158750" y="1679575"/>
            <a:ext cx="4728845" cy="5753100"/>
          </a:xfrm>
          <a:prstGeom prst="rect">
            <a:avLst/>
          </a:prstGeom>
        </p:spPr>
      </p:pic>
    </p:spTree>
  </p:cSld>
  <p:clrMapOvr>
    <a:masterClrMapping/>
  </p:clrMapOvr>
  <mc:AlternateContent>
    <mc:Choice xmlns:p14="http://schemas.microsoft.com/office/powerpoint/2010/main" Requires="p14">
      <p:transition spd="slow" advTm="3000" p14:dur="2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nodeType="afterGroup">
                            <p:stCondLst>
                              <p:cond delay="500"/>
                            </p:stCondLst>
                            <p:childTnLst>
                              <p:par>
                                <p:cTn id="9" presetID="53" presetClass="entr" presetSubtype="16" dur="5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 name="组合 26"/>
          <p:cNvGrpSpPr/>
          <p:nvPr/>
        </p:nvGrpSpPr>
        <p:grpSpPr>
          <a:xfrm>
            <a:off x="652780" y="1113790"/>
            <a:ext cx="8864600" cy="5391150"/>
            <a:chOff x="3675526" y="1025664"/>
            <a:chExt cx="8115745" cy="436989"/>
          </a:xfrm>
        </p:grpSpPr>
        <p:sp>
          <p:nvSpPr>
            <p:cNvPr id="28" name="圆角矩形 27"/>
            <p:cNvSpPr/>
            <p:nvPr/>
          </p:nvSpPr>
          <p:spPr>
            <a:xfrm>
              <a:off x="3675526" y="1025664"/>
              <a:ext cx="8115745" cy="436989"/>
            </a:xfrm>
            <a:prstGeom prst="roundRect">
              <a:avLst>
                <a:gd name="adj" fmla="val 9874"/>
              </a:avLst>
            </a:prstGeom>
            <a:solidFill>
              <a:sysClr val="window" lastClr="FFFFFF">
                <a:alpha val="60000"/>
              </a:sysClr>
            </a:solidFill>
            <a:ln w="12700" cap="flat" cmpd="sng" algn="ctr">
              <a:solidFill>
                <a:srgbClr val="C00000"/>
              </a:solidFill>
              <a:prstDash val="solid"/>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ea typeface="宋体" panose="02010600030101010101" pitchFamily="2" charset="-122"/>
              </a:endParaRPr>
            </a:p>
          </p:txBody>
        </p:sp>
        <p:sp>
          <p:nvSpPr>
            <p:cNvPr id="29" name="TextBox 5"/>
            <p:cNvSpPr txBox="1"/>
            <p:nvPr/>
          </p:nvSpPr>
          <p:spPr>
            <a:xfrm>
              <a:off x="4224327" y="1060201"/>
              <a:ext cx="7162319" cy="354172"/>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indent="0" algn="ctr" defTabSz="914400" fontAlgn="auto">
                <a:lnSpc>
                  <a:spcPct val="150000"/>
                </a:lnSpc>
                <a:spcBef>
                  <a:spcPct val="0"/>
                </a:spcBef>
                <a:spcAft>
                  <a:spcPct val="0"/>
                </a:spcAft>
                <a:buFont typeface="Wingdings" panose="05000000000000000000" pitchFamily="2" charset="2"/>
                <a:buNone/>
                <a:defRPr/>
              </a:pPr>
              <a:r>
                <a:rPr lang="en-US" altLang="zh-CN" sz="2400" b="1" kern="0">
                  <a:solidFill>
                    <a:prstClr val="black"/>
                  </a:solidFill>
                  <a:latin typeface="微软雅黑" panose="020b0503020204020204" pitchFamily="34" charset="-122"/>
                  <a:ea typeface="微软雅黑" panose="020b0503020204020204" pitchFamily="34" charset="-122"/>
                </a:rPr>
                <a:t>       </a:t>
              </a:r>
              <a:r>
                <a:rPr sz="2400" b="1" kern="0">
                  <a:solidFill>
                    <a:srgbClr val="FF0000"/>
                  </a:solidFill>
                  <a:latin typeface="微软雅黑" panose="020b0503020204020204" pitchFamily="34" charset="-122"/>
                  <a:ea typeface="微软雅黑" panose="020b0503020204020204" pitchFamily="34" charset="-122"/>
                </a:rPr>
                <a:t>文脉之一，“以和为贵”的天下大道。</a:t>
              </a:r>
              <a:endParaRPr sz="2400" b="1" kern="0">
                <a:latin typeface="微软雅黑" panose="020b0503020204020204" pitchFamily="34" charset="-122"/>
                <a:ea typeface="微软雅黑" panose="020b0503020204020204" pitchFamily="34" charset="-122"/>
              </a:endParaRPr>
            </a:p>
            <a:p>
              <a:pPr lvl="0" indent="0" defTabSz="914400" fontAlgn="auto">
                <a:lnSpc>
                  <a:spcPct val="150000"/>
                </a:lnSpc>
                <a:spcBef>
                  <a:spcPct val="0"/>
                </a:spcBef>
                <a:spcAft>
                  <a:spcPct val="0"/>
                </a:spcAft>
                <a:buFont typeface="Wingdings" panose="05000000000000000000" pitchFamily="2" charset="2"/>
                <a:buNone/>
                <a:defRPr/>
              </a:pPr>
              <a:r>
                <a:rPr sz="2400" b="1" kern="0">
                  <a:latin typeface="微软雅黑" panose="020b0503020204020204" pitchFamily="34" charset="-122"/>
                  <a:ea typeface="微软雅黑" panose="020b0503020204020204" pitchFamily="34" charset="-122"/>
                </a:rPr>
                <a:t>“和”是中国历史文化的特征向量，古代先哲的生命信仰和思维基础。“和也者，天下之达道也。致中和，天地位焉，万物育焉。”“和实生物，同则不继”。和而不同，才能万物并育、大道并行。“万物并育而不相害，道并行而不相悖”。</a:t>
              </a:r>
              <a:endParaRPr sz="2400" b="1" kern="0">
                <a:latin typeface="微软雅黑" panose="020b0503020204020204" pitchFamily="34" charset="-122"/>
                <a:ea typeface="微软雅黑" panose="020b0503020204020204" pitchFamily="34" charset="-122"/>
              </a:endParaRPr>
            </a:p>
          </p:txBody>
        </p:sp>
      </p:grpSp>
      <p:sp>
        <p:nvSpPr>
          <p:cNvPr id="31" name="Freeform 25"/>
          <p:cNvSpPr>
            <a:spLocks noEditPoints="1"/>
          </p:cNvSpPr>
          <p:nvPr/>
        </p:nvSpPr>
        <p:spPr bwMode="auto">
          <a:xfrm flipH="1">
            <a:off x="9617728" y="3057510"/>
            <a:ext cx="2282955" cy="2155537"/>
          </a:xfrm>
          <a:custGeom>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C00000"/>
          </a:solidFill>
          <a:ln w="9525">
            <a:noFill/>
            <a:round/>
          </a:ln>
          <a:effectLst>
            <a:reflection blurRad="6350" stA="52000" endA="300" endPos="35000" dir="5400000" sy="-100000" algn="bl" rotWithShape="0"/>
          </a:effectLst>
        </p:spPr>
        <p:txBody>
          <a:bodyPr lIns="123762" tIns="61880" rIns="123762" bIns="6188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endParaRPr lang="zh-CN" altLang="en-US" sz="2400">
              <a:solidFill>
                <a:prstClr val="black"/>
              </a:solidFill>
              <a:ea typeface="微软雅黑" panose="020b0503020204020204" pitchFamily="34" charset="-122"/>
            </a:endParaRPr>
          </a:p>
        </p:txBody>
      </p:sp>
      <p:pic>
        <p:nvPicPr>
          <p:cNvPr id="6" name="图片 5" descr="防盗标签"/>
          <p:cNvPicPr>
            <a:picLocks noChangeAspect="1"/>
          </p:cNvPicPr>
          <p:nvPr/>
        </p:nvPicPr>
        <p:blipFill>
          <a:blip r:embed="rId3"/>
          <a:stretch>
            <a:fillRect/>
          </a:stretch>
        </p:blipFill>
        <p:spPr>
          <a:xfrm>
            <a:off x="3684270" y="2219960"/>
            <a:ext cx="3600" cy="377"/>
          </a:xfrm>
          <a:prstGeom prst="rect">
            <a:avLst/>
          </a:prstGeom>
        </p:spPr>
      </p:pic>
      <p:grpSp>
        <p:nvGrpSpPr>
          <p:cNvPr id="8" name="PA-102275"/>
          <p:cNvGrpSpPr/>
          <p:nvPr>
            <p:custDataLst>
              <p:tags r:id="rId4"/>
            </p:custDataLst>
          </p:nvPr>
        </p:nvGrpSpPr>
        <p:grpSpPr>
          <a:xfrm flipH="1">
            <a:off x="163830" y="5656580"/>
            <a:ext cx="9122410" cy="1000125"/>
            <a:chOff x="-2420414" y="735965"/>
            <a:chExt cx="11011198" cy="1285727"/>
          </a:xfrm>
        </p:grpSpPr>
        <p:cxnSp>
          <p:nvCxnSpPr>
            <p:cNvPr id="9" name="PA-直接连接符 4"/>
            <p:cNvCxnSpPr/>
            <p:nvPr>
              <p:custDataLst>
                <p:tags r:id="rId5"/>
              </p:custDataLst>
            </p:nvPr>
          </p:nvCxnSpPr>
          <p:spPr>
            <a:xfrm flipH="1">
              <a:off x="-2420414" y="1912510"/>
              <a:ext cx="9950821" cy="0"/>
            </a:xfrm>
            <a:prstGeom prst="line">
              <a:avLst/>
            </a:prstGeom>
            <a:noFill/>
            <a:ln w="57150" cap="flat" cmpd="sng" algn="ctr">
              <a:solidFill>
                <a:srgbClr val="B50000"/>
              </a:solidFill>
              <a:prstDash val="solid"/>
              <a:miter lim="800000"/>
            </a:ln>
            <a:effectLst/>
          </p:spPr>
        </p:cxnSp>
        <p:sp>
          <p:nvSpPr>
            <p:cNvPr id="10" name="PA-îṡlíďè"/>
            <p:cNvSpPr/>
            <p:nvPr>
              <p:custDataLst>
                <p:tags r:id="rId6"/>
              </p:custDataLst>
            </p:nvPr>
          </p:nvSpPr>
          <p:spPr>
            <a:xfrm rot="5400000" flipH="1">
              <a:off x="6071763" y="-497329"/>
              <a:ext cx="1285727" cy="3752314"/>
            </a:xfrm>
            <a:custGeom>
              <a:gdLst>
                <a:gd name="connsiteX0" fmla="*/ 857469 w 1714303"/>
                <a:gd name="connsiteY0" fmla="*/ 0 h 5003085"/>
                <a:gd name="connsiteX1" fmla="*/ 5717 w 1714303"/>
                <a:gd name="connsiteY1" fmla="*/ 763774 h 5003085"/>
                <a:gd name="connsiteX2" fmla="*/ 0 w 1714303"/>
                <a:gd name="connsiteY2" fmla="*/ 2473905 h 5003085"/>
                <a:gd name="connsiteX3" fmla="*/ 2146 w 1714303"/>
                <a:gd name="connsiteY3" fmla="*/ 2473905 h 5003085"/>
                <a:gd name="connsiteX4" fmla="*/ 2146 w 1714303"/>
                <a:gd name="connsiteY4" fmla="*/ 5003085 h 5003085"/>
                <a:gd name="connsiteX5" fmla="*/ 277822 w 1714303"/>
                <a:gd name="connsiteY5" fmla="*/ 5003085 h 5003085"/>
                <a:gd name="connsiteX6" fmla="*/ 277822 w 1714303"/>
                <a:gd name="connsiteY6" fmla="*/ 2473905 h 5003085"/>
                <a:gd name="connsiteX7" fmla="*/ 280424 w 1714303"/>
                <a:gd name="connsiteY7" fmla="*/ 2473905 h 5003085"/>
                <a:gd name="connsiteX8" fmla="*/ 280424 w 1714303"/>
                <a:gd name="connsiteY8" fmla="*/ 808217 h 5003085"/>
                <a:gd name="connsiteX9" fmla="*/ 712176 w 1714303"/>
                <a:gd name="connsiteY9" fmla="*/ 298271 h 5003085"/>
                <a:gd name="connsiteX10" fmla="*/ 1384892 w 1714303"/>
                <a:gd name="connsiteY10" fmla="*/ 661602 h 5003085"/>
                <a:gd name="connsiteX11" fmla="*/ 1017610 w 1714303"/>
                <a:gd name="connsiteY11" fmla="*/ 1389639 h 5003085"/>
                <a:gd name="connsiteX12" fmla="*/ 1006891 w 1714303"/>
                <a:gd name="connsiteY12" fmla="*/ 1263298 h 5003085"/>
                <a:gd name="connsiteX13" fmla="*/ 697726 w 1714303"/>
                <a:gd name="connsiteY13" fmla="*/ 1565463 h 5003085"/>
                <a:gd name="connsiteX14" fmla="*/ 1097799 w 1714303"/>
                <a:gd name="connsiteY14" fmla="*/ 1827652 h 5003085"/>
                <a:gd name="connsiteX15" fmla="*/ 1076759 w 1714303"/>
                <a:gd name="connsiteY15" fmla="*/ 1679777 h 5003085"/>
                <a:gd name="connsiteX16" fmla="*/ 1714303 w 1714303"/>
                <a:gd name="connsiteY16" fmla="*/ 857013 h 5003085"/>
                <a:gd name="connsiteX17" fmla="*/ 857469 w 1714303"/>
                <a:gd name="connsiteY17" fmla="*/ 0 h 50030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303" h="5003085">
                  <a:moveTo>
                    <a:pt x="857469" y="0"/>
                  </a:moveTo>
                  <a:cubicBezTo>
                    <a:pt x="415873" y="229"/>
                    <a:pt x="52401" y="334466"/>
                    <a:pt x="5717" y="763774"/>
                  </a:cubicBezTo>
                  <a:lnTo>
                    <a:pt x="0" y="2473905"/>
                  </a:lnTo>
                  <a:lnTo>
                    <a:pt x="2146" y="2473905"/>
                  </a:lnTo>
                  <a:lnTo>
                    <a:pt x="2146" y="5003085"/>
                  </a:lnTo>
                  <a:lnTo>
                    <a:pt x="277822" y="5003085"/>
                  </a:lnTo>
                  <a:lnTo>
                    <a:pt x="277822" y="2473905"/>
                  </a:lnTo>
                  <a:lnTo>
                    <a:pt x="280424" y="2473905"/>
                  </a:lnTo>
                  <a:lnTo>
                    <a:pt x="280424" y="808217"/>
                  </a:lnTo>
                  <a:cubicBezTo>
                    <a:pt x="300273" y="566302"/>
                    <a:pt x="471370" y="359208"/>
                    <a:pt x="712176" y="298271"/>
                  </a:cubicBezTo>
                  <a:cubicBezTo>
                    <a:pt x="997046" y="226109"/>
                    <a:pt x="1289777" y="383605"/>
                    <a:pt x="1384892" y="661602"/>
                  </a:cubicBezTo>
                  <a:cubicBezTo>
                    <a:pt x="1488582" y="964340"/>
                    <a:pt x="1322805" y="1293193"/>
                    <a:pt x="1017610" y="1389639"/>
                  </a:cubicBezTo>
                  <a:lnTo>
                    <a:pt x="1006891" y="1263298"/>
                  </a:lnTo>
                  <a:lnTo>
                    <a:pt x="697726" y="1565463"/>
                  </a:lnTo>
                  <a:lnTo>
                    <a:pt x="1097799" y="1827652"/>
                  </a:lnTo>
                  <a:lnTo>
                    <a:pt x="1076759" y="1679777"/>
                  </a:lnTo>
                  <a:cubicBezTo>
                    <a:pt x="1451743" y="1582644"/>
                    <a:pt x="1713827" y="1244513"/>
                    <a:pt x="1714303" y="857013"/>
                  </a:cubicBezTo>
                  <a:cubicBezTo>
                    <a:pt x="1714938" y="383605"/>
                    <a:pt x="1330903" y="-229"/>
                    <a:pt x="857469" y="0"/>
                  </a:cubicBezTo>
                  <a:close/>
                </a:path>
              </a:pathLst>
            </a:custGeom>
            <a:solidFill>
              <a:srgbClr val="C00000"/>
            </a:solidFill>
            <a:ln w="12700">
              <a:noFill/>
              <a:miter lim="400000"/>
            </a:ln>
          </p:spPr>
          <p:txBody>
            <a:bodyPr wrap="square" lIns="29698" rIns="29698">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sz="26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PA-ïṩḷídê"/>
            <p:cNvSpPr/>
            <p:nvPr>
              <p:custDataLst>
                <p:tags r:id="rId7"/>
              </p:custDataLst>
            </p:nvPr>
          </p:nvSpPr>
          <p:spPr>
            <a:xfrm>
              <a:off x="7506026" y="916938"/>
              <a:ext cx="909603" cy="909603"/>
            </a:xfrm>
            <a:prstGeom prst="ellipse">
              <a:avLst/>
            </a:prstGeom>
            <a:solidFill>
              <a:srgbClr val="C00000"/>
            </a:solidFill>
            <a:ln w="76200">
              <a:solidFill>
                <a:srgbClr val="F9EDED"/>
              </a:solidFill>
              <a:miter lim="400000"/>
            </a:ln>
          </p:spPr>
          <p:txBody>
            <a:bodyPr lIns="32998" tIns="32998" rIns="32998" bIns="32998"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188085" eaLnBrk="1" fontAlgn="auto"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01</a:t>
              </a:r>
              <a:endPar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3000" p14:dur="2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000"/>
                            </p:stCondLst>
                            <p:childTnLst>
                              <p:par>
                                <p:cTn id="13" presetID="15" presetClass="entr" presetSubtype="0" dur="50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8" dur="500" fill="hold"/>
                                        <p:tgtEl>
                                          <p:spTgt spid="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 name="组合 26"/>
          <p:cNvGrpSpPr/>
          <p:nvPr/>
        </p:nvGrpSpPr>
        <p:grpSpPr>
          <a:xfrm>
            <a:off x="2993390" y="1066800"/>
            <a:ext cx="8864600" cy="5438775"/>
            <a:chOff x="3675526" y="1025664"/>
            <a:chExt cx="8115745" cy="437040"/>
          </a:xfrm>
        </p:grpSpPr>
        <p:sp>
          <p:nvSpPr>
            <p:cNvPr id="28" name="圆角矩形 27"/>
            <p:cNvSpPr/>
            <p:nvPr/>
          </p:nvSpPr>
          <p:spPr>
            <a:xfrm>
              <a:off x="3675526" y="1025664"/>
              <a:ext cx="8115745" cy="436989"/>
            </a:xfrm>
            <a:prstGeom prst="roundRect">
              <a:avLst>
                <a:gd name="adj" fmla="val 9874"/>
              </a:avLst>
            </a:prstGeom>
            <a:solidFill>
              <a:sysClr val="window" lastClr="FFFFFF">
                <a:alpha val="60000"/>
              </a:sysClr>
            </a:solidFill>
            <a:ln w="12700" cap="flat" cmpd="sng" algn="ctr">
              <a:solidFill>
                <a:srgbClr val="C00000"/>
              </a:solidFill>
              <a:prstDash val="solid"/>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ea typeface="宋体" panose="02010600030101010101" pitchFamily="2" charset="-122"/>
              </a:endParaRPr>
            </a:p>
          </p:txBody>
        </p:sp>
        <p:sp>
          <p:nvSpPr>
            <p:cNvPr id="29" name="TextBox 5"/>
            <p:cNvSpPr txBox="1"/>
            <p:nvPr/>
          </p:nvSpPr>
          <p:spPr>
            <a:xfrm>
              <a:off x="4206305" y="1039084"/>
              <a:ext cx="7373933" cy="423620"/>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indent="0" algn="ctr" defTabSz="914400" fontAlgn="auto">
                <a:lnSpc>
                  <a:spcPct val="150000"/>
                </a:lnSpc>
                <a:buFont typeface="Wingdings" panose="05000000000000000000" pitchFamily="2" charset="2"/>
                <a:buNone/>
                <a:defRPr/>
              </a:pPr>
              <a:r>
                <a:rPr lang="en-US" altLang="zh-CN" sz="2400" b="1" kern="0">
                  <a:solidFill>
                    <a:prstClr val="black"/>
                  </a:solidFill>
                  <a:latin typeface="微软雅黑" panose="020b0503020204020204" pitchFamily="34" charset="-122"/>
                  <a:ea typeface="微软雅黑" panose="020b0503020204020204" pitchFamily="34" charset="-122"/>
                </a:rPr>
                <a:t>         </a:t>
              </a:r>
              <a:r>
                <a:rPr lang="zh-CN" altLang="en-US" sz="2400" b="1" kern="0">
                  <a:solidFill>
                    <a:srgbClr val="FF0000"/>
                  </a:solidFill>
                  <a:latin typeface="微软雅黑" panose="020b0503020204020204" pitchFamily="34" charset="-122"/>
                  <a:ea typeface="微软雅黑" panose="020b0503020204020204" pitchFamily="34" charset="-122"/>
                </a:rPr>
                <a:t>文脉之二，“以人为本”的文化底色。</a:t>
              </a:r>
              <a:endParaRPr lang="zh-CN" altLang="en-US" sz="2400" b="1" kern="0">
                <a:latin typeface="微软雅黑" panose="020b0503020204020204" pitchFamily="34" charset="-122"/>
                <a:ea typeface="微软雅黑" panose="020b0503020204020204" pitchFamily="34" charset="-122"/>
              </a:endParaRPr>
            </a:p>
            <a:p>
              <a:pPr lvl="0" indent="0" defTabSz="914400" fontAlgn="auto">
                <a:lnSpc>
                  <a:spcPct val="150000"/>
                </a:lnSpc>
                <a:buFont typeface="Wingdings" panose="05000000000000000000" pitchFamily="2" charset="2"/>
                <a:buNone/>
                <a:defRPr/>
              </a:pPr>
              <a:r>
                <a:rPr lang="zh-CN" altLang="en-US" sz="2400" b="1" kern="0">
                  <a:latin typeface="微软雅黑" panose="020b0503020204020204" pitchFamily="34" charset="-122"/>
                  <a:ea typeface="微软雅黑" panose="020b0503020204020204" pitchFamily="34" charset="-122"/>
                </a:rPr>
                <a:t> </a:t>
              </a:r>
              <a:r>
                <a:rPr lang="en-US" altLang="zh-CN" sz="2400" b="1" kern="0">
                  <a:latin typeface="微软雅黑" panose="020b0503020204020204" pitchFamily="34" charset="-122"/>
                  <a:ea typeface="微软雅黑" panose="020b0503020204020204" pitchFamily="34" charset="-122"/>
                </a:rPr>
                <a:t>       </a:t>
              </a:r>
              <a:r>
                <a:rPr lang="zh-CN" altLang="en-US" sz="2400" b="1" kern="0">
                  <a:latin typeface="微软雅黑" panose="020b0503020204020204" pitchFamily="34" charset="-122"/>
                  <a:ea typeface="微软雅黑" panose="020b0503020204020204" pitchFamily="34" charset="-122"/>
                </a:rPr>
                <a:t>无论什么文化的核心价值观，都要回答一个文化底蕴的问题，即以什么为“本”？中国传统文化的底色和底蕴，就是一以贯之地贯彻以人为本：从孝慈、孝悌到孝忠的“修齐治平”，从“以人为本”到“以民为本”的践履实践，扩展为亲民“仁民”、德政“仁政”的一套以人本主义为核心的纲常伦理秩序和国家社会制度。归结起来，就是讲仁爱、重民本、守诚信、崇正义、尚和合、求大同。</a:t>
              </a:r>
              <a:endParaRPr lang="zh-CN" altLang="en-US" sz="2400" b="1" kern="0">
                <a:latin typeface="微软雅黑" panose="020b0503020204020204" pitchFamily="34" charset="-122"/>
                <a:ea typeface="微软雅黑" panose="020b0503020204020204" pitchFamily="34" charset="-122"/>
              </a:endParaRPr>
            </a:p>
          </p:txBody>
        </p:sp>
      </p:grpSp>
      <p:sp>
        <p:nvSpPr>
          <p:cNvPr id="31" name="Freeform 25"/>
          <p:cNvSpPr>
            <a:spLocks noEditPoints="1"/>
          </p:cNvSpPr>
          <p:nvPr/>
        </p:nvSpPr>
        <p:spPr bwMode="auto">
          <a:xfrm flipH="1">
            <a:off x="163848" y="2707625"/>
            <a:ext cx="2282955" cy="2155537"/>
          </a:xfrm>
          <a:custGeom>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C00000"/>
          </a:solidFill>
          <a:ln w="9525">
            <a:noFill/>
            <a:round/>
          </a:ln>
          <a:effectLst>
            <a:reflection blurRad="6350" stA="52000" endA="300" endPos="35000" dir="5400000" sy="-100000" algn="bl" rotWithShape="0"/>
          </a:effectLst>
        </p:spPr>
        <p:txBody>
          <a:bodyPr lIns="123762" tIns="61880" rIns="123762" bIns="6188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endParaRPr lang="zh-CN" altLang="en-US" sz="2400">
              <a:solidFill>
                <a:prstClr val="black"/>
              </a:solidFill>
              <a:ea typeface="微软雅黑" panose="020b0503020204020204" pitchFamily="34" charset="-122"/>
            </a:endParaRPr>
          </a:p>
        </p:txBody>
      </p:sp>
      <p:pic>
        <p:nvPicPr>
          <p:cNvPr id="6" name="图片 5" descr="防盗标签"/>
          <p:cNvPicPr>
            <a:picLocks noChangeAspect="1"/>
          </p:cNvPicPr>
          <p:nvPr/>
        </p:nvPicPr>
        <p:blipFill>
          <a:blip r:embed="rId3"/>
          <a:stretch>
            <a:fillRect/>
          </a:stretch>
        </p:blipFill>
        <p:spPr>
          <a:xfrm>
            <a:off x="3684270" y="2219960"/>
            <a:ext cx="3600" cy="377"/>
          </a:xfrm>
          <a:prstGeom prst="rect">
            <a:avLst/>
          </a:prstGeom>
        </p:spPr>
      </p:pic>
      <p:grpSp>
        <p:nvGrpSpPr>
          <p:cNvPr id="8" name="PA-102275"/>
          <p:cNvGrpSpPr/>
          <p:nvPr>
            <p:custDataLst>
              <p:tags r:id="rId4"/>
            </p:custDataLst>
          </p:nvPr>
        </p:nvGrpSpPr>
        <p:grpSpPr>
          <a:xfrm flipH="1">
            <a:off x="163830" y="5656580"/>
            <a:ext cx="9122410" cy="1000125"/>
            <a:chOff x="-2420414" y="735965"/>
            <a:chExt cx="11011198" cy="1285727"/>
          </a:xfrm>
        </p:grpSpPr>
        <p:cxnSp>
          <p:nvCxnSpPr>
            <p:cNvPr id="9" name="PA-直接连接符 4"/>
            <p:cNvCxnSpPr/>
            <p:nvPr>
              <p:custDataLst>
                <p:tags r:id="rId5"/>
              </p:custDataLst>
            </p:nvPr>
          </p:nvCxnSpPr>
          <p:spPr>
            <a:xfrm flipH="1">
              <a:off x="-2420414" y="1912510"/>
              <a:ext cx="9950821" cy="0"/>
            </a:xfrm>
            <a:prstGeom prst="line">
              <a:avLst/>
            </a:prstGeom>
            <a:noFill/>
            <a:ln w="57150" cap="flat" cmpd="sng" algn="ctr">
              <a:solidFill>
                <a:srgbClr val="B50000"/>
              </a:solidFill>
              <a:prstDash val="solid"/>
              <a:miter lim="800000"/>
            </a:ln>
            <a:effectLst/>
          </p:spPr>
        </p:cxnSp>
        <p:sp>
          <p:nvSpPr>
            <p:cNvPr id="10" name="PA-îṡlíďè"/>
            <p:cNvSpPr/>
            <p:nvPr>
              <p:custDataLst>
                <p:tags r:id="rId6"/>
              </p:custDataLst>
            </p:nvPr>
          </p:nvSpPr>
          <p:spPr>
            <a:xfrm rot="5400000" flipH="1">
              <a:off x="6071763" y="-497329"/>
              <a:ext cx="1285727" cy="3752314"/>
            </a:xfrm>
            <a:custGeom>
              <a:gdLst>
                <a:gd name="connsiteX0" fmla="*/ 857469 w 1714303"/>
                <a:gd name="connsiteY0" fmla="*/ 0 h 5003085"/>
                <a:gd name="connsiteX1" fmla="*/ 5717 w 1714303"/>
                <a:gd name="connsiteY1" fmla="*/ 763774 h 5003085"/>
                <a:gd name="connsiteX2" fmla="*/ 0 w 1714303"/>
                <a:gd name="connsiteY2" fmla="*/ 2473905 h 5003085"/>
                <a:gd name="connsiteX3" fmla="*/ 2146 w 1714303"/>
                <a:gd name="connsiteY3" fmla="*/ 2473905 h 5003085"/>
                <a:gd name="connsiteX4" fmla="*/ 2146 w 1714303"/>
                <a:gd name="connsiteY4" fmla="*/ 5003085 h 5003085"/>
                <a:gd name="connsiteX5" fmla="*/ 277822 w 1714303"/>
                <a:gd name="connsiteY5" fmla="*/ 5003085 h 5003085"/>
                <a:gd name="connsiteX6" fmla="*/ 277822 w 1714303"/>
                <a:gd name="connsiteY6" fmla="*/ 2473905 h 5003085"/>
                <a:gd name="connsiteX7" fmla="*/ 280424 w 1714303"/>
                <a:gd name="connsiteY7" fmla="*/ 2473905 h 5003085"/>
                <a:gd name="connsiteX8" fmla="*/ 280424 w 1714303"/>
                <a:gd name="connsiteY8" fmla="*/ 808217 h 5003085"/>
                <a:gd name="connsiteX9" fmla="*/ 712176 w 1714303"/>
                <a:gd name="connsiteY9" fmla="*/ 298271 h 5003085"/>
                <a:gd name="connsiteX10" fmla="*/ 1384892 w 1714303"/>
                <a:gd name="connsiteY10" fmla="*/ 661602 h 5003085"/>
                <a:gd name="connsiteX11" fmla="*/ 1017610 w 1714303"/>
                <a:gd name="connsiteY11" fmla="*/ 1389639 h 5003085"/>
                <a:gd name="connsiteX12" fmla="*/ 1006891 w 1714303"/>
                <a:gd name="connsiteY12" fmla="*/ 1263298 h 5003085"/>
                <a:gd name="connsiteX13" fmla="*/ 697726 w 1714303"/>
                <a:gd name="connsiteY13" fmla="*/ 1565463 h 5003085"/>
                <a:gd name="connsiteX14" fmla="*/ 1097799 w 1714303"/>
                <a:gd name="connsiteY14" fmla="*/ 1827652 h 5003085"/>
                <a:gd name="connsiteX15" fmla="*/ 1076759 w 1714303"/>
                <a:gd name="connsiteY15" fmla="*/ 1679777 h 5003085"/>
                <a:gd name="connsiteX16" fmla="*/ 1714303 w 1714303"/>
                <a:gd name="connsiteY16" fmla="*/ 857013 h 5003085"/>
                <a:gd name="connsiteX17" fmla="*/ 857469 w 1714303"/>
                <a:gd name="connsiteY17" fmla="*/ 0 h 50030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303" h="5003085">
                  <a:moveTo>
                    <a:pt x="857469" y="0"/>
                  </a:moveTo>
                  <a:cubicBezTo>
                    <a:pt x="415873" y="229"/>
                    <a:pt x="52401" y="334466"/>
                    <a:pt x="5717" y="763774"/>
                  </a:cubicBezTo>
                  <a:lnTo>
                    <a:pt x="0" y="2473905"/>
                  </a:lnTo>
                  <a:lnTo>
                    <a:pt x="2146" y="2473905"/>
                  </a:lnTo>
                  <a:lnTo>
                    <a:pt x="2146" y="5003085"/>
                  </a:lnTo>
                  <a:lnTo>
                    <a:pt x="277822" y="5003085"/>
                  </a:lnTo>
                  <a:lnTo>
                    <a:pt x="277822" y="2473905"/>
                  </a:lnTo>
                  <a:lnTo>
                    <a:pt x="280424" y="2473905"/>
                  </a:lnTo>
                  <a:lnTo>
                    <a:pt x="280424" y="808217"/>
                  </a:lnTo>
                  <a:cubicBezTo>
                    <a:pt x="300273" y="566302"/>
                    <a:pt x="471370" y="359208"/>
                    <a:pt x="712176" y="298271"/>
                  </a:cubicBezTo>
                  <a:cubicBezTo>
                    <a:pt x="997046" y="226109"/>
                    <a:pt x="1289777" y="383605"/>
                    <a:pt x="1384892" y="661602"/>
                  </a:cubicBezTo>
                  <a:cubicBezTo>
                    <a:pt x="1488582" y="964340"/>
                    <a:pt x="1322805" y="1293193"/>
                    <a:pt x="1017610" y="1389639"/>
                  </a:cubicBezTo>
                  <a:lnTo>
                    <a:pt x="1006891" y="1263298"/>
                  </a:lnTo>
                  <a:lnTo>
                    <a:pt x="697726" y="1565463"/>
                  </a:lnTo>
                  <a:lnTo>
                    <a:pt x="1097799" y="1827652"/>
                  </a:lnTo>
                  <a:lnTo>
                    <a:pt x="1076759" y="1679777"/>
                  </a:lnTo>
                  <a:cubicBezTo>
                    <a:pt x="1451743" y="1582644"/>
                    <a:pt x="1713827" y="1244513"/>
                    <a:pt x="1714303" y="857013"/>
                  </a:cubicBezTo>
                  <a:cubicBezTo>
                    <a:pt x="1714938" y="383605"/>
                    <a:pt x="1330903" y="-229"/>
                    <a:pt x="857469" y="0"/>
                  </a:cubicBezTo>
                  <a:close/>
                </a:path>
              </a:pathLst>
            </a:custGeom>
            <a:solidFill>
              <a:srgbClr val="C00000"/>
            </a:solidFill>
            <a:ln w="12700">
              <a:noFill/>
              <a:miter lim="400000"/>
            </a:ln>
          </p:spPr>
          <p:txBody>
            <a:bodyPr wrap="square" lIns="29698" rIns="29698">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sz="26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PA-ïṩḷídê"/>
            <p:cNvSpPr/>
            <p:nvPr>
              <p:custDataLst>
                <p:tags r:id="rId7"/>
              </p:custDataLst>
            </p:nvPr>
          </p:nvSpPr>
          <p:spPr>
            <a:xfrm>
              <a:off x="7506026" y="916938"/>
              <a:ext cx="909603" cy="909603"/>
            </a:xfrm>
            <a:prstGeom prst="ellipse">
              <a:avLst/>
            </a:prstGeom>
            <a:solidFill>
              <a:srgbClr val="C00000"/>
            </a:solidFill>
            <a:ln w="76200">
              <a:solidFill>
                <a:srgbClr val="F9EDED"/>
              </a:solidFill>
              <a:miter lim="400000"/>
            </a:ln>
          </p:spPr>
          <p:txBody>
            <a:bodyPr lIns="32998" tIns="32998" rIns="32998" bIns="32998"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188085" eaLnBrk="1" fontAlgn="auto"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02</a:t>
              </a:r>
              <a:endPar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3000" p14:dur="2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000"/>
                            </p:stCondLst>
                            <p:childTnLst>
                              <p:par>
                                <p:cTn id="13" presetID="15" presetClass="entr" presetSubtype="0" dur="50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8" dur="500" fill="hold"/>
                                        <p:tgtEl>
                                          <p:spTgt spid="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 name="组合 26"/>
          <p:cNvGrpSpPr/>
          <p:nvPr/>
        </p:nvGrpSpPr>
        <p:grpSpPr>
          <a:xfrm>
            <a:off x="652780" y="1003935"/>
            <a:ext cx="8864600" cy="5501005"/>
            <a:chOff x="3675526" y="1025664"/>
            <a:chExt cx="8115745" cy="436989"/>
          </a:xfrm>
        </p:grpSpPr>
        <p:sp>
          <p:nvSpPr>
            <p:cNvPr id="28" name="圆角矩形 27"/>
            <p:cNvSpPr/>
            <p:nvPr/>
          </p:nvSpPr>
          <p:spPr>
            <a:xfrm>
              <a:off x="3675526" y="1025664"/>
              <a:ext cx="8115745" cy="436989"/>
            </a:xfrm>
            <a:prstGeom prst="roundRect">
              <a:avLst>
                <a:gd name="adj" fmla="val 9874"/>
              </a:avLst>
            </a:prstGeom>
            <a:solidFill>
              <a:sysClr val="window" lastClr="FFFFFF">
                <a:alpha val="60000"/>
              </a:sysClr>
            </a:solidFill>
            <a:ln w="12700" cap="flat" cmpd="sng" algn="ctr">
              <a:solidFill>
                <a:srgbClr val="C00000"/>
              </a:solidFill>
              <a:prstDash val="solid"/>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ea typeface="宋体" panose="02010600030101010101" pitchFamily="2" charset="-122"/>
              </a:endParaRPr>
            </a:p>
          </p:txBody>
        </p:sp>
        <p:sp>
          <p:nvSpPr>
            <p:cNvPr id="29" name="TextBox 5"/>
            <p:cNvSpPr txBox="1"/>
            <p:nvPr/>
          </p:nvSpPr>
          <p:spPr>
            <a:xfrm>
              <a:off x="4156308" y="1025664"/>
              <a:ext cx="7495437" cy="40939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indent="567055" algn="ctr" defTabSz="914400" fontAlgn="auto">
                <a:lnSpc>
                  <a:spcPct val="130000"/>
                </a:lnSpc>
                <a:spcBef>
                  <a:spcPct val="0"/>
                </a:spcBef>
                <a:spcAft>
                  <a:spcPct val="0"/>
                </a:spcAft>
                <a:buFont typeface="Wingdings" panose="05000000000000000000" pitchFamily="2" charset="2"/>
                <a:buNone/>
                <a:defRPr/>
              </a:pPr>
              <a:r>
                <a:rPr sz="2400" b="1" kern="0">
                  <a:solidFill>
                    <a:srgbClr val="FF0000"/>
                  </a:solidFill>
                  <a:latin typeface="微软雅黑" panose="020b0503020204020204" pitchFamily="34" charset="-122"/>
                  <a:ea typeface="微软雅黑" panose="020b0503020204020204" pitchFamily="34" charset="-122"/>
                </a:rPr>
                <a:t>文脉之三，“以心为要”的常青之道。</a:t>
              </a:r>
              <a:endParaRPr sz="2400" b="1" kern="0">
                <a:solidFill>
                  <a:srgbClr val="FF0000"/>
                </a:solidFill>
                <a:latin typeface="微软雅黑" panose="020b0503020204020204" pitchFamily="34" charset="-122"/>
                <a:ea typeface="微软雅黑" panose="020b0503020204020204" pitchFamily="34" charset="-122"/>
              </a:endParaRPr>
            </a:p>
            <a:p>
              <a:pPr lvl="0" indent="567055" defTabSz="914400" fontAlgn="auto">
                <a:lnSpc>
                  <a:spcPct val="130000"/>
                </a:lnSpc>
                <a:spcBef>
                  <a:spcPct val="0"/>
                </a:spcBef>
                <a:spcAft>
                  <a:spcPct val="0"/>
                </a:spcAft>
                <a:buFont typeface="Wingdings" panose="05000000000000000000" pitchFamily="2" charset="2"/>
                <a:buNone/>
                <a:defRPr/>
              </a:pPr>
              <a:r>
                <a:rPr sz="2400" b="1" kern="0">
                  <a:latin typeface="微软雅黑" panose="020b0503020204020204" pitchFamily="34" charset="-122"/>
                  <a:ea typeface="微软雅黑" panose="020b0503020204020204" pitchFamily="34" charset="-122"/>
                </a:rPr>
                <a:t>习近平总书记说，“王阳明心学正是中国传统文化中的精华，也是增强中国人文化自信的切入点之一。”阳明心学致力于确立、凝聚、强大、坚韧内心之定力，强调“心即理”，讲心之定力；“事上练”，讲心增定力；“致良知”，讲心聚定力。他讲了一辈子心学，千言万语，临终汇集一言：“此心光明，亦复何言”。其实可言甚多，它从哲学上是解决思维主体和存在客体的同一性和差异性这个哲学基本问题；从实用上是指向一个人、一个民族、一个政党、一个国家的常青之路。</a:t>
              </a:r>
              <a:endParaRPr sz="2400" b="1" kern="0">
                <a:latin typeface="微软雅黑" panose="020b0503020204020204" pitchFamily="34" charset="-122"/>
                <a:ea typeface="微软雅黑" panose="020b0503020204020204" pitchFamily="34" charset="-122"/>
              </a:endParaRPr>
            </a:p>
            <a:p>
              <a:pPr lvl="0" indent="567055" defTabSz="914400" fontAlgn="auto">
                <a:lnSpc>
                  <a:spcPct val="130000"/>
                </a:lnSpc>
                <a:spcBef>
                  <a:spcPct val="0"/>
                </a:spcBef>
                <a:spcAft>
                  <a:spcPct val="0"/>
                </a:spcAft>
                <a:buFont typeface="Wingdings" panose="05000000000000000000" pitchFamily="2" charset="2"/>
                <a:buNone/>
                <a:defRPr/>
              </a:pPr>
              <a:r>
                <a:rPr sz="2400" b="1" kern="0">
                  <a:solidFill>
                    <a:srgbClr val="FF0000"/>
                  </a:solidFill>
                  <a:latin typeface="微软雅黑" panose="020b0503020204020204" pitchFamily="34" charset="-122"/>
                  <a:ea typeface="微软雅黑" panose="020b0503020204020204" pitchFamily="34" charset="-122"/>
                </a:rPr>
                <a:t>我认为，理出和赓续的这三条文脉，皆可达大用。</a:t>
              </a:r>
              <a:endParaRPr sz="2400" b="1" kern="0">
                <a:solidFill>
                  <a:srgbClr val="FF0000"/>
                </a:solidFill>
                <a:latin typeface="微软雅黑" panose="020b0503020204020204" pitchFamily="34" charset="-122"/>
                <a:ea typeface="微软雅黑" panose="020b0503020204020204" pitchFamily="34" charset="-122"/>
              </a:endParaRPr>
            </a:p>
          </p:txBody>
        </p:sp>
      </p:grpSp>
      <p:sp>
        <p:nvSpPr>
          <p:cNvPr id="31" name="Freeform 25"/>
          <p:cNvSpPr>
            <a:spLocks noEditPoints="1"/>
          </p:cNvSpPr>
          <p:nvPr/>
        </p:nvSpPr>
        <p:spPr bwMode="auto">
          <a:xfrm flipH="1">
            <a:off x="9617728" y="3057510"/>
            <a:ext cx="2282955" cy="2155537"/>
          </a:xfrm>
          <a:custGeom>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C00000"/>
          </a:solidFill>
          <a:ln w="9525">
            <a:noFill/>
            <a:round/>
          </a:ln>
          <a:effectLst>
            <a:reflection blurRad="6350" stA="52000" endA="300" endPos="35000" dir="5400000" sy="-100000" algn="bl" rotWithShape="0"/>
          </a:effectLst>
        </p:spPr>
        <p:txBody>
          <a:bodyPr lIns="123762" tIns="61880" rIns="123762" bIns="6188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endParaRPr lang="zh-CN" altLang="en-US" sz="2400">
              <a:solidFill>
                <a:prstClr val="black"/>
              </a:solidFill>
              <a:ea typeface="微软雅黑" panose="020b0503020204020204" pitchFamily="34" charset="-122"/>
            </a:endParaRPr>
          </a:p>
        </p:txBody>
      </p:sp>
      <p:pic>
        <p:nvPicPr>
          <p:cNvPr id="6" name="图片 5" descr="防盗标签"/>
          <p:cNvPicPr>
            <a:picLocks noChangeAspect="1"/>
          </p:cNvPicPr>
          <p:nvPr/>
        </p:nvPicPr>
        <p:blipFill>
          <a:blip r:embed="rId3"/>
          <a:stretch>
            <a:fillRect/>
          </a:stretch>
        </p:blipFill>
        <p:spPr>
          <a:xfrm>
            <a:off x="3684270" y="2219960"/>
            <a:ext cx="3600" cy="377"/>
          </a:xfrm>
          <a:prstGeom prst="rect">
            <a:avLst/>
          </a:prstGeom>
        </p:spPr>
      </p:pic>
      <p:grpSp>
        <p:nvGrpSpPr>
          <p:cNvPr id="8" name="PA-102275"/>
          <p:cNvGrpSpPr/>
          <p:nvPr>
            <p:custDataLst>
              <p:tags r:id="rId4"/>
            </p:custDataLst>
          </p:nvPr>
        </p:nvGrpSpPr>
        <p:grpSpPr>
          <a:xfrm flipH="1">
            <a:off x="34925" y="5656580"/>
            <a:ext cx="9122410" cy="1000125"/>
            <a:chOff x="-2420414" y="735965"/>
            <a:chExt cx="11011198" cy="1285727"/>
          </a:xfrm>
        </p:grpSpPr>
        <p:cxnSp>
          <p:nvCxnSpPr>
            <p:cNvPr id="9" name="PA-直接连接符 4"/>
            <p:cNvCxnSpPr/>
            <p:nvPr>
              <p:custDataLst>
                <p:tags r:id="rId5"/>
              </p:custDataLst>
            </p:nvPr>
          </p:nvCxnSpPr>
          <p:spPr>
            <a:xfrm flipH="1">
              <a:off x="-2420414" y="1912510"/>
              <a:ext cx="9950821" cy="0"/>
            </a:xfrm>
            <a:prstGeom prst="line">
              <a:avLst/>
            </a:prstGeom>
            <a:noFill/>
            <a:ln w="57150" cap="flat" cmpd="sng" algn="ctr">
              <a:solidFill>
                <a:srgbClr val="B50000"/>
              </a:solidFill>
              <a:prstDash val="solid"/>
              <a:miter lim="800000"/>
            </a:ln>
            <a:effectLst/>
          </p:spPr>
        </p:cxnSp>
        <p:sp>
          <p:nvSpPr>
            <p:cNvPr id="10" name="PA-îṡlíďè"/>
            <p:cNvSpPr/>
            <p:nvPr>
              <p:custDataLst>
                <p:tags r:id="rId6"/>
              </p:custDataLst>
            </p:nvPr>
          </p:nvSpPr>
          <p:spPr>
            <a:xfrm rot="5400000" flipH="1">
              <a:off x="6071763" y="-497329"/>
              <a:ext cx="1285727" cy="3752314"/>
            </a:xfrm>
            <a:custGeom>
              <a:gdLst>
                <a:gd name="connsiteX0" fmla="*/ 857469 w 1714303"/>
                <a:gd name="connsiteY0" fmla="*/ 0 h 5003085"/>
                <a:gd name="connsiteX1" fmla="*/ 5717 w 1714303"/>
                <a:gd name="connsiteY1" fmla="*/ 763774 h 5003085"/>
                <a:gd name="connsiteX2" fmla="*/ 0 w 1714303"/>
                <a:gd name="connsiteY2" fmla="*/ 2473905 h 5003085"/>
                <a:gd name="connsiteX3" fmla="*/ 2146 w 1714303"/>
                <a:gd name="connsiteY3" fmla="*/ 2473905 h 5003085"/>
                <a:gd name="connsiteX4" fmla="*/ 2146 w 1714303"/>
                <a:gd name="connsiteY4" fmla="*/ 5003085 h 5003085"/>
                <a:gd name="connsiteX5" fmla="*/ 277822 w 1714303"/>
                <a:gd name="connsiteY5" fmla="*/ 5003085 h 5003085"/>
                <a:gd name="connsiteX6" fmla="*/ 277822 w 1714303"/>
                <a:gd name="connsiteY6" fmla="*/ 2473905 h 5003085"/>
                <a:gd name="connsiteX7" fmla="*/ 280424 w 1714303"/>
                <a:gd name="connsiteY7" fmla="*/ 2473905 h 5003085"/>
                <a:gd name="connsiteX8" fmla="*/ 280424 w 1714303"/>
                <a:gd name="connsiteY8" fmla="*/ 808217 h 5003085"/>
                <a:gd name="connsiteX9" fmla="*/ 712176 w 1714303"/>
                <a:gd name="connsiteY9" fmla="*/ 298271 h 5003085"/>
                <a:gd name="connsiteX10" fmla="*/ 1384892 w 1714303"/>
                <a:gd name="connsiteY10" fmla="*/ 661602 h 5003085"/>
                <a:gd name="connsiteX11" fmla="*/ 1017610 w 1714303"/>
                <a:gd name="connsiteY11" fmla="*/ 1389639 h 5003085"/>
                <a:gd name="connsiteX12" fmla="*/ 1006891 w 1714303"/>
                <a:gd name="connsiteY12" fmla="*/ 1263298 h 5003085"/>
                <a:gd name="connsiteX13" fmla="*/ 697726 w 1714303"/>
                <a:gd name="connsiteY13" fmla="*/ 1565463 h 5003085"/>
                <a:gd name="connsiteX14" fmla="*/ 1097799 w 1714303"/>
                <a:gd name="connsiteY14" fmla="*/ 1827652 h 5003085"/>
                <a:gd name="connsiteX15" fmla="*/ 1076759 w 1714303"/>
                <a:gd name="connsiteY15" fmla="*/ 1679777 h 5003085"/>
                <a:gd name="connsiteX16" fmla="*/ 1714303 w 1714303"/>
                <a:gd name="connsiteY16" fmla="*/ 857013 h 5003085"/>
                <a:gd name="connsiteX17" fmla="*/ 857469 w 1714303"/>
                <a:gd name="connsiteY17" fmla="*/ 0 h 500308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303" h="5003085">
                  <a:moveTo>
                    <a:pt x="857469" y="0"/>
                  </a:moveTo>
                  <a:cubicBezTo>
                    <a:pt x="415873" y="229"/>
                    <a:pt x="52401" y="334466"/>
                    <a:pt x="5717" y="763774"/>
                  </a:cubicBezTo>
                  <a:lnTo>
                    <a:pt x="0" y="2473905"/>
                  </a:lnTo>
                  <a:lnTo>
                    <a:pt x="2146" y="2473905"/>
                  </a:lnTo>
                  <a:lnTo>
                    <a:pt x="2146" y="5003085"/>
                  </a:lnTo>
                  <a:lnTo>
                    <a:pt x="277822" y="5003085"/>
                  </a:lnTo>
                  <a:lnTo>
                    <a:pt x="277822" y="2473905"/>
                  </a:lnTo>
                  <a:lnTo>
                    <a:pt x="280424" y="2473905"/>
                  </a:lnTo>
                  <a:lnTo>
                    <a:pt x="280424" y="808217"/>
                  </a:lnTo>
                  <a:cubicBezTo>
                    <a:pt x="300273" y="566302"/>
                    <a:pt x="471370" y="359208"/>
                    <a:pt x="712176" y="298271"/>
                  </a:cubicBezTo>
                  <a:cubicBezTo>
                    <a:pt x="997046" y="226109"/>
                    <a:pt x="1289777" y="383605"/>
                    <a:pt x="1384892" y="661602"/>
                  </a:cubicBezTo>
                  <a:cubicBezTo>
                    <a:pt x="1488582" y="964340"/>
                    <a:pt x="1322805" y="1293193"/>
                    <a:pt x="1017610" y="1389639"/>
                  </a:cubicBezTo>
                  <a:lnTo>
                    <a:pt x="1006891" y="1263298"/>
                  </a:lnTo>
                  <a:lnTo>
                    <a:pt x="697726" y="1565463"/>
                  </a:lnTo>
                  <a:lnTo>
                    <a:pt x="1097799" y="1827652"/>
                  </a:lnTo>
                  <a:lnTo>
                    <a:pt x="1076759" y="1679777"/>
                  </a:lnTo>
                  <a:cubicBezTo>
                    <a:pt x="1451743" y="1582644"/>
                    <a:pt x="1713827" y="1244513"/>
                    <a:pt x="1714303" y="857013"/>
                  </a:cubicBezTo>
                  <a:cubicBezTo>
                    <a:pt x="1714938" y="383605"/>
                    <a:pt x="1330903" y="-229"/>
                    <a:pt x="857469" y="0"/>
                  </a:cubicBezTo>
                  <a:close/>
                </a:path>
              </a:pathLst>
            </a:custGeom>
            <a:solidFill>
              <a:srgbClr val="C00000"/>
            </a:solidFill>
            <a:ln w="12700">
              <a:noFill/>
              <a:miter lim="400000"/>
            </a:ln>
          </p:spPr>
          <p:txBody>
            <a:bodyPr wrap="square" lIns="29698" rIns="29698">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sz="26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PA-ïṩḷídê"/>
            <p:cNvSpPr/>
            <p:nvPr>
              <p:custDataLst>
                <p:tags r:id="rId7"/>
              </p:custDataLst>
            </p:nvPr>
          </p:nvSpPr>
          <p:spPr>
            <a:xfrm>
              <a:off x="7506026" y="916938"/>
              <a:ext cx="909603" cy="909603"/>
            </a:xfrm>
            <a:prstGeom prst="ellipse">
              <a:avLst/>
            </a:prstGeom>
            <a:solidFill>
              <a:srgbClr val="C00000"/>
            </a:solidFill>
            <a:ln w="76200">
              <a:solidFill>
                <a:srgbClr val="F9EDED"/>
              </a:solidFill>
              <a:miter lim="400000"/>
            </a:ln>
          </p:spPr>
          <p:txBody>
            <a:bodyPr lIns="32998" tIns="32998" rIns="32998" bIns="32998"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188085" eaLnBrk="1" fontAlgn="auto" latinLnBrk="0" hangingPunct="1">
                <a:lnSpc>
                  <a:spcPct val="100000"/>
                </a:lnSpc>
                <a:spcBef>
                  <a:spcPct val="0"/>
                </a:spcBef>
                <a:spcAft>
                  <a:spcPct val="0"/>
                </a:spcAft>
                <a:buClrTx/>
                <a:buSzTx/>
                <a:buFontTx/>
                <a:buNone/>
                <a:defRPr/>
              </a:pPr>
              <a:r>
                <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03</a:t>
              </a:r>
              <a:endParaRPr kumimoji="0" lang="en-US" altLang="zh-CN" sz="28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3000" p14:dur="2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dur="5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22" presetClass="entr" presetSubtype="8" dur="50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000"/>
                            </p:stCondLst>
                            <p:childTnLst>
                              <p:par>
                                <p:cTn id="13" presetID="15" presetClass="entr" presetSubtype="0" dur="50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8" dur="500" fill="hold"/>
                                        <p:tgtEl>
                                          <p:spTgt spid="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矩形 14"/>
          <p:cNvSpPr/>
          <p:nvPr/>
        </p:nvSpPr>
        <p:spPr>
          <a:xfrm>
            <a:off x="1052830" y="3054985"/>
            <a:ext cx="10121900" cy="1922780"/>
          </a:xfrm>
          <a:prstGeom prst="rect">
            <a:avLst/>
          </a:prstGeom>
          <a:noFill/>
          <a:ln>
            <a:noFill/>
          </a:ln>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base">
              <a:spcBef>
                <a:spcPct val="0"/>
              </a:spcBef>
              <a:spcAft>
                <a:spcPct val="0"/>
              </a:spcAft>
            </a:pPr>
            <a:r>
              <a:rPr lang="zh-CN" altLang="en-US" sz="5400">
                <a:solidFill>
                  <a:srgbClr val="C00000"/>
                </a:solidFill>
                <a:latin typeface="黑体" panose="02010609060101010101" charset="-122"/>
                <a:ea typeface="黑体" panose="02010609060101010101" charset="-122"/>
                <a:sym typeface="Arial" pitchFamily="34" charset="0"/>
              </a:rPr>
              <a:t>文脉之一的“达用”：中国式现代化是坚持走和平道路的现代化</a:t>
            </a:r>
            <a:endParaRPr lang="zh-CN" altLang="en-US" sz="5400">
              <a:solidFill>
                <a:srgbClr val="C00000"/>
              </a:solidFill>
              <a:latin typeface="黑体" panose="02010609060101010101" charset="-122"/>
              <a:ea typeface="黑体" panose="02010609060101010101" charset="-122"/>
              <a:sym typeface="Arial" pitchFamily="34" charset="0"/>
            </a:endParaRPr>
          </a:p>
        </p:txBody>
      </p:sp>
      <p:grpSp>
        <p:nvGrpSpPr>
          <p:cNvPr id="16" name="组合 15"/>
          <p:cNvGrpSpPr/>
          <p:nvPr/>
        </p:nvGrpSpPr>
        <p:grpSpPr>
          <a:xfrm>
            <a:off x="4876684" y="162705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C00000"/>
            </a:solidFill>
            <a:ln w="25400" cap="flat" cmpd="sng" algn="ctr">
              <a:gradFill flip="none" rotWithShape="1">
                <a:gsLst>
                  <a:gs pos="0">
                    <a:srgbClr val="FFF200"/>
                  </a:gs>
                  <a:gs pos="45000">
                    <a:srgbClr val="FF7A00"/>
                  </a:gs>
                  <a:gs pos="70000">
                    <a:srgbClr val="FF0300"/>
                  </a:gs>
                  <a:gs pos="100000">
                    <a:srgbClr val="4D0808"/>
                  </a:gs>
                </a:gsLst>
                <a:lin ang="8100000" scaled="1"/>
              </a:gradFill>
              <a:prstDash val="solid"/>
            </a:ln>
            <a:effectLst>
              <a:reflection blurRad="6350" stA="52000" endA="300" endPos="35000" dir="5400000" sy="-100000" algn="bl" rotWithShape="0"/>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4">
              <a:off x="802226" y="2296781"/>
              <a:ext cx="458994" cy="381068"/>
            </a:xfrm>
            <a:prstGeom prst="star5">
              <a:avLst/>
            </a:prstGeom>
            <a:gradFill flip="none" rotWithShape="1">
              <a:gsLst>
                <a:gs pos="17000">
                  <a:srgbClr val="FFF200"/>
                </a:gs>
                <a:gs pos="79000">
                  <a:srgbClr val="FF7A00"/>
                </a:gs>
              </a:gsLst>
              <a:path path="circle">
                <a:fillToRect l="50000" t="50000" r="50000" b="50000"/>
              </a:path>
            </a:gradFill>
            <a:ln w="12700" cap="flat" cmpd="sng" algn="ctr">
              <a:solidFill>
                <a:srgbClr val="FFFF00"/>
              </a:solidFill>
              <a:prstDash val="solid"/>
            </a:ln>
            <a:effectLst>
              <a:outerShdw blurRad="38100" sx="102000" sy="102000" algn="ctr" rotWithShape="0">
                <a:prstClr val="black"/>
              </a:outerShdw>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09264"/>
            </a:xfrm>
            <a:prstGeom prst="rect">
              <a:avLst/>
            </a:prstGeom>
          </p:spPr>
          <p:txBody>
            <a:bodyPr wrap="square">
              <a:spAutoFit/>
            </a:bodyPr>
            <a:lstStyle>
              <a:defPPr>
                <a:defRPr lang="zh-CN"/>
              </a:defPPr>
              <a:lvl1pPr marL="0" algn="l" defTabSz="457200" rtl="0" eaLnBrk="1" fontAlgn="base" latinLnBrk="0" hangingPunct="1">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cs typeface="+mn-cs"/>
                </a:defRPr>
              </a:lvl1pPr>
              <a:lvl2pPr marL="4572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2pPr>
              <a:lvl3pPr marL="9144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3pPr>
              <a:lvl4pPr marL="13716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4pPr>
              <a:lvl5pPr marL="1828800" algn="l" defTabSz="457200" rtl="0" eaLnBrk="1" fontAlgn="base" latinLnBrk="0" hangingPunct="1">
                <a:spcBef>
                  <a:spcPct val="0"/>
                </a:spcBef>
                <a:spcAft>
                  <a:spcPct val="0"/>
                </a:spcAft>
                <a:defRPr sz="1800" kern="1200">
                  <a:solidFill>
                    <a:schemeClr val="tx1"/>
                  </a:solidFill>
                  <a:latin typeface="Arial" pitchFamily="34" charset="0"/>
                  <a:ea typeface="宋体" panose="02010600030101010101" pitchFamily="2" charset="-122"/>
                  <a:cs typeface="+mn-cs"/>
                </a:defRPr>
              </a:lvl5pPr>
              <a:lvl6pPr marL="2286000" algn="l" defTabSz="457200" rtl="0" eaLnBrk="1" latinLnBrk="0" hangingPunct="1">
                <a:defRPr sz="1800" kern="1200">
                  <a:solidFill>
                    <a:schemeClr val="tx1"/>
                  </a:solidFill>
                  <a:latin typeface="Arial" pitchFamily="34" charset="0"/>
                  <a:ea typeface="宋体" panose="02010600030101010101" pitchFamily="2" charset="-122"/>
                  <a:cs typeface="+mn-cs"/>
                </a:defRPr>
              </a:lvl6pPr>
              <a:lvl7pPr marL="2743200" algn="l" defTabSz="457200" rtl="0" eaLnBrk="1" latinLnBrk="0" hangingPunct="1">
                <a:defRPr sz="1800" kern="1200">
                  <a:solidFill>
                    <a:schemeClr val="tx1"/>
                  </a:solidFill>
                  <a:latin typeface="Arial" pitchFamily="34" charset="0"/>
                  <a:ea typeface="宋体" panose="02010600030101010101" pitchFamily="2" charset="-122"/>
                  <a:cs typeface="+mn-cs"/>
                </a:defRPr>
              </a:lvl7pPr>
              <a:lvl8pPr marL="3200400" algn="l" defTabSz="457200" rtl="0" eaLnBrk="1" latinLnBrk="0" hangingPunct="1">
                <a:defRPr sz="1800" kern="1200">
                  <a:solidFill>
                    <a:schemeClr val="tx1"/>
                  </a:solidFill>
                  <a:latin typeface="Arial" pitchFamily="34" charset="0"/>
                  <a:ea typeface="宋体" panose="02010600030101010101" pitchFamily="2" charset="-122"/>
                  <a:cs typeface="+mn-cs"/>
                </a:defRPr>
              </a:lvl8pPr>
              <a:lvl9pPr marL="3657600" algn="l" defTabSz="457200" rtl="0" eaLnBrk="1" latinLnBrk="0" hangingPunct="1">
                <a:defRPr sz="1800" kern="1200">
                  <a:solidFill>
                    <a:schemeClr val="tx1"/>
                  </a:solidFill>
                  <a:latin typeface="Arial" pitchFamily="34" charset="0"/>
                  <a:ea typeface="宋体" panose="02010600030101010101" pitchFamily="2" charset="-122"/>
                  <a:cs typeface="+mn-cs"/>
                </a:defRPr>
              </a:lvl9pPr>
            </a:lstStyle>
            <a:p>
              <a:pPr algn="ctr" defTabSz="1219200">
                <a:defRPr/>
              </a:pPr>
              <a:r>
                <a:rPr lang="zh-CN" altLang="en-US" sz="2760">
                  <a:solidFill>
                    <a:schemeClr val="bg2"/>
                  </a:solidFill>
                  <a:latin typeface="宋体" panose="02010600030101010101" pitchFamily="2" charset="-122"/>
                  <a:ea typeface="宋体" panose="02010600030101010101" pitchFamily="2" charset="-122"/>
                  <a:cs typeface="+mn-ea"/>
                  <a:sym typeface="+mn-lt"/>
                </a:rPr>
                <a:t>第二部分</a:t>
              </a:r>
              <a:endParaRPr lang="zh-CN" altLang="en-US" sz="1800">
                <a:solidFill>
                  <a:schemeClr val="bg2"/>
                </a:solidFill>
                <a:latin typeface="宋体" panose="02010600030101010101" pitchFamily="2" charset="-122"/>
                <a:ea typeface="宋体" panose="02010600030101010101" pitchFamily="2" charset="-122"/>
                <a:cs typeface="+mn-ea"/>
                <a:sym typeface="+mn-lt"/>
              </a:endParaRPr>
            </a:p>
          </p:txBody>
        </p:sp>
      </p:grpSp>
    </p:spTree>
  </p:cSld>
  <p:clrMapOvr>
    <a:masterClrMapping/>
  </p:clrMapOvr>
  <mc:AlternateContent>
    <mc:Choice xmlns:p14="http://schemas.microsoft.com/office/powerpoint/2010/main" Requires="p14">
      <p:transition spd="slow" advTm="3000" p14:dur="2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dur="2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nodeType="afterGroup">
                            <p:stCondLst>
                              <p:cond delay="200"/>
                            </p:stCondLst>
                            <p:childTnLst>
                              <p:par>
                                <p:cTn id="11" presetID="6" presetClass="emph" presetSubtype="0" dur="100" fill="hold" nodeType="afterEffect">
                                  <p:stCondLst>
                                    <p:cond delay="0"/>
                                  </p:stCondLst>
                                  <p:childTnLst>
                                    <p:animScale>
                                      <p:cBhvr>
                                        <p:cTn id="12" dur="100" fill="hold"/>
                                        <p:tgtEl>
                                          <p:spTgt spid="16"/>
                                        </p:tgtEl>
                                      </p:cBhvr>
                                      <p:by x="115000" y="115000"/>
                                    </p:animScale>
                                  </p:childTnLst>
                                </p:cTn>
                              </p:par>
                              <p:par>
                                <p:cTn id="13" presetID="6" presetClass="emph" presetSubtype="0" dur="100" fill="hold" nodeType="withEffect">
                                  <p:stCondLst>
                                    <p:cond delay="200"/>
                                  </p:stCondLst>
                                  <p:childTnLst>
                                    <p:animScale>
                                      <p:cBhvr>
                                        <p:cTn id="14" dur="100" fill="hold"/>
                                        <p:tgtEl>
                                          <p:spTgt spid="16"/>
                                        </p:tgtEl>
                                      </p:cBhvr>
                                      <p:by x="85000" y="85000"/>
                                    </p:animScale>
                                  </p:childTnLst>
                                </p:cTn>
                              </p:par>
                            </p:childTnLst>
                          </p:cTn>
                        </p:par>
                        <p:par>
                          <p:cTn id="15" fill="hold" nodeType="afterGroup">
                            <p:stCondLst>
                              <p:cond delay="500"/>
                            </p:stCondLst>
                            <p:childTnLst>
                              <p:par>
                                <p:cTn id="16" presetID="6" presetClass="emph" presetSubtype="0" dur="100" fill="hold" nodeType="afterEffect">
                                  <p:stCondLst>
                                    <p:cond delay="0"/>
                                  </p:stCondLst>
                                  <p:childTnLst>
                                    <p:animScale>
                                      <p:cBhvr>
                                        <p:cTn id="17" dur="100" fill="hold"/>
                                        <p:tgtEl>
                                          <p:spTgt spid="16"/>
                                        </p:tgtEl>
                                      </p:cBhvr>
                                      <p:by x="105000" y="105000"/>
                                    </p:animScale>
                                  </p:childTnLst>
                                </p:cTn>
                              </p:par>
                              <p:par>
                                <p:cTn id="18" presetID="6" presetClass="emph" presetSubtype="0" dur="100" fill="hold" nodeType="withEffect">
                                  <p:stCondLst>
                                    <p:cond delay="200"/>
                                  </p:stCondLst>
                                  <p:childTnLst>
                                    <p:animScale>
                                      <p:cBhvr>
                                        <p:cTn id="19" dur="100" fill="hold"/>
                                        <p:tgtEl>
                                          <p:spTgt spid="16"/>
                                        </p:tgtEl>
                                      </p:cBhvr>
                                      <p:by x="95000" y="95000"/>
                                    </p:animScale>
                                  </p:childTnLst>
                                </p:cTn>
                              </p:par>
                            </p:childTnLst>
                          </p:cTn>
                        </p:par>
                      </p:childTnLst>
                    </p:cTn>
                  </p:par>
                  <p:par>
                    <p:cTn id="20" fill="hold" nodeType="clickPar">
                      <p:stCondLst>
                        <p:cond delay="indefinite"/>
                        <p:cond evt="onBegin" delay="0">
                          <p:tn val="19"/>
                        </p:cond>
                      </p:stCondLst>
                      <p:childTnLst>
                        <p:par>
                          <p:cTn id="21" fill="hold">
                            <p:stCondLst>
                              <p:cond delay="0"/>
                            </p:stCondLst>
                            <p:childTnLst>
                              <p:par>
                                <p:cTn id="22" presetID="2" presetClass="entr" presetSubtype="2" dur="50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7" name="组合 26"/>
          <p:cNvGrpSpPr/>
          <p:nvPr/>
        </p:nvGrpSpPr>
        <p:grpSpPr>
          <a:xfrm>
            <a:off x="402590" y="1213487"/>
            <a:ext cx="11369040" cy="5057138"/>
            <a:chOff x="4139951" y="814976"/>
            <a:chExt cx="7651320" cy="560661"/>
          </a:xfrm>
        </p:grpSpPr>
        <p:sp>
          <p:nvSpPr>
            <p:cNvPr id="28" name="圆角矩形 27"/>
            <p:cNvSpPr/>
            <p:nvPr/>
          </p:nvSpPr>
          <p:spPr>
            <a:xfrm>
              <a:off x="4139951" y="814976"/>
              <a:ext cx="7651320" cy="560661"/>
            </a:xfrm>
            <a:prstGeom prst="roundRect">
              <a:avLst>
                <a:gd name="adj" fmla="val 9874"/>
              </a:avLst>
            </a:prstGeom>
            <a:solidFill>
              <a:sysClr val="window" lastClr="FFFFFF">
                <a:alpha val="60000"/>
              </a:sysClr>
            </a:solidFill>
            <a:ln w="12700" cap="flat" cmpd="sng" algn="ctr">
              <a:solidFill>
                <a:srgbClr val="C00000"/>
              </a:solidFill>
              <a:prstDash val="solid"/>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200" eaLnBrk="1" fontAlgn="auto"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ea typeface="宋体" panose="02010600030101010101" pitchFamily="2" charset="-122"/>
              </a:endParaRPr>
            </a:p>
          </p:txBody>
        </p:sp>
        <p:sp>
          <p:nvSpPr>
            <p:cNvPr id="29" name="TextBox 5"/>
            <p:cNvSpPr txBox="1"/>
            <p:nvPr/>
          </p:nvSpPr>
          <p:spPr>
            <a:xfrm>
              <a:off x="6941674" y="852569"/>
              <a:ext cx="4582501" cy="47315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indent="0" defTabSz="914400" fontAlgn="auto">
                <a:lnSpc>
                  <a:spcPct val="150000"/>
                </a:lnSpc>
                <a:spcBef>
                  <a:spcPct val="0"/>
                </a:spcBef>
                <a:spcAft>
                  <a:spcPct val="0"/>
                </a:spcAft>
                <a:buFont typeface="Wingdings" panose="05000000000000000000" pitchFamily="2" charset="2"/>
                <a:buNone/>
                <a:defRPr/>
              </a:pPr>
              <a:r>
                <a:rPr lang="en-US" altLang="zh-CN" sz="2000" b="1" kern="0">
                  <a:solidFill>
                    <a:prstClr val="black"/>
                  </a:solidFill>
                  <a:latin typeface="微软雅黑" panose="020b0503020204020204" pitchFamily="34" charset="-122"/>
                  <a:ea typeface="微软雅黑" panose="020b0503020204020204" pitchFamily="34" charset="-122"/>
                </a:rPr>
                <a:t>       </a:t>
              </a:r>
              <a:r>
                <a:rPr sz="2000" b="1" kern="0">
                  <a:solidFill>
                    <a:prstClr val="black"/>
                  </a:solidFill>
                  <a:latin typeface="微软雅黑" panose="020b0503020204020204" pitchFamily="34" charset="-122"/>
                  <a:ea typeface="微软雅黑" panose="020b0503020204020204" pitchFamily="34" charset="-122"/>
                </a:rPr>
                <a:t>这做得到吗？当今世界最大的发达国家美国，对最大的发展中国家中国的和平发展，忧心忡忡，耿耿于怀。气又气不过，打又打不动，于是就大搞“割袍断义”、叫嚣“脱钩断链”、构筑“小院高墙”、鼓吹“去风险”，对中国百般施压竭力遏制。这不能不令世界有陷入“修昔底德陷阱”的担忧。其实习近平总书记早在十年前就明确指出：“我们都应该努力避免陷入‘修昔底德陷阱’，强国只能追求霸权的主张不适用于中国，中国没有实施这种行动的基因。”</a:t>
              </a:r>
              <a:endParaRPr sz="2000" b="1" kern="0">
                <a:solidFill>
                  <a:prstClr val="black"/>
                </a:solidFill>
                <a:latin typeface="微软雅黑" panose="020b0503020204020204" pitchFamily="34" charset="-122"/>
                <a:ea typeface="微软雅黑" panose="020b0503020204020204" pitchFamily="34" charset="-122"/>
              </a:endParaRPr>
            </a:p>
          </p:txBody>
        </p:sp>
      </p:grpSp>
      <p:pic>
        <p:nvPicPr>
          <p:cNvPr id="6" name="图片 5" descr="防盗标签"/>
          <p:cNvPicPr>
            <a:picLocks noChangeAspect="1"/>
          </p:cNvPicPr>
          <p:nvPr/>
        </p:nvPicPr>
        <p:blipFill>
          <a:blip r:embed="rId3"/>
          <a:stretch>
            <a:fillRect/>
          </a:stretch>
        </p:blipFill>
        <p:spPr>
          <a:xfrm>
            <a:off x="3684270" y="2219960"/>
            <a:ext cx="3600" cy="377"/>
          </a:xfrm>
          <a:prstGeom prst="rect">
            <a:avLst/>
          </a:prstGeom>
        </p:spPr>
      </p:pic>
      <p:pic>
        <p:nvPicPr>
          <p:cNvPr id="2" name="图片 1"/>
          <p:cNvPicPr>
            <a:picLocks noChangeAspect="1"/>
          </p:cNvPicPr>
          <p:nvPr>
            <p:custDataLst>
              <p:tags r:id="rId5"/>
            </p:custDataLst>
          </p:nvPr>
        </p:nvPicPr>
        <p:blipFill>
          <a:blip r:embed="rId4"/>
          <a:stretch>
            <a:fillRect/>
          </a:stretch>
        </p:blipFill>
        <p:spPr>
          <a:xfrm>
            <a:off x="158750" y="1679575"/>
            <a:ext cx="4728845" cy="5753100"/>
          </a:xfrm>
          <a:prstGeom prst="rect">
            <a:avLst/>
          </a:prstGeom>
        </p:spPr>
      </p:pic>
    </p:spTree>
  </p:cSld>
  <p:clrMapOvr>
    <a:masterClrMapping/>
  </p:clrMapOvr>
  <mc:AlternateContent>
    <mc:Choice xmlns:p14="http://schemas.microsoft.com/office/powerpoint/2010/main" Requires="p14">
      <p:transition spd="slow" advTm="3000" p14:dur="2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dur="5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nodeType="afterGroup">
                            <p:stCondLst>
                              <p:cond delay="500"/>
                            </p:stCondLst>
                            <p:childTnLst>
                              <p:par>
                                <p:cTn id="9" presetID="53" presetClass="entr" presetSubtype="16" dur="5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https://d.book118.com/045003234121011041</a:t>
            </a:r>
          </a:p>
        </p:txBody>
      </p:sp>
    </p:spTree>
  </p:cSld>
  <p:clrMapOvr>
    <a:masterClrMapping/>
  </p:clrMapOvr>
  <p:transition/>
  <p:timing/>
</p:sld>
</file>

<file path=ppt/tags/tag1.xml><?xml version="1.0" encoding="utf-8"?>
<p:tagLst xmlns:p="http://schemas.openxmlformats.org/presentationml/2006/main">
  <p:tag name="KSO_WM_UNIT_PLACING_PICTURE_USER_VIEWPORT" val="{&quot;height&quot;:10798.814173228346,&quot;width&quot;:19200}"/>
</p:tagLst>
</file>

<file path=ppt/tags/tag2.xml><?xml version="1.0" encoding="utf-8"?>
<p:tagLst xmlns:p="http://schemas.openxmlformats.org/presentationml/2006/main">
  <p:tag name="KSO_WM_UNIT_PLACING_PICTURE_USER_VIEWPORT" val="{&quot;height&quot;:9000,&quot;width&quot;:19200}"/>
</p:tagLst>
</file>

<file path=ppt/tags/tag3.xml><?xml version="1.0" encoding="utf-8"?>
<p:tagLst xmlns:p="http://schemas.openxmlformats.org/presentationml/2006/main">
  <p:tag name="KSO_WM_UNIT_PLACING_PICTURE_USER_VIEWPORT" val="{&quot;height&quot;:9193.527559055117,&quot;width&quot;:18400}"/>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ags/tag16.xml><?xml version="1.0" encoding="utf-8"?>
<p:tagLst xmlns:p="http://schemas.openxmlformats.org/presentationml/2006/main">
  <p:tag name="PA" val="v5.2.9"/>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PA" val="v5.2.9"/>
</p:tagLst>
</file>

<file path=ppt/tags/tag19.xml><?xml version="1.0" encoding="utf-8"?>
<p:tagLst xmlns:p="http://schemas.openxmlformats.org/presentationml/2006/main">
  <p:tag name="PA" val="v5.2.9"/>
</p:tagLst>
</file>

<file path=ppt/tags/tag20.xml><?xml version="1.0" encoding="utf-8"?>
<p:tagLst xmlns:p="http://schemas.openxmlformats.org/presentationml/2006/main">
  <p:tag name="PA" val="v5.2.9"/>
</p:tagLst>
</file>

<file path=ppt/tags/tag21.xml><?xml version="1.0" encoding="utf-8"?>
<p:tagLst xmlns:p="http://schemas.openxmlformats.org/presentationml/2006/main">
  <p:tag name="PA" val="v5.2.9"/>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32</Paragraphs>
  <Slides>11</Slides>
  <Notes>10</Notes>
  <TotalTime>1</TotalTime>
  <HiddenSlides>0</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11</vt:i4>
      </vt:variant>
    </vt:vector>
  </HeadingPairs>
  <TitlesOfParts>
    <vt:vector baseType="lpstr" size="21">
      <vt:lpstr>Arial</vt:lpstr>
      <vt:lpstr>Calibri</vt:lpstr>
      <vt:lpstr>Calibri Light</vt:lpstr>
      <vt:lpstr>微软雅黑</vt:lpstr>
      <vt:lpstr>黑体</vt:lpstr>
      <vt:lpstr>等线 Light</vt:lpstr>
      <vt:lpstr>等线</vt:lpstr>
      <vt:lpstr>宋体</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2024-09-01T21:50:21.959</cp:lastPrinted>
  <dcterms:created xsi:type="dcterms:W3CDTF">2024-09-01T13:50:21Z</dcterms:created>
  <dcterms:modified xsi:type="dcterms:W3CDTF">2024-09-01T13:50:23Z</dcterms:modified>
</cp:coreProperties>
</file>