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6" r:id="rId29"/>
  </p:sldIdLst>
  <p:sldSz cx="9144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185C74-B525-4704-910B-957B6F940A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A5086B-9E89-492F-806C-C9D74D10D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1CD5A0-3486-465C-B8D0-B584E7102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B8AE1B-057E-46E9-8CC9-7829C25709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7AD714-5862-49EC-9477-01EE7D8951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2CA2C0-4BA2-4419-8620-8B267D7406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F601A5-28FB-41C6-AD3B-E4F41AD985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8054E3-5E96-4D77-AB12-A0F4221256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62480F-5A48-42F6-A8F7-D2B45D0A2C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1C56A4-CC2A-41F5-BBB8-AAEA701BF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834E77-5BBC-40DD-A1E3-17D13CB59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3200" b="0" i="0">
                <a:solidFill>
                  <a:srgbClr val="6B6B99"/>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rgbClr val="666699"/>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0" i="0">
                <a:solidFill>
                  <a:srgbClr val="6B6B99"/>
                </a:solidFill>
                <a:latin typeface="宋体"/>
                <a:cs typeface="宋体"/>
              </a:defRPr>
            </a:lvl1pPr>
          </a:lstStyle>
          <a:p/>
        </p:txBody>
      </p:sp>
      <p:sp>
        <p:nvSpPr>
          <p:cNvPr id="3" name="Holder 3"/>
          <p:cNvSpPr>
            <a:spLocks noGrp="1"/>
          </p:cNvSpPr>
          <p:nvPr>
            <p:ph type="body" idx="1"/>
          </p:nvPr>
        </p:nvSpPr>
        <p:spPr/>
        <p:txBody>
          <a:bodyPr lIns="0" tIns="0" rIns="0" bIns="0"/>
          <a:lstStyle>
            <a:lvl1pPr>
              <a:defRPr sz="2800" b="0" i="0">
                <a:solidFill>
                  <a:srgbClr val="666699"/>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0" i="0">
                <a:solidFill>
                  <a:srgbClr val="6B6B99"/>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0" i="0">
                <a:solidFill>
                  <a:srgbClr val="6B6B99"/>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image" Target="../media/image6.png" /><Relationship Id="rId12" Type="http://schemas.openxmlformats.org/officeDocument/2006/relationships/image" Target="../media/image7.png" /><Relationship Id="rId13" Type="http://schemas.openxmlformats.org/officeDocument/2006/relationships/image" Target="../media/image8.png" /><Relationship Id="rId14" Type="http://schemas.openxmlformats.org/officeDocument/2006/relationships/image" Target="../media/image9.png" /><Relationship Id="rId15" Type="http://schemas.openxmlformats.org/officeDocument/2006/relationships/image" Target="../media/image10.png" /><Relationship Id="rId16" Type="http://schemas.openxmlformats.org/officeDocument/2006/relationships/image" Target="../media/image11.png" /><Relationship Id="rId17" Type="http://schemas.openxmlformats.org/officeDocument/2006/relationships/image" Target="../media/image12.png" /><Relationship Id="rId18" Type="http://schemas.openxmlformats.org/officeDocument/2006/relationships/image" Target="../media/image13.png" /><Relationship Id="rId19" Type="http://schemas.openxmlformats.org/officeDocument/2006/relationships/image" Target="../media/image14.png" /><Relationship Id="rId2" Type="http://schemas.openxmlformats.org/officeDocument/2006/relationships/slideLayout" Target="../slideLayouts/slideLayout13.xml" /><Relationship Id="rId20" Type="http://schemas.openxmlformats.org/officeDocument/2006/relationships/image" Target="../media/image15.png"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pic>
        <p:nvPicPr>
          <p:cNvPr id="17" name="bg object 17"/>
          <p:cNvPicPr/>
          <p:nvPr/>
        </p:nvPicPr>
        <p:blipFill>
          <a:blip r:embed="rId7"/>
          <a:stretch>
            <a:fillRect/>
          </a:stretch>
        </p:blipFill>
        <p:spPr>
          <a:xfrm>
            <a:off x="0" y="6330950"/>
            <a:ext cx="9140825" cy="66675"/>
          </a:xfrm>
          <a:prstGeom prst="rect">
            <a:avLst/>
          </a:prstGeom>
        </p:spPr>
      </p:pic>
      <p:pic>
        <p:nvPicPr>
          <p:cNvPr id="18" name="bg object 18"/>
          <p:cNvPicPr/>
          <p:nvPr/>
        </p:nvPicPr>
        <p:blipFill>
          <a:blip r:embed="rId8"/>
          <a:stretch>
            <a:fillRect/>
          </a:stretch>
        </p:blipFill>
        <p:spPr>
          <a:xfrm>
            <a:off x="0" y="5818187"/>
            <a:ext cx="9140825" cy="47625"/>
          </a:xfrm>
          <a:prstGeom prst="rect">
            <a:avLst/>
          </a:prstGeom>
        </p:spPr>
      </p:pic>
      <p:pic>
        <p:nvPicPr>
          <p:cNvPr id="19" name="bg object 19"/>
          <p:cNvPicPr/>
          <p:nvPr/>
        </p:nvPicPr>
        <p:blipFill>
          <a:blip r:embed="rId8"/>
          <a:stretch>
            <a:fillRect/>
          </a:stretch>
        </p:blipFill>
        <p:spPr>
          <a:xfrm>
            <a:off x="0" y="5340349"/>
            <a:ext cx="9140825" cy="47625"/>
          </a:xfrm>
          <a:prstGeom prst="rect">
            <a:avLst/>
          </a:prstGeom>
        </p:spPr>
      </p:pic>
      <p:pic>
        <p:nvPicPr>
          <p:cNvPr id="20" name="bg object 20"/>
          <p:cNvPicPr/>
          <p:nvPr/>
        </p:nvPicPr>
        <p:blipFill>
          <a:blip r:embed="rId8"/>
          <a:stretch>
            <a:fillRect/>
          </a:stretch>
        </p:blipFill>
        <p:spPr>
          <a:xfrm>
            <a:off x="0" y="4929187"/>
            <a:ext cx="9140825" cy="49212"/>
          </a:xfrm>
          <a:prstGeom prst="rect">
            <a:avLst/>
          </a:prstGeom>
        </p:spPr>
      </p:pic>
      <p:pic>
        <p:nvPicPr>
          <p:cNvPr id="21" name="bg object 21"/>
          <p:cNvPicPr/>
          <p:nvPr/>
        </p:nvPicPr>
        <p:blipFill>
          <a:blip r:embed="rId9"/>
          <a:stretch>
            <a:fillRect/>
          </a:stretch>
        </p:blipFill>
        <p:spPr>
          <a:xfrm>
            <a:off x="0" y="4538662"/>
            <a:ext cx="9140825" cy="57150"/>
          </a:xfrm>
          <a:prstGeom prst="rect">
            <a:avLst/>
          </a:prstGeom>
        </p:spPr>
      </p:pic>
      <p:pic>
        <p:nvPicPr>
          <p:cNvPr id="22" name="bg object 22"/>
          <p:cNvPicPr/>
          <p:nvPr/>
        </p:nvPicPr>
        <p:blipFill>
          <a:blip r:embed="rId8"/>
          <a:stretch>
            <a:fillRect/>
          </a:stretch>
        </p:blipFill>
        <p:spPr>
          <a:xfrm>
            <a:off x="0" y="4197350"/>
            <a:ext cx="9140825" cy="47625"/>
          </a:xfrm>
          <a:prstGeom prst="rect">
            <a:avLst/>
          </a:prstGeom>
        </p:spPr>
      </p:pic>
      <p:pic>
        <p:nvPicPr>
          <p:cNvPr id="23" name="bg object 23"/>
          <p:cNvPicPr/>
          <p:nvPr/>
        </p:nvPicPr>
        <p:blipFill>
          <a:blip r:embed="rId10"/>
          <a:stretch>
            <a:fillRect/>
          </a:stretch>
        </p:blipFill>
        <p:spPr>
          <a:xfrm>
            <a:off x="0" y="3862387"/>
            <a:ext cx="9140825" cy="57150"/>
          </a:xfrm>
          <a:prstGeom prst="rect">
            <a:avLst/>
          </a:prstGeom>
        </p:spPr>
      </p:pic>
      <p:pic>
        <p:nvPicPr>
          <p:cNvPr id="24" name="bg object 24"/>
          <p:cNvPicPr/>
          <p:nvPr/>
        </p:nvPicPr>
        <p:blipFill>
          <a:blip r:embed="rId11"/>
          <a:stretch>
            <a:fillRect/>
          </a:stretch>
        </p:blipFill>
        <p:spPr>
          <a:xfrm>
            <a:off x="0" y="3586162"/>
            <a:ext cx="9140825" cy="38100"/>
          </a:xfrm>
          <a:prstGeom prst="rect">
            <a:avLst/>
          </a:prstGeom>
        </p:spPr>
      </p:pic>
      <p:pic>
        <p:nvPicPr>
          <p:cNvPr id="25" name="bg object 25"/>
          <p:cNvPicPr/>
          <p:nvPr/>
        </p:nvPicPr>
        <p:blipFill>
          <a:blip r:embed="rId12"/>
          <a:stretch>
            <a:fillRect/>
          </a:stretch>
        </p:blipFill>
        <p:spPr>
          <a:xfrm>
            <a:off x="0" y="3317875"/>
            <a:ext cx="9140825" cy="38100"/>
          </a:xfrm>
          <a:prstGeom prst="rect">
            <a:avLst/>
          </a:prstGeom>
        </p:spPr>
      </p:pic>
      <p:pic>
        <p:nvPicPr>
          <p:cNvPr id="26" name="bg object 26"/>
          <p:cNvPicPr/>
          <p:nvPr/>
        </p:nvPicPr>
        <p:blipFill>
          <a:blip r:embed="rId13"/>
          <a:stretch>
            <a:fillRect/>
          </a:stretch>
        </p:blipFill>
        <p:spPr>
          <a:xfrm>
            <a:off x="0" y="3060700"/>
            <a:ext cx="9140825" cy="38100"/>
          </a:xfrm>
          <a:prstGeom prst="rect">
            <a:avLst/>
          </a:prstGeom>
        </p:spPr>
      </p:pic>
      <p:pic>
        <p:nvPicPr>
          <p:cNvPr id="27" name="bg object 27"/>
          <p:cNvPicPr/>
          <p:nvPr/>
        </p:nvPicPr>
        <p:blipFill>
          <a:blip r:embed="rId14"/>
          <a:stretch>
            <a:fillRect/>
          </a:stretch>
        </p:blipFill>
        <p:spPr>
          <a:xfrm>
            <a:off x="0" y="2611437"/>
            <a:ext cx="9140825" cy="19050"/>
          </a:xfrm>
          <a:prstGeom prst="rect">
            <a:avLst/>
          </a:prstGeom>
        </p:spPr>
      </p:pic>
      <p:pic>
        <p:nvPicPr>
          <p:cNvPr id="28" name="bg object 28"/>
          <p:cNvPicPr/>
          <p:nvPr/>
        </p:nvPicPr>
        <p:blipFill>
          <a:blip r:embed="rId15"/>
          <a:stretch>
            <a:fillRect/>
          </a:stretch>
        </p:blipFill>
        <p:spPr>
          <a:xfrm>
            <a:off x="0" y="2822575"/>
            <a:ext cx="9140825" cy="38100"/>
          </a:xfrm>
          <a:prstGeom prst="rect">
            <a:avLst/>
          </a:prstGeom>
        </p:spPr>
      </p:pic>
      <p:pic>
        <p:nvPicPr>
          <p:cNvPr id="29" name="bg object 29"/>
          <p:cNvPicPr/>
          <p:nvPr/>
        </p:nvPicPr>
        <p:blipFill>
          <a:blip r:embed="rId14"/>
          <a:stretch>
            <a:fillRect/>
          </a:stretch>
        </p:blipFill>
        <p:spPr>
          <a:xfrm>
            <a:off x="0" y="2413000"/>
            <a:ext cx="9140825" cy="19050"/>
          </a:xfrm>
          <a:prstGeom prst="rect">
            <a:avLst/>
          </a:prstGeom>
        </p:spPr>
      </p:pic>
      <p:pic>
        <p:nvPicPr>
          <p:cNvPr id="30" name="bg object 30"/>
          <p:cNvPicPr/>
          <p:nvPr/>
        </p:nvPicPr>
        <p:blipFill>
          <a:blip r:embed="rId16"/>
          <a:stretch>
            <a:fillRect/>
          </a:stretch>
        </p:blipFill>
        <p:spPr>
          <a:xfrm>
            <a:off x="0" y="2212975"/>
            <a:ext cx="9140825" cy="28575"/>
          </a:xfrm>
          <a:prstGeom prst="rect">
            <a:avLst/>
          </a:prstGeom>
        </p:spPr>
      </p:pic>
      <p:pic>
        <p:nvPicPr>
          <p:cNvPr id="31" name="bg object 31"/>
          <p:cNvPicPr/>
          <p:nvPr/>
        </p:nvPicPr>
        <p:blipFill>
          <a:blip r:embed="rId16"/>
          <a:stretch>
            <a:fillRect/>
          </a:stretch>
        </p:blipFill>
        <p:spPr>
          <a:xfrm>
            <a:off x="0" y="2032000"/>
            <a:ext cx="9140825" cy="28575"/>
          </a:xfrm>
          <a:prstGeom prst="rect">
            <a:avLst/>
          </a:prstGeom>
        </p:spPr>
      </p:pic>
      <p:pic>
        <p:nvPicPr>
          <p:cNvPr id="32" name="bg object 32"/>
          <p:cNvPicPr/>
          <p:nvPr/>
        </p:nvPicPr>
        <p:blipFill>
          <a:blip r:embed="rId16"/>
          <a:stretch>
            <a:fillRect/>
          </a:stretch>
        </p:blipFill>
        <p:spPr>
          <a:xfrm>
            <a:off x="0" y="1868487"/>
            <a:ext cx="9140825" cy="28575"/>
          </a:xfrm>
          <a:prstGeom prst="rect">
            <a:avLst/>
          </a:prstGeom>
        </p:spPr>
      </p:pic>
      <p:pic>
        <p:nvPicPr>
          <p:cNvPr id="33" name="bg object 33"/>
          <p:cNvPicPr/>
          <p:nvPr/>
        </p:nvPicPr>
        <p:blipFill>
          <a:blip r:embed="rId17"/>
          <a:stretch>
            <a:fillRect/>
          </a:stretch>
        </p:blipFill>
        <p:spPr>
          <a:xfrm>
            <a:off x="0" y="0"/>
            <a:ext cx="9142412" cy="1679574"/>
          </a:xfrm>
          <a:prstGeom prst="rect">
            <a:avLst/>
          </a:prstGeom>
        </p:spPr>
      </p:pic>
      <p:sp>
        <p:nvSpPr>
          <p:cNvPr id="34" name="bg object 34"/>
          <p:cNvSpPr/>
          <p:nvPr/>
        </p:nvSpPr>
        <p:spPr>
          <a:xfrm>
            <a:off x="0" y="885837"/>
            <a:ext cx="9140825" cy="773430"/>
          </a:xfrm>
          <a:custGeom>
            <a:rect l="l" t="t" r="r" b="b"/>
            <a:pathLst>
              <a:path w="9140825" h="773430">
                <a:moveTo>
                  <a:pt x="485762" y="773112"/>
                </a:moveTo>
                <a:lnTo>
                  <a:pt x="0" y="95250"/>
                </a:lnTo>
                <a:lnTo>
                  <a:pt x="0" y="200266"/>
                </a:lnTo>
                <a:lnTo>
                  <a:pt x="399757" y="773112"/>
                </a:lnTo>
                <a:lnTo>
                  <a:pt x="447548" y="773112"/>
                </a:lnTo>
                <a:lnTo>
                  <a:pt x="485762" y="773112"/>
                </a:lnTo>
                <a:close/>
              </a:path>
              <a:path w="9140825" h="773430">
                <a:moveTo>
                  <a:pt x="9140825" y="0"/>
                </a:moveTo>
                <a:lnTo>
                  <a:pt x="8588375" y="773112"/>
                </a:lnTo>
                <a:lnTo>
                  <a:pt x="8626577" y="773112"/>
                </a:lnTo>
                <a:lnTo>
                  <a:pt x="8664791" y="773112"/>
                </a:lnTo>
                <a:lnTo>
                  <a:pt x="9140825" y="114528"/>
                </a:lnTo>
                <a:lnTo>
                  <a:pt x="9140825" y="0"/>
                </a:lnTo>
                <a:close/>
              </a:path>
            </a:pathLst>
          </a:custGeom>
          <a:solidFill>
            <a:srgbClr val="545479"/>
          </a:solidFill>
        </p:spPr>
        <p:txBody>
          <a:bodyPr wrap="square" lIns="0" tIns="0" rIns="0" bIns="0" rtlCol="0"/>
          <a:lstStyle/>
          <a:p/>
        </p:txBody>
      </p:sp>
      <p:pic>
        <p:nvPicPr>
          <p:cNvPr id="35" name="bg object 35"/>
          <p:cNvPicPr/>
          <p:nvPr/>
        </p:nvPicPr>
        <p:blipFill>
          <a:blip r:embed="rId18"/>
          <a:stretch>
            <a:fillRect/>
          </a:stretch>
        </p:blipFill>
        <p:spPr>
          <a:xfrm>
            <a:off x="4522787" y="1649412"/>
            <a:ext cx="66675" cy="5207000"/>
          </a:xfrm>
          <a:prstGeom prst="rect">
            <a:avLst/>
          </a:prstGeom>
        </p:spPr>
      </p:pic>
      <p:pic>
        <p:nvPicPr>
          <p:cNvPr id="36" name="bg object 36"/>
          <p:cNvPicPr/>
          <p:nvPr/>
        </p:nvPicPr>
        <p:blipFill>
          <a:blip r:embed="rId19"/>
          <a:stretch>
            <a:fillRect/>
          </a:stretch>
        </p:blipFill>
        <p:spPr>
          <a:xfrm>
            <a:off x="0" y="1649412"/>
            <a:ext cx="4056062" cy="5207000"/>
          </a:xfrm>
          <a:prstGeom prst="rect">
            <a:avLst/>
          </a:prstGeom>
        </p:spPr>
      </p:pic>
      <p:pic>
        <p:nvPicPr>
          <p:cNvPr id="37" name="bg object 37"/>
          <p:cNvPicPr/>
          <p:nvPr/>
        </p:nvPicPr>
        <p:blipFill>
          <a:blip r:embed="rId20"/>
          <a:stretch>
            <a:fillRect/>
          </a:stretch>
        </p:blipFill>
        <p:spPr>
          <a:xfrm>
            <a:off x="5065712" y="1649412"/>
            <a:ext cx="4075112" cy="5207000"/>
          </a:xfrm>
          <a:prstGeom prst="rect">
            <a:avLst/>
          </a:prstGeom>
        </p:spPr>
      </p:pic>
      <p:sp>
        <p:nvSpPr>
          <p:cNvPr id="38" name="bg object 38"/>
          <p:cNvSpPr/>
          <p:nvPr/>
        </p:nvSpPr>
        <p:spPr>
          <a:xfrm>
            <a:off x="0" y="1649412"/>
            <a:ext cx="9140825" cy="2747010"/>
          </a:xfrm>
          <a:custGeom>
            <a:rect l="l" t="t" r="r" b="b"/>
            <a:pathLst>
              <a:path w="9140825" h="2747010">
                <a:moveTo>
                  <a:pt x="484187" y="7950"/>
                </a:moveTo>
                <a:lnTo>
                  <a:pt x="447675" y="12"/>
                </a:lnTo>
                <a:lnTo>
                  <a:pt x="400050" y="12"/>
                </a:lnTo>
                <a:lnTo>
                  <a:pt x="0" y="573100"/>
                </a:lnTo>
                <a:lnTo>
                  <a:pt x="0" y="677875"/>
                </a:lnTo>
                <a:lnTo>
                  <a:pt x="484187" y="7950"/>
                </a:lnTo>
                <a:close/>
              </a:path>
              <a:path w="9140825" h="2747010">
                <a:moveTo>
                  <a:pt x="998537" y="6350"/>
                </a:moveTo>
                <a:lnTo>
                  <a:pt x="962025" y="0"/>
                </a:lnTo>
                <a:lnTo>
                  <a:pt x="923925" y="0"/>
                </a:lnTo>
                <a:lnTo>
                  <a:pt x="0" y="1382725"/>
                </a:lnTo>
                <a:lnTo>
                  <a:pt x="0" y="1487500"/>
                </a:lnTo>
                <a:lnTo>
                  <a:pt x="998537" y="6350"/>
                </a:lnTo>
                <a:close/>
              </a:path>
              <a:path w="9140825" h="2747010">
                <a:moveTo>
                  <a:pt x="1504950" y="7937"/>
                </a:moveTo>
                <a:lnTo>
                  <a:pt x="1476375" y="0"/>
                </a:lnTo>
                <a:lnTo>
                  <a:pt x="1438275" y="0"/>
                </a:lnTo>
                <a:lnTo>
                  <a:pt x="0" y="2528887"/>
                </a:lnTo>
                <a:lnTo>
                  <a:pt x="0" y="2660650"/>
                </a:lnTo>
                <a:lnTo>
                  <a:pt x="1504950" y="7937"/>
                </a:lnTo>
                <a:close/>
              </a:path>
              <a:path w="9140825" h="2747010">
                <a:moveTo>
                  <a:pt x="9140825" y="2624150"/>
                </a:moveTo>
                <a:lnTo>
                  <a:pt x="7635875" y="12"/>
                </a:lnTo>
                <a:lnTo>
                  <a:pt x="7597775" y="12"/>
                </a:lnTo>
                <a:lnTo>
                  <a:pt x="7572375" y="11125"/>
                </a:lnTo>
                <a:lnTo>
                  <a:pt x="9140825" y="2746387"/>
                </a:lnTo>
                <a:lnTo>
                  <a:pt x="9140825" y="2624150"/>
                </a:lnTo>
                <a:close/>
              </a:path>
              <a:path w="9140825" h="2747010">
                <a:moveTo>
                  <a:pt x="9140825" y="1468437"/>
                </a:moveTo>
                <a:lnTo>
                  <a:pt x="8150225" y="0"/>
                </a:lnTo>
                <a:lnTo>
                  <a:pt x="8112125" y="0"/>
                </a:lnTo>
                <a:lnTo>
                  <a:pt x="8077200" y="6350"/>
                </a:lnTo>
                <a:lnTo>
                  <a:pt x="9140825" y="1582737"/>
                </a:lnTo>
                <a:lnTo>
                  <a:pt x="9140825" y="1468437"/>
                </a:lnTo>
                <a:close/>
              </a:path>
              <a:path w="9140825" h="2747010">
                <a:moveTo>
                  <a:pt x="9140825" y="658812"/>
                </a:moveTo>
                <a:lnTo>
                  <a:pt x="8664575" y="0"/>
                </a:lnTo>
                <a:lnTo>
                  <a:pt x="8626475" y="0"/>
                </a:lnTo>
                <a:lnTo>
                  <a:pt x="8591550" y="11112"/>
                </a:lnTo>
                <a:lnTo>
                  <a:pt x="9140825" y="773112"/>
                </a:lnTo>
                <a:lnTo>
                  <a:pt x="9140825" y="658812"/>
                </a:lnTo>
                <a:close/>
              </a:path>
            </a:pathLst>
          </a:custGeom>
          <a:solidFill>
            <a:srgbClr val="545479"/>
          </a:solidFill>
        </p:spPr>
        <p:txBody>
          <a:bodyPr wrap="square" lIns="0" tIns="0" rIns="0" bIns="0" rtlCol="0"/>
          <a:lstStyle/>
          <a:p/>
        </p:txBody>
      </p:sp>
      <p:sp>
        <p:nvSpPr>
          <p:cNvPr id="2" name="Holder 2"/>
          <p:cNvSpPr>
            <a:spLocks noGrp="1"/>
          </p:cNvSpPr>
          <p:nvPr>
            <p:ph type="title"/>
          </p:nvPr>
        </p:nvSpPr>
        <p:spPr>
          <a:xfrm>
            <a:off x="768536" y="86297"/>
            <a:ext cx="7606926" cy="1123694"/>
          </a:xfrm>
          <a:prstGeom prst="rect">
            <a:avLst/>
          </a:prstGeom>
        </p:spPr>
        <p:txBody>
          <a:bodyPr wrap="square" lIns="0" tIns="0" rIns="0" bIns="0">
            <a:spAutoFit/>
          </a:bodyPr>
          <a:lstStyle>
            <a:lvl1pPr>
              <a:defRPr sz="3200" b="0" i="0">
                <a:solidFill>
                  <a:srgbClr val="6B6B99"/>
                </a:solidFill>
                <a:latin typeface="宋体"/>
                <a:cs typeface="宋体"/>
              </a:defRPr>
            </a:lvl1pPr>
          </a:lstStyle>
          <a:p/>
        </p:txBody>
      </p:sp>
      <p:sp>
        <p:nvSpPr>
          <p:cNvPr id="3" name="Holder 3"/>
          <p:cNvSpPr>
            <a:spLocks noGrp="1"/>
          </p:cNvSpPr>
          <p:nvPr>
            <p:ph type="body" idx="1"/>
          </p:nvPr>
        </p:nvSpPr>
        <p:spPr>
          <a:xfrm>
            <a:off x="534352" y="2060497"/>
            <a:ext cx="8034020" cy="3885565"/>
          </a:xfrm>
          <a:prstGeom prst="rect">
            <a:avLst/>
          </a:prstGeom>
        </p:spPr>
        <p:txBody>
          <a:bodyPr wrap="square" lIns="0" tIns="0" rIns="0" bIns="0">
            <a:spAutoFit/>
          </a:bodyPr>
          <a:lstStyle>
            <a:lvl1pPr>
              <a:defRPr sz="2800" b="0" i="0">
                <a:solidFill>
                  <a:srgbClr val="666699"/>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4.jpeg" /><Relationship Id="rId3" Type="http://schemas.openxmlformats.org/officeDocument/2006/relationships/image" Target="../media/image35.jpeg" /><Relationship Id="rId4" Type="http://schemas.openxmlformats.org/officeDocument/2006/relationships/image" Target="../media/image3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7.jpeg" /><Relationship Id="rId3" Type="http://schemas.openxmlformats.org/officeDocument/2006/relationships/image" Target="../media/image38.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9.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0.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2.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3.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00431431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1557337"/>
          </a:xfrm>
          <a:prstGeom prst="rect">
            <a:avLst/>
          </a:prstGeom>
        </p:spPr>
      </p:pic>
      <p:sp>
        <p:nvSpPr>
          <p:cNvPr id="3" name="object 3"/>
          <p:cNvSpPr txBox="1">
            <a:spLocks noGrp="1"/>
          </p:cNvSpPr>
          <p:nvPr>
            <p:ph type="title"/>
          </p:nvPr>
        </p:nvSpPr>
        <p:spPr>
          <a:xfrm>
            <a:off x="610393" y="455691"/>
            <a:ext cx="2882900" cy="1397000"/>
          </a:xfrm>
          <a:prstGeom prst="rect">
            <a:avLst/>
          </a:prstGeom>
        </p:spPr>
        <p:txBody>
          <a:bodyPr vert="horz" wrap="square" lIns="0" tIns="12700" rIns="0" bIns="0" rtlCol="0">
            <a:spAutoFit/>
          </a:bodyPr>
          <a:lstStyle/>
          <a:p>
            <a:pPr marL="12700" marR="5080">
              <a:lnSpc>
                <a:spcPct val="100000"/>
              </a:lnSpc>
              <a:spcBef>
                <a:spcPts val="100"/>
              </a:spcBef>
            </a:pPr>
            <a:r>
              <a:rPr sz="4500" spc="-10">
                <a:solidFill>
                  <a:srgbClr val="000000"/>
                </a:solidFill>
              </a:rPr>
              <a:t>中国航空工业发展史反</a:t>
            </a:r>
            <a:endParaRPr sz="4500"/>
          </a:p>
        </p:txBody>
      </p:sp>
      <p:sp>
        <p:nvSpPr>
          <p:cNvPr id="4" name="object 4"/>
          <p:cNvSpPr txBox="1"/>
          <p:nvPr/>
        </p:nvSpPr>
        <p:spPr>
          <a:xfrm>
            <a:off x="1753393" y="1827291"/>
            <a:ext cx="596900" cy="711200"/>
          </a:xfrm>
          <a:prstGeom prst="rect">
            <a:avLst/>
          </a:prstGeom>
        </p:spPr>
        <p:txBody>
          <a:bodyPr vert="horz" wrap="square" lIns="0" tIns="12700" rIns="0" bIns="0" rtlCol="0">
            <a:spAutoFit/>
          </a:bodyPr>
          <a:lstStyle/>
          <a:p>
            <a:pPr marL="12700">
              <a:lnSpc>
                <a:spcPct val="100000"/>
              </a:lnSpc>
              <a:spcBef>
                <a:spcPts val="100"/>
              </a:spcBef>
            </a:pPr>
            <a:r>
              <a:rPr sz="4500">
                <a:latin typeface="宋体"/>
                <a:cs typeface="宋体"/>
              </a:rPr>
              <a:t>思</a:t>
            </a:r>
            <a:endParaRPr sz="45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38525" y="514032"/>
            <a:ext cx="2260600" cy="695960"/>
          </a:xfrm>
          <a:prstGeom prst="rect">
            <a:avLst/>
          </a:prstGeom>
        </p:spPr>
        <p:txBody>
          <a:bodyPr vert="horz" wrap="square" lIns="0" tIns="12700" rIns="0" bIns="0" rtlCol="0">
            <a:spAutoFit/>
          </a:bodyPr>
          <a:lstStyle/>
          <a:p>
            <a:pPr marL="12700">
              <a:lnSpc>
                <a:spcPct val="100000"/>
              </a:lnSpc>
              <a:spcBef>
                <a:spcPts val="100"/>
              </a:spcBef>
            </a:pPr>
            <a:r>
              <a:rPr sz="4400" spc="-15"/>
              <a:t>飞机种类</a:t>
            </a:r>
            <a:endParaRPr sz="4400"/>
          </a:p>
        </p:txBody>
      </p:sp>
      <p:sp>
        <p:nvSpPr>
          <p:cNvPr id="3" name="object 3"/>
          <p:cNvSpPr txBox="1"/>
          <p:nvPr/>
        </p:nvSpPr>
        <p:spPr>
          <a:xfrm>
            <a:off x="534352" y="1221575"/>
            <a:ext cx="1977389" cy="391160"/>
          </a:xfrm>
          <a:prstGeom prst="rect">
            <a:avLst/>
          </a:prstGeom>
        </p:spPr>
        <p:txBody>
          <a:bodyPr vert="horz" wrap="square" lIns="0" tIns="12700" rIns="0" bIns="0" rtlCol="0">
            <a:spAutoFit/>
          </a:bodyPr>
          <a:lstStyle/>
          <a:p>
            <a:pPr marL="354965" indent="-342265">
              <a:lnSpc>
                <a:spcPct val="100000"/>
              </a:lnSpc>
              <a:spcBef>
                <a:spcPts val="100"/>
              </a:spcBef>
              <a:buClr>
                <a:srgbClr val="6B6B99"/>
              </a:buClr>
              <a:buSzPct val="116666"/>
              <a:buFont typeface="Wingdings"/>
              <a:buChar char=""/>
              <a:tabLst>
                <a:tab pos="354965"/>
                <a:tab pos="355600"/>
              </a:tabLst>
            </a:pPr>
            <a:r>
              <a:rPr sz="2400">
                <a:solidFill>
                  <a:srgbClr val="666699"/>
                </a:solidFill>
                <a:latin typeface="宋体"/>
                <a:cs typeface="宋体"/>
              </a:rPr>
              <a:t>客机</a:t>
            </a:r>
            <a:r>
              <a:rPr sz="2400">
                <a:solidFill>
                  <a:srgbClr val="666699"/>
                </a:solidFill>
                <a:latin typeface="Arial"/>
                <a:cs typeface="Arial"/>
              </a:rPr>
              <a:t>/</a:t>
            </a:r>
            <a:r>
              <a:rPr sz="2400" spc="-20">
                <a:solidFill>
                  <a:srgbClr val="666699"/>
                </a:solidFill>
                <a:latin typeface="宋体"/>
                <a:cs typeface="宋体"/>
              </a:rPr>
              <a:t>运输机</a:t>
            </a:r>
            <a:endParaRPr sz="2400">
              <a:latin typeface="宋体"/>
              <a:cs typeface="宋体"/>
            </a:endParaRPr>
          </a:p>
        </p:txBody>
      </p:sp>
      <p:sp>
        <p:nvSpPr>
          <p:cNvPr id="4" name="object 4"/>
          <p:cNvSpPr txBox="1"/>
          <p:nvPr/>
        </p:nvSpPr>
        <p:spPr>
          <a:xfrm>
            <a:off x="4723765" y="1239520"/>
            <a:ext cx="1282700" cy="391160"/>
          </a:xfrm>
          <a:prstGeom prst="rect">
            <a:avLst/>
          </a:prstGeom>
        </p:spPr>
        <p:txBody>
          <a:bodyPr vert="horz" wrap="square" lIns="0" tIns="12700" rIns="0" bIns="0" rtlCol="0">
            <a:spAutoFit/>
          </a:bodyPr>
          <a:lstStyle/>
          <a:p>
            <a:pPr marL="354965" indent="-342265">
              <a:lnSpc>
                <a:spcPct val="100000"/>
              </a:lnSpc>
              <a:spcBef>
                <a:spcPts val="100"/>
              </a:spcBef>
              <a:buClr>
                <a:srgbClr val="6B6B99"/>
              </a:buClr>
              <a:buSzPct val="116666"/>
              <a:buFont typeface="Wingdings"/>
              <a:buChar char=""/>
              <a:tabLst>
                <a:tab pos="354965"/>
                <a:tab pos="355600"/>
              </a:tabLst>
            </a:pPr>
            <a:r>
              <a:rPr sz="2400" spc="-20">
                <a:solidFill>
                  <a:srgbClr val="666699"/>
                </a:solidFill>
                <a:latin typeface="宋体"/>
                <a:cs typeface="宋体"/>
              </a:rPr>
              <a:t>歼击机</a:t>
            </a:r>
            <a:endParaRPr sz="2400">
              <a:latin typeface="宋体"/>
              <a:cs typeface="宋体"/>
            </a:endParaRPr>
          </a:p>
        </p:txBody>
      </p:sp>
      <p:sp>
        <p:nvSpPr>
          <p:cNvPr id="5" name="object 5"/>
          <p:cNvSpPr txBox="1"/>
          <p:nvPr/>
        </p:nvSpPr>
        <p:spPr>
          <a:xfrm>
            <a:off x="534352" y="3758882"/>
            <a:ext cx="1282700" cy="391160"/>
          </a:xfrm>
          <a:prstGeom prst="rect">
            <a:avLst/>
          </a:prstGeom>
        </p:spPr>
        <p:txBody>
          <a:bodyPr vert="horz" wrap="square" lIns="0" tIns="12700" rIns="0" bIns="0" rtlCol="0">
            <a:spAutoFit/>
          </a:bodyPr>
          <a:lstStyle/>
          <a:p>
            <a:pPr marL="354965" indent="-342265">
              <a:lnSpc>
                <a:spcPct val="100000"/>
              </a:lnSpc>
              <a:spcBef>
                <a:spcPts val="100"/>
              </a:spcBef>
              <a:buClr>
                <a:srgbClr val="6B6B99"/>
              </a:buClr>
              <a:buSzPct val="116666"/>
              <a:buFont typeface="Wingdings"/>
              <a:buChar char=""/>
              <a:tabLst>
                <a:tab pos="354965"/>
                <a:tab pos="355600"/>
              </a:tabLst>
            </a:pPr>
            <a:r>
              <a:rPr sz="2400" spc="-20">
                <a:solidFill>
                  <a:srgbClr val="666699"/>
                </a:solidFill>
                <a:latin typeface="宋体"/>
                <a:cs typeface="宋体"/>
              </a:rPr>
              <a:t>轰炸机</a:t>
            </a:r>
            <a:endParaRPr sz="2400">
              <a:latin typeface="宋体"/>
              <a:cs typeface="宋体"/>
            </a:endParaRPr>
          </a:p>
        </p:txBody>
      </p:sp>
      <p:sp>
        <p:nvSpPr>
          <p:cNvPr id="6" name="object 6"/>
          <p:cNvSpPr txBox="1"/>
          <p:nvPr/>
        </p:nvSpPr>
        <p:spPr>
          <a:xfrm>
            <a:off x="4723765" y="3965257"/>
            <a:ext cx="1282700" cy="391160"/>
          </a:xfrm>
          <a:prstGeom prst="rect">
            <a:avLst/>
          </a:prstGeom>
        </p:spPr>
        <p:txBody>
          <a:bodyPr vert="horz" wrap="square" lIns="0" tIns="12700" rIns="0" bIns="0" rtlCol="0">
            <a:spAutoFit/>
          </a:bodyPr>
          <a:lstStyle/>
          <a:p>
            <a:pPr marL="354965" indent="-342265">
              <a:lnSpc>
                <a:spcPct val="100000"/>
              </a:lnSpc>
              <a:spcBef>
                <a:spcPts val="100"/>
              </a:spcBef>
              <a:buClr>
                <a:srgbClr val="6B6B99"/>
              </a:buClr>
              <a:buSzPct val="116666"/>
              <a:buFont typeface="Wingdings"/>
              <a:buChar char=""/>
              <a:tabLst>
                <a:tab pos="354965"/>
                <a:tab pos="355600"/>
              </a:tabLst>
            </a:pPr>
            <a:r>
              <a:rPr sz="2400" spc="-20">
                <a:solidFill>
                  <a:srgbClr val="666699"/>
                </a:solidFill>
                <a:latin typeface="宋体"/>
                <a:cs typeface="宋体"/>
              </a:rPr>
              <a:t>预警机</a:t>
            </a:r>
            <a:endParaRPr sz="2400">
              <a:latin typeface="宋体"/>
              <a:cs typeface="宋体"/>
            </a:endParaRPr>
          </a:p>
        </p:txBody>
      </p:sp>
      <p:grpSp>
        <p:nvGrpSpPr>
          <p:cNvPr id="7" name="object 7"/>
          <p:cNvGrpSpPr/>
          <p:nvPr/>
        </p:nvGrpSpPr>
        <p:grpSpPr>
          <a:xfrm>
            <a:off x="825500" y="1625600"/>
            <a:ext cx="7558405" cy="4991100"/>
            <a:chOff x="825500" y="1625600"/>
            <a:chExt cx="7558405" cy="4991100"/>
          </a:xfrm>
        </p:grpSpPr>
        <p:pic>
          <p:nvPicPr>
            <p:cNvPr id="8" name="object 8"/>
            <p:cNvPicPr/>
            <p:nvPr/>
          </p:nvPicPr>
          <p:blipFill>
            <a:blip r:embed="rId2"/>
            <a:stretch>
              <a:fillRect/>
            </a:stretch>
          </p:blipFill>
          <p:spPr>
            <a:xfrm>
              <a:off x="825500" y="1625600"/>
              <a:ext cx="2903537" cy="1919287"/>
            </a:xfrm>
            <a:prstGeom prst="rect">
              <a:avLst/>
            </a:prstGeom>
          </p:spPr>
        </p:pic>
        <p:pic>
          <p:nvPicPr>
            <p:cNvPr id="9" name="object 9"/>
            <p:cNvPicPr/>
            <p:nvPr/>
          </p:nvPicPr>
          <p:blipFill>
            <a:blip r:embed="rId3"/>
            <a:stretch>
              <a:fillRect/>
            </a:stretch>
          </p:blipFill>
          <p:spPr>
            <a:xfrm>
              <a:off x="825500" y="4152900"/>
              <a:ext cx="3095625" cy="2138362"/>
            </a:xfrm>
            <a:prstGeom prst="rect">
              <a:avLst/>
            </a:prstGeom>
          </p:spPr>
        </p:pic>
        <p:pic>
          <p:nvPicPr>
            <p:cNvPr id="10" name="object 10"/>
            <p:cNvPicPr/>
            <p:nvPr/>
          </p:nvPicPr>
          <p:blipFill>
            <a:blip r:embed="rId4"/>
            <a:stretch>
              <a:fillRect/>
            </a:stretch>
          </p:blipFill>
          <p:spPr>
            <a:xfrm>
              <a:off x="4927600" y="4508500"/>
              <a:ext cx="3455987" cy="2108200"/>
            </a:xfrm>
            <a:prstGeom prst="rect">
              <a:avLst/>
            </a:prstGeom>
          </p:spPr>
        </p:pic>
        <p:pic>
          <p:nvPicPr>
            <p:cNvPr id="11" name="object 11"/>
            <p:cNvPicPr/>
            <p:nvPr/>
          </p:nvPicPr>
          <p:blipFill>
            <a:blip r:embed="rId5"/>
            <a:stretch>
              <a:fillRect/>
            </a:stretch>
          </p:blipFill>
          <p:spPr>
            <a:xfrm>
              <a:off x="5295900" y="1701800"/>
              <a:ext cx="2803525" cy="2079625"/>
            </a:xfrm>
            <a:prstGeom prst="rect">
              <a:avLst/>
            </a:prstGeom>
          </p:spPr>
        </p:pic>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152400"/>
            <a:ext cx="9144000" cy="6664325"/>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09282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046538" y="514032"/>
            <a:ext cx="3937000" cy="695960"/>
          </a:xfrm>
          <a:prstGeom prst="rect">
            <a:avLst/>
          </a:prstGeom>
        </p:spPr>
        <p:txBody>
          <a:bodyPr vert="horz" wrap="square" lIns="0" tIns="12700" rIns="0" bIns="0" rtlCol="0">
            <a:spAutoFit/>
          </a:bodyPr>
          <a:lstStyle/>
          <a:p>
            <a:pPr marL="12700">
              <a:lnSpc>
                <a:spcPct val="100000"/>
              </a:lnSpc>
              <a:spcBef>
                <a:spcPts val="100"/>
              </a:spcBef>
            </a:pPr>
            <a:r>
              <a:rPr sz="4400" b="1" spc="-10">
                <a:latin typeface="Microsoft JhengHei"/>
                <a:cs typeface="Microsoft JhengHei"/>
              </a:rPr>
              <a:t>飞机的基本知识</a:t>
            </a:r>
            <a:endParaRPr sz="4400">
              <a:latin typeface="Microsoft JhengHei"/>
              <a:cs typeface="Microsoft JhengHei"/>
            </a:endParaRPr>
          </a:p>
        </p:txBody>
      </p:sp>
      <p:sp>
        <p:nvSpPr>
          <p:cNvPr id="3" name="object 3"/>
          <p:cNvSpPr txBox="1"/>
          <p:nvPr/>
        </p:nvSpPr>
        <p:spPr>
          <a:xfrm>
            <a:off x="535940" y="2201248"/>
            <a:ext cx="6607175" cy="3785870"/>
          </a:xfrm>
          <a:prstGeom prst="rect">
            <a:avLst/>
          </a:prstGeom>
        </p:spPr>
        <p:txBody>
          <a:bodyPr vert="horz" wrap="square" lIns="0" tIns="99060" rIns="0" bIns="0" rtlCol="0">
            <a:spAutoFit/>
          </a:bodyPr>
          <a:lstStyle/>
          <a:p>
            <a:pPr marL="824865" indent="-812165">
              <a:lnSpc>
                <a:spcPct val="100000"/>
              </a:lnSpc>
              <a:spcBef>
                <a:spcPts val="780"/>
              </a:spcBef>
              <a:buClr>
                <a:srgbClr val="6B6B99"/>
              </a:buClr>
              <a:buSzPct val="116071"/>
              <a:buFont typeface="Wingdings"/>
              <a:buChar char=""/>
              <a:tabLst>
                <a:tab pos="824865"/>
                <a:tab pos="825500"/>
              </a:tabLst>
            </a:pPr>
            <a:r>
              <a:rPr sz="2800" b="1" spc="-10">
                <a:solidFill>
                  <a:srgbClr val="666699"/>
                </a:solidFill>
                <a:latin typeface="Microsoft JhengHei"/>
                <a:cs typeface="Microsoft JhengHei"/>
              </a:rPr>
              <a:t>飞机基本定义</a:t>
            </a:r>
            <a:endParaRPr sz="2800">
              <a:latin typeface="Microsoft JhengHei"/>
              <a:cs typeface="Microsoft JhengHei"/>
            </a:endParaRPr>
          </a:p>
          <a:p>
            <a:pPr marL="802640">
              <a:lnSpc>
                <a:spcPct val="100000"/>
              </a:lnSpc>
              <a:spcBef>
                <a:spcPts val="590"/>
              </a:spcBef>
            </a:pPr>
            <a:r>
              <a:rPr sz="2400" b="1" spc="-5">
                <a:solidFill>
                  <a:srgbClr val="666699"/>
                </a:solidFill>
                <a:latin typeface="Microsoft JhengHei"/>
                <a:cs typeface="Microsoft JhengHei"/>
              </a:rPr>
              <a:t>稳定飞行的载人飞行器，特点是安全性第一</a:t>
            </a:r>
            <a:endParaRPr sz="2400">
              <a:latin typeface="Microsoft JhengHei"/>
              <a:cs typeface="Microsoft JhengHei"/>
            </a:endParaRPr>
          </a:p>
          <a:p>
            <a:pPr marL="824865" indent="-812165">
              <a:lnSpc>
                <a:spcPct val="100000"/>
              </a:lnSpc>
              <a:spcBef>
                <a:spcPts val="415"/>
              </a:spcBef>
              <a:buClr>
                <a:srgbClr val="6B6B99"/>
              </a:buClr>
              <a:buSzPct val="116071"/>
              <a:buFont typeface="Wingdings"/>
              <a:buChar char=""/>
              <a:tabLst>
                <a:tab pos="824865"/>
                <a:tab pos="825500"/>
              </a:tabLst>
            </a:pPr>
            <a:r>
              <a:rPr sz="2800" b="1">
                <a:solidFill>
                  <a:srgbClr val="666699"/>
                </a:solidFill>
                <a:latin typeface="Microsoft JhengHei"/>
                <a:cs typeface="Microsoft JhengHei"/>
              </a:rPr>
              <a:t>规模</a:t>
            </a:r>
            <a:r>
              <a:rPr sz="2800" b="1">
                <a:solidFill>
                  <a:srgbClr val="666699"/>
                </a:solidFill>
                <a:latin typeface="Arial"/>
                <a:cs typeface="Arial"/>
              </a:rPr>
              <a:t>/</a:t>
            </a:r>
            <a:r>
              <a:rPr sz="2800" b="1" spc="-15">
                <a:solidFill>
                  <a:srgbClr val="666699"/>
                </a:solidFill>
                <a:latin typeface="Microsoft JhengHei"/>
                <a:cs typeface="Microsoft JhengHei"/>
              </a:rPr>
              <a:t>起飞重量</a:t>
            </a:r>
            <a:endParaRPr sz="2800">
              <a:latin typeface="Microsoft JhengHei"/>
              <a:cs typeface="Microsoft JhengHei"/>
            </a:endParaRPr>
          </a:p>
          <a:p>
            <a:pPr marL="802640">
              <a:lnSpc>
                <a:spcPct val="100000"/>
              </a:lnSpc>
              <a:spcBef>
                <a:spcPts val="1135"/>
              </a:spcBef>
            </a:pPr>
            <a:r>
              <a:rPr sz="2000" b="1" spc="-10">
                <a:solidFill>
                  <a:srgbClr val="666699"/>
                </a:solidFill>
                <a:latin typeface="Arial"/>
                <a:cs typeface="Arial"/>
              </a:rPr>
              <a:t>707</a:t>
            </a:r>
            <a:r>
              <a:rPr sz="2000" b="1">
                <a:solidFill>
                  <a:srgbClr val="666699"/>
                </a:solidFill>
                <a:latin typeface="Microsoft JhengHei"/>
                <a:cs typeface="Microsoft JhengHei"/>
              </a:rPr>
              <a:t>和</a:t>
            </a:r>
            <a:r>
              <a:rPr sz="2000" b="1" spc="-10">
                <a:solidFill>
                  <a:srgbClr val="666699"/>
                </a:solidFill>
                <a:latin typeface="Arial"/>
                <a:cs typeface="Arial"/>
              </a:rPr>
              <a:t>747</a:t>
            </a:r>
            <a:r>
              <a:rPr sz="2000" b="1" spc="-5">
                <a:solidFill>
                  <a:srgbClr val="666699"/>
                </a:solidFill>
                <a:latin typeface="Microsoft JhengHei"/>
                <a:cs typeface="Microsoft JhengHei"/>
              </a:rPr>
              <a:t>是大飞机规模的两个台阶</a:t>
            </a:r>
            <a:endParaRPr sz="2000">
              <a:latin typeface="Microsoft JhengHei"/>
              <a:cs typeface="Microsoft JhengHei"/>
            </a:endParaRPr>
          </a:p>
          <a:p>
            <a:pPr marL="824865" indent="-812165">
              <a:lnSpc>
                <a:spcPct val="100000"/>
              </a:lnSpc>
              <a:spcBef>
                <a:spcPts val="645"/>
              </a:spcBef>
              <a:buClr>
                <a:srgbClr val="6B6B99"/>
              </a:buClr>
              <a:buSzPct val="116071"/>
              <a:buFont typeface="Wingdings"/>
              <a:buChar char=""/>
              <a:tabLst>
                <a:tab pos="824865"/>
                <a:tab pos="825500"/>
              </a:tabLst>
            </a:pPr>
            <a:r>
              <a:rPr sz="2800" b="1" spc="-25">
                <a:solidFill>
                  <a:srgbClr val="666699"/>
                </a:solidFill>
                <a:latin typeface="Microsoft JhengHei"/>
                <a:cs typeface="Microsoft JhengHei"/>
              </a:rPr>
              <a:t>航程</a:t>
            </a:r>
            <a:endParaRPr sz="2800">
              <a:latin typeface="Microsoft JhengHei"/>
              <a:cs typeface="Microsoft JhengHei"/>
            </a:endParaRPr>
          </a:p>
          <a:p>
            <a:pPr marL="802640">
              <a:lnSpc>
                <a:spcPct val="100000"/>
              </a:lnSpc>
              <a:spcBef>
                <a:spcPts val="985"/>
              </a:spcBef>
            </a:pPr>
            <a:r>
              <a:rPr sz="2000" b="1" spc="-10">
                <a:solidFill>
                  <a:srgbClr val="666699"/>
                </a:solidFill>
                <a:latin typeface="Arial"/>
                <a:cs typeface="Arial"/>
              </a:rPr>
              <a:t>3000</a:t>
            </a:r>
            <a:r>
              <a:rPr sz="2000" b="1">
                <a:solidFill>
                  <a:srgbClr val="666699"/>
                </a:solidFill>
                <a:latin typeface="Microsoft JhengHei"/>
                <a:cs typeface="Microsoft JhengHei"/>
              </a:rPr>
              <a:t>公里和</a:t>
            </a:r>
            <a:r>
              <a:rPr sz="2000" b="1" spc="-10">
                <a:solidFill>
                  <a:srgbClr val="666699"/>
                </a:solidFill>
                <a:latin typeface="Arial"/>
                <a:cs typeface="Arial"/>
              </a:rPr>
              <a:t>10000</a:t>
            </a:r>
            <a:r>
              <a:rPr sz="2000" b="1" spc="-10">
                <a:solidFill>
                  <a:srgbClr val="666699"/>
                </a:solidFill>
                <a:latin typeface="Microsoft JhengHei"/>
                <a:cs typeface="Microsoft JhengHei"/>
              </a:rPr>
              <a:t>公里是界限</a:t>
            </a:r>
            <a:endParaRPr sz="2000">
              <a:latin typeface="Microsoft JhengHei"/>
              <a:cs typeface="Microsoft JhengHei"/>
            </a:endParaRPr>
          </a:p>
          <a:p>
            <a:pPr marL="824865" indent="-812165">
              <a:lnSpc>
                <a:spcPct val="100000"/>
              </a:lnSpc>
              <a:spcBef>
                <a:spcPts val="500"/>
              </a:spcBef>
              <a:buClr>
                <a:srgbClr val="6B6B99"/>
              </a:buClr>
              <a:buSzPct val="116071"/>
              <a:buFont typeface="Wingdings"/>
              <a:buChar char=""/>
              <a:tabLst>
                <a:tab pos="824865"/>
                <a:tab pos="825500"/>
              </a:tabLst>
            </a:pPr>
            <a:r>
              <a:rPr sz="2800" b="1">
                <a:solidFill>
                  <a:srgbClr val="666699"/>
                </a:solidFill>
                <a:latin typeface="Microsoft JhengHei"/>
                <a:cs typeface="Microsoft JhengHei"/>
              </a:rPr>
              <a:t>速度</a:t>
            </a:r>
            <a:r>
              <a:rPr sz="2800" b="1">
                <a:solidFill>
                  <a:srgbClr val="666699"/>
                </a:solidFill>
                <a:latin typeface="Arial"/>
                <a:cs typeface="Arial"/>
              </a:rPr>
              <a:t>/</a:t>
            </a:r>
            <a:r>
              <a:rPr sz="2800" b="1" spc="-20">
                <a:solidFill>
                  <a:srgbClr val="666699"/>
                </a:solidFill>
                <a:latin typeface="Microsoft JhengHei"/>
                <a:cs typeface="Microsoft JhengHei"/>
              </a:rPr>
              <a:t>推动力</a:t>
            </a:r>
            <a:endParaRPr sz="2800">
              <a:latin typeface="Microsoft JhengHei"/>
              <a:cs typeface="Microsoft JhengHei"/>
            </a:endParaRPr>
          </a:p>
          <a:p>
            <a:pPr marL="802640">
              <a:lnSpc>
                <a:spcPct val="100000"/>
              </a:lnSpc>
              <a:spcBef>
                <a:spcPts val="1135"/>
              </a:spcBef>
            </a:pPr>
            <a:r>
              <a:rPr sz="2000" b="1" spc="-10">
                <a:solidFill>
                  <a:srgbClr val="666699"/>
                </a:solidFill>
                <a:latin typeface="Microsoft JhengHei"/>
                <a:cs typeface="Microsoft JhengHei"/>
              </a:rPr>
              <a:t>亚音速、超音速</a:t>
            </a:r>
            <a:endParaRPr sz="2000">
              <a:latin typeface="Microsoft JhengHei"/>
              <a:cs typeface="Microsoft JhengHei"/>
            </a:endParaRPr>
          </a:p>
        </p:txBody>
      </p:sp>
      <p:pic>
        <p:nvPicPr>
          <p:cNvPr id="4" name="object 4"/>
          <p:cNvPicPr/>
          <p:nvPr/>
        </p:nvPicPr>
        <p:blipFill>
          <a:blip r:embed="rId2"/>
          <a:stretch>
            <a:fillRect/>
          </a:stretch>
        </p:blipFill>
        <p:spPr>
          <a:xfrm>
            <a:off x="0" y="0"/>
            <a:ext cx="3241675" cy="2286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38525" y="178752"/>
            <a:ext cx="2260600" cy="695960"/>
          </a:xfrm>
          <a:prstGeom prst="rect">
            <a:avLst/>
          </a:prstGeom>
        </p:spPr>
        <p:txBody>
          <a:bodyPr vert="horz" wrap="square" lIns="0" tIns="12700" rIns="0" bIns="0" rtlCol="0">
            <a:spAutoFit/>
          </a:bodyPr>
          <a:lstStyle/>
          <a:p>
            <a:pPr marL="12700">
              <a:lnSpc>
                <a:spcPct val="100000"/>
              </a:lnSpc>
              <a:spcBef>
                <a:spcPts val="100"/>
              </a:spcBef>
            </a:pPr>
            <a:r>
              <a:rPr sz="4400" b="1" spc="-15">
                <a:latin typeface="Microsoft JhengHei"/>
                <a:cs typeface="Microsoft JhengHei"/>
              </a:rPr>
              <a:t>现代飞机</a:t>
            </a:r>
            <a:endParaRPr sz="4400">
              <a:latin typeface="Microsoft JhengHei"/>
              <a:cs typeface="Microsoft JhengHei"/>
            </a:endParaRPr>
          </a:p>
        </p:txBody>
      </p:sp>
      <p:sp>
        <p:nvSpPr>
          <p:cNvPr id="3" name="object 3"/>
          <p:cNvSpPr txBox="1"/>
          <p:nvPr/>
        </p:nvSpPr>
        <p:spPr>
          <a:xfrm>
            <a:off x="535940" y="1026795"/>
            <a:ext cx="4025900" cy="513080"/>
          </a:xfrm>
          <a:prstGeom prst="rect">
            <a:avLst/>
          </a:prstGeom>
        </p:spPr>
        <p:txBody>
          <a:bodyPr vert="horz" wrap="square" lIns="0" tIns="12700" rIns="0" bIns="0" rtlCol="0">
            <a:spAutoFit/>
          </a:bodyPr>
          <a:lstStyle/>
          <a:p>
            <a:pPr marL="355600" indent="-342900">
              <a:lnSpc>
                <a:spcPct val="100000"/>
              </a:lnSpc>
              <a:spcBef>
                <a:spcPts val="100"/>
              </a:spcBef>
              <a:buClr>
                <a:srgbClr val="6B6B99"/>
              </a:buClr>
              <a:buSzPct val="115625"/>
              <a:buFont typeface="Wingdings"/>
              <a:buChar char=""/>
              <a:tabLst>
                <a:tab pos="355600"/>
              </a:tabLst>
            </a:pPr>
            <a:r>
              <a:rPr sz="3200" b="1" spc="-10">
                <a:solidFill>
                  <a:srgbClr val="666699"/>
                </a:solidFill>
                <a:latin typeface="Microsoft JhengHei"/>
                <a:cs typeface="Microsoft JhengHei"/>
              </a:rPr>
              <a:t>传统飞机和现代飞机</a:t>
            </a:r>
            <a:endParaRPr sz="3200">
              <a:latin typeface="Microsoft JhengHei"/>
              <a:cs typeface="Microsoft JhengHei"/>
            </a:endParaRPr>
          </a:p>
        </p:txBody>
      </p:sp>
      <p:sp>
        <p:nvSpPr>
          <p:cNvPr id="4" name="object 4"/>
          <p:cNvSpPr txBox="1"/>
          <p:nvPr/>
        </p:nvSpPr>
        <p:spPr>
          <a:xfrm>
            <a:off x="535940" y="1555718"/>
            <a:ext cx="8054975" cy="1083310"/>
          </a:xfrm>
          <a:prstGeom prst="rect">
            <a:avLst/>
          </a:prstGeom>
        </p:spPr>
        <p:txBody>
          <a:bodyPr vert="horz" wrap="square" lIns="0" tIns="10160" rIns="0" bIns="0" rtlCol="0">
            <a:spAutoFit/>
          </a:bodyPr>
          <a:lstStyle/>
          <a:p>
            <a:pPr marL="355600" marR="5080" indent="574040">
              <a:lnSpc>
                <a:spcPts val="2520"/>
              </a:lnSpc>
              <a:spcBef>
                <a:spcPts val="80"/>
              </a:spcBef>
            </a:pPr>
            <a:r>
              <a:rPr sz="2000" b="1" spc="-5">
                <a:solidFill>
                  <a:srgbClr val="666699"/>
                </a:solidFill>
                <a:latin typeface="Microsoft JhengHei"/>
                <a:cs typeface="Microsoft JhengHei"/>
              </a:rPr>
              <a:t>控制系统发展到自动驾驶，起飞、降落、巡航都几乎已经替代人的驾驶职能，飞机驾驶已经升级为飞行监视管理。</a:t>
            </a:r>
            <a:endParaRPr sz="2000">
              <a:latin typeface="Microsoft JhengHei"/>
              <a:cs typeface="Microsoft JhengHei"/>
            </a:endParaRPr>
          </a:p>
          <a:p>
            <a:pPr marL="354965" indent="-342265">
              <a:lnSpc>
                <a:spcPct val="100000"/>
              </a:lnSpc>
              <a:spcBef>
                <a:spcPts val="345"/>
              </a:spcBef>
              <a:buClr>
                <a:srgbClr val="6B6B99"/>
              </a:buClr>
              <a:buSzPct val="116666"/>
              <a:buFont typeface="Wingdings"/>
              <a:buChar char=""/>
              <a:tabLst>
                <a:tab pos="354965"/>
                <a:tab pos="355600"/>
              </a:tabLst>
            </a:pPr>
            <a:r>
              <a:rPr sz="2400" b="1">
                <a:solidFill>
                  <a:srgbClr val="666699"/>
                </a:solidFill>
                <a:latin typeface="Arial"/>
                <a:cs typeface="Arial"/>
              </a:rPr>
              <a:t>[</a:t>
            </a:r>
            <a:r>
              <a:rPr sz="2400" b="1">
                <a:solidFill>
                  <a:srgbClr val="666699"/>
                </a:solidFill>
                <a:latin typeface="Microsoft JhengHei"/>
                <a:cs typeface="Microsoft JhengHei"/>
              </a:rPr>
              <a:t>无人驾驶</a:t>
            </a:r>
            <a:r>
              <a:rPr sz="2400" b="1">
                <a:solidFill>
                  <a:srgbClr val="666699"/>
                </a:solidFill>
                <a:latin typeface="Arial"/>
                <a:cs typeface="Arial"/>
              </a:rPr>
              <a:t>]</a:t>
            </a:r>
            <a:r>
              <a:rPr sz="2400" b="1" spc="-10">
                <a:solidFill>
                  <a:srgbClr val="666699"/>
                </a:solidFill>
                <a:latin typeface="Microsoft JhengHei"/>
                <a:cs typeface="Microsoft JhengHei"/>
              </a:rPr>
              <a:t>与无人机有相似性</a:t>
            </a:r>
            <a:endParaRPr sz="2400">
              <a:latin typeface="Microsoft JhengHei"/>
              <a:cs typeface="Microsoft JhengHei"/>
            </a:endParaRPr>
          </a:p>
        </p:txBody>
      </p:sp>
      <p:pic>
        <p:nvPicPr>
          <p:cNvPr id="5" name="object 5"/>
          <p:cNvPicPr/>
          <p:nvPr/>
        </p:nvPicPr>
        <p:blipFill>
          <a:blip r:embed="rId2"/>
          <a:stretch>
            <a:fillRect/>
          </a:stretch>
        </p:blipFill>
        <p:spPr>
          <a:xfrm>
            <a:off x="2921000" y="2781300"/>
            <a:ext cx="5508625" cy="3667125"/>
          </a:xfrm>
          <a:prstGeom prst="rect">
            <a:avLst/>
          </a:prstGeom>
        </p:spPr>
      </p:pic>
      <p:sp>
        <p:nvSpPr>
          <p:cNvPr id="6" name="object 6"/>
          <p:cNvSpPr txBox="1"/>
          <p:nvPr/>
        </p:nvSpPr>
        <p:spPr>
          <a:xfrm>
            <a:off x="1842452" y="6045988"/>
            <a:ext cx="754380" cy="391160"/>
          </a:xfrm>
          <a:prstGeom prst="rect">
            <a:avLst/>
          </a:prstGeom>
        </p:spPr>
        <p:txBody>
          <a:bodyPr vert="horz" wrap="square" lIns="0" tIns="12700" rIns="0" bIns="0" rtlCol="0">
            <a:spAutoFit/>
          </a:bodyPr>
          <a:lstStyle/>
          <a:p>
            <a:pPr marL="12700">
              <a:lnSpc>
                <a:spcPct val="100000"/>
              </a:lnSpc>
              <a:spcBef>
                <a:spcPts val="100"/>
              </a:spcBef>
            </a:pPr>
            <a:r>
              <a:rPr sz="2400" b="1" spc="-20">
                <a:solidFill>
                  <a:srgbClr val="666699"/>
                </a:solidFill>
                <a:latin typeface="Arial"/>
                <a:cs typeface="Arial"/>
              </a:rPr>
              <a:t>A320</a:t>
            </a:r>
            <a:endParaRPr sz="2400">
              <a:latin typeface="Arial"/>
              <a:cs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879725" y="514032"/>
            <a:ext cx="3378200" cy="695960"/>
          </a:xfrm>
          <a:prstGeom prst="rect">
            <a:avLst/>
          </a:prstGeom>
        </p:spPr>
        <p:txBody>
          <a:bodyPr vert="horz" wrap="square" lIns="0" tIns="12700" rIns="0" bIns="0" rtlCol="0">
            <a:spAutoFit/>
          </a:bodyPr>
          <a:lstStyle/>
          <a:p>
            <a:pPr marL="12700">
              <a:lnSpc>
                <a:spcPct val="100000"/>
              </a:lnSpc>
              <a:spcBef>
                <a:spcPts val="100"/>
              </a:spcBef>
            </a:pPr>
            <a:r>
              <a:rPr sz="4400" spc="-10"/>
              <a:t>现代飞机特点</a:t>
            </a:r>
            <a:endParaRPr sz="4400"/>
          </a:p>
        </p:txBody>
      </p:sp>
      <p:sp>
        <p:nvSpPr>
          <p:cNvPr id="3" name="object 3"/>
          <p:cNvSpPr txBox="1"/>
          <p:nvPr/>
        </p:nvSpPr>
        <p:spPr>
          <a:xfrm>
            <a:off x="534352" y="1410719"/>
            <a:ext cx="4259580" cy="2808605"/>
          </a:xfrm>
          <a:prstGeom prst="rect">
            <a:avLst/>
          </a:prstGeom>
        </p:spPr>
        <p:txBody>
          <a:bodyPr vert="horz" wrap="square" lIns="0" tIns="246380" rIns="0" bIns="0" rtlCol="0">
            <a:spAutoFit/>
          </a:bodyPr>
          <a:lstStyle/>
          <a:p>
            <a:pPr marL="355600" indent="-342900">
              <a:lnSpc>
                <a:spcPct val="100000"/>
              </a:lnSpc>
              <a:spcBef>
                <a:spcPts val="1940"/>
              </a:spcBef>
              <a:buClr>
                <a:srgbClr val="6B6B99"/>
              </a:buClr>
              <a:buSzPct val="115625"/>
              <a:buFont typeface="Wingdings"/>
              <a:buChar char=""/>
              <a:tabLst>
                <a:tab pos="355600"/>
              </a:tabLst>
            </a:pPr>
            <a:r>
              <a:rPr sz="3200" b="1" spc="-10">
                <a:solidFill>
                  <a:srgbClr val="666699"/>
                </a:solidFill>
                <a:latin typeface="Microsoft JhengHei"/>
                <a:cs typeface="Microsoft JhengHei"/>
              </a:rPr>
              <a:t>高可靠飞机飞机</a:t>
            </a:r>
            <a:endParaRPr sz="3200">
              <a:latin typeface="Microsoft JhengHei"/>
              <a:cs typeface="Microsoft JhengHei"/>
            </a:endParaRPr>
          </a:p>
          <a:p>
            <a:pPr marL="1028700">
              <a:lnSpc>
                <a:spcPct val="100000"/>
              </a:lnSpc>
              <a:spcBef>
                <a:spcPts val="1380"/>
              </a:spcBef>
            </a:pPr>
            <a:r>
              <a:rPr sz="2400" b="1" spc="-10">
                <a:solidFill>
                  <a:srgbClr val="666699"/>
                </a:solidFill>
                <a:latin typeface="Arial"/>
                <a:cs typeface="Arial"/>
              </a:rPr>
              <a:t>10</a:t>
            </a:r>
            <a:r>
              <a:rPr sz="2400" b="1" spc="-15">
                <a:solidFill>
                  <a:srgbClr val="666699"/>
                </a:solidFill>
                <a:latin typeface="Microsoft JhengHei"/>
                <a:cs typeface="Microsoft JhengHei"/>
              </a:rPr>
              <a:t>万次起降</a:t>
            </a:r>
            <a:endParaRPr sz="2400">
              <a:latin typeface="Microsoft JhengHei"/>
              <a:cs typeface="Microsoft JhengHei"/>
            </a:endParaRPr>
          </a:p>
          <a:p>
            <a:pPr marL="1109980">
              <a:lnSpc>
                <a:spcPct val="100000"/>
              </a:lnSpc>
              <a:spcBef>
                <a:spcPts val="755"/>
              </a:spcBef>
            </a:pPr>
            <a:r>
              <a:rPr sz="2400" b="1">
                <a:solidFill>
                  <a:srgbClr val="666699"/>
                </a:solidFill>
                <a:latin typeface="Arial"/>
                <a:cs typeface="Arial"/>
              </a:rPr>
              <a:t>25</a:t>
            </a:r>
            <a:r>
              <a:rPr sz="2400" b="1" spc="-15">
                <a:solidFill>
                  <a:srgbClr val="666699"/>
                </a:solidFill>
                <a:latin typeface="Microsoft JhengHei"/>
                <a:cs typeface="Microsoft JhengHei"/>
              </a:rPr>
              <a:t>个日历年</a:t>
            </a:r>
            <a:endParaRPr sz="2400">
              <a:latin typeface="Microsoft JhengHei"/>
              <a:cs typeface="Microsoft JhengHei"/>
            </a:endParaRPr>
          </a:p>
          <a:p>
            <a:pPr marL="1028700">
              <a:lnSpc>
                <a:spcPct val="100000"/>
              </a:lnSpc>
              <a:spcBef>
                <a:spcPts val="575"/>
              </a:spcBef>
            </a:pPr>
            <a:r>
              <a:rPr sz="2400" b="1">
                <a:solidFill>
                  <a:srgbClr val="666699"/>
                </a:solidFill>
                <a:latin typeface="Microsoft JhengHei"/>
                <a:cs typeface="Microsoft JhengHei"/>
              </a:rPr>
              <a:t>发动机每天工作</a:t>
            </a:r>
            <a:r>
              <a:rPr sz="2400" b="1">
                <a:solidFill>
                  <a:srgbClr val="666699"/>
                </a:solidFill>
                <a:latin typeface="Arial"/>
                <a:cs typeface="Arial"/>
              </a:rPr>
              <a:t>8</a:t>
            </a:r>
            <a:r>
              <a:rPr sz="2400" b="1" spc="-20">
                <a:solidFill>
                  <a:srgbClr val="666699"/>
                </a:solidFill>
                <a:latin typeface="Microsoft JhengHei"/>
                <a:cs typeface="Microsoft JhengHei"/>
              </a:rPr>
              <a:t>个小时</a:t>
            </a:r>
            <a:endParaRPr sz="2400">
              <a:latin typeface="Microsoft JhengHei"/>
              <a:cs typeface="Microsoft JhengHei"/>
            </a:endParaRPr>
          </a:p>
          <a:p>
            <a:pPr marL="355600" indent="-342900">
              <a:lnSpc>
                <a:spcPct val="100000"/>
              </a:lnSpc>
              <a:spcBef>
                <a:spcPts val="935"/>
              </a:spcBef>
              <a:buClr>
                <a:srgbClr val="6B6B99"/>
              </a:buClr>
              <a:buSzPct val="115625"/>
              <a:buFont typeface="Wingdings"/>
              <a:buChar char=""/>
              <a:tabLst>
                <a:tab pos="355600"/>
              </a:tabLst>
            </a:pPr>
            <a:r>
              <a:rPr sz="3200" b="1" spc="-10">
                <a:solidFill>
                  <a:srgbClr val="666699"/>
                </a:solidFill>
                <a:latin typeface="Microsoft JhengHei"/>
                <a:cs typeface="Microsoft JhengHei"/>
              </a:rPr>
              <a:t>计算机飞机</a:t>
            </a:r>
            <a:endParaRPr sz="3200">
              <a:latin typeface="Microsoft JhengHei"/>
              <a:cs typeface="Microsoft JhengHei"/>
            </a:endParaRPr>
          </a:p>
        </p:txBody>
      </p:sp>
      <p:sp>
        <p:nvSpPr>
          <p:cNvPr id="4" name="object 4"/>
          <p:cNvSpPr txBox="1"/>
          <p:nvPr/>
        </p:nvSpPr>
        <p:spPr>
          <a:xfrm>
            <a:off x="534352" y="4207421"/>
            <a:ext cx="4055745" cy="1710055"/>
          </a:xfrm>
          <a:prstGeom prst="rect">
            <a:avLst/>
          </a:prstGeom>
        </p:spPr>
        <p:txBody>
          <a:bodyPr vert="horz" wrap="square" lIns="0" tIns="59055" rIns="0" bIns="0" rtlCol="0">
            <a:spAutoFit/>
          </a:bodyPr>
          <a:lstStyle/>
          <a:p>
            <a:pPr marL="1367155">
              <a:lnSpc>
                <a:spcPct val="100000"/>
              </a:lnSpc>
              <a:spcBef>
                <a:spcPts val="465"/>
              </a:spcBef>
            </a:pPr>
            <a:r>
              <a:rPr sz="3200" b="1" spc="-10">
                <a:solidFill>
                  <a:srgbClr val="666699"/>
                </a:solidFill>
                <a:latin typeface="Microsoft JhengHei"/>
                <a:cs typeface="Microsoft JhengHei"/>
              </a:rPr>
              <a:t>飞行的计算机</a:t>
            </a:r>
            <a:endParaRPr sz="3200">
              <a:latin typeface="Microsoft JhengHei"/>
              <a:cs typeface="Microsoft JhengHei"/>
            </a:endParaRPr>
          </a:p>
          <a:p>
            <a:pPr marL="355600" indent="-342900">
              <a:lnSpc>
                <a:spcPct val="100000"/>
              </a:lnSpc>
              <a:spcBef>
                <a:spcPts val="955"/>
              </a:spcBef>
              <a:buClr>
                <a:srgbClr val="6B6B99"/>
              </a:buClr>
              <a:buSzPct val="115625"/>
              <a:buFont typeface="Wingdings"/>
              <a:buChar char=""/>
              <a:tabLst>
                <a:tab pos="355600"/>
              </a:tabLst>
            </a:pPr>
            <a:r>
              <a:rPr sz="3200" b="1" spc="-15">
                <a:solidFill>
                  <a:srgbClr val="666699"/>
                </a:solidFill>
                <a:latin typeface="Microsoft JhengHei"/>
                <a:cs typeface="Microsoft JhengHei"/>
              </a:rPr>
              <a:t>廉价运输</a:t>
            </a:r>
            <a:endParaRPr sz="3200">
              <a:latin typeface="Microsoft JhengHei"/>
              <a:cs typeface="Microsoft JhengHei"/>
            </a:endParaRPr>
          </a:p>
          <a:p>
            <a:pPr marL="689610">
              <a:lnSpc>
                <a:spcPct val="100000"/>
              </a:lnSpc>
              <a:spcBef>
                <a:spcPts val="1380"/>
              </a:spcBef>
            </a:pPr>
            <a:r>
              <a:rPr sz="2400" b="1" spc="-5">
                <a:solidFill>
                  <a:srgbClr val="666699"/>
                </a:solidFill>
                <a:latin typeface="Microsoft JhengHei"/>
                <a:cs typeface="Microsoft JhengHei"/>
              </a:rPr>
              <a:t>交通价格将低于汽车火车</a:t>
            </a:r>
            <a:endParaRPr sz="2400">
              <a:latin typeface="Microsoft JhengHei"/>
              <a:cs typeface="Microsoft JhengHei"/>
            </a:endParaRPr>
          </a:p>
        </p:txBody>
      </p:sp>
      <p:pic>
        <p:nvPicPr>
          <p:cNvPr id="5" name="object 5"/>
          <p:cNvPicPr/>
          <p:nvPr/>
        </p:nvPicPr>
        <p:blipFill>
          <a:blip r:embed="rId2"/>
          <a:stretch>
            <a:fillRect/>
          </a:stretch>
        </p:blipFill>
        <p:spPr>
          <a:xfrm>
            <a:off x="5575300" y="3949700"/>
            <a:ext cx="3563937" cy="2387600"/>
          </a:xfrm>
          <a:prstGeom prst="rect">
            <a:avLst/>
          </a:prstGeom>
        </p:spPr>
      </p:pic>
      <p:sp>
        <p:nvSpPr>
          <p:cNvPr id="6" name="object 6"/>
          <p:cNvSpPr txBox="1"/>
          <p:nvPr/>
        </p:nvSpPr>
        <p:spPr>
          <a:xfrm>
            <a:off x="6142990" y="4051017"/>
            <a:ext cx="864235" cy="299720"/>
          </a:xfrm>
          <a:prstGeom prst="rect">
            <a:avLst/>
          </a:prstGeom>
        </p:spPr>
        <p:txBody>
          <a:bodyPr vert="horz" wrap="square" lIns="0" tIns="12700" rIns="0" bIns="0" rtlCol="0">
            <a:spAutoFit/>
          </a:bodyPr>
          <a:lstStyle/>
          <a:p>
            <a:pPr marL="12700">
              <a:lnSpc>
                <a:spcPct val="100000"/>
              </a:lnSpc>
              <a:spcBef>
                <a:spcPts val="100"/>
              </a:spcBef>
            </a:pPr>
            <a:r>
              <a:rPr sz="1800">
                <a:solidFill>
                  <a:srgbClr val="666699"/>
                </a:solidFill>
                <a:latin typeface="宋体"/>
                <a:cs typeface="宋体"/>
              </a:rPr>
              <a:t>日食</a:t>
            </a:r>
            <a:r>
              <a:rPr sz="1800" spc="-25">
                <a:solidFill>
                  <a:srgbClr val="666699"/>
                </a:solidFill>
                <a:latin typeface="Arial"/>
                <a:cs typeface="Arial"/>
              </a:rPr>
              <a:t>500</a:t>
            </a:r>
            <a:endParaRPr sz="1800">
              <a:latin typeface="Arial"/>
              <a:cs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440434" rIns="0" bIns="0" rtlCol="0">
            <a:spAutoFit/>
          </a:bodyPr>
          <a:lstStyle/>
          <a:p>
            <a:pPr marL="1649095">
              <a:lnSpc>
                <a:spcPct val="100000"/>
              </a:lnSpc>
              <a:spcBef>
                <a:spcPts val="100"/>
              </a:spcBef>
            </a:pPr>
            <a:r>
              <a:rPr sz="4400"/>
              <a:t>复合材料飞机</a:t>
            </a:r>
            <a:r>
              <a:rPr spc="-20">
                <a:latin typeface="Arial"/>
                <a:cs typeface="Arial"/>
              </a:rPr>
              <a:t>B787</a:t>
            </a:r>
            <a:endParaRPr sz="4400">
              <a:latin typeface="Arial"/>
              <a:cs typeface="Arial"/>
            </a:endParaRPr>
          </a:p>
        </p:txBody>
      </p:sp>
      <p:pic>
        <p:nvPicPr>
          <p:cNvPr id="3" name="object 3"/>
          <p:cNvPicPr/>
          <p:nvPr/>
        </p:nvPicPr>
        <p:blipFill>
          <a:blip r:embed="rId2"/>
          <a:stretch>
            <a:fillRect/>
          </a:stretch>
        </p:blipFill>
        <p:spPr>
          <a:xfrm>
            <a:off x="977900" y="1663700"/>
            <a:ext cx="7777162" cy="470535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08125" y="375443"/>
            <a:ext cx="6121400" cy="635000"/>
          </a:xfrm>
          <a:prstGeom prst="rect">
            <a:avLst/>
          </a:prstGeom>
        </p:spPr>
        <p:txBody>
          <a:bodyPr vert="horz" wrap="square" lIns="0" tIns="12700" rIns="0" bIns="0" rtlCol="0">
            <a:spAutoFit/>
          </a:bodyPr>
          <a:lstStyle/>
          <a:p>
            <a:pPr marL="12700">
              <a:lnSpc>
                <a:spcPct val="100000"/>
              </a:lnSpc>
              <a:spcBef>
                <a:spcPts val="100"/>
              </a:spcBef>
            </a:pPr>
            <a:r>
              <a:rPr sz="4000" spc="-5"/>
              <a:t>飞机的技术复合度高于导弹</a:t>
            </a:r>
            <a:endParaRPr sz="4000"/>
          </a:p>
        </p:txBody>
      </p:sp>
      <p:sp>
        <p:nvSpPr>
          <p:cNvPr id="3" name="object 3"/>
          <p:cNvSpPr txBox="1"/>
          <p:nvPr/>
        </p:nvSpPr>
        <p:spPr>
          <a:xfrm>
            <a:off x="547052" y="1456422"/>
            <a:ext cx="7950200" cy="4000500"/>
          </a:xfrm>
          <a:prstGeom prst="rect">
            <a:avLst/>
          </a:prstGeom>
        </p:spPr>
        <p:txBody>
          <a:bodyPr vert="horz" wrap="square" lIns="0" tIns="86360" rIns="0" bIns="0" rtlCol="0">
            <a:spAutoFit/>
          </a:bodyPr>
          <a:lstStyle/>
          <a:p>
            <a:pPr marL="621665" indent="-608965">
              <a:lnSpc>
                <a:spcPct val="100000"/>
              </a:lnSpc>
              <a:spcBef>
                <a:spcPts val="680"/>
              </a:spcBef>
              <a:buClr>
                <a:srgbClr val="6B6B99"/>
              </a:buClr>
              <a:buSzPct val="115625"/>
              <a:buFont typeface="Wingdings"/>
              <a:buChar char=""/>
              <a:tabLst>
                <a:tab pos="621665"/>
                <a:tab pos="622300"/>
              </a:tabLst>
            </a:pPr>
            <a:r>
              <a:rPr sz="3200" b="1" spc="-5">
                <a:solidFill>
                  <a:srgbClr val="666699"/>
                </a:solidFill>
                <a:latin typeface="Microsoft JhengHei"/>
                <a:cs typeface="Microsoft JhengHei"/>
              </a:rPr>
              <a:t>飞机的综合技术高，导弹的单项技术高。</a:t>
            </a:r>
            <a:endParaRPr sz="3200">
              <a:latin typeface="Microsoft JhengHei"/>
              <a:cs typeface="Microsoft JhengHei"/>
            </a:endParaRPr>
          </a:p>
          <a:p>
            <a:pPr marL="1475740">
              <a:lnSpc>
                <a:spcPct val="100000"/>
              </a:lnSpc>
              <a:spcBef>
                <a:spcPts val="580"/>
              </a:spcBef>
            </a:pPr>
            <a:r>
              <a:rPr sz="3200" b="1">
                <a:solidFill>
                  <a:srgbClr val="666699"/>
                </a:solidFill>
                <a:latin typeface="Arial"/>
                <a:cs typeface="Arial"/>
              </a:rPr>
              <a:t>---</a:t>
            </a:r>
            <a:r>
              <a:rPr sz="3200" b="1" spc="-10">
                <a:solidFill>
                  <a:srgbClr val="666699"/>
                </a:solidFill>
                <a:latin typeface="Microsoft JhengHei"/>
                <a:cs typeface="Microsoft JhengHei"/>
              </a:rPr>
              <a:t>钱学森的建议</a:t>
            </a:r>
            <a:endParaRPr sz="3200">
              <a:latin typeface="Microsoft JhengHei"/>
              <a:cs typeface="Microsoft JhengHei"/>
            </a:endParaRPr>
          </a:p>
          <a:p>
            <a:pPr marL="621665" indent="-608965">
              <a:lnSpc>
                <a:spcPct val="100000"/>
              </a:lnSpc>
              <a:spcBef>
                <a:spcPts val="955"/>
              </a:spcBef>
              <a:buClr>
                <a:srgbClr val="6B6B99"/>
              </a:buClr>
              <a:buSzPct val="115625"/>
              <a:buFont typeface="Wingdings"/>
              <a:buChar char=""/>
              <a:tabLst>
                <a:tab pos="621665"/>
                <a:tab pos="622300"/>
              </a:tabLst>
            </a:pPr>
            <a:r>
              <a:rPr sz="3200" b="1" spc="-5">
                <a:solidFill>
                  <a:srgbClr val="666699"/>
                </a:solidFill>
                <a:latin typeface="Microsoft JhengHei"/>
                <a:cs typeface="Microsoft JhengHei"/>
              </a:rPr>
              <a:t>综合可靠性要求比导弹高得多</a:t>
            </a:r>
            <a:endParaRPr sz="3200">
              <a:latin typeface="Microsoft JhengHei"/>
              <a:cs typeface="Microsoft JhengHei"/>
            </a:endParaRPr>
          </a:p>
          <a:p>
            <a:pPr marL="621665" indent="-608965">
              <a:lnSpc>
                <a:spcPct val="100000"/>
              </a:lnSpc>
              <a:spcBef>
                <a:spcPts val="765"/>
              </a:spcBef>
              <a:buClr>
                <a:srgbClr val="6B6B99"/>
              </a:buClr>
              <a:buSzPct val="115625"/>
              <a:buFont typeface="Wingdings"/>
              <a:buChar char=""/>
              <a:tabLst>
                <a:tab pos="621665"/>
                <a:tab pos="622300"/>
              </a:tabLst>
            </a:pPr>
            <a:r>
              <a:rPr sz="3200" b="1" spc="-5">
                <a:solidFill>
                  <a:srgbClr val="666699"/>
                </a:solidFill>
                <a:latin typeface="Microsoft JhengHei"/>
                <a:cs typeface="Microsoft JhengHei"/>
              </a:rPr>
              <a:t>结构难度比导弹高得多</a:t>
            </a:r>
            <a:endParaRPr sz="3200">
              <a:latin typeface="Microsoft JhengHei"/>
              <a:cs typeface="Microsoft JhengHei"/>
            </a:endParaRPr>
          </a:p>
          <a:p>
            <a:pPr marL="621665" indent="-608965">
              <a:lnSpc>
                <a:spcPct val="100000"/>
              </a:lnSpc>
              <a:spcBef>
                <a:spcPts val="770"/>
              </a:spcBef>
              <a:buClr>
                <a:srgbClr val="6B6B99"/>
              </a:buClr>
              <a:buSzPct val="115625"/>
              <a:buFont typeface="Wingdings"/>
              <a:buChar char=""/>
              <a:tabLst>
                <a:tab pos="621665"/>
                <a:tab pos="622300"/>
              </a:tabLst>
            </a:pPr>
            <a:r>
              <a:rPr sz="3200" b="1" spc="-10">
                <a:solidFill>
                  <a:srgbClr val="666699"/>
                </a:solidFill>
                <a:latin typeface="Microsoft JhengHei"/>
                <a:cs typeface="Microsoft JhengHei"/>
              </a:rPr>
              <a:t>气动布局难度大</a:t>
            </a:r>
            <a:endParaRPr sz="3200">
              <a:latin typeface="Microsoft JhengHei"/>
              <a:cs typeface="Microsoft JhengHei"/>
            </a:endParaRPr>
          </a:p>
          <a:p>
            <a:pPr marL="621665" marR="411480" indent="-608965">
              <a:lnSpc>
                <a:spcPct val="100000"/>
              </a:lnSpc>
              <a:spcBef>
                <a:spcPts val="770"/>
              </a:spcBef>
              <a:buClr>
                <a:srgbClr val="6B6B99"/>
              </a:buClr>
              <a:buSzPct val="115625"/>
              <a:buFont typeface="Wingdings"/>
              <a:buChar char=""/>
              <a:tabLst>
                <a:tab pos="621665"/>
                <a:tab pos="622300"/>
              </a:tabLst>
            </a:pPr>
            <a:r>
              <a:rPr sz="3200" b="1" spc="-5">
                <a:solidFill>
                  <a:srgbClr val="666699"/>
                </a:solidFill>
                <a:latin typeface="Microsoft JhengHei"/>
                <a:cs typeface="Microsoft JhengHei"/>
              </a:rPr>
              <a:t>人机交互系统设计，人力驾驶的操纵系</a:t>
            </a:r>
            <a:r>
              <a:rPr sz="3200" b="1" spc="800">
                <a:solidFill>
                  <a:srgbClr val="666699"/>
                </a:solidFill>
                <a:latin typeface="Microsoft JhengHei"/>
                <a:cs typeface="Microsoft JhengHei"/>
              </a:rPr>
              <a:t>                      </a:t>
            </a:r>
            <a:r>
              <a:rPr sz="3200" b="1" spc="-15">
                <a:solidFill>
                  <a:srgbClr val="666699"/>
                </a:solidFill>
                <a:latin typeface="Microsoft JhengHei"/>
                <a:cs typeface="Microsoft JhengHei"/>
              </a:rPr>
              <a:t>统难度大</a:t>
            </a:r>
            <a:endParaRPr sz="3200">
              <a:latin typeface="Microsoft JhengHei"/>
              <a:cs typeface="Microsoft JhengHei"/>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637462" y="514032"/>
            <a:ext cx="1143000" cy="695960"/>
          </a:xfrm>
          <a:prstGeom prst="rect">
            <a:avLst/>
          </a:prstGeom>
        </p:spPr>
        <p:txBody>
          <a:bodyPr vert="horz" wrap="square" lIns="0" tIns="12700" rIns="0" bIns="0" rtlCol="0">
            <a:spAutoFit/>
          </a:bodyPr>
          <a:lstStyle/>
          <a:p>
            <a:pPr marL="12700">
              <a:lnSpc>
                <a:spcPct val="100000"/>
              </a:lnSpc>
              <a:spcBef>
                <a:spcPts val="100"/>
              </a:spcBef>
            </a:pPr>
            <a:r>
              <a:rPr sz="4400" spc="-25"/>
              <a:t>轰六</a:t>
            </a:r>
            <a:endParaRPr sz="4400"/>
          </a:p>
        </p:txBody>
      </p:sp>
      <p:pic>
        <p:nvPicPr>
          <p:cNvPr id="3" name="object 3"/>
          <p:cNvPicPr/>
          <p:nvPr/>
        </p:nvPicPr>
        <p:blipFill>
          <a:blip r:embed="rId2"/>
          <a:stretch>
            <a:fillRect/>
          </a:stretch>
        </p:blipFill>
        <p:spPr>
          <a:xfrm>
            <a:off x="254000" y="330200"/>
            <a:ext cx="6911975" cy="3854450"/>
          </a:xfrm>
          <a:prstGeom prst="rect">
            <a:avLst/>
          </a:prstGeom>
        </p:spPr>
      </p:pic>
      <p:sp>
        <p:nvSpPr>
          <p:cNvPr id="4" name="object 4"/>
          <p:cNvSpPr txBox="1"/>
          <p:nvPr/>
        </p:nvSpPr>
        <p:spPr>
          <a:xfrm>
            <a:off x="547052" y="4287037"/>
            <a:ext cx="8060690" cy="2379345"/>
          </a:xfrm>
          <a:prstGeom prst="rect">
            <a:avLst/>
          </a:prstGeom>
        </p:spPr>
        <p:txBody>
          <a:bodyPr vert="horz" wrap="square" lIns="0" tIns="12700" rIns="0" bIns="0" rtlCol="0">
            <a:spAutoFit/>
          </a:bodyPr>
          <a:lstStyle/>
          <a:p>
            <a:pPr marL="354965" indent="-342265">
              <a:lnSpc>
                <a:spcPts val="2350"/>
              </a:lnSpc>
              <a:spcBef>
                <a:spcPts val="100"/>
              </a:spcBef>
              <a:buClr>
                <a:srgbClr val="6B6B99"/>
              </a:buClr>
              <a:buSzPct val="117500"/>
              <a:buFont typeface="Wingdings"/>
              <a:buChar char=""/>
              <a:tabLst>
                <a:tab pos="354965"/>
                <a:tab pos="355600"/>
              </a:tabLst>
            </a:pPr>
            <a:r>
              <a:rPr sz="2000" spc="-5">
                <a:solidFill>
                  <a:srgbClr val="666699"/>
                </a:solidFill>
                <a:latin typeface="宋体"/>
                <a:cs typeface="宋体"/>
              </a:rPr>
              <a:t>轰六目前仍是中国空军轰炸机部队主力，并且承担核打击任务</a:t>
            </a:r>
            <a:endParaRPr sz="2000">
              <a:latin typeface="宋体"/>
              <a:cs typeface="宋体"/>
            </a:endParaRPr>
          </a:p>
          <a:p>
            <a:pPr marL="354965" marR="5080" indent="-342265">
              <a:lnSpc>
                <a:spcPts val="1920"/>
              </a:lnSpc>
              <a:spcBef>
                <a:spcPts val="415"/>
              </a:spcBef>
              <a:buClr>
                <a:srgbClr val="6B6B99"/>
              </a:buClr>
              <a:buSzPct val="117500"/>
              <a:buFont typeface="Wingdings"/>
              <a:buChar char=""/>
              <a:tabLst>
                <a:tab pos="354965"/>
                <a:tab pos="355600"/>
              </a:tabLst>
            </a:pPr>
            <a:r>
              <a:rPr sz="2000">
                <a:solidFill>
                  <a:srgbClr val="666699"/>
                </a:solidFill>
                <a:latin typeface="宋体"/>
                <a:cs typeface="宋体"/>
              </a:rPr>
              <a:t>轰</a:t>
            </a:r>
            <a:r>
              <a:rPr sz="2000">
                <a:solidFill>
                  <a:srgbClr val="666699"/>
                </a:solidFill>
                <a:latin typeface="Arial"/>
                <a:cs typeface="Arial"/>
              </a:rPr>
              <a:t>6</a:t>
            </a:r>
            <a:r>
              <a:rPr sz="2000">
                <a:solidFill>
                  <a:srgbClr val="666699"/>
                </a:solidFill>
                <a:latin typeface="宋体"/>
                <a:cs typeface="宋体"/>
              </a:rPr>
              <a:t>是高亚音速中程轰炸机，航程最远可达</a:t>
            </a:r>
            <a:r>
              <a:rPr sz="2000" spc="-10">
                <a:solidFill>
                  <a:srgbClr val="666699"/>
                </a:solidFill>
                <a:latin typeface="Arial"/>
                <a:cs typeface="Arial"/>
              </a:rPr>
              <a:t>6000</a:t>
            </a:r>
            <a:r>
              <a:rPr sz="2000" spc="-10">
                <a:solidFill>
                  <a:srgbClr val="666699"/>
                </a:solidFill>
                <a:latin typeface="宋体"/>
                <a:cs typeface="宋体"/>
              </a:rPr>
              <a:t>公里，最大时速为</a:t>
            </a:r>
            <a:r>
              <a:rPr sz="2000" spc="-50">
                <a:solidFill>
                  <a:srgbClr val="666699"/>
                </a:solidFill>
                <a:latin typeface="宋体"/>
                <a:cs typeface="宋体"/>
              </a:rPr>
              <a:t> </a:t>
            </a:r>
            <a:r>
              <a:rPr sz="2000" spc="-10">
                <a:solidFill>
                  <a:srgbClr val="666699"/>
                </a:solidFill>
                <a:latin typeface="Arial"/>
                <a:cs typeface="Arial"/>
              </a:rPr>
              <a:t>0.85</a:t>
            </a:r>
            <a:r>
              <a:rPr sz="2000">
                <a:solidFill>
                  <a:srgbClr val="666699"/>
                </a:solidFill>
                <a:latin typeface="宋体"/>
                <a:cs typeface="宋体"/>
              </a:rPr>
              <a:t>马赫，发动机为涡喷</a:t>
            </a:r>
            <a:r>
              <a:rPr sz="2000">
                <a:solidFill>
                  <a:srgbClr val="666699"/>
                </a:solidFill>
                <a:latin typeface="Arial"/>
                <a:cs typeface="Arial"/>
              </a:rPr>
              <a:t>8</a:t>
            </a:r>
            <a:r>
              <a:rPr sz="2000">
                <a:solidFill>
                  <a:srgbClr val="666699"/>
                </a:solidFill>
                <a:latin typeface="宋体"/>
                <a:cs typeface="宋体"/>
              </a:rPr>
              <a:t>型发动机。轰</a:t>
            </a:r>
            <a:r>
              <a:rPr sz="2000">
                <a:solidFill>
                  <a:srgbClr val="666699"/>
                </a:solidFill>
                <a:latin typeface="Arial"/>
                <a:cs typeface="Arial"/>
              </a:rPr>
              <a:t>6</a:t>
            </a:r>
            <a:r>
              <a:rPr sz="2000">
                <a:solidFill>
                  <a:srgbClr val="666699"/>
                </a:solidFill>
                <a:latin typeface="宋体"/>
                <a:cs typeface="宋体"/>
              </a:rPr>
              <a:t>飞机作战半径为</a:t>
            </a:r>
            <a:r>
              <a:rPr sz="2000" spc="-10">
                <a:solidFill>
                  <a:srgbClr val="666699"/>
                </a:solidFill>
                <a:latin typeface="Arial"/>
                <a:cs typeface="Arial"/>
              </a:rPr>
              <a:t>3000</a:t>
            </a:r>
            <a:r>
              <a:rPr sz="2000" spc="-20">
                <a:solidFill>
                  <a:srgbClr val="666699"/>
                </a:solidFill>
                <a:latin typeface="宋体"/>
                <a:cs typeface="宋体"/>
              </a:rPr>
              <a:t>公里，</a:t>
            </a:r>
            <a:r>
              <a:rPr sz="2000">
                <a:solidFill>
                  <a:srgbClr val="666699"/>
                </a:solidFill>
                <a:latin typeface="宋体"/>
                <a:cs typeface="宋体"/>
              </a:rPr>
              <a:t>载弹量为</a:t>
            </a:r>
            <a:r>
              <a:rPr sz="2000">
                <a:solidFill>
                  <a:srgbClr val="666699"/>
                </a:solidFill>
                <a:latin typeface="Arial"/>
                <a:cs typeface="Arial"/>
              </a:rPr>
              <a:t>9</a:t>
            </a:r>
            <a:r>
              <a:rPr sz="2000" spc="-25">
                <a:solidFill>
                  <a:srgbClr val="666699"/>
                </a:solidFill>
                <a:latin typeface="宋体"/>
                <a:cs typeface="宋体"/>
              </a:rPr>
              <a:t>吨。</a:t>
            </a:r>
            <a:endParaRPr sz="2000">
              <a:latin typeface="宋体"/>
              <a:cs typeface="宋体"/>
            </a:endParaRPr>
          </a:p>
          <a:p>
            <a:pPr marL="228600" marR="457200" algn="just">
              <a:lnSpc>
                <a:spcPct val="98400"/>
              </a:lnSpc>
              <a:spcBef>
                <a:spcPts val="1505"/>
              </a:spcBef>
            </a:pPr>
            <a:r>
              <a:rPr sz="1800" spc="-5">
                <a:solidFill>
                  <a:srgbClr val="666699"/>
                </a:solidFill>
                <a:latin typeface="宋体"/>
                <a:cs typeface="宋体"/>
              </a:rPr>
              <a:t>轰六是中型轰炸机在这样的机体基础上只能完成支线客机的要求，无法满</a:t>
            </a:r>
            <a:r>
              <a:rPr sz="1800">
                <a:solidFill>
                  <a:srgbClr val="666699"/>
                </a:solidFill>
                <a:latin typeface="宋体"/>
                <a:cs typeface="宋体"/>
              </a:rPr>
              <a:t>足干线客机的要求，主要是航程和载客人数都无法达标。</a:t>
            </a:r>
            <a:r>
              <a:rPr sz="1800" spc="-10">
                <a:solidFill>
                  <a:srgbClr val="666699"/>
                </a:solidFill>
                <a:latin typeface="宋体"/>
                <a:cs typeface="宋体"/>
              </a:rPr>
              <a:t>（</a:t>
            </a:r>
            <a:r>
              <a:rPr sz="1800" spc="-10">
                <a:solidFill>
                  <a:srgbClr val="666699"/>
                </a:solidFill>
                <a:latin typeface="Arial"/>
                <a:cs typeface="Arial"/>
              </a:rPr>
              <a:t>5000</a:t>
            </a:r>
            <a:r>
              <a:rPr sz="1800" spc="-15">
                <a:solidFill>
                  <a:srgbClr val="666699"/>
                </a:solidFill>
                <a:latin typeface="宋体"/>
                <a:cs typeface="宋体"/>
              </a:rPr>
              <a:t>公里的航</a:t>
            </a:r>
            <a:r>
              <a:rPr sz="1800">
                <a:solidFill>
                  <a:srgbClr val="666699"/>
                </a:solidFill>
                <a:latin typeface="宋体"/>
                <a:cs typeface="宋体"/>
              </a:rPr>
              <a:t>程为干线飞机的要求，更不用说</a:t>
            </a:r>
            <a:r>
              <a:rPr sz="1800" spc="-10">
                <a:solidFill>
                  <a:srgbClr val="666699"/>
                </a:solidFill>
                <a:latin typeface="Arial"/>
                <a:cs typeface="Arial"/>
              </a:rPr>
              <a:t>7000</a:t>
            </a:r>
            <a:r>
              <a:rPr sz="1800">
                <a:solidFill>
                  <a:srgbClr val="666699"/>
                </a:solidFill>
                <a:latin typeface="宋体"/>
                <a:cs typeface="宋体"/>
              </a:rPr>
              <a:t>公里）</a:t>
            </a:r>
            <a:r>
              <a:rPr sz="1800" spc="-5">
                <a:solidFill>
                  <a:srgbClr val="666699"/>
                </a:solidFill>
                <a:latin typeface="宋体"/>
                <a:cs typeface="宋体"/>
              </a:rPr>
              <a:t>。为了解决这个问题，相应的</a:t>
            </a:r>
            <a:r>
              <a:rPr sz="1800">
                <a:solidFill>
                  <a:srgbClr val="666699"/>
                </a:solidFill>
                <a:latin typeface="宋体"/>
                <a:cs typeface="宋体"/>
              </a:rPr>
              <a:t>提出改动载客人数为</a:t>
            </a:r>
            <a:r>
              <a:rPr sz="1800" spc="-10">
                <a:solidFill>
                  <a:srgbClr val="666699"/>
                </a:solidFill>
                <a:latin typeface="Arial"/>
                <a:cs typeface="Arial"/>
              </a:rPr>
              <a:t>70</a:t>
            </a:r>
            <a:r>
              <a:rPr sz="1800" spc="-10">
                <a:solidFill>
                  <a:srgbClr val="666699"/>
                </a:solidFill>
                <a:latin typeface="宋体"/>
                <a:cs typeface="宋体"/>
              </a:rPr>
              <a:t>人的方案。</a:t>
            </a:r>
            <a:endParaRPr sz="1800">
              <a:latin typeface="宋体"/>
              <a:cs typeface="宋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171532" y="514032"/>
            <a:ext cx="1143000" cy="695960"/>
          </a:xfrm>
          <a:prstGeom prst="rect">
            <a:avLst/>
          </a:prstGeom>
        </p:spPr>
        <p:txBody>
          <a:bodyPr vert="horz" wrap="square" lIns="0" tIns="12700" rIns="0" bIns="0" rtlCol="0">
            <a:spAutoFit/>
          </a:bodyPr>
          <a:lstStyle/>
          <a:p>
            <a:pPr marL="12700">
              <a:lnSpc>
                <a:spcPct val="100000"/>
              </a:lnSpc>
              <a:spcBef>
                <a:spcPts val="100"/>
              </a:spcBef>
            </a:pPr>
            <a:r>
              <a:rPr sz="4400" spc="-25"/>
              <a:t>运八</a:t>
            </a:r>
            <a:endParaRPr sz="4400"/>
          </a:p>
        </p:txBody>
      </p:sp>
      <p:sp>
        <p:nvSpPr>
          <p:cNvPr id="3" name="object 3"/>
          <p:cNvSpPr txBox="1"/>
          <p:nvPr/>
        </p:nvSpPr>
        <p:spPr>
          <a:xfrm>
            <a:off x="547052" y="3482577"/>
            <a:ext cx="8300720" cy="2781300"/>
          </a:xfrm>
          <a:prstGeom prst="rect">
            <a:avLst/>
          </a:prstGeom>
        </p:spPr>
        <p:txBody>
          <a:bodyPr vert="horz" wrap="square" lIns="0" tIns="70485" rIns="0" bIns="0" rtlCol="0">
            <a:spAutoFit/>
          </a:bodyPr>
          <a:lstStyle/>
          <a:p>
            <a:pPr marL="354965" marR="246379" indent="-342265">
              <a:lnSpc>
                <a:spcPct val="81000"/>
              </a:lnSpc>
              <a:spcBef>
                <a:spcPts val="555"/>
              </a:spcBef>
              <a:buClr>
                <a:srgbClr val="6B6B99"/>
              </a:buClr>
              <a:buSzPct val="117500"/>
              <a:buFont typeface="Wingdings"/>
              <a:buChar char=""/>
              <a:tabLst>
                <a:tab pos="354965"/>
                <a:tab pos="355600"/>
              </a:tabLst>
            </a:pPr>
            <a:r>
              <a:rPr sz="2000">
                <a:solidFill>
                  <a:srgbClr val="666699"/>
                </a:solidFill>
                <a:latin typeface="宋体"/>
                <a:cs typeface="宋体"/>
              </a:rPr>
              <a:t>运八飞机是我国在前苏联</a:t>
            </a:r>
            <a:r>
              <a:rPr sz="2000" b="1">
                <a:solidFill>
                  <a:srgbClr val="65B2FF"/>
                </a:solidFill>
                <a:latin typeface="Microsoft JhengHei"/>
                <a:cs typeface="Microsoft JhengHei"/>
              </a:rPr>
              <a:t>安</a:t>
            </a:r>
            <a:r>
              <a:rPr sz="2000" b="1">
                <a:solidFill>
                  <a:srgbClr val="65B2FF"/>
                </a:solidFill>
                <a:latin typeface="Arial"/>
                <a:cs typeface="Arial"/>
              </a:rPr>
              <a:t>-12</a:t>
            </a:r>
            <a:r>
              <a:rPr sz="2000" spc="-5">
                <a:solidFill>
                  <a:srgbClr val="666699"/>
                </a:solidFill>
                <a:latin typeface="宋体"/>
                <a:cs typeface="宋体"/>
              </a:rPr>
              <a:t>军用战术运输机的基础上自行研制的</a:t>
            </a:r>
            <a:r>
              <a:rPr sz="2000" spc="500">
                <a:solidFill>
                  <a:srgbClr val="666699"/>
                </a:solidFill>
                <a:latin typeface="宋体"/>
                <a:cs typeface="宋体"/>
              </a:rPr>
              <a:t>                          </a:t>
            </a:r>
            <a:r>
              <a:rPr sz="2000" spc="-5">
                <a:solidFill>
                  <a:srgbClr val="666699"/>
                </a:solidFill>
                <a:latin typeface="宋体"/>
                <a:cs typeface="宋体"/>
              </a:rPr>
              <a:t>运输机、也是目前我国最大的四发涡轮螺旋桨、中程中型多用途运输</a:t>
            </a:r>
            <a:r>
              <a:rPr sz="2000">
                <a:solidFill>
                  <a:srgbClr val="666699"/>
                </a:solidFill>
                <a:latin typeface="宋体"/>
                <a:cs typeface="宋体"/>
              </a:rPr>
              <a:t>机。</a:t>
            </a:r>
            <a:r>
              <a:rPr sz="2000" spc="-445">
                <a:solidFill>
                  <a:srgbClr val="666699"/>
                </a:solidFill>
                <a:latin typeface="宋体"/>
                <a:cs typeface="宋体"/>
              </a:rPr>
              <a:t> </a:t>
            </a:r>
            <a:r>
              <a:rPr sz="2000" spc="-5">
                <a:solidFill>
                  <a:srgbClr val="666699"/>
                </a:solidFill>
                <a:latin typeface="宋体"/>
                <a:cs typeface="宋体"/>
              </a:rPr>
              <a:t>运八原型机在运八系列飞机中是一种非常典型的军用运输机，具有战术运输机的各种特点，能够在草地、雪地和砂砾地等简易跑道安全起降，可靠性高，该机已普遍装备我国陆、海、空三军部队。运八</a:t>
            </a:r>
            <a:endParaRPr sz="2000">
              <a:latin typeface="宋体"/>
              <a:cs typeface="宋体"/>
            </a:endParaRPr>
          </a:p>
          <a:p>
            <a:pPr marL="355600">
              <a:lnSpc>
                <a:spcPts val="1585"/>
              </a:lnSpc>
            </a:pPr>
            <a:r>
              <a:rPr sz="2000">
                <a:solidFill>
                  <a:srgbClr val="666699"/>
                </a:solidFill>
                <a:latin typeface="宋体"/>
                <a:cs typeface="宋体"/>
              </a:rPr>
              <a:t>原型机的机长</a:t>
            </a:r>
            <a:r>
              <a:rPr sz="2000" spc="-10">
                <a:solidFill>
                  <a:srgbClr val="666699"/>
                </a:solidFill>
                <a:latin typeface="Arial"/>
                <a:cs typeface="Arial"/>
              </a:rPr>
              <a:t>34.02</a:t>
            </a:r>
            <a:r>
              <a:rPr sz="2000">
                <a:solidFill>
                  <a:srgbClr val="666699"/>
                </a:solidFill>
                <a:latin typeface="宋体"/>
                <a:cs typeface="宋体"/>
              </a:rPr>
              <a:t>米、翼展</a:t>
            </a:r>
            <a:r>
              <a:rPr sz="2000" spc="-10">
                <a:solidFill>
                  <a:srgbClr val="666699"/>
                </a:solidFill>
                <a:latin typeface="Arial"/>
                <a:cs typeface="Arial"/>
              </a:rPr>
              <a:t>38</a:t>
            </a:r>
            <a:r>
              <a:rPr sz="2000">
                <a:solidFill>
                  <a:srgbClr val="666699"/>
                </a:solidFill>
                <a:latin typeface="宋体"/>
                <a:cs typeface="宋体"/>
              </a:rPr>
              <a:t>米，机高</a:t>
            </a:r>
            <a:r>
              <a:rPr sz="2000" spc="-10">
                <a:solidFill>
                  <a:srgbClr val="666699"/>
                </a:solidFill>
                <a:latin typeface="Arial"/>
                <a:cs typeface="Arial"/>
              </a:rPr>
              <a:t>11.16</a:t>
            </a:r>
            <a:r>
              <a:rPr sz="2000">
                <a:solidFill>
                  <a:srgbClr val="666699"/>
                </a:solidFill>
                <a:latin typeface="宋体"/>
                <a:cs typeface="宋体"/>
              </a:rPr>
              <a:t>米，最大起飞重量</a:t>
            </a:r>
            <a:r>
              <a:rPr sz="2000" spc="-10">
                <a:solidFill>
                  <a:srgbClr val="666699"/>
                </a:solidFill>
                <a:latin typeface="Arial"/>
                <a:cs typeface="Arial"/>
              </a:rPr>
              <a:t>61</a:t>
            </a:r>
            <a:r>
              <a:rPr sz="2000" spc="-25">
                <a:solidFill>
                  <a:srgbClr val="666699"/>
                </a:solidFill>
                <a:latin typeface="宋体"/>
                <a:cs typeface="宋体"/>
              </a:rPr>
              <a:t>吨，</a:t>
            </a:r>
            <a:endParaRPr sz="2000">
              <a:latin typeface="宋体"/>
              <a:cs typeface="宋体"/>
            </a:endParaRPr>
          </a:p>
          <a:p>
            <a:pPr marL="355600" marR="174625">
              <a:lnSpc>
                <a:spcPct val="81000"/>
              </a:lnSpc>
              <a:spcBef>
                <a:spcPts val="215"/>
              </a:spcBef>
            </a:pPr>
            <a:r>
              <a:rPr sz="2000">
                <a:solidFill>
                  <a:srgbClr val="666699"/>
                </a:solidFill>
                <a:latin typeface="宋体"/>
                <a:cs typeface="宋体"/>
              </a:rPr>
              <a:t>最大着陆重量</a:t>
            </a:r>
            <a:r>
              <a:rPr sz="2000" spc="-10">
                <a:solidFill>
                  <a:srgbClr val="666699"/>
                </a:solidFill>
                <a:latin typeface="Arial"/>
                <a:cs typeface="Arial"/>
              </a:rPr>
              <a:t>58</a:t>
            </a:r>
            <a:r>
              <a:rPr sz="2000">
                <a:solidFill>
                  <a:srgbClr val="666699"/>
                </a:solidFill>
                <a:latin typeface="宋体"/>
                <a:cs typeface="宋体"/>
              </a:rPr>
              <a:t>吨，空机重量</a:t>
            </a:r>
            <a:r>
              <a:rPr sz="2000" spc="-10">
                <a:solidFill>
                  <a:srgbClr val="666699"/>
                </a:solidFill>
                <a:latin typeface="Arial"/>
                <a:cs typeface="Arial"/>
              </a:rPr>
              <a:t>35.488</a:t>
            </a:r>
            <a:r>
              <a:rPr sz="2000">
                <a:solidFill>
                  <a:srgbClr val="666699"/>
                </a:solidFill>
                <a:latin typeface="宋体"/>
                <a:cs typeface="宋体"/>
              </a:rPr>
              <a:t>吨，最大平飞速度为每小时</a:t>
            </a:r>
            <a:r>
              <a:rPr sz="2000" spc="-25">
                <a:solidFill>
                  <a:srgbClr val="666699"/>
                </a:solidFill>
                <a:latin typeface="Arial"/>
                <a:cs typeface="Arial"/>
              </a:rPr>
              <a:t>662</a:t>
            </a:r>
            <a:r>
              <a:rPr sz="2000">
                <a:solidFill>
                  <a:srgbClr val="666699"/>
                </a:solidFill>
                <a:latin typeface="宋体"/>
                <a:cs typeface="宋体"/>
              </a:rPr>
              <a:t>千米每小时，最大升限</a:t>
            </a:r>
            <a:r>
              <a:rPr sz="2000" spc="-10">
                <a:solidFill>
                  <a:srgbClr val="666699"/>
                </a:solidFill>
                <a:latin typeface="Arial"/>
                <a:cs typeface="Arial"/>
              </a:rPr>
              <a:t>10400</a:t>
            </a:r>
            <a:r>
              <a:rPr sz="2000">
                <a:solidFill>
                  <a:srgbClr val="666699"/>
                </a:solidFill>
                <a:latin typeface="宋体"/>
                <a:cs typeface="宋体"/>
              </a:rPr>
              <a:t>米，巡航速度为每小时</a:t>
            </a:r>
            <a:r>
              <a:rPr sz="2000" spc="-10">
                <a:solidFill>
                  <a:srgbClr val="666699"/>
                </a:solidFill>
                <a:latin typeface="Arial"/>
                <a:cs typeface="Arial"/>
              </a:rPr>
              <a:t>550</a:t>
            </a:r>
            <a:r>
              <a:rPr sz="2000" spc="-10">
                <a:solidFill>
                  <a:srgbClr val="666699"/>
                </a:solidFill>
                <a:latin typeface="宋体"/>
                <a:cs typeface="宋体"/>
              </a:rPr>
              <a:t>千米每小时，</a:t>
            </a:r>
            <a:r>
              <a:rPr sz="2000" spc="500">
                <a:solidFill>
                  <a:srgbClr val="666699"/>
                </a:solidFill>
                <a:latin typeface="宋体"/>
                <a:cs typeface="宋体"/>
              </a:rPr>
              <a:t>                           </a:t>
            </a:r>
            <a:r>
              <a:rPr sz="2000">
                <a:solidFill>
                  <a:srgbClr val="666699"/>
                </a:solidFill>
                <a:latin typeface="宋体"/>
                <a:cs typeface="宋体"/>
              </a:rPr>
              <a:t>最大载油量约</a:t>
            </a:r>
            <a:r>
              <a:rPr sz="2000" spc="-10">
                <a:solidFill>
                  <a:srgbClr val="666699"/>
                </a:solidFill>
                <a:latin typeface="Arial"/>
                <a:cs typeface="Arial"/>
              </a:rPr>
              <a:t>23</a:t>
            </a:r>
            <a:r>
              <a:rPr sz="2000">
                <a:solidFill>
                  <a:srgbClr val="666699"/>
                </a:solidFill>
                <a:latin typeface="宋体"/>
                <a:cs typeface="宋体"/>
              </a:rPr>
              <a:t>吨，最大续航时间</a:t>
            </a:r>
            <a:r>
              <a:rPr sz="2000" spc="-10">
                <a:solidFill>
                  <a:srgbClr val="666699"/>
                </a:solidFill>
                <a:latin typeface="Arial"/>
                <a:cs typeface="Arial"/>
              </a:rPr>
              <a:t>10</a:t>
            </a:r>
            <a:r>
              <a:rPr sz="2000">
                <a:solidFill>
                  <a:srgbClr val="666699"/>
                </a:solidFill>
                <a:latin typeface="宋体"/>
                <a:cs typeface="宋体"/>
              </a:rPr>
              <a:t>小时</a:t>
            </a:r>
            <a:r>
              <a:rPr sz="2000" spc="-10">
                <a:solidFill>
                  <a:srgbClr val="666699"/>
                </a:solidFill>
                <a:latin typeface="Arial"/>
                <a:cs typeface="Arial"/>
              </a:rPr>
              <a:t>50</a:t>
            </a:r>
            <a:r>
              <a:rPr sz="2000">
                <a:solidFill>
                  <a:srgbClr val="666699"/>
                </a:solidFill>
                <a:latin typeface="宋体"/>
                <a:cs typeface="宋体"/>
              </a:rPr>
              <a:t>分，最大航程</a:t>
            </a:r>
            <a:r>
              <a:rPr sz="2000" spc="-10">
                <a:solidFill>
                  <a:srgbClr val="666699"/>
                </a:solidFill>
                <a:latin typeface="Arial"/>
                <a:cs typeface="Arial"/>
              </a:rPr>
              <a:t>5620</a:t>
            </a:r>
            <a:r>
              <a:rPr sz="2000" spc="-20">
                <a:solidFill>
                  <a:srgbClr val="666699"/>
                </a:solidFill>
                <a:latin typeface="宋体"/>
                <a:cs typeface="宋体"/>
              </a:rPr>
              <a:t>公里，</a:t>
            </a:r>
            <a:r>
              <a:rPr sz="2000">
                <a:solidFill>
                  <a:srgbClr val="666699"/>
                </a:solidFill>
                <a:latin typeface="宋体"/>
                <a:cs typeface="宋体"/>
              </a:rPr>
              <a:t>最大商载量</a:t>
            </a:r>
            <a:r>
              <a:rPr sz="2000" spc="-10">
                <a:solidFill>
                  <a:srgbClr val="666699"/>
                </a:solidFill>
                <a:latin typeface="Arial"/>
                <a:cs typeface="Arial"/>
              </a:rPr>
              <a:t>20</a:t>
            </a:r>
            <a:r>
              <a:rPr sz="2000">
                <a:solidFill>
                  <a:srgbClr val="666699"/>
                </a:solidFill>
                <a:latin typeface="宋体"/>
                <a:cs typeface="宋体"/>
              </a:rPr>
              <a:t>吨，运载</a:t>
            </a:r>
            <a:r>
              <a:rPr sz="2000" spc="-10">
                <a:solidFill>
                  <a:srgbClr val="666699"/>
                </a:solidFill>
                <a:latin typeface="Arial"/>
                <a:cs typeface="Arial"/>
              </a:rPr>
              <a:t>10</a:t>
            </a:r>
            <a:r>
              <a:rPr sz="2000" spc="-5">
                <a:solidFill>
                  <a:srgbClr val="666699"/>
                </a:solidFill>
                <a:latin typeface="宋体"/>
                <a:cs typeface="宋体"/>
              </a:rPr>
              <a:t>吨货物的情况下，可从北京飞抵全国任何一</a:t>
            </a:r>
            <a:r>
              <a:rPr sz="2000" spc="-10">
                <a:solidFill>
                  <a:srgbClr val="666699"/>
                </a:solidFill>
                <a:latin typeface="宋体"/>
                <a:cs typeface="宋体"/>
              </a:rPr>
              <a:t>个省份的机场。</a:t>
            </a:r>
            <a:endParaRPr sz="2000">
              <a:latin typeface="宋体"/>
              <a:cs typeface="宋体"/>
            </a:endParaRPr>
          </a:p>
        </p:txBody>
      </p:sp>
      <p:pic>
        <p:nvPicPr>
          <p:cNvPr id="4" name="object 4"/>
          <p:cNvPicPr/>
          <p:nvPr/>
        </p:nvPicPr>
        <p:blipFill>
          <a:blip r:embed="rId2"/>
          <a:stretch>
            <a:fillRect/>
          </a:stretch>
        </p:blipFill>
        <p:spPr>
          <a:xfrm>
            <a:off x="177800" y="266700"/>
            <a:ext cx="6350000" cy="3048000"/>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03325" y="332263"/>
            <a:ext cx="6731000" cy="695960"/>
          </a:xfrm>
          <a:prstGeom prst="rect">
            <a:avLst/>
          </a:prstGeom>
        </p:spPr>
        <p:txBody>
          <a:bodyPr vert="horz" wrap="square" lIns="0" tIns="12700" rIns="0" bIns="0" rtlCol="0">
            <a:spAutoFit/>
          </a:bodyPr>
          <a:lstStyle/>
          <a:p>
            <a:pPr marL="12700">
              <a:lnSpc>
                <a:spcPct val="100000"/>
              </a:lnSpc>
              <a:spcBef>
                <a:spcPts val="100"/>
              </a:spcBef>
            </a:pPr>
            <a:r>
              <a:rPr sz="4400" spc="-5"/>
              <a:t>中国航空三大自主技术创就</a:t>
            </a:r>
            <a:endParaRPr sz="4400"/>
          </a:p>
        </p:txBody>
      </p:sp>
      <p:sp>
        <p:nvSpPr>
          <p:cNvPr id="3" name="object 3"/>
          <p:cNvSpPr txBox="1"/>
          <p:nvPr/>
        </p:nvSpPr>
        <p:spPr>
          <a:xfrm>
            <a:off x="258127" y="1183677"/>
            <a:ext cx="1493520" cy="1599565"/>
          </a:xfrm>
          <a:prstGeom prst="rect">
            <a:avLst/>
          </a:prstGeom>
        </p:spPr>
        <p:txBody>
          <a:bodyPr vert="horz" wrap="square" lIns="0" tIns="12700" rIns="0" bIns="0" rtlCol="0">
            <a:spAutoFit/>
          </a:bodyPr>
          <a:lstStyle/>
          <a:p>
            <a:pPr marL="621665" indent="-608965">
              <a:lnSpc>
                <a:spcPct val="100000"/>
              </a:lnSpc>
              <a:spcBef>
                <a:spcPts val="100"/>
              </a:spcBef>
              <a:buClr>
                <a:srgbClr val="6B6B99"/>
              </a:buClr>
              <a:buSzPct val="115625"/>
              <a:buFont typeface="Wingdings"/>
              <a:buChar char=""/>
              <a:tabLst>
                <a:tab pos="621665"/>
                <a:tab pos="622300"/>
              </a:tabLst>
            </a:pPr>
            <a:r>
              <a:rPr sz="3200" b="1">
                <a:solidFill>
                  <a:srgbClr val="666699"/>
                </a:solidFill>
                <a:latin typeface="Microsoft JhengHei"/>
                <a:cs typeface="Microsoft JhengHei"/>
              </a:rPr>
              <a:t>强</a:t>
            </a:r>
            <a:r>
              <a:rPr sz="3200" b="1" spc="-50">
                <a:solidFill>
                  <a:srgbClr val="666699"/>
                </a:solidFill>
                <a:latin typeface="Arial"/>
                <a:cs typeface="Arial"/>
              </a:rPr>
              <a:t>5</a:t>
            </a:r>
            <a:endParaRPr sz="3200">
              <a:latin typeface="Arial"/>
              <a:cs typeface="Arial"/>
            </a:endParaRPr>
          </a:p>
          <a:p>
            <a:pPr marL="621665" indent="-608965">
              <a:lnSpc>
                <a:spcPct val="100000"/>
              </a:lnSpc>
              <a:spcBef>
                <a:spcPts val="380"/>
              </a:spcBef>
              <a:buClr>
                <a:srgbClr val="6B6B99"/>
              </a:buClr>
              <a:buSzPct val="115625"/>
              <a:buFont typeface="Wingdings"/>
              <a:buChar char=""/>
              <a:tabLst>
                <a:tab pos="621665"/>
                <a:tab pos="622300"/>
              </a:tabLst>
            </a:pPr>
            <a:r>
              <a:rPr sz="3200" b="1">
                <a:solidFill>
                  <a:srgbClr val="666699"/>
                </a:solidFill>
                <a:latin typeface="Microsoft JhengHei"/>
                <a:cs typeface="Microsoft JhengHei"/>
              </a:rPr>
              <a:t>歼</a:t>
            </a:r>
            <a:r>
              <a:rPr sz="3200" b="1" spc="-25">
                <a:solidFill>
                  <a:srgbClr val="666699"/>
                </a:solidFill>
                <a:latin typeface="Arial"/>
                <a:cs typeface="Arial"/>
              </a:rPr>
              <a:t>10</a:t>
            </a:r>
            <a:endParaRPr sz="3200">
              <a:latin typeface="Arial"/>
              <a:cs typeface="Arial"/>
            </a:endParaRPr>
          </a:p>
          <a:p>
            <a:pPr marL="621665" indent="-608965">
              <a:lnSpc>
                <a:spcPct val="100000"/>
              </a:lnSpc>
              <a:spcBef>
                <a:spcPts val="385"/>
              </a:spcBef>
              <a:buClr>
                <a:srgbClr val="6B6B99"/>
              </a:buClr>
              <a:buSzPct val="115625"/>
              <a:buFont typeface="Wingdings"/>
              <a:buChar char=""/>
              <a:tabLst>
                <a:tab pos="621665"/>
                <a:tab pos="622300"/>
              </a:tabLst>
            </a:pPr>
            <a:r>
              <a:rPr sz="3200" b="1">
                <a:solidFill>
                  <a:srgbClr val="666699"/>
                </a:solidFill>
                <a:latin typeface="Microsoft JhengHei"/>
                <a:cs typeface="Microsoft JhengHei"/>
              </a:rPr>
              <a:t>运</a:t>
            </a:r>
            <a:r>
              <a:rPr sz="3200" b="1" spc="-25">
                <a:solidFill>
                  <a:srgbClr val="666699"/>
                </a:solidFill>
                <a:latin typeface="Arial"/>
                <a:cs typeface="Arial"/>
              </a:rPr>
              <a:t>10</a:t>
            </a:r>
            <a:endParaRPr sz="3200">
              <a:latin typeface="Arial"/>
              <a:cs typeface="Arial"/>
            </a:endParaRPr>
          </a:p>
        </p:txBody>
      </p:sp>
      <p:grpSp>
        <p:nvGrpSpPr>
          <p:cNvPr id="4" name="object 4"/>
          <p:cNvGrpSpPr/>
          <p:nvPr/>
        </p:nvGrpSpPr>
        <p:grpSpPr>
          <a:xfrm>
            <a:off x="0" y="1130300"/>
            <a:ext cx="9144000" cy="5727700"/>
            <a:chOff x="0" y="1130300"/>
            <a:chExt cx="9144000" cy="5727700"/>
          </a:xfrm>
        </p:grpSpPr>
        <p:pic>
          <p:nvPicPr>
            <p:cNvPr id="5" name="object 5"/>
            <p:cNvPicPr/>
            <p:nvPr/>
          </p:nvPicPr>
          <p:blipFill>
            <a:blip r:embed="rId2"/>
            <a:stretch>
              <a:fillRect/>
            </a:stretch>
          </p:blipFill>
          <p:spPr>
            <a:xfrm>
              <a:off x="5727700" y="1130300"/>
              <a:ext cx="3416300" cy="1879600"/>
            </a:xfrm>
            <a:prstGeom prst="rect">
              <a:avLst/>
            </a:prstGeom>
          </p:spPr>
        </p:pic>
        <p:pic>
          <p:nvPicPr>
            <p:cNvPr id="6" name="object 6"/>
            <p:cNvPicPr/>
            <p:nvPr/>
          </p:nvPicPr>
          <p:blipFill>
            <a:blip r:embed="rId3"/>
            <a:stretch>
              <a:fillRect/>
            </a:stretch>
          </p:blipFill>
          <p:spPr>
            <a:xfrm>
              <a:off x="3708400" y="2921000"/>
              <a:ext cx="3095625" cy="2322512"/>
            </a:xfrm>
            <a:prstGeom prst="rect">
              <a:avLst/>
            </a:prstGeom>
          </p:spPr>
        </p:pic>
        <p:pic>
          <p:nvPicPr>
            <p:cNvPr id="7" name="object 7"/>
            <p:cNvPicPr/>
            <p:nvPr/>
          </p:nvPicPr>
          <p:blipFill>
            <a:blip r:embed="rId4"/>
            <a:stretch>
              <a:fillRect/>
            </a:stretch>
          </p:blipFill>
          <p:spPr>
            <a:xfrm>
              <a:off x="0" y="4076700"/>
              <a:ext cx="3708400" cy="2781300"/>
            </a:xfrm>
            <a:prstGeom prst="rect">
              <a:avLst/>
            </a:prstGeom>
          </p:spPr>
        </p:pic>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991350" y="514032"/>
            <a:ext cx="1143000" cy="695960"/>
          </a:xfrm>
          <a:prstGeom prst="rect">
            <a:avLst/>
          </a:prstGeom>
        </p:spPr>
        <p:txBody>
          <a:bodyPr vert="horz" wrap="square" lIns="0" tIns="12700" rIns="0" bIns="0" rtlCol="0">
            <a:spAutoFit/>
          </a:bodyPr>
          <a:lstStyle/>
          <a:p>
            <a:pPr marL="12700">
              <a:lnSpc>
                <a:spcPct val="100000"/>
              </a:lnSpc>
              <a:spcBef>
                <a:spcPts val="100"/>
              </a:spcBef>
            </a:pPr>
            <a:r>
              <a:rPr sz="4400" spc="-25"/>
              <a:t>强五</a:t>
            </a:r>
            <a:endParaRPr sz="4400"/>
          </a:p>
        </p:txBody>
      </p:sp>
      <p:sp>
        <p:nvSpPr>
          <p:cNvPr id="3" name="object 3"/>
          <p:cNvSpPr txBox="1"/>
          <p:nvPr/>
        </p:nvSpPr>
        <p:spPr>
          <a:xfrm>
            <a:off x="534352" y="3713741"/>
            <a:ext cx="8191500" cy="2329815"/>
          </a:xfrm>
          <a:prstGeom prst="rect">
            <a:avLst/>
          </a:prstGeom>
        </p:spPr>
        <p:txBody>
          <a:bodyPr vert="horz" wrap="square" lIns="0" tIns="53340" rIns="0" bIns="0" rtlCol="0">
            <a:spAutoFit/>
          </a:bodyPr>
          <a:lstStyle/>
          <a:p>
            <a:pPr marL="355600" marR="162560" indent="-342900">
              <a:lnSpc>
                <a:spcPct val="80800"/>
              </a:lnSpc>
              <a:spcBef>
                <a:spcPts val="420"/>
              </a:spcBef>
              <a:buClr>
                <a:srgbClr val="6B6B99"/>
              </a:buClr>
              <a:buSzPct val="117857"/>
              <a:buFont typeface="Wingdings"/>
              <a:buChar char=""/>
              <a:tabLst>
                <a:tab pos="651510"/>
                <a:tab pos="652145"/>
              </a:tabLst>
            </a:pPr>
            <a:r>
              <a:rPr/>
              <a:t>	</a:t>
            </a:r>
            <a:r>
              <a:rPr sz="1400" spc="-5">
                <a:solidFill>
                  <a:srgbClr val="666699"/>
                </a:solidFill>
                <a:latin typeface="宋体"/>
                <a:cs typeface="宋体"/>
              </a:rPr>
              <a:t>陆孝彭，著名飞机设计师，中国工程院院士，南昌航院首任院长。他主持设计研制成功的强五</a:t>
            </a:r>
            <a:r>
              <a:rPr sz="1400" spc="500">
                <a:solidFill>
                  <a:srgbClr val="666699"/>
                </a:solidFill>
                <a:latin typeface="宋体"/>
                <a:cs typeface="宋体"/>
              </a:rPr>
              <a:t>                                 </a:t>
            </a:r>
            <a:r>
              <a:rPr sz="1400">
                <a:solidFill>
                  <a:srgbClr val="666699"/>
                </a:solidFill>
                <a:latin typeface="宋体"/>
                <a:cs typeface="宋体"/>
              </a:rPr>
              <a:t>型飞机，是中国自行设计的第一架超音速喷气式战斗机。在</a:t>
            </a:r>
            <a:r>
              <a:rPr sz="1400" spc="-10">
                <a:solidFill>
                  <a:srgbClr val="666699"/>
                </a:solidFill>
                <a:latin typeface="Arial"/>
                <a:cs typeface="Arial"/>
              </a:rPr>
              <a:t>1990</a:t>
            </a:r>
            <a:r>
              <a:rPr sz="1400">
                <a:solidFill>
                  <a:srgbClr val="666699"/>
                </a:solidFill>
                <a:latin typeface="宋体"/>
                <a:cs typeface="宋体"/>
              </a:rPr>
              <a:t>年第</a:t>
            </a:r>
            <a:r>
              <a:rPr sz="1400" spc="-10">
                <a:solidFill>
                  <a:srgbClr val="666699"/>
                </a:solidFill>
                <a:latin typeface="Arial"/>
                <a:cs typeface="Arial"/>
              </a:rPr>
              <a:t>37</a:t>
            </a:r>
            <a:r>
              <a:rPr sz="1400" spc="-5">
                <a:solidFill>
                  <a:srgbClr val="666699"/>
                </a:solidFill>
                <a:latin typeface="宋体"/>
                <a:cs typeface="宋体"/>
              </a:rPr>
              <a:t>届巴黎国际航展上，实物</a:t>
            </a:r>
            <a:r>
              <a:rPr sz="1400">
                <a:solidFill>
                  <a:srgbClr val="666699"/>
                </a:solidFill>
                <a:latin typeface="宋体"/>
                <a:cs typeface="宋体"/>
              </a:rPr>
              <a:t>参展的强五被誉为</a:t>
            </a:r>
            <a:r>
              <a:rPr sz="1400">
                <a:solidFill>
                  <a:srgbClr val="666699"/>
                </a:solidFill>
                <a:latin typeface="Arial"/>
                <a:cs typeface="Arial"/>
              </a:rPr>
              <a:t>“</a:t>
            </a:r>
            <a:r>
              <a:rPr sz="1400">
                <a:solidFill>
                  <a:srgbClr val="666699"/>
                </a:solidFill>
                <a:latin typeface="宋体"/>
                <a:cs typeface="宋体"/>
              </a:rPr>
              <a:t>亚洲明星</a:t>
            </a:r>
            <a:r>
              <a:rPr sz="1400">
                <a:solidFill>
                  <a:srgbClr val="666699"/>
                </a:solidFill>
                <a:latin typeface="Arial"/>
                <a:cs typeface="Arial"/>
              </a:rPr>
              <a:t>”</a:t>
            </a:r>
            <a:r>
              <a:rPr sz="1400">
                <a:solidFill>
                  <a:srgbClr val="666699"/>
                </a:solidFill>
                <a:latin typeface="宋体"/>
                <a:cs typeface="宋体"/>
              </a:rPr>
              <a:t>，成为国际公认的名机。作为</a:t>
            </a:r>
            <a:r>
              <a:rPr sz="1400">
                <a:solidFill>
                  <a:srgbClr val="666699"/>
                </a:solidFill>
                <a:latin typeface="Arial"/>
                <a:cs typeface="Arial"/>
              </a:rPr>
              <a:t>“</a:t>
            </a:r>
            <a:r>
              <a:rPr sz="1400">
                <a:solidFill>
                  <a:srgbClr val="666699"/>
                </a:solidFill>
                <a:latin typeface="宋体"/>
                <a:cs typeface="宋体"/>
              </a:rPr>
              <a:t>航空骄子</a:t>
            </a:r>
            <a:r>
              <a:rPr sz="1400">
                <a:solidFill>
                  <a:srgbClr val="666699"/>
                </a:solidFill>
                <a:latin typeface="Arial"/>
                <a:cs typeface="Arial"/>
              </a:rPr>
              <a:t>”</a:t>
            </a:r>
            <a:r>
              <a:rPr sz="1400" spc="-5">
                <a:solidFill>
                  <a:srgbClr val="666699"/>
                </a:solidFill>
                <a:latin typeface="宋体"/>
                <a:cs typeface="宋体"/>
              </a:rPr>
              <a:t>，强五目前仍然是我空军装</a:t>
            </a:r>
            <a:r>
              <a:rPr sz="1400">
                <a:solidFill>
                  <a:srgbClr val="666699"/>
                </a:solidFill>
                <a:latin typeface="宋体"/>
                <a:cs typeface="宋体"/>
              </a:rPr>
              <a:t>备的主力机种，仍然显示出强大的生命力。陆孝彭也被誉为</a:t>
            </a:r>
            <a:r>
              <a:rPr sz="1400">
                <a:solidFill>
                  <a:srgbClr val="666699"/>
                </a:solidFill>
                <a:latin typeface="Arial"/>
                <a:cs typeface="Arial"/>
              </a:rPr>
              <a:t>“</a:t>
            </a:r>
            <a:r>
              <a:rPr sz="1400">
                <a:solidFill>
                  <a:srgbClr val="666699"/>
                </a:solidFill>
                <a:latin typeface="宋体"/>
                <a:cs typeface="宋体"/>
              </a:rPr>
              <a:t>强五之父</a:t>
            </a:r>
            <a:r>
              <a:rPr sz="1400">
                <a:solidFill>
                  <a:srgbClr val="666699"/>
                </a:solidFill>
                <a:latin typeface="Arial"/>
                <a:cs typeface="Arial"/>
              </a:rPr>
              <a:t>”</a:t>
            </a:r>
            <a:r>
              <a:rPr sz="1400" spc="-5">
                <a:solidFill>
                  <a:srgbClr val="666699"/>
                </a:solidFill>
                <a:latin typeface="宋体"/>
                <a:cs typeface="宋体"/>
              </a:rPr>
              <a:t>，曾获国家科技进步奖特等</a:t>
            </a:r>
            <a:r>
              <a:rPr sz="1400">
                <a:solidFill>
                  <a:srgbClr val="666699"/>
                </a:solidFill>
                <a:latin typeface="宋体"/>
                <a:cs typeface="宋体"/>
              </a:rPr>
              <a:t>奖。他还主持设计研制了歼</a:t>
            </a:r>
            <a:r>
              <a:rPr sz="1400" spc="-10">
                <a:solidFill>
                  <a:srgbClr val="666699"/>
                </a:solidFill>
                <a:latin typeface="Arial"/>
                <a:cs typeface="Arial"/>
              </a:rPr>
              <a:t>12</a:t>
            </a:r>
            <a:r>
              <a:rPr sz="1400" spc="-5">
                <a:solidFill>
                  <a:srgbClr val="666699"/>
                </a:solidFill>
                <a:latin typeface="宋体"/>
                <a:cs typeface="宋体"/>
              </a:rPr>
              <a:t>轻型单座超音速歼击机，组织领导了变后掠翼技术的预研工作，为我国的航空事业作出了重大贡献。</a:t>
            </a:r>
            <a:endParaRPr sz="1400">
              <a:latin typeface="宋体"/>
              <a:cs typeface="宋体"/>
            </a:endParaRPr>
          </a:p>
          <a:p>
            <a:pPr marL="354965" marR="102235" indent="-342265">
              <a:lnSpc>
                <a:spcPts val="1340"/>
              </a:lnSpc>
              <a:spcBef>
                <a:spcPts val="260"/>
              </a:spcBef>
              <a:buClr>
                <a:srgbClr val="6B6B99"/>
              </a:buClr>
              <a:buSzPct val="117857"/>
              <a:buFont typeface="Wingdings"/>
              <a:buChar char=""/>
              <a:tabLst>
                <a:tab pos="354965"/>
                <a:tab pos="355600"/>
              </a:tabLst>
            </a:pPr>
            <a:r>
              <a:rPr sz="1400">
                <a:solidFill>
                  <a:srgbClr val="666699"/>
                </a:solidFill>
                <a:latin typeface="宋体"/>
                <a:cs typeface="宋体"/>
              </a:rPr>
              <a:t>强</a:t>
            </a:r>
            <a:r>
              <a:rPr sz="1400">
                <a:solidFill>
                  <a:srgbClr val="666699"/>
                </a:solidFill>
                <a:latin typeface="Arial"/>
                <a:cs typeface="Arial"/>
              </a:rPr>
              <a:t>-5</a:t>
            </a:r>
            <a:r>
              <a:rPr sz="1400" spc="-5">
                <a:solidFill>
                  <a:srgbClr val="666699"/>
                </a:solidFill>
                <a:latin typeface="宋体"/>
                <a:cs typeface="宋体"/>
              </a:rPr>
              <a:t>型飞机是中国南昌飞机制造公司研制的单座双发超音速攻击机，其主要任务是近距空中支援和</a:t>
            </a:r>
            <a:r>
              <a:rPr sz="1400">
                <a:solidFill>
                  <a:srgbClr val="666699"/>
                </a:solidFill>
                <a:latin typeface="宋体"/>
                <a:cs typeface="宋体"/>
              </a:rPr>
              <a:t>对地攻击，也可用于完成对空作战任务。强</a:t>
            </a:r>
            <a:r>
              <a:rPr sz="1400">
                <a:solidFill>
                  <a:srgbClr val="666699"/>
                </a:solidFill>
                <a:latin typeface="Arial"/>
                <a:cs typeface="Arial"/>
              </a:rPr>
              <a:t>-5</a:t>
            </a:r>
            <a:r>
              <a:rPr sz="1400">
                <a:solidFill>
                  <a:srgbClr val="666699"/>
                </a:solidFill>
                <a:latin typeface="宋体"/>
                <a:cs typeface="宋体"/>
              </a:rPr>
              <a:t>飞机于</a:t>
            </a:r>
            <a:r>
              <a:rPr sz="1400" spc="-10">
                <a:solidFill>
                  <a:srgbClr val="666699"/>
                </a:solidFill>
                <a:latin typeface="Arial"/>
                <a:cs typeface="Arial"/>
              </a:rPr>
              <a:t>1958</a:t>
            </a:r>
            <a:r>
              <a:rPr sz="1400">
                <a:solidFill>
                  <a:srgbClr val="666699"/>
                </a:solidFill>
                <a:latin typeface="宋体"/>
                <a:cs typeface="宋体"/>
              </a:rPr>
              <a:t>年</a:t>
            </a:r>
            <a:r>
              <a:rPr sz="1400">
                <a:solidFill>
                  <a:srgbClr val="666699"/>
                </a:solidFill>
                <a:latin typeface="Arial"/>
                <a:cs typeface="Arial"/>
              </a:rPr>
              <a:t>8</a:t>
            </a:r>
            <a:r>
              <a:rPr sz="1400" spc="-5">
                <a:solidFill>
                  <a:srgbClr val="666699"/>
                </a:solidFill>
                <a:latin typeface="宋体"/>
                <a:cs typeface="宋体"/>
              </a:rPr>
              <a:t>月开始研制，</a:t>
            </a:r>
            <a:r>
              <a:rPr sz="1400" spc="-10">
                <a:solidFill>
                  <a:srgbClr val="666699"/>
                </a:solidFill>
                <a:latin typeface="Arial"/>
                <a:cs typeface="Arial"/>
              </a:rPr>
              <a:t>1965</a:t>
            </a:r>
            <a:r>
              <a:rPr sz="1400">
                <a:solidFill>
                  <a:srgbClr val="666699"/>
                </a:solidFill>
                <a:latin typeface="宋体"/>
                <a:cs typeface="宋体"/>
              </a:rPr>
              <a:t>年</a:t>
            </a:r>
            <a:r>
              <a:rPr sz="1400">
                <a:solidFill>
                  <a:srgbClr val="666699"/>
                </a:solidFill>
                <a:latin typeface="Arial"/>
                <a:cs typeface="Arial"/>
              </a:rPr>
              <a:t>6</a:t>
            </a:r>
            <a:r>
              <a:rPr sz="1400" spc="-10">
                <a:solidFill>
                  <a:srgbClr val="666699"/>
                </a:solidFill>
                <a:latin typeface="宋体"/>
                <a:cs typeface="宋体"/>
              </a:rPr>
              <a:t>月原型机首飞，</a:t>
            </a:r>
            <a:r>
              <a:rPr sz="1400" spc="-50">
                <a:solidFill>
                  <a:srgbClr val="666699"/>
                </a:solidFill>
                <a:latin typeface="宋体"/>
                <a:cs typeface="宋体"/>
              </a:rPr>
              <a:t> </a:t>
            </a:r>
            <a:r>
              <a:rPr sz="1400" spc="-10">
                <a:solidFill>
                  <a:srgbClr val="666699"/>
                </a:solidFill>
                <a:latin typeface="Arial"/>
                <a:cs typeface="Arial"/>
              </a:rPr>
              <a:t>1968</a:t>
            </a:r>
            <a:r>
              <a:rPr sz="1400">
                <a:solidFill>
                  <a:srgbClr val="666699"/>
                </a:solidFill>
                <a:latin typeface="宋体"/>
                <a:cs typeface="宋体"/>
              </a:rPr>
              <a:t>年</a:t>
            </a:r>
            <a:r>
              <a:rPr sz="1400" spc="-10">
                <a:solidFill>
                  <a:srgbClr val="666699"/>
                </a:solidFill>
                <a:latin typeface="Arial"/>
                <a:cs typeface="Arial"/>
              </a:rPr>
              <a:t>11</a:t>
            </a:r>
            <a:r>
              <a:rPr sz="1400" spc="-5">
                <a:solidFill>
                  <a:srgbClr val="666699"/>
                </a:solidFill>
                <a:latin typeface="宋体"/>
                <a:cs typeface="宋体"/>
              </a:rPr>
              <a:t>月开始批生产。该机为两侧进气、大后掠中单翼，机身为全金属半硬壳结构，以铝合金</a:t>
            </a:r>
            <a:endParaRPr sz="1400">
              <a:latin typeface="宋体"/>
              <a:cs typeface="宋体"/>
            </a:endParaRPr>
          </a:p>
          <a:p>
            <a:pPr marL="355600" marR="5080">
              <a:lnSpc>
                <a:spcPct val="78700"/>
              </a:lnSpc>
              <a:spcBef>
                <a:spcPts val="110"/>
              </a:spcBef>
            </a:pPr>
            <a:r>
              <a:rPr sz="1400">
                <a:solidFill>
                  <a:srgbClr val="666699"/>
                </a:solidFill>
                <a:latin typeface="宋体"/>
                <a:cs typeface="宋体"/>
              </a:rPr>
              <a:t>及高强度合金钢为主要材料，在座舱周围布置有防弹装甲，采用两套相互独立的液压助力操纵系统。该机飞行性能优良，操纵灵敏，座舱舒适，视野宽阔，火力强，可靠性及安全性好，完成任务能力 强。强                                                                                 </a:t>
            </a:r>
            <a:r>
              <a:rPr sz="1400">
                <a:solidFill>
                  <a:srgbClr val="666699"/>
                </a:solidFill>
                <a:latin typeface="Arial"/>
                <a:cs typeface="Arial"/>
              </a:rPr>
              <a:t>-5                                                                                                                                                        </a:t>
            </a:r>
            <a:r>
              <a:rPr sz="1400">
                <a:solidFill>
                  <a:srgbClr val="666699"/>
                </a:solidFill>
                <a:latin typeface="宋体"/>
                <a:cs typeface="宋体"/>
              </a:rPr>
              <a:t>飞机有多种改型：强                                                                     </a:t>
            </a:r>
            <a:r>
              <a:rPr sz="1400">
                <a:solidFill>
                  <a:srgbClr val="666699"/>
                </a:solidFill>
                <a:latin typeface="Arial"/>
                <a:cs typeface="Arial"/>
              </a:rPr>
              <a:t>-5                                                                                                                                                        </a:t>
            </a:r>
            <a:r>
              <a:rPr sz="1400">
                <a:solidFill>
                  <a:srgbClr val="666699"/>
                </a:solidFill>
                <a:latin typeface="宋体"/>
                <a:cs typeface="宋体"/>
              </a:rPr>
              <a:t>基本型；强                                                                           </a:t>
            </a:r>
            <a:r>
              <a:rPr sz="1400">
                <a:solidFill>
                  <a:srgbClr val="666699"/>
                </a:solidFill>
                <a:latin typeface="Arial"/>
                <a:cs typeface="Arial"/>
              </a:rPr>
              <a:t>-5</a:t>
            </a:r>
            <a:r>
              <a:rPr sz="1400">
                <a:solidFill>
                  <a:srgbClr val="666699"/>
                </a:solidFill>
                <a:latin typeface="MS Gothic"/>
                <a:cs typeface="MS Gothic"/>
              </a:rPr>
              <a:t>Ⅰ                                                                                   </a:t>
            </a:r>
            <a:r>
              <a:rPr sz="1400">
                <a:solidFill>
                  <a:srgbClr val="666699"/>
                </a:solidFill>
                <a:latin typeface="宋体"/>
                <a:cs typeface="宋体"/>
              </a:rPr>
              <a:t>加大航程型；强                                                                       </a:t>
            </a:r>
            <a:r>
              <a:rPr sz="1400">
                <a:solidFill>
                  <a:srgbClr val="666699"/>
                </a:solidFill>
                <a:latin typeface="Arial"/>
                <a:cs typeface="Arial"/>
              </a:rPr>
              <a:t>-5</a:t>
            </a:r>
            <a:r>
              <a:rPr sz="1400">
                <a:solidFill>
                  <a:srgbClr val="666699"/>
                </a:solidFill>
                <a:latin typeface="MS Gothic"/>
                <a:cs typeface="MS Gothic"/>
              </a:rPr>
              <a:t>Ⅱ                                                                                   </a:t>
            </a:r>
            <a:r>
              <a:rPr sz="1400">
                <a:solidFill>
                  <a:srgbClr val="666699"/>
                </a:solidFill>
                <a:latin typeface="宋体"/>
                <a:cs typeface="宋体"/>
              </a:rPr>
              <a:t>、强                                                                               </a:t>
            </a:r>
            <a:r>
              <a:rPr sz="1400">
                <a:solidFill>
                  <a:srgbClr val="666699"/>
                </a:solidFill>
                <a:latin typeface="Arial"/>
                <a:cs typeface="Arial"/>
              </a:rPr>
              <a:t>-5</a:t>
            </a:r>
            <a:r>
              <a:rPr sz="1400">
                <a:solidFill>
                  <a:srgbClr val="666699"/>
                </a:solidFill>
                <a:latin typeface="MS Gothic"/>
                <a:cs typeface="MS Gothic"/>
              </a:rPr>
              <a:t>Ⅰ</a:t>
            </a:r>
            <a:r>
              <a:rPr sz="1400">
                <a:solidFill>
                  <a:srgbClr val="666699"/>
                </a:solidFill>
                <a:latin typeface="Arial"/>
                <a:cs typeface="Arial"/>
              </a:rPr>
              <a:t>A                                                                                                                                                  </a:t>
            </a:r>
            <a:r>
              <a:rPr sz="1400">
                <a:solidFill>
                  <a:srgbClr val="666699"/>
                </a:solidFill>
                <a:latin typeface="宋体"/>
                <a:cs typeface="宋体"/>
              </a:rPr>
              <a:t>为强                                                                                 </a:t>
            </a:r>
            <a:r>
              <a:rPr sz="1400">
                <a:solidFill>
                  <a:srgbClr val="666699"/>
                </a:solidFill>
                <a:latin typeface="Arial"/>
                <a:cs typeface="Arial"/>
              </a:rPr>
              <a:t>-5</a:t>
            </a:r>
            <a:r>
              <a:rPr sz="1400">
                <a:solidFill>
                  <a:srgbClr val="666699"/>
                </a:solidFill>
                <a:latin typeface="MS Gothic"/>
                <a:cs typeface="MS Gothic"/>
              </a:rPr>
              <a:t>Ⅰ</a:t>
            </a:r>
            <a:r>
              <a:rPr sz="1400">
                <a:solidFill>
                  <a:srgbClr val="666699"/>
                </a:solidFill>
                <a:latin typeface="宋体"/>
                <a:cs typeface="宋体"/>
              </a:rPr>
              <a:t>的改型；强</a:t>
            </a:r>
            <a:r>
              <a:rPr sz="1400">
                <a:solidFill>
                  <a:srgbClr val="666699"/>
                </a:solidFill>
                <a:latin typeface="Arial"/>
                <a:cs typeface="Arial"/>
              </a:rPr>
              <a:t>- </a:t>
            </a:r>
            <a:r>
              <a:rPr sz="1400" spc="-5">
                <a:solidFill>
                  <a:srgbClr val="666699"/>
                </a:solidFill>
                <a:latin typeface="Arial"/>
                <a:cs typeface="Arial"/>
              </a:rPr>
              <a:t>5</a:t>
            </a:r>
            <a:r>
              <a:rPr sz="1400">
                <a:solidFill>
                  <a:srgbClr val="666699"/>
                </a:solidFill>
                <a:latin typeface="Arial"/>
                <a:cs typeface="Arial"/>
              </a:rPr>
              <a:t>C</a:t>
            </a:r>
            <a:r>
              <a:rPr sz="1400">
                <a:solidFill>
                  <a:srgbClr val="666699"/>
                </a:solidFill>
                <a:latin typeface="宋体"/>
                <a:cs typeface="宋体"/>
              </a:rPr>
              <a:t>、强</a:t>
            </a:r>
            <a:r>
              <a:rPr sz="1400">
                <a:solidFill>
                  <a:srgbClr val="666699"/>
                </a:solidFill>
                <a:latin typeface="Arial"/>
                <a:cs typeface="Arial"/>
              </a:rPr>
              <a:t>-5</a:t>
            </a:r>
            <a:r>
              <a:rPr sz="1400">
                <a:solidFill>
                  <a:srgbClr val="666699"/>
                </a:solidFill>
                <a:latin typeface="MS Gothic"/>
                <a:cs typeface="MS Gothic"/>
              </a:rPr>
              <a:t>Ⅲ</a:t>
            </a:r>
            <a:r>
              <a:rPr sz="1400">
                <a:solidFill>
                  <a:srgbClr val="666699"/>
                </a:solidFill>
                <a:latin typeface="宋体"/>
                <a:cs typeface="宋体"/>
              </a:rPr>
              <a:t>为出口型，强</a:t>
            </a:r>
            <a:r>
              <a:rPr sz="1400">
                <a:solidFill>
                  <a:srgbClr val="666699"/>
                </a:solidFill>
                <a:latin typeface="Arial"/>
                <a:cs typeface="Arial"/>
              </a:rPr>
              <a:t>-5M</a:t>
            </a:r>
            <a:r>
              <a:rPr sz="1400">
                <a:solidFill>
                  <a:srgbClr val="666699"/>
                </a:solidFill>
                <a:latin typeface="宋体"/>
                <a:cs typeface="宋体"/>
              </a:rPr>
              <a:t>为与意大利合作的改进型。</a:t>
            </a:r>
            <a:endParaRPr sz="1400">
              <a:latin typeface="宋体"/>
              <a:cs typeface="宋体"/>
            </a:endParaRPr>
          </a:p>
        </p:txBody>
      </p:sp>
      <p:grpSp>
        <p:nvGrpSpPr>
          <p:cNvPr id="4" name="object 4"/>
          <p:cNvGrpSpPr/>
          <p:nvPr/>
        </p:nvGrpSpPr>
        <p:grpSpPr>
          <a:xfrm>
            <a:off x="330200" y="266700"/>
            <a:ext cx="8105775" cy="3507104"/>
            <a:chOff x="330200" y="266700"/>
            <a:chExt cx="8105775" cy="3507104"/>
          </a:xfrm>
        </p:grpSpPr>
        <p:pic>
          <p:nvPicPr>
            <p:cNvPr id="5" name="object 5"/>
            <p:cNvPicPr/>
            <p:nvPr/>
          </p:nvPicPr>
          <p:blipFill>
            <a:blip r:embed="rId2"/>
            <a:stretch>
              <a:fillRect/>
            </a:stretch>
          </p:blipFill>
          <p:spPr>
            <a:xfrm>
              <a:off x="330200" y="266700"/>
              <a:ext cx="5715000" cy="3143250"/>
            </a:xfrm>
            <a:prstGeom prst="rect">
              <a:avLst/>
            </a:prstGeom>
          </p:spPr>
        </p:pic>
        <p:pic>
          <p:nvPicPr>
            <p:cNvPr id="6" name="object 6"/>
            <p:cNvPicPr/>
            <p:nvPr/>
          </p:nvPicPr>
          <p:blipFill>
            <a:blip r:embed="rId3"/>
            <a:stretch>
              <a:fillRect/>
            </a:stretch>
          </p:blipFill>
          <p:spPr>
            <a:xfrm>
              <a:off x="6883400" y="1485900"/>
              <a:ext cx="1552575" cy="2287587"/>
            </a:xfrm>
            <a:prstGeom prst="rect">
              <a:avLst/>
            </a:prstGeom>
          </p:spPr>
        </p:pic>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407536" rIns="0" bIns="0" rtlCol="0">
            <a:spAutoFit/>
          </a:bodyPr>
          <a:lstStyle/>
          <a:p>
            <a:pPr marL="5915660">
              <a:lnSpc>
                <a:spcPct val="100000"/>
              </a:lnSpc>
              <a:spcBef>
                <a:spcPts val="100"/>
              </a:spcBef>
            </a:pPr>
            <a:r>
              <a:rPr sz="4400"/>
              <a:t>歼</a:t>
            </a:r>
            <a:r>
              <a:rPr sz="4400" spc="-25">
                <a:latin typeface="Arial"/>
                <a:cs typeface="Arial"/>
              </a:rPr>
              <a:t>10</a:t>
            </a:r>
            <a:endParaRPr sz="4400">
              <a:latin typeface="Arial"/>
              <a:cs typeface="Arial"/>
            </a:endParaRPr>
          </a:p>
        </p:txBody>
      </p:sp>
      <p:sp>
        <p:nvSpPr>
          <p:cNvPr id="3" name="object 3"/>
          <p:cNvSpPr txBox="1"/>
          <p:nvPr/>
        </p:nvSpPr>
        <p:spPr>
          <a:xfrm>
            <a:off x="534352" y="3643182"/>
            <a:ext cx="7988300" cy="2383155"/>
          </a:xfrm>
          <a:prstGeom prst="rect">
            <a:avLst/>
          </a:prstGeom>
        </p:spPr>
        <p:txBody>
          <a:bodyPr vert="horz" wrap="square" lIns="0" tIns="46355" rIns="0" bIns="0" rtlCol="0">
            <a:spAutoFit/>
          </a:bodyPr>
          <a:lstStyle/>
          <a:p>
            <a:pPr marL="355600" marR="5080" indent="-342900">
              <a:lnSpc>
                <a:spcPct val="90700"/>
              </a:lnSpc>
              <a:spcBef>
                <a:spcPts val="365"/>
              </a:spcBef>
              <a:buClr>
                <a:srgbClr val="6B6B99"/>
              </a:buClr>
              <a:buSzPct val="116666"/>
              <a:buFont typeface="Wingdings"/>
              <a:buChar char=""/>
              <a:tabLst>
                <a:tab pos="524510"/>
                <a:tab pos="525145"/>
              </a:tabLst>
            </a:pPr>
            <a:r>
              <a:rPr/>
              <a:t>	</a:t>
            </a:r>
            <a:r>
              <a:rPr sz="2400">
                <a:solidFill>
                  <a:srgbClr val="666699"/>
                </a:solidFill>
                <a:latin typeface="宋体"/>
                <a:cs typeface="宋体"/>
              </a:rPr>
              <a:t>歼－</a:t>
            </a:r>
            <a:r>
              <a:rPr sz="2400" spc="-5">
                <a:solidFill>
                  <a:srgbClr val="666699"/>
                </a:solidFill>
                <a:latin typeface="Arial"/>
                <a:cs typeface="Arial"/>
              </a:rPr>
              <a:t>1</a:t>
            </a:r>
            <a:r>
              <a:rPr sz="2400">
                <a:solidFill>
                  <a:srgbClr val="666699"/>
                </a:solidFill>
                <a:latin typeface="Arial"/>
                <a:cs typeface="Arial"/>
              </a:rPr>
              <a:t>0</a:t>
            </a:r>
            <a:r>
              <a:rPr sz="2400">
                <a:solidFill>
                  <a:srgbClr val="666699"/>
                </a:solidFill>
                <a:latin typeface="宋体"/>
                <a:cs typeface="宋体"/>
              </a:rPr>
              <a:t>战斗机是我国自行研制的具有完全自主知识产权的第三代战斗机，作为新一代多用途战斗机，分单座、双座两种，性能先进，用途广泛，实现了我国军用飞机从第</a:t>
            </a:r>
            <a:r>
              <a:rPr sz="2400" spc="-2480">
                <a:solidFill>
                  <a:srgbClr val="666699"/>
                </a:solidFill>
                <a:latin typeface="宋体"/>
                <a:cs typeface="宋体"/>
              </a:rPr>
              <a:t>二</a:t>
            </a:r>
            <a:r>
              <a:rPr sz="2400">
                <a:solidFill>
                  <a:srgbClr val="666699"/>
                </a:solidFill>
                <a:latin typeface="宋体"/>
                <a:cs typeface="宋体"/>
              </a:rPr>
              <a:t>代向第三代的历史性跨越，达到了具有世界先进水平的战术技术要求，突破了以先进气动布局、数字式电传飞控系统、高度综合化航空电子系统和计算机辅助设计为代表的一系列航空关键技术。</a:t>
            </a:r>
            <a:endParaRPr sz="2400">
              <a:latin typeface="宋体"/>
              <a:cs typeface="宋体"/>
            </a:endParaRPr>
          </a:p>
        </p:txBody>
      </p:sp>
      <p:pic>
        <p:nvPicPr>
          <p:cNvPr id="4" name="object 4"/>
          <p:cNvPicPr/>
          <p:nvPr/>
        </p:nvPicPr>
        <p:blipFill>
          <a:blip r:embed="rId2"/>
          <a:stretch>
            <a:fillRect/>
          </a:stretch>
        </p:blipFill>
        <p:spPr>
          <a:xfrm>
            <a:off x="1193800" y="152400"/>
            <a:ext cx="4032250" cy="3024187"/>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60488" y="186054"/>
            <a:ext cx="6426200" cy="574040"/>
          </a:xfrm>
          <a:prstGeom prst="rect">
            <a:avLst/>
          </a:prstGeom>
        </p:spPr>
        <p:txBody>
          <a:bodyPr vert="horz" wrap="square" lIns="0" tIns="12700" rIns="0" bIns="0" rtlCol="0">
            <a:spAutoFit/>
          </a:bodyPr>
          <a:lstStyle/>
          <a:p>
            <a:pPr marL="12700">
              <a:lnSpc>
                <a:spcPct val="100000"/>
              </a:lnSpc>
              <a:spcBef>
                <a:spcPts val="100"/>
              </a:spcBef>
            </a:pPr>
            <a:r>
              <a:rPr sz="3600" spc="-5">
                <a:solidFill>
                  <a:srgbClr val="FF0000"/>
                </a:solidFill>
              </a:rPr>
              <a:t>运十首飞高原，在拉萨贡嘎机场</a:t>
            </a:r>
            <a:endParaRPr sz="3600"/>
          </a:p>
        </p:txBody>
      </p:sp>
      <p:pic>
        <p:nvPicPr>
          <p:cNvPr id="3" name="object 3"/>
          <p:cNvPicPr/>
          <p:nvPr/>
        </p:nvPicPr>
        <p:blipFill>
          <a:blip r:embed="rId2"/>
          <a:stretch>
            <a:fillRect/>
          </a:stretch>
        </p:blipFill>
        <p:spPr>
          <a:xfrm>
            <a:off x="0" y="850900"/>
            <a:ext cx="9144000" cy="6007100"/>
          </a:xfrm>
          <a:prstGeom prst="rect">
            <a:avLst/>
          </a:prstGeom>
        </p:spPr>
      </p:pic>
      <p:sp>
        <p:nvSpPr>
          <p:cNvPr id="4" name="object 4"/>
          <p:cNvSpPr txBox="1"/>
          <p:nvPr/>
        </p:nvSpPr>
        <p:spPr>
          <a:xfrm>
            <a:off x="5227002" y="1079217"/>
            <a:ext cx="3340735" cy="1671320"/>
          </a:xfrm>
          <a:prstGeom prst="rect">
            <a:avLst/>
          </a:prstGeom>
        </p:spPr>
        <p:txBody>
          <a:bodyPr vert="horz" wrap="square" lIns="0" tIns="12700" rIns="0" bIns="0" rtlCol="0">
            <a:spAutoFit/>
          </a:bodyPr>
          <a:lstStyle/>
          <a:p>
            <a:pPr marL="12700" marR="5080">
              <a:lnSpc>
                <a:spcPct val="100000"/>
              </a:lnSpc>
              <a:spcBef>
                <a:spcPts val="100"/>
              </a:spcBef>
            </a:pPr>
            <a:r>
              <a:rPr sz="1800">
                <a:solidFill>
                  <a:srgbClr val="CCECFF"/>
                </a:solidFill>
                <a:latin typeface="宋体"/>
                <a:cs typeface="宋体"/>
              </a:rPr>
              <a:t>从</a:t>
            </a:r>
            <a:r>
              <a:rPr sz="1800" spc="-10">
                <a:solidFill>
                  <a:srgbClr val="CCECFF"/>
                </a:solidFill>
                <a:latin typeface="Arial"/>
                <a:cs typeface="Arial"/>
              </a:rPr>
              <a:t>1970</a:t>
            </a:r>
            <a:r>
              <a:rPr sz="1800">
                <a:solidFill>
                  <a:srgbClr val="CCECFF"/>
                </a:solidFill>
                <a:latin typeface="宋体"/>
                <a:cs typeface="宋体"/>
              </a:rPr>
              <a:t>年</a:t>
            </a:r>
            <a:r>
              <a:rPr sz="1800">
                <a:solidFill>
                  <a:srgbClr val="CCECFF"/>
                </a:solidFill>
                <a:latin typeface="Arial"/>
                <a:cs typeface="Arial"/>
              </a:rPr>
              <a:t>8</a:t>
            </a:r>
            <a:r>
              <a:rPr sz="1800" spc="-10">
                <a:solidFill>
                  <a:srgbClr val="CCECFF"/>
                </a:solidFill>
                <a:latin typeface="宋体"/>
                <a:cs typeface="宋体"/>
              </a:rPr>
              <a:t>月中央下达任务到</a:t>
            </a:r>
            <a:r>
              <a:rPr sz="1800" spc="-50">
                <a:solidFill>
                  <a:srgbClr val="CCECFF"/>
                </a:solidFill>
                <a:latin typeface="宋体"/>
                <a:cs typeface="宋体"/>
              </a:rPr>
              <a:t> </a:t>
            </a:r>
            <a:r>
              <a:rPr sz="1800" spc="-10">
                <a:solidFill>
                  <a:srgbClr val="CCECFF"/>
                </a:solidFill>
                <a:latin typeface="Arial"/>
                <a:cs typeface="Arial"/>
              </a:rPr>
              <a:t>1985</a:t>
            </a:r>
            <a:r>
              <a:rPr sz="1800">
                <a:solidFill>
                  <a:srgbClr val="CCECFF"/>
                </a:solidFill>
                <a:latin typeface="宋体"/>
                <a:cs typeface="宋体"/>
              </a:rPr>
              <a:t>年</a:t>
            </a:r>
            <a:r>
              <a:rPr sz="1800">
                <a:solidFill>
                  <a:srgbClr val="CCECFF"/>
                </a:solidFill>
                <a:latin typeface="Arial"/>
                <a:cs typeface="Arial"/>
              </a:rPr>
              <a:t>2</a:t>
            </a:r>
            <a:r>
              <a:rPr sz="1800">
                <a:solidFill>
                  <a:srgbClr val="CCECFF"/>
                </a:solidFill>
                <a:latin typeface="宋体"/>
                <a:cs typeface="宋体"/>
              </a:rPr>
              <a:t>月飞机停飞，运</a:t>
            </a:r>
            <a:r>
              <a:rPr sz="1800" spc="-10">
                <a:solidFill>
                  <a:srgbClr val="CCECFF"/>
                </a:solidFill>
                <a:latin typeface="Arial"/>
                <a:cs typeface="Arial"/>
              </a:rPr>
              <a:t>10</a:t>
            </a:r>
            <a:r>
              <a:rPr sz="1800" spc="-25">
                <a:solidFill>
                  <a:srgbClr val="CCECFF"/>
                </a:solidFill>
                <a:latin typeface="宋体"/>
                <a:cs typeface="宋体"/>
              </a:rPr>
              <a:t>飞机</a:t>
            </a:r>
            <a:r>
              <a:rPr sz="1800">
                <a:solidFill>
                  <a:srgbClr val="CCECFF"/>
                </a:solidFill>
                <a:latin typeface="宋体"/>
                <a:cs typeface="宋体"/>
              </a:rPr>
              <a:t>的研制前后历时</a:t>
            </a:r>
            <a:r>
              <a:rPr sz="1800" spc="-10">
                <a:solidFill>
                  <a:srgbClr val="CCECFF"/>
                </a:solidFill>
                <a:latin typeface="Arial"/>
                <a:cs typeface="Arial"/>
              </a:rPr>
              <a:t>14</a:t>
            </a:r>
            <a:r>
              <a:rPr sz="1800" spc="-10">
                <a:solidFill>
                  <a:srgbClr val="CCECFF"/>
                </a:solidFill>
                <a:latin typeface="宋体"/>
                <a:cs typeface="宋体"/>
              </a:rPr>
              <a:t>年半，国家总</a:t>
            </a:r>
            <a:r>
              <a:rPr sz="1800">
                <a:solidFill>
                  <a:srgbClr val="CCECFF"/>
                </a:solidFill>
                <a:latin typeface="宋体"/>
                <a:cs typeface="宋体"/>
              </a:rPr>
              <a:t>投资</a:t>
            </a:r>
            <a:r>
              <a:rPr sz="1800" spc="-10">
                <a:solidFill>
                  <a:srgbClr val="CCECFF"/>
                </a:solidFill>
                <a:latin typeface="Arial"/>
                <a:cs typeface="Arial"/>
              </a:rPr>
              <a:t>5.377</a:t>
            </a:r>
            <a:r>
              <a:rPr sz="1800">
                <a:solidFill>
                  <a:srgbClr val="CCECFF"/>
                </a:solidFill>
                <a:latin typeface="宋体"/>
                <a:cs typeface="宋体"/>
              </a:rPr>
              <a:t>亿元，其中研制费</a:t>
            </a:r>
            <a:r>
              <a:rPr sz="1800" spc="-20">
                <a:solidFill>
                  <a:srgbClr val="CCECFF"/>
                </a:solidFill>
                <a:latin typeface="Arial"/>
                <a:cs typeface="Arial"/>
              </a:rPr>
              <a:t>3.34</a:t>
            </a:r>
            <a:r>
              <a:rPr sz="1800">
                <a:solidFill>
                  <a:srgbClr val="CCECFF"/>
                </a:solidFill>
                <a:latin typeface="宋体"/>
                <a:cs typeface="宋体"/>
              </a:rPr>
              <a:t>亿元，基本建设费</a:t>
            </a:r>
            <a:r>
              <a:rPr sz="1800" spc="-10">
                <a:solidFill>
                  <a:srgbClr val="CCECFF"/>
                </a:solidFill>
                <a:latin typeface="Arial"/>
                <a:cs typeface="Arial"/>
              </a:rPr>
              <a:t>1.747</a:t>
            </a:r>
            <a:r>
              <a:rPr sz="1800" spc="-15">
                <a:solidFill>
                  <a:srgbClr val="CCECFF"/>
                </a:solidFill>
                <a:latin typeface="宋体"/>
                <a:cs typeface="宋体"/>
              </a:rPr>
              <a:t>亿元，上</a:t>
            </a:r>
            <a:r>
              <a:rPr sz="1800">
                <a:solidFill>
                  <a:srgbClr val="CCECFF"/>
                </a:solidFill>
                <a:latin typeface="宋体"/>
                <a:cs typeface="宋体"/>
              </a:rPr>
              <a:t>海市提供流动资金</a:t>
            </a:r>
            <a:r>
              <a:rPr sz="1800" spc="-10">
                <a:solidFill>
                  <a:srgbClr val="CCECFF"/>
                </a:solidFill>
                <a:latin typeface="Arial"/>
                <a:cs typeface="Arial"/>
              </a:rPr>
              <a:t>0.29</a:t>
            </a:r>
            <a:r>
              <a:rPr sz="1800" spc="-25">
                <a:solidFill>
                  <a:srgbClr val="CCECFF"/>
                </a:solidFill>
                <a:latin typeface="宋体"/>
                <a:cs typeface="宋体"/>
              </a:rPr>
              <a:t>亿元</a:t>
            </a:r>
            <a:endParaRPr sz="18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139700"/>
            <a:ext cx="9144000" cy="6597650"/>
          </a:xfrm>
          <a:prstGeom prst="rect">
            <a:avLst/>
          </a:prstGeom>
        </p:spPr>
      </p:pic>
      <p:sp>
        <p:nvSpPr>
          <p:cNvPr id="3" name="object 3"/>
          <p:cNvSpPr txBox="1"/>
          <p:nvPr/>
        </p:nvSpPr>
        <p:spPr>
          <a:xfrm>
            <a:off x="6148709" y="3738874"/>
            <a:ext cx="2176145" cy="391160"/>
          </a:xfrm>
          <a:prstGeom prst="rect">
            <a:avLst/>
          </a:prstGeom>
        </p:spPr>
        <p:txBody>
          <a:bodyPr vert="horz" wrap="square" lIns="0" tIns="12700" rIns="0" bIns="0" rtlCol="0">
            <a:spAutoFit/>
          </a:bodyPr>
          <a:lstStyle/>
          <a:p>
            <a:pPr marL="12700">
              <a:lnSpc>
                <a:spcPct val="100000"/>
              </a:lnSpc>
              <a:spcBef>
                <a:spcPts val="100"/>
              </a:spcBef>
            </a:pPr>
            <a:r>
              <a:rPr sz="2400" spc="-10">
                <a:solidFill>
                  <a:srgbClr val="FF0000"/>
                </a:solidFill>
                <a:latin typeface="Times New Roman"/>
                <a:cs typeface="Times New Roman"/>
              </a:rPr>
              <a:t>Y-10</a:t>
            </a:r>
            <a:r>
              <a:rPr sz="2400" spc="-10">
                <a:solidFill>
                  <a:srgbClr val="FF0000"/>
                </a:solidFill>
                <a:latin typeface="宋体"/>
                <a:cs typeface="宋体"/>
              </a:rPr>
              <a:t>飞机三面图</a:t>
            </a:r>
            <a:endParaRPr sz="2400">
              <a:latin typeface="宋体"/>
              <a:cs typeface="宋体"/>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640548" y="481134"/>
            <a:ext cx="2974975" cy="695960"/>
          </a:xfrm>
          <a:prstGeom prst="rect">
            <a:avLst/>
          </a:prstGeom>
        </p:spPr>
        <p:txBody>
          <a:bodyPr vert="horz" wrap="square" lIns="0" tIns="12700" rIns="0" bIns="0" rtlCol="0">
            <a:spAutoFit/>
          </a:bodyPr>
          <a:lstStyle/>
          <a:p>
            <a:pPr marL="12700">
              <a:lnSpc>
                <a:spcPct val="100000"/>
              </a:lnSpc>
              <a:spcBef>
                <a:spcPts val="100"/>
              </a:spcBef>
            </a:pPr>
            <a:r>
              <a:rPr sz="4400"/>
              <a:t>运十</a:t>
            </a:r>
            <a:r>
              <a:rPr sz="4400">
                <a:latin typeface="Arial"/>
                <a:cs typeface="Arial"/>
              </a:rPr>
              <a:t>/</a:t>
            </a:r>
            <a:r>
              <a:rPr sz="4400" spc="-20"/>
              <a:t>马凤山</a:t>
            </a:r>
            <a:endParaRPr sz="4400">
              <a:latin typeface="Arial"/>
              <a:cs typeface="Arial"/>
            </a:endParaRPr>
          </a:p>
        </p:txBody>
      </p:sp>
      <p:pic>
        <p:nvPicPr>
          <p:cNvPr id="3" name="object 3"/>
          <p:cNvPicPr/>
          <p:nvPr/>
        </p:nvPicPr>
        <p:blipFill>
          <a:blip r:embed="rId2"/>
          <a:stretch>
            <a:fillRect/>
          </a:stretch>
        </p:blipFill>
        <p:spPr>
          <a:xfrm>
            <a:off x="901700" y="1485900"/>
            <a:ext cx="7848600" cy="4837112"/>
          </a:xfrm>
          <a:prstGeom prst="rect">
            <a:avLst/>
          </a:prstGeom>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15554" y="3858418"/>
            <a:ext cx="431800" cy="431800"/>
          </a:xfrm>
          <a:prstGeom prst="rect">
            <a:avLst/>
          </a:prstGeom>
        </p:spPr>
        <p:txBody>
          <a:bodyPr vert="vert" wrap="square" lIns="0" tIns="0" rIns="0" bIns="0" rtlCol="0">
            <a:spAutoFit/>
          </a:bodyPr>
          <a:lstStyle/>
          <a:p>
            <a:pPr marL="12700">
              <a:lnSpc>
                <a:spcPts val="3400"/>
              </a:lnSpc>
            </a:pPr>
            <a:r>
              <a:rPr sz="3200">
                <a:solidFill>
                  <a:srgbClr val="0099FF"/>
                </a:solidFill>
                <a:latin typeface="宋体"/>
                <a:cs typeface="宋体"/>
              </a:rPr>
              <a:t>《</a:t>
            </a:r>
            <a:endParaRPr sz="3200">
              <a:latin typeface="宋体"/>
              <a:cs typeface="宋体"/>
            </a:endParaRPr>
          </a:p>
        </p:txBody>
      </p:sp>
      <p:sp>
        <p:nvSpPr>
          <p:cNvPr id="3" name="object 3"/>
          <p:cNvSpPr txBox="1"/>
          <p:nvPr/>
        </p:nvSpPr>
        <p:spPr>
          <a:xfrm>
            <a:off x="7616825" y="607218"/>
            <a:ext cx="919480" cy="5796280"/>
          </a:xfrm>
          <a:prstGeom prst="rect">
            <a:avLst/>
          </a:prstGeom>
        </p:spPr>
        <p:txBody>
          <a:bodyPr vert="horz" wrap="square" lIns="0" tIns="93980" rIns="0" bIns="0" rtlCol="0">
            <a:spAutoFit/>
          </a:bodyPr>
          <a:lstStyle/>
          <a:p>
            <a:pPr marL="12700" marR="5080" algn="just">
              <a:lnSpc>
                <a:spcPts val="3200"/>
              </a:lnSpc>
              <a:spcBef>
                <a:spcPts val="740"/>
              </a:spcBef>
            </a:pPr>
            <a:r>
              <a:rPr sz="3200" spc="295">
                <a:solidFill>
                  <a:srgbClr val="0099FF"/>
                </a:solidFill>
                <a:latin typeface="宋体"/>
                <a:cs typeface="宋体"/>
              </a:rPr>
              <a:t>国程民老族在小他提极琴其名俭作朴</a:t>
            </a:r>
            <a:endParaRPr sz="3200">
              <a:latin typeface="宋体"/>
              <a:cs typeface="宋体"/>
            </a:endParaRPr>
          </a:p>
          <a:p>
            <a:pPr marL="12700" marR="5080" indent="487680" algn="just">
              <a:lnSpc>
                <a:spcPts val="3200"/>
              </a:lnSpc>
            </a:pPr>
            <a:r>
              <a:rPr sz="3200" spc="-50">
                <a:solidFill>
                  <a:srgbClr val="0099FF"/>
                </a:solidFill>
                <a:latin typeface="宋体"/>
                <a:cs typeface="宋体"/>
              </a:rPr>
              <a:t>的</a:t>
            </a:r>
            <a:r>
              <a:rPr sz="3200" spc="295">
                <a:solidFill>
                  <a:srgbClr val="0099FF"/>
                </a:solidFill>
                <a:latin typeface="宋体"/>
                <a:cs typeface="宋体"/>
              </a:rPr>
              <a:t>新家疆中之演春奏</a:t>
            </a:r>
            <a:endParaRPr sz="3200">
              <a:latin typeface="宋体"/>
              <a:cs typeface="宋体"/>
            </a:endParaRPr>
          </a:p>
          <a:p>
            <a:pPr marL="499745">
              <a:lnSpc>
                <a:spcPts val="3200"/>
              </a:lnSpc>
            </a:pPr>
            <a:r>
              <a:rPr sz="3200">
                <a:solidFill>
                  <a:srgbClr val="0099FF"/>
                </a:solidFill>
                <a:latin typeface="宋体"/>
                <a:cs typeface="宋体"/>
              </a:rPr>
              <a:t>中</a:t>
            </a:r>
            <a:endParaRPr sz="3200">
              <a:latin typeface="宋体"/>
              <a:cs typeface="宋体"/>
            </a:endParaRPr>
          </a:p>
        </p:txBody>
      </p:sp>
      <p:sp>
        <p:nvSpPr>
          <p:cNvPr id="4" name="object 4"/>
          <p:cNvSpPr txBox="1"/>
          <p:nvPr/>
        </p:nvSpPr>
        <p:spPr>
          <a:xfrm>
            <a:off x="7615554" y="5890418"/>
            <a:ext cx="431800" cy="431800"/>
          </a:xfrm>
          <a:prstGeom prst="rect">
            <a:avLst/>
          </a:prstGeom>
        </p:spPr>
        <p:txBody>
          <a:bodyPr vert="vert" wrap="square" lIns="0" tIns="0" rIns="0" bIns="0" rtlCol="0">
            <a:spAutoFit/>
          </a:bodyPr>
          <a:lstStyle/>
          <a:p>
            <a:pPr marL="12700">
              <a:lnSpc>
                <a:spcPts val="3400"/>
              </a:lnSpc>
            </a:pPr>
            <a:r>
              <a:rPr sz="3200">
                <a:solidFill>
                  <a:srgbClr val="0099FF"/>
                </a:solidFill>
                <a:latin typeface="宋体"/>
                <a:cs typeface="宋体"/>
              </a:rPr>
              <a:t>》</a:t>
            </a:r>
            <a:endParaRPr sz="3200">
              <a:latin typeface="宋体"/>
              <a:cs typeface="宋体"/>
            </a:endParaRPr>
          </a:p>
        </p:txBody>
      </p:sp>
      <p:pic>
        <p:nvPicPr>
          <p:cNvPr id="5" name="object 5"/>
          <p:cNvPicPr/>
          <p:nvPr/>
        </p:nvPicPr>
        <p:blipFill>
          <a:blip r:embed="rId2"/>
          <a:stretch>
            <a:fillRect/>
          </a:stretch>
        </p:blipFill>
        <p:spPr>
          <a:xfrm>
            <a:off x="1981200" y="0"/>
            <a:ext cx="5367337" cy="6858000"/>
          </a:xfrm>
          <a:prstGeom prst="rect">
            <a:avLst/>
          </a:prstGeom>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00325" y="514032"/>
            <a:ext cx="3937000" cy="695960"/>
          </a:xfrm>
          <a:prstGeom prst="rect">
            <a:avLst/>
          </a:prstGeom>
        </p:spPr>
        <p:txBody>
          <a:bodyPr vert="horz" wrap="square" lIns="0" tIns="12700" rIns="0" bIns="0" rtlCol="0">
            <a:spAutoFit/>
          </a:bodyPr>
          <a:lstStyle/>
          <a:p>
            <a:pPr marL="12700">
              <a:lnSpc>
                <a:spcPct val="100000"/>
              </a:lnSpc>
              <a:spcBef>
                <a:spcPts val="100"/>
              </a:spcBef>
            </a:pPr>
            <a:r>
              <a:rPr sz="4400" spc="-10"/>
              <a:t>程不时设计思想</a:t>
            </a:r>
            <a:endParaRPr sz="4400"/>
          </a:p>
        </p:txBody>
      </p:sp>
      <p:sp>
        <p:nvSpPr>
          <p:cNvPr id="3" name="object 3"/>
          <p:cNvSpPr txBox="1"/>
          <p:nvPr/>
        </p:nvSpPr>
        <p:spPr>
          <a:xfrm>
            <a:off x="534352" y="1596894"/>
            <a:ext cx="7945755" cy="4945380"/>
          </a:xfrm>
          <a:prstGeom prst="rect">
            <a:avLst/>
          </a:prstGeom>
        </p:spPr>
        <p:txBody>
          <a:bodyPr vert="horz" wrap="square" lIns="0" tIns="12700" rIns="0" bIns="0" rtlCol="0">
            <a:spAutoFit/>
          </a:bodyPr>
          <a:lstStyle/>
          <a:p>
            <a:pPr marL="354965" indent="-342265">
              <a:lnSpc>
                <a:spcPct val="100000"/>
              </a:lnSpc>
              <a:spcBef>
                <a:spcPts val="100"/>
              </a:spcBef>
              <a:buClr>
                <a:srgbClr val="6B6B99"/>
              </a:buClr>
              <a:buSzPct val="116666"/>
              <a:buFont typeface="Wingdings"/>
              <a:buChar char=""/>
              <a:tabLst>
                <a:tab pos="354965"/>
                <a:tab pos="355600"/>
              </a:tabLst>
            </a:pPr>
            <a:r>
              <a:rPr sz="2400">
                <a:solidFill>
                  <a:srgbClr val="666699"/>
                </a:solidFill>
                <a:latin typeface="宋体"/>
                <a:cs typeface="宋体"/>
              </a:rPr>
              <a:t>否定爬行主义的</a:t>
            </a:r>
            <a:r>
              <a:rPr sz="2400">
                <a:solidFill>
                  <a:srgbClr val="666699"/>
                </a:solidFill>
                <a:latin typeface="Arial"/>
                <a:cs typeface="Arial"/>
              </a:rPr>
              <a:t>”</a:t>
            </a:r>
            <a:r>
              <a:rPr sz="2400">
                <a:solidFill>
                  <a:srgbClr val="666699"/>
                </a:solidFill>
                <a:latin typeface="宋体"/>
                <a:cs typeface="宋体"/>
              </a:rPr>
              <a:t>原准法</a:t>
            </a:r>
            <a:r>
              <a:rPr sz="2400" spc="-50">
                <a:solidFill>
                  <a:srgbClr val="666699"/>
                </a:solidFill>
                <a:latin typeface="Arial"/>
                <a:cs typeface="Arial"/>
              </a:rPr>
              <a:t>”</a:t>
            </a:r>
            <a:endParaRPr sz="2400">
              <a:latin typeface="Arial"/>
              <a:cs typeface="Arial"/>
            </a:endParaRPr>
          </a:p>
          <a:p>
            <a:pPr marL="354965" indent="-342265">
              <a:lnSpc>
                <a:spcPct val="100000"/>
              </a:lnSpc>
              <a:spcBef>
                <a:spcPts val="285"/>
              </a:spcBef>
              <a:buClr>
                <a:srgbClr val="6B6B99"/>
              </a:buClr>
              <a:buSzPct val="116666"/>
              <a:buFont typeface="Wingdings"/>
              <a:buChar char=""/>
              <a:tabLst>
                <a:tab pos="354965"/>
                <a:tab pos="355600"/>
              </a:tabLst>
            </a:pPr>
            <a:r>
              <a:rPr sz="2400">
                <a:solidFill>
                  <a:srgbClr val="666699"/>
                </a:solidFill>
                <a:latin typeface="宋体"/>
                <a:cs typeface="宋体"/>
              </a:rPr>
              <a:t>大力提倡</a:t>
            </a:r>
            <a:r>
              <a:rPr sz="2400">
                <a:solidFill>
                  <a:srgbClr val="666699"/>
                </a:solidFill>
                <a:latin typeface="Arial"/>
                <a:cs typeface="Arial"/>
              </a:rPr>
              <a:t>”</a:t>
            </a:r>
            <a:r>
              <a:rPr sz="2400">
                <a:solidFill>
                  <a:srgbClr val="666699"/>
                </a:solidFill>
                <a:latin typeface="宋体"/>
                <a:cs typeface="宋体"/>
              </a:rPr>
              <a:t>综合法</a:t>
            </a:r>
            <a:r>
              <a:rPr sz="2400" spc="-50">
                <a:solidFill>
                  <a:srgbClr val="666699"/>
                </a:solidFill>
                <a:latin typeface="Arial"/>
                <a:cs typeface="Arial"/>
              </a:rPr>
              <a:t>”</a:t>
            </a:r>
            <a:endParaRPr sz="2400">
              <a:latin typeface="Arial"/>
              <a:cs typeface="Arial"/>
            </a:endParaRPr>
          </a:p>
          <a:p>
            <a:pPr marL="354965" indent="-342265">
              <a:lnSpc>
                <a:spcPct val="100000"/>
              </a:lnSpc>
              <a:spcBef>
                <a:spcPts val="290"/>
              </a:spcBef>
              <a:buClr>
                <a:srgbClr val="6B6B99"/>
              </a:buClr>
              <a:buSzPct val="116666"/>
              <a:buFont typeface="Wingdings"/>
              <a:buChar char=""/>
              <a:tabLst>
                <a:tab pos="354965"/>
                <a:tab pos="355600"/>
              </a:tabLst>
            </a:pPr>
            <a:r>
              <a:rPr sz="2400">
                <a:solidFill>
                  <a:srgbClr val="666699"/>
                </a:solidFill>
                <a:latin typeface="宋体"/>
                <a:cs typeface="宋体"/>
              </a:rPr>
              <a:t>反对</a:t>
            </a:r>
            <a:r>
              <a:rPr sz="2400">
                <a:solidFill>
                  <a:srgbClr val="666699"/>
                </a:solidFill>
                <a:latin typeface="Arial"/>
                <a:cs typeface="Arial"/>
              </a:rPr>
              <a:t>“</a:t>
            </a:r>
            <a:r>
              <a:rPr sz="2400">
                <a:solidFill>
                  <a:srgbClr val="666699"/>
                </a:solidFill>
                <a:latin typeface="宋体"/>
                <a:cs typeface="宋体"/>
              </a:rPr>
              <a:t>吃深摸透一架飞机</a:t>
            </a:r>
            <a:r>
              <a:rPr sz="2400" spc="-50">
                <a:solidFill>
                  <a:srgbClr val="666699"/>
                </a:solidFill>
                <a:latin typeface="Arial"/>
                <a:cs typeface="Arial"/>
              </a:rPr>
              <a:t>”</a:t>
            </a:r>
            <a:endParaRPr sz="2400">
              <a:latin typeface="Arial"/>
              <a:cs typeface="Arial"/>
            </a:endParaRPr>
          </a:p>
          <a:p>
            <a:pPr marL="354965" indent="-342265">
              <a:lnSpc>
                <a:spcPct val="100000"/>
              </a:lnSpc>
              <a:spcBef>
                <a:spcPts val="290"/>
              </a:spcBef>
              <a:buClr>
                <a:srgbClr val="6B6B99"/>
              </a:buClr>
              <a:buSzPct val="116666"/>
              <a:buFont typeface="Wingdings"/>
              <a:buChar char=""/>
              <a:tabLst>
                <a:tab pos="354965"/>
                <a:tab pos="355600"/>
              </a:tabLst>
            </a:pPr>
            <a:r>
              <a:rPr sz="2400">
                <a:solidFill>
                  <a:srgbClr val="666699"/>
                </a:solidFill>
                <a:latin typeface="宋体"/>
                <a:cs typeface="宋体"/>
              </a:rPr>
              <a:t>大力提倡</a:t>
            </a:r>
            <a:r>
              <a:rPr sz="2400">
                <a:solidFill>
                  <a:srgbClr val="666699"/>
                </a:solidFill>
                <a:latin typeface="Arial"/>
                <a:cs typeface="Arial"/>
              </a:rPr>
              <a:t>“</a:t>
            </a:r>
            <a:r>
              <a:rPr sz="2400">
                <a:solidFill>
                  <a:srgbClr val="666699"/>
                </a:solidFill>
                <a:latin typeface="宋体"/>
                <a:cs typeface="宋体"/>
              </a:rPr>
              <a:t>理解各种气动布局的设计内涵</a:t>
            </a:r>
            <a:r>
              <a:rPr sz="2400" spc="-50">
                <a:solidFill>
                  <a:srgbClr val="666699"/>
                </a:solidFill>
                <a:latin typeface="Arial"/>
                <a:cs typeface="Arial"/>
              </a:rPr>
              <a:t>”</a:t>
            </a:r>
            <a:endParaRPr sz="2400">
              <a:latin typeface="Arial"/>
              <a:cs typeface="Arial"/>
            </a:endParaRPr>
          </a:p>
          <a:p>
            <a:pPr marL="25400" marR="88265" algn="just">
              <a:lnSpc>
                <a:spcPct val="100000"/>
              </a:lnSpc>
              <a:spcBef>
                <a:spcPts val="1685"/>
              </a:spcBef>
            </a:pPr>
            <a:r>
              <a:rPr sz="1800" b="1" spc="-10">
                <a:solidFill>
                  <a:srgbClr val="666699"/>
                </a:solidFill>
                <a:latin typeface="Arial"/>
                <a:cs typeface="Arial"/>
              </a:rPr>
              <a:t>1956</a:t>
            </a:r>
            <a:r>
              <a:rPr sz="1800" b="1" spc="-5">
                <a:solidFill>
                  <a:srgbClr val="666699"/>
                </a:solidFill>
                <a:latin typeface="Microsoft JhengHei"/>
                <a:cs typeface="Microsoft JhengHei"/>
              </a:rPr>
              <a:t>年，我国在生产外国喷气飞机第一架上天后只一个月，就成立了我国自行设计飞机的机构。当时的意图，就是认为我国的航空工厂不应只是生产外国产品，而要走出自行发展的道路。出于管理上的方便，当时委托一家飞机工厂对</a:t>
            </a:r>
            <a:r>
              <a:rPr sz="1800" b="1">
                <a:solidFill>
                  <a:srgbClr val="666699"/>
                </a:solidFill>
                <a:latin typeface="Microsoft JhengHei"/>
                <a:cs typeface="Microsoft JhengHei"/>
              </a:rPr>
              <a:t>设计机构进行</a:t>
            </a:r>
            <a:r>
              <a:rPr sz="1800" b="1">
                <a:solidFill>
                  <a:srgbClr val="666699"/>
                </a:solidFill>
                <a:latin typeface="Arial"/>
                <a:cs typeface="Arial"/>
              </a:rPr>
              <a:t>“</a:t>
            </a:r>
            <a:r>
              <a:rPr sz="1800" b="1">
                <a:solidFill>
                  <a:srgbClr val="666699"/>
                </a:solidFill>
                <a:latin typeface="Microsoft JhengHei"/>
                <a:cs typeface="Microsoft JhengHei"/>
              </a:rPr>
              <a:t>代管</a:t>
            </a:r>
            <a:r>
              <a:rPr sz="1800" b="1">
                <a:solidFill>
                  <a:srgbClr val="666699"/>
                </a:solidFill>
                <a:latin typeface="Arial"/>
                <a:cs typeface="Arial"/>
              </a:rPr>
              <a:t>”</a:t>
            </a:r>
            <a:r>
              <a:rPr sz="1800" b="1" spc="-5">
                <a:solidFill>
                  <a:srgbClr val="666699"/>
                </a:solidFill>
                <a:latin typeface="Microsoft JhengHei"/>
                <a:cs typeface="Microsoft JhengHei"/>
              </a:rPr>
              <a:t>。不料不久就被专负责生产的工厂领导严正指出：我们不代管什么设计部门。放在我们这里，就归我们管，不然就拿回去，我们不要。</a:t>
            </a:r>
            <a:endParaRPr sz="1800">
              <a:latin typeface="Microsoft JhengHei"/>
              <a:cs typeface="Microsoft JhengHei"/>
            </a:endParaRPr>
          </a:p>
          <a:p>
            <a:pPr>
              <a:lnSpc>
                <a:spcPct val="100000"/>
              </a:lnSpc>
              <a:spcBef>
                <a:spcPts val="30"/>
              </a:spcBef>
            </a:pPr>
            <a:endParaRPr sz="1650">
              <a:latin typeface="Microsoft JhengHei"/>
              <a:cs typeface="Microsoft JhengHei"/>
            </a:endParaRPr>
          </a:p>
          <a:p>
            <a:pPr marL="96520" marR="5080" indent="63500">
              <a:lnSpc>
                <a:spcPct val="100000"/>
              </a:lnSpc>
            </a:pPr>
            <a:r>
              <a:rPr sz="1800" b="1">
                <a:solidFill>
                  <a:srgbClr val="666699"/>
                </a:solidFill>
                <a:latin typeface="Microsoft JhengHei"/>
                <a:cs typeface="Microsoft JhengHei"/>
              </a:rPr>
              <a:t>在</a:t>
            </a:r>
            <a:r>
              <a:rPr sz="1800" b="1">
                <a:solidFill>
                  <a:srgbClr val="666699"/>
                </a:solidFill>
                <a:latin typeface="Arial"/>
                <a:cs typeface="Arial"/>
              </a:rPr>
              <a:t>“</a:t>
            </a:r>
            <a:r>
              <a:rPr sz="1800" b="1">
                <a:solidFill>
                  <a:srgbClr val="666699"/>
                </a:solidFill>
                <a:latin typeface="Microsoft JhengHei"/>
                <a:cs typeface="Microsoft JhengHei"/>
              </a:rPr>
              <a:t>仿制论</a:t>
            </a:r>
            <a:r>
              <a:rPr sz="1800" b="1">
                <a:solidFill>
                  <a:srgbClr val="666699"/>
                </a:solidFill>
                <a:latin typeface="Arial"/>
                <a:cs typeface="Arial"/>
              </a:rPr>
              <a:t>”</a:t>
            </a:r>
            <a:r>
              <a:rPr sz="1800" b="1" spc="-5">
                <a:solidFill>
                  <a:srgbClr val="666699"/>
                </a:solidFill>
                <a:latin typeface="Microsoft JhengHei"/>
                <a:cs typeface="Microsoft JhengHei"/>
              </a:rPr>
              <a:t>者的视野里，他们所见的产品都是从外国购来的图纸。在中国的生</a:t>
            </a:r>
            <a:r>
              <a:rPr sz="1800" b="1">
                <a:solidFill>
                  <a:srgbClr val="666699"/>
                </a:solidFill>
                <a:latin typeface="Microsoft JhengHei"/>
                <a:cs typeface="Microsoft JhengHei"/>
              </a:rPr>
              <a:t>产线上，当时还有</a:t>
            </a:r>
            <a:r>
              <a:rPr sz="1800" b="1">
                <a:solidFill>
                  <a:srgbClr val="666699"/>
                </a:solidFill>
                <a:latin typeface="Arial"/>
                <a:cs typeface="Arial"/>
              </a:rPr>
              <a:t>“</a:t>
            </a:r>
            <a:r>
              <a:rPr sz="1800" b="1">
                <a:solidFill>
                  <a:srgbClr val="666699"/>
                </a:solidFill>
                <a:latin typeface="Microsoft JhengHei"/>
                <a:cs typeface="Microsoft JhengHei"/>
              </a:rPr>
              <a:t>苏联专家</a:t>
            </a:r>
            <a:r>
              <a:rPr sz="1800" b="1">
                <a:solidFill>
                  <a:srgbClr val="666699"/>
                </a:solidFill>
                <a:latin typeface="Arial"/>
                <a:cs typeface="Arial"/>
              </a:rPr>
              <a:t>”</a:t>
            </a:r>
            <a:r>
              <a:rPr sz="1800" b="1">
                <a:solidFill>
                  <a:srgbClr val="666699"/>
                </a:solidFill>
                <a:latin typeface="Microsoft JhengHei"/>
                <a:cs typeface="Microsoft JhengHei"/>
              </a:rPr>
              <a:t>。生产中遇到产品的技术问题，一律提交</a:t>
            </a:r>
            <a:r>
              <a:rPr sz="1800" b="1">
                <a:solidFill>
                  <a:srgbClr val="666699"/>
                </a:solidFill>
                <a:latin typeface="Arial"/>
                <a:cs typeface="Arial"/>
              </a:rPr>
              <a:t>“</a:t>
            </a:r>
            <a:r>
              <a:rPr sz="1800" b="1" spc="-25">
                <a:solidFill>
                  <a:srgbClr val="666699"/>
                </a:solidFill>
                <a:latin typeface="Microsoft JhengHei"/>
                <a:cs typeface="Microsoft JhengHei"/>
              </a:rPr>
              <a:t>苏联</a:t>
            </a:r>
            <a:r>
              <a:rPr sz="1800" b="1">
                <a:solidFill>
                  <a:srgbClr val="666699"/>
                </a:solidFill>
                <a:latin typeface="Microsoft JhengHei"/>
                <a:cs typeface="Microsoft JhengHei"/>
              </a:rPr>
              <a:t>专家</a:t>
            </a:r>
            <a:r>
              <a:rPr sz="1800" b="1">
                <a:solidFill>
                  <a:srgbClr val="666699"/>
                </a:solidFill>
                <a:latin typeface="Arial"/>
                <a:cs typeface="Arial"/>
              </a:rPr>
              <a:t>”</a:t>
            </a:r>
            <a:r>
              <a:rPr sz="1800" b="1" spc="-5">
                <a:solidFill>
                  <a:srgbClr val="666699"/>
                </a:solidFill>
                <a:latin typeface="Microsoft JhengHei"/>
                <a:cs typeface="Microsoft JhengHei"/>
              </a:rPr>
              <a:t>解答。他们如果回答不了，会打电报或挂电话到莫斯科，找苏联有关的</a:t>
            </a:r>
            <a:r>
              <a:rPr sz="1800" b="1">
                <a:solidFill>
                  <a:srgbClr val="666699"/>
                </a:solidFill>
                <a:latin typeface="Microsoft JhengHei"/>
                <a:cs typeface="Microsoft JhengHei"/>
              </a:rPr>
              <a:t>技术权威取得答案后，由他们</a:t>
            </a:r>
            <a:r>
              <a:rPr sz="1800" b="1">
                <a:solidFill>
                  <a:srgbClr val="666699"/>
                </a:solidFill>
                <a:latin typeface="Arial"/>
                <a:cs typeface="Arial"/>
              </a:rPr>
              <a:t>“</a:t>
            </a:r>
            <a:r>
              <a:rPr sz="1800" b="1">
                <a:solidFill>
                  <a:srgbClr val="666699"/>
                </a:solidFill>
                <a:latin typeface="Microsoft JhengHei"/>
                <a:cs typeface="Microsoft JhengHei"/>
              </a:rPr>
              <a:t>一槌定音</a:t>
            </a:r>
            <a:r>
              <a:rPr sz="1800" b="1">
                <a:solidFill>
                  <a:srgbClr val="666699"/>
                </a:solidFill>
                <a:latin typeface="Arial"/>
                <a:cs typeface="Arial"/>
              </a:rPr>
              <a:t>”</a:t>
            </a:r>
            <a:r>
              <a:rPr sz="1800" b="1">
                <a:solidFill>
                  <a:srgbClr val="666699"/>
                </a:solidFill>
                <a:latin typeface="Microsoft JhengHei"/>
                <a:cs typeface="Microsoft JhengHei"/>
              </a:rPr>
              <a:t>来解决一切关键。因此，在</a:t>
            </a:r>
            <a:r>
              <a:rPr sz="1800" b="1">
                <a:solidFill>
                  <a:srgbClr val="666699"/>
                </a:solidFill>
                <a:latin typeface="Arial"/>
                <a:cs typeface="Arial"/>
              </a:rPr>
              <a:t>“</a:t>
            </a:r>
            <a:r>
              <a:rPr sz="1800" b="1" spc="-20">
                <a:solidFill>
                  <a:srgbClr val="666699"/>
                </a:solidFill>
                <a:latin typeface="Microsoft JhengHei"/>
                <a:cs typeface="Microsoft JhengHei"/>
              </a:rPr>
              <a:t>仿制文</a:t>
            </a:r>
            <a:r>
              <a:rPr sz="1800" b="1">
                <a:solidFill>
                  <a:srgbClr val="666699"/>
                </a:solidFill>
                <a:latin typeface="Microsoft JhengHei"/>
                <a:cs typeface="Microsoft JhengHei"/>
              </a:rPr>
              <a:t>化</a:t>
            </a:r>
            <a:r>
              <a:rPr sz="1800" b="1">
                <a:solidFill>
                  <a:srgbClr val="666699"/>
                </a:solidFill>
                <a:latin typeface="Arial"/>
                <a:cs typeface="Arial"/>
              </a:rPr>
              <a:t>”</a:t>
            </a:r>
            <a:r>
              <a:rPr sz="1800" b="1">
                <a:solidFill>
                  <a:srgbClr val="666699"/>
                </a:solidFill>
                <a:latin typeface="Microsoft JhengHei"/>
                <a:cs typeface="Microsoft JhengHei"/>
              </a:rPr>
              <a:t>中，产品技术的最高决策部门在国外，存在着一种</a:t>
            </a:r>
            <a:r>
              <a:rPr sz="1800" b="1">
                <a:solidFill>
                  <a:srgbClr val="666699"/>
                </a:solidFill>
                <a:latin typeface="Arial"/>
                <a:cs typeface="Arial"/>
              </a:rPr>
              <a:t>“</a:t>
            </a:r>
            <a:r>
              <a:rPr sz="1800" b="1">
                <a:solidFill>
                  <a:srgbClr val="666699"/>
                </a:solidFill>
                <a:latin typeface="Microsoft JhengHei"/>
                <a:cs typeface="Microsoft JhengHei"/>
              </a:rPr>
              <a:t>国土外的神经中枢</a:t>
            </a:r>
            <a:r>
              <a:rPr sz="1800" b="1">
                <a:solidFill>
                  <a:srgbClr val="666699"/>
                </a:solidFill>
                <a:latin typeface="Arial"/>
                <a:cs typeface="Arial"/>
              </a:rPr>
              <a:t>”</a:t>
            </a:r>
            <a:r>
              <a:rPr sz="1800" b="1" spc="-50">
                <a:solidFill>
                  <a:srgbClr val="666699"/>
                </a:solidFill>
                <a:latin typeface="Microsoft JhengHei"/>
                <a:cs typeface="Microsoft JhengHei"/>
              </a:rPr>
              <a:t>。</a:t>
            </a:r>
            <a:endParaRPr sz="1800">
              <a:latin typeface="Microsoft JhengHei"/>
              <a:cs typeface="Microsoft JhengHei"/>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320925" y="514032"/>
            <a:ext cx="4495800" cy="695960"/>
          </a:xfrm>
          <a:prstGeom prst="rect">
            <a:avLst/>
          </a:prstGeom>
        </p:spPr>
        <p:txBody>
          <a:bodyPr vert="horz" wrap="square" lIns="0" tIns="12700" rIns="0" bIns="0" rtlCol="0">
            <a:spAutoFit/>
          </a:bodyPr>
          <a:lstStyle/>
          <a:p>
            <a:pPr marL="12700">
              <a:lnSpc>
                <a:spcPct val="100000"/>
              </a:lnSpc>
              <a:spcBef>
                <a:spcPts val="100"/>
              </a:spcBef>
            </a:pPr>
            <a:r>
              <a:rPr sz="4400" b="1" spc="-10">
                <a:latin typeface="Microsoft JhengHei"/>
                <a:cs typeface="Microsoft JhengHei"/>
              </a:rPr>
              <a:t>设计与生产的矛盾</a:t>
            </a:r>
            <a:endParaRPr sz="4400">
              <a:latin typeface="Microsoft JhengHei"/>
              <a:cs typeface="Microsoft JhengHei"/>
            </a:endParaRPr>
          </a:p>
        </p:txBody>
      </p:sp>
      <p:sp>
        <p:nvSpPr>
          <p:cNvPr id="3" name="object 3"/>
          <p:cNvSpPr txBox="1"/>
          <p:nvPr/>
        </p:nvSpPr>
        <p:spPr>
          <a:xfrm>
            <a:off x="534352" y="1580751"/>
            <a:ext cx="7988300" cy="4122420"/>
          </a:xfrm>
          <a:prstGeom prst="rect">
            <a:avLst/>
          </a:prstGeom>
        </p:spPr>
        <p:txBody>
          <a:bodyPr vert="horz" wrap="square" lIns="0" tIns="71120" rIns="0" bIns="0" rtlCol="0">
            <a:spAutoFit/>
          </a:bodyPr>
          <a:lstStyle/>
          <a:p>
            <a:pPr marL="354965" marR="5080" indent="-342265">
              <a:lnSpc>
                <a:spcPts val="1920"/>
              </a:lnSpc>
              <a:spcBef>
                <a:spcPts val="560"/>
              </a:spcBef>
              <a:buClr>
                <a:srgbClr val="6B6B99"/>
              </a:buClr>
              <a:buSzPct val="117500"/>
              <a:buFont typeface="Wingdings"/>
              <a:buChar char=""/>
              <a:tabLst>
                <a:tab pos="354965"/>
                <a:tab pos="355600"/>
              </a:tabLst>
            </a:pPr>
            <a:r>
              <a:rPr sz="2000" b="1">
                <a:solidFill>
                  <a:srgbClr val="666699"/>
                </a:solidFill>
                <a:latin typeface="Microsoft JhengHei"/>
                <a:cs typeface="Microsoft JhengHei"/>
              </a:rPr>
              <a:t>我国航空工业战线上曾长期存在所谓的</a:t>
            </a:r>
            <a:r>
              <a:rPr sz="2000" b="1">
                <a:solidFill>
                  <a:srgbClr val="666699"/>
                </a:solidFill>
                <a:latin typeface="Arial"/>
                <a:cs typeface="Arial"/>
              </a:rPr>
              <a:t>“</a:t>
            </a:r>
            <a:r>
              <a:rPr sz="2000" b="1">
                <a:solidFill>
                  <a:srgbClr val="666699"/>
                </a:solidFill>
                <a:latin typeface="Microsoft JhengHei"/>
                <a:cs typeface="Microsoft JhengHei"/>
              </a:rPr>
              <a:t>设计与生产的矛盾</a:t>
            </a:r>
            <a:r>
              <a:rPr sz="2000" b="1">
                <a:solidFill>
                  <a:srgbClr val="666699"/>
                </a:solidFill>
                <a:latin typeface="Arial"/>
                <a:cs typeface="Arial"/>
              </a:rPr>
              <a:t>”</a:t>
            </a:r>
            <a:r>
              <a:rPr sz="2000" b="1">
                <a:solidFill>
                  <a:srgbClr val="666699"/>
                </a:solidFill>
                <a:latin typeface="Microsoft JhengHei"/>
                <a:cs typeface="Microsoft JhengHei"/>
              </a:rPr>
              <a:t>、</a:t>
            </a:r>
            <a:r>
              <a:rPr sz="2000" b="1">
                <a:solidFill>
                  <a:srgbClr val="666699"/>
                </a:solidFill>
                <a:latin typeface="Arial"/>
                <a:cs typeface="Arial"/>
              </a:rPr>
              <a:t>“</a:t>
            </a:r>
            <a:r>
              <a:rPr sz="2000" b="1" spc="-25">
                <a:solidFill>
                  <a:srgbClr val="666699"/>
                </a:solidFill>
                <a:latin typeface="Microsoft JhengHei"/>
                <a:cs typeface="Microsoft JhengHei"/>
              </a:rPr>
              <a:t>设计</a:t>
            </a:r>
            <a:r>
              <a:rPr sz="2000" b="1" spc="500">
                <a:solidFill>
                  <a:srgbClr val="666699"/>
                </a:solidFill>
                <a:latin typeface="Microsoft JhengHei"/>
                <a:cs typeface="Microsoft JhengHei"/>
              </a:rPr>
              <a:t>                                       </a:t>
            </a:r>
            <a:r>
              <a:rPr sz="2000" b="1">
                <a:solidFill>
                  <a:srgbClr val="666699"/>
                </a:solidFill>
                <a:latin typeface="Microsoft JhengHei"/>
                <a:cs typeface="Microsoft JhengHei"/>
              </a:rPr>
              <a:t>与工艺的矛盾</a:t>
            </a:r>
            <a:r>
              <a:rPr sz="2000" b="1">
                <a:solidFill>
                  <a:srgbClr val="666699"/>
                </a:solidFill>
                <a:latin typeface="Arial"/>
                <a:cs typeface="Arial"/>
              </a:rPr>
              <a:t>”</a:t>
            </a:r>
            <a:r>
              <a:rPr sz="2000" b="1">
                <a:solidFill>
                  <a:srgbClr val="666699"/>
                </a:solidFill>
                <a:latin typeface="Microsoft JhengHei"/>
                <a:cs typeface="Microsoft JhengHei"/>
              </a:rPr>
              <a:t>等等在国际航空界不存在的问题。</a:t>
            </a:r>
            <a:r>
              <a:rPr sz="2000" b="1" spc="-10">
                <a:solidFill>
                  <a:srgbClr val="666699"/>
                </a:solidFill>
                <a:latin typeface="Arial"/>
                <a:cs typeface="Arial"/>
              </a:rPr>
              <a:t>1978</a:t>
            </a:r>
            <a:r>
              <a:rPr sz="2000" b="1" spc="-10">
                <a:solidFill>
                  <a:srgbClr val="666699"/>
                </a:solidFill>
                <a:latin typeface="Microsoft JhengHei"/>
                <a:cs typeface="Microsoft JhengHei"/>
              </a:rPr>
              <a:t>年我国首次派</a:t>
            </a:r>
            <a:r>
              <a:rPr sz="2000" b="1">
                <a:solidFill>
                  <a:srgbClr val="666699"/>
                </a:solidFill>
                <a:latin typeface="Microsoft JhengHei"/>
                <a:cs typeface="Microsoft JhengHei"/>
              </a:rPr>
              <a:t>出对美国的航空工业的考察团。团长在国内曾经当过</a:t>
            </a:r>
            <a:r>
              <a:rPr sz="2000" b="1">
                <a:solidFill>
                  <a:srgbClr val="666699"/>
                </a:solidFill>
                <a:latin typeface="Arial"/>
                <a:cs typeface="Arial"/>
              </a:rPr>
              <a:t>“</a:t>
            </a:r>
            <a:r>
              <a:rPr sz="2000" b="1">
                <a:solidFill>
                  <a:srgbClr val="666699"/>
                </a:solidFill>
                <a:latin typeface="Microsoft JhengHei"/>
                <a:cs typeface="Microsoft JhengHei"/>
              </a:rPr>
              <a:t>工艺研究所</a:t>
            </a:r>
            <a:r>
              <a:rPr sz="2000" b="1">
                <a:solidFill>
                  <a:srgbClr val="666699"/>
                </a:solidFill>
                <a:latin typeface="Arial"/>
                <a:cs typeface="Arial"/>
              </a:rPr>
              <a:t>”</a:t>
            </a:r>
            <a:r>
              <a:rPr sz="2000" b="1" spc="-50">
                <a:solidFill>
                  <a:srgbClr val="666699"/>
                </a:solidFill>
                <a:latin typeface="Microsoft JhengHei"/>
                <a:cs typeface="Microsoft JhengHei"/>
              </a:rPr>
              <a:t>的</a:t>
            </a:r>
            <a:r>
              <a:rPr sz="2000" b="1">
                <a:solidFill>
                  <a:srgbClr val="666699"/>
                </a:solidFill>
                <a:latin typeface="Microsoft JhengHei"/>
                <a:cs typeface="Microsoft JhengHei"/>
              </a:rPr>
              <a:t>所长，在美国曾向美方总工程师提问说：</a:t>
            </a:r>
            <a:r>
              <a:rPr sz="2000" b="1">
                <a:solidFill>
                  <a:srgbClr val="666699"/>
                </a:solidFill>
                <a:latin typeface="Arial"/>
                <a:cs typeface="Arial"/>
              </a:rPr>
              <a:t>“</a:t>
            </a:r>
            <a:r>
              <a:rPr sz="2000" b="1" spc="-5">
                <a:solidFill>
                  <a:srgbClr val="666699"/>
                </a:solidFill>
                <a:latin typeface="Microsoft JhengHei"/>
                <a:cs typeface="Microsoft JhengHei"/>
              </a:rPr>
              <a:t>请问你们如何解决设计和</a:t>
            </a:r>
            <a:r>
              <a:rPr sz="2000" b="1">
                <a:solidFill>
                  <a:srgbClr val="666699"/>
                </a:solidFill>
                <a:latin typeface="Microsoft JhengHei"/>
                <a:cs typeface="Microsoft JhengHei"/>
              </a:rPr>
              <a:t>工艺的矛盾？</a:t>
            </a:r>
            <a:r>
              <a:rPr sz="2000" b="1">
                <a:solidFill>
                  <a:srgbClr val="666699"/>
                </a:solidFill>
                <a:latin typeface="Arial"/>
                <a:cs typeface="Arial"/>
              </a:rPr>
              <a:t>”</a:t>
            </a:r>
            <a:r>
              <a:rPr sz="2000" b="1" spc="-5">
                <a:solidFill>
                  <a:srgbClr val="666699"/>
                </a:solidFill>
                <a:latin typeface="Microsoft JhengHei"/>
                <a:cs typeface="Microsoft JhengHei"/>
              </a:rPr>
              <a:t>外国总工程师听不懂这样的问题。</a:t>
            </a:r>
            <a:endParaRPr sz="2000">
              <a:latin typeface="Microsoft JhengHei"/>
              <a:cs typeface="Microsoft JhengHei"/>
            </a:endParaRPr>
          </a:p>
          <a:p>
            <a:pPr marL="354965" marR="5080" indent="-342265">
              <a:lnSpc>
                <a:spcPct val="80800"/>
              </a:lnSpc>
              <a:spcBef>
                <a:spcPts val="480"/>
              </a:spcBef>
              <a:buClr>
                <a:srgbClr val="6B6B99"/>
              </a:buClr>
              <a:buSzPct val="117500"/>
              <a:buFont typeface="Wingdings"/>
              <a:buChar char=""/>
              <a:tabLst>
                <a:tab pos="354965"/>
                <a:tab pos="355600"/>
              </a:tabLst>
            </a:pPr>
            <a:r>
              <a:rPr sz="2000" b="1">
                <a:solidFill>
                  <a:srgbClr val="666699"/>
                </a:solidFill>
                <a:latin typeface="Microsoft JhengHei"/>
                <a:cs typeface="Microsoft JhengHei"/>
              </a:rPr>
              <a:t>当中方举例解释了问题以后，美方总工程师才恍然大悟地说：</a:t>
            </a:r>
            <a:r>
              <a:rPr sz="2000" b="1">
                <a:solidFill>
                  <a:srgbClr val="666699"/>
                </a:solidFill>
                <a:latin typeface="Arial"/>
                <a:cs typeface="Arial"/>
              </a:rPr>
              <a:t>“</a:t>
            </a:r>
            <a:r>
              <a:rPr sz="2000" b="1" spc="-25">
                <a:solidFill>
                  <a:srgbClr val="666699"/>
                </a:solidFill>
                <a:latin typeface="Microsoft JhengHei"/>
                <a:cs typeface="Microsoft JhengHei"/>
              </a:rPr>
              <a:t>哦，</a:t>
            </a:r>
            <a:r>
              <a:rPr sz="2000" b="1" spc="500">
                <a:solidFill>
                  <a:srgbClr val="666699"/>
                </a:solidFill>
                <a:latin typeface="Microsoft JhengHei"/>
                <a:cs typeface="Microsoft JhengHei"/>
              </a:rPr>
              <a:t>                                       </a:t>
            </a:r>
            <a:r>
              <a:rPr sz="2000" b="1" spc="-5">
                <a:solidFill>
                  <a:srgbClr val="666699"/>
                </a:solidFill>
                <a:latin typeface="Microsoft JhengHei"/>
                <a:cs typeface="Microsoft JhengHei"/>
              </a:rPr>
              <a:t>你们问设计更改的问题。很好，二天以后，我专门讲一次更改问题。</a:t>
            </a:r>
            <a:r>
              <a:rPr sz="2000" b="1" spc="-50">
                <a:solidFill>
                  <a:srgbClr val="666699"/>
                </a:solidFill>
                <a:latin typeface="Microsoft JhengHei"/>
                <a:cs typeface="Microsoft JhengHei"/>
              </a:rPr>
              <a:t> </a:t>
            </a:r>
            <a:r>
              <a:rPr sz="2000" b="1">
                <a:solidFill>
                  <a:srgbClr val="666699"/>
                </a:solidFill>
                <a:latin typeface="Arial"/>
                <a:cs typeface="Arial"/>
              </a:rPr>
              <a:t>”</a:t>
            </a:r>
            <a:r>
              <a:rPr sz="2000" b="1" spc="-5">
                <a:solidFill>
                  <a:srgbClr val="666699"/>
                </a:solidFill>
                <a:latin typeface="Microsoft JhengHei"/>
                <a:cs typeface="Microsoft JhengHei"/>
              </a:rPr>
              <a:t>三天后，美方举行正式讲座，举出一系列的数字说明：他们这架飞机从第一次首飞以来，一共进行了几千几百次更改，平均每周进行几十次更改。更改得多，使产品的质量不断得到改进，更好地面对市场的需要，正是他们对产品感到自毫的地方。</a:t>
            </a:r>
            <a:endParaRPr sz="2000">
              <a:latin typeface="Microsoft JhengHei"/>
              <a:cs typeface="Microsoft JhengHei"/>
            </a:endParaRPr>
          </a:p>
          <a:p>
            <a:pPr marL="355600" marR="5080" indent="-342900" algn="just">
              <a:lnSpc>
                <a:spcPct val="80000"/>
              </a:lnSpc>
              <a:spcBef>
                <a:spcPts val="480"/>
              </a:spcBef>
              <a:buClr>
                <a:srgbClr val="6B6B99"/>
              </a:buClr>
              <a:buSzPct val="117500"/>
              <a:buFont typeface="Wingdings"/>
              <a:buChar char=""/>
              <a:tabLst>
                <a:tab pos="355600"/>
              </a:tabLst>
            </a:pPr>
            <a:r>
              <a:rPr sz="2000" b="1" spc="-5">
                <a:solidFill>
                  <a:srgbClr val="666699"/>
                </a:solidFill>
                <a:latin typeface="Microsoft JhengHei"/>
                <a:cs typeface="Microsoft JhengHei"/>
              </a:rPr>
              <a:t>中方代表继续追问：是否有的更改对工艺装备的变动太大，因此发出更改之前先要征求工艺方的意见？有没有被工艺方行使否决权取消更</a:t>
            </a:r>
            <a:r>
              <a:rPr sz="2000" b="1" spc="500">
                <a:solidFill>
                  <a:srgbClr val="666699"/>
                </a:solidFill>
                <a:latin typeface="Microsoft JhengHei"/>
                <a:cs typeface="Microsoft JhengHei"/>
              </a:rPr>
              <a:t> </a:t>
            </a:r>
            <a:r>
              <a:rPr sz="2000" b="1">
                <a:solidFill>
                  <a:srgbClr val="666699"/>
                </a:solidFill>
                <a:latin typeface="Microsoft JhengHei"/>
                <a:cs typeface="Microsoft JhengHei"/>
              </a:rPr>
              <a:t>改的时候？美国总工程师认真想了很久，终于摇头说：</a:t>
            </a:r>
            <a:r>
              <a:rPr sz="2000" b="1">
                <a:solidFill>
                  <a:srgbClr val="666699"/>
                </a:solidFill>
                <a:latin typeface="Arial"/>
                <a:cs typeface="Arial"/>
              </a:rPr>
              <a:t>“</a:t>
            </a:r>
            <a:r>
              <a:rPr sz="2000" b="1">
                <a:solidFill>
                  <a:srgbClr val="666699"/>
                </a:solidFill>
                <a:latin typeface="Microsoft JhengHei"/>
                <a:cs typeface="Microsoft JhengHei"/>
              </a:rPr>
              <a:t>没有。</a:t>
            </a:r>
            <a:r>
              <a:rPr sz="2000" b="1">
                <a:solidFill>
                  <a:srgbClr val="666699"/>
                </a:solidFill>
                <a:latin typeface="Arial"/>
                <a:cs typeface="Arial"/>
              </a:rPr>
              <a:t>”</a:t>
            </a:r>
            <a:r>
              <a:rPr sz="2000" b="1" spc="-25">
                <a:solidFill>
                  <a:srgbClr val="666699"/>
                </a:solidFill>
                <a:latin typeface="Microsoft JhengHei"/>
                <a:cs typeface="Microsoft JhengHei"/>
              </a:rPr>
              <a:t>在他</a:t>
            </a:r>
            <a:r>
              <a:rPr sz="2000" b="1" spc="-5">
                <a:solidFill>
                  <a:srgbClr val="666699"/>
                </a:solidFill>
                <a:latin typeface="Microsoft JhengHei"/>
                <a:cs typeface="Microsoft JhengHei"/>
              </a:rPr>
              <a:t>们的概念里，设计部门对产品技术具有无可置疑的决定权，是不受任</a:t>
            </a:r>
            <a:r>
              <a:rPr sz="2000" b="1" spc="-10">
                <a:solidFill>
                  <a:srgbClr val="666699"/>
                </a:solidFill>
                <a:latin typeface="Microsoft JhengHei"/>
                <a:cs typeface="Microsoft JhengHei"/>
              </a:rPr>
              <a:t>何挑战的。</a:t>
            </a:r>
            <a:endParaRPr sz="2000">
              <a:latin typeface="Microsoft JhengHei"/>
              <a:cs typeface="Microsoft JhengHei"/>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879725" y="514032"/>
            <a:ext cx="3378200" cy="695960"/>
          </a:xfrm>
          <a:prstGeom prst="rect">
            <a:avLst/>
          </a:prstGeom>
        </p:spPr>
        <p:txBody>
          <a:bodyPr vert="horz" wrap="square" lIns="0" tIns="12700" rIns="0" bIns="0" rtlCol="0">
            <a:spAutoFit/>
          </a:bodyPr>
          <a:lstStyle/>
          <a:p>
            <a:pPr marL="12700">
              <a:lnSpc>
                <a:spcPct val="100000"/>
              </a:lnSpc>
              <a:spcBef>
                <a:spcPts val="100"/>
              </a:spcBef>
            </a:pPr>
            <a:r>
              <a:rPr sz="4400" spc="-10"/>
              <a:t>半殖民地思想</a:t>
            </a:r>
            <a:endParaRPr sz="4400"/>
          </a:p>
        </p:txBody>
      </p:sp>
      <p:sp>
        <p:nvSpPr>
          <p:cNvPr id="3" name="object 3"/>
          <p:cNvSpPr txBox="1"/>
          <p:nvPr/>
        </p:nvSpPr>
        <p:spPr>
          <a:xfrm>
            <a:off x="534352" y="1585333"/>
            <a:ext cx="8293100" cy="4268470"/>
          </a:xfrm>
          <a:prstGeom prst="rect">
            <a:avLst/>
          </a:prstGeom>
        </p:spPr>
        <p:txBody>
          <a:bodyPr vert="horz" wrap="square" lIns="0" tIns="85725" rIns="0" bIns="0" rtlCol="0">
            <a:spAutoFit/>
          </a:bodyPr>
          <a:lstStyle/>
          <a:p>
            <a:pPr marL="355600" marR="309880" indent="-342900" algn="just">
              <a:lnSpc>
                <a:spcPct val="80000"/>
              </a:lnSpc>
              <a:spcBef>
                <a:spcPts val="675"/>
              </a:spcBef>
              <a:buClr>
                <a:srgbClr val="6B6B99"/>
              </a:buClr>
              <a:buSzPct val="116666"/>
              <a:buFont typeface="Wingdings"/>
              <a:buChar char=""/>
              <a:tabLst>
                <a:tab pos="355600"/>
              </a:tabLst>
            </a:pPr>
            <a:r>
              <a:rPr sz="2400" b="1" spc="-5">
                <a:solidFill>
                  <a:srgbClr val="666699"/>
                </a:solidFill>
                <a:latin typeface="Microsoft JhengHei"/>
                <a:cs typeface="Microsoft JhengHei"/>
              </a:rPr>
              <a:t>从十九世纪以来我国的农村经济，对洋货形成既钦羡又敬</a:t>
            </a:r>
            <a:r>
              <a:rPr sz="2400" b="1" spc="600">
                <a:solidFill>
                  <a:srgbClr val="666699"/>
                </a:solidFill>
                <a:latin typeface="Microsoft JhengHei"/>
                <a:cs typeface="Microsoft JhengHei"/>
              </a:rPr>
              <a:t> </a:t>
            </a:r>
            <a:r>
              <a:rPr sz="2400" b="1">
                <a:solidFill>
                  <a:srgbClr val="666699"/>
                </a:solidFill>
                <a:latin typeface="Microsoft JhengHei"/>
                <a:cs typeface="Microsoft JhengHei"/>
              </a:rPr>
              <a:t>畏的心理。（当时对煤油称为</a:t>
            </a:r>
            <a:r>
              <a:rPr sz="2400" b="1">
                <a:solidFill>
                  <a:srgbClr val="666699"/>
                </a:solidFill>
                <a:latin typeface="Arial"/>
                <a:cs typeface="Arial"/>
              </a:rPr>
              <a:t>“</a:t>
            </a:r>
            <a:r>
              <a:rPr sz="2400" b="1">
                <a:solidFill>
                  <a:srgbClr val="666699"/>
                </a:solidFill>
                <a:latin typeface="Microsoft JhengHei"/>
                <a:cs typeface="Microsoft JhengHei"/>
              </a:rPr>
              <a:t>洋油</a:t>
            </a:r>
            <a:r>
              <a:rPr sz="2400" b="1">
                <a:solidFill>
                  <a:srgbClr val="666699"/>
                </a:solidFill>
                <a:latin typeface="Arial"/>
                <a:cs typeface="Arial"/>
              </a:rPr>
              <a:t>”</a:t>
            </a:r>
            <a:r>
              <a:rPr sz="2400" b="1">
                <a:solidFill>
                  <a:srgbClr val="666699"/>
                </a:solidFill>
                <a:latin typeface="Microsoft JhengHei"/>
                <a:cs typeface="Microsoft JhengHei"/>
              </a:rPr>
              <a:t>、火柴称为</a:t>
            </a:r>
            <a:r>
              <a:rPr sz="2400" b="1">
                <a:solidFill>
                  <a:srgbClr val="666699"/>
                </a:solidFill>
                <a:latin typeface="Arial"/>
                <a:cs typeface="Arial"/>
              </a:rPr>
              <a:t>“</a:t>
            </a:r>
            <a:r>
              <a:rPr sz="2400" b="1">
                <a:solidFill>
                  <a:srgbClr val="666699"/>
                </a:solidFill>
                <a:latin typeface="Microsoft JhengHei"/>
                <a:cs typeface="Microsoft JhengHei"/>
              </a:rPr>
              <a:t>洋火</a:t>
            </a:r>
            <a:r>
              <a:rPr sz="2400" b="1">
                <a:solidFill>
                  <a:srgbClr val="666699"/>
                </a:solidFill>
                <a:latin typeface="Arial"/>
                <a:cs typeface="Arial"/>
              </a:rPr>
              <a:t>”</a:t>
            </a:r>
            <a:r>
              <a:rPr sz="2400" b="1" spc="-50">
                <a:solidFill>
                  <a:srgbClr val="666699"/>
                </a:solidFill>
                <a:latin typeface="Microsoft JhengHei"/>
                <a:cs typeface="Microsoft JhengHei"/>
              </a:rPr>
              <a:t>、</a:t>
            </a:r>
            <a:r>
              <a:rPr sz="2400" b="1">
                <a:solidFill>
                  <a:srgbClr val="666699"/>
                </a:solidFill>
                <a:latin typeface="Microsoft JhengHei"/>
                <a:cs typeface="Microsoft JhengHei"/>
              </a:rPr>
              <a:t>机织布称为</a:t>
            </a:r>
            <a:r>
              <a:rPr sz="2400" b="1">
                <a:solidFill>
                  <a:srgbClr val="666699"/>
                </a:solidFill>
                <a:latin typeface="Arial"/>
                <a:cs typeface="Arial"/>
              </a:rPr>
              <a:t>“</a:t>
            </a:r>
            <a:r>
              <a:rPr sz="2400" b="1">
                <a:solidFill>
                  <a:srgbClr val="666699"/>
                </a:solidFill>
                <a:latin typeface="Microsoft JhengHei"/>
                <a:cs typeface="Microsoft JhengHei"/>
              </a:rPr>
              <a:t>洋布</a:t>
            </a:r>
            <a:r>
              <a:rPr sz="2400" b="1">
                <a:solidFill>
                  <a:srgbClr val="666699"/>
                </a:solidFill>
                <a:latin typeface="Arial"/>
                <a:cs typeface="Arial"/>
              </a:rPr>
              <a:t>”</a:t>
            </a:r>
            <a:r>
              <a:rPr sz="2400" b="1">
                <a:solidFill>
                  <a:srgbClr val="666699"/>
                </a:solidFill>
                <a:latin typeface="Microsoft JhengHei"/>
                <a:cs typeface="Microsoft JhengHei"/>
              </a:rPr>
              <a:t>、对铁钉称为</a:t>
            </a:r>
            <a:r>
              <a:rPr sz="2400" b="1">
                <a:solidFill>
                  <a:srgbClr val="666699"/>
                </a:solidFill>
                <a:latin typeface="Arial"/>
                <a:cs typeface="Arial"/>
              </a:rPr>
              <a:t>“</a:t>
            </a:r>
            <a:r>
              <a:rPr sz="2400" b="1">
                <a:solidFill>
                  <a:srgbClr val="666699"/>
                </a:solidFill>
                <a:latin typeface="Microsoft JhengHei"/>
                <a:cs typeface="Microsoft JhengHei"/>
              </a:rPr>
              <a:t>洋钉</a:t>
            </a:r>
            <a:r>
              <a:rPr sz="2400" b="1">
                <a:solidFill>
                  <a:srgbClr val="666699"/>
                </a:solidFill>
                <a:latin typeface="Arial"/>
                <a:cs typeface="Arial"/>
              </a:rPr>
              <a:t>”</a:t>
            </a:r>
            <a:r>
              <a:rPr sz="2400" b="1">
                <a:solidFill>
                  <a:srgbClr val="666699"/>
                </a:solidFill>
                <a:latin typeface="Microsoft JhengHei"/>
                <a:cs typeface="Microsoft JhengHei"/>
              </a:rPr>
              <a:t>）觉得</a:t>
            </a:r>
            <a:r>
              <a:rPr sz="2400" b="1">
                <a:solidFill>
                  <a:srgbClr val="666699"/>
                </a:solidFill>
                <a:latin typeface="Arial"/>
                <a:cs typeface="Arial"/>
              </a:rPr>
              <a:t>“</a:t>
            </a:r>
            <a:r>
              <a:rPr sz="2400" b="1">
                <a:solidFill>
                  <a:srgbClr val="666699"/>
                </a:solidFill>
                <a:latin typeface="Microsoft JhengHei"/>
                <a:cs typeface="Microsoft JhengHei"/>
              </a:rPr>
              <a:t>洋货</a:t>
            </a:r>
            <a:r>
              <a:rPr sz="2400" b="1">
                <a:solidFill>
                  <a:srgbClr val="666699"/>
                </a:solidFill>
                <a:latin typeface="Arial"/>
                <a:cs typeface="Arial"/>
              </a:rPr>
              <a:t>”</a:t>
            </a:r>
            <a:r>
              <a:rPr sz="2400" b="1" spc="-25">
                <a:solidFill>
                  <a:srgbClr val="666699"/>
                </a:solidFill>
                <a:latin typeface="Microsoft JhengHei"/>
                <a:cs typeface="Microsoft JhengHei"/>
              </a:rPr>
              <a:t>是本</a:t>
            </a:r>
            <a:r>
              <a:rPr sz="2400" b="1">
                <a:solidFill>
                  <a:srgbClr val="666699"/>
                </a:solidFill>
                <a:latin typeface="Microsoft JhengHei"/>
                <a:cs typeface="Microsoft JhengHei"/>
              </a:rPr>
              <a:t>土经济的</a:t>
            </a:r>
            <a:r>
              <a:rPr sz="2400" b="1">
                <a:solidFill>
                  <a:srgbClr val="666699"/>
                </a:solidFill>
                <a:latin typeface="Arial"/>
                <a:cs typeface="Arial"/>
              </a:rPr>
              <a:t>“</a:t>
            </a:r>
            <a:r>
              <a:rPr sz="2400" b="1">
                <a:solidFill>
                  <a:srgbClr val="666699"/>
                </a:solidFill>
                <a:latin typeface="Microsoft JhengHei"/>
                <a:cs typeface="Microsoft JhengHei"/>
              </a:rPr>
              <a:t>土货</a:t>
            </a:r>
            <a:r>
              <a:rPr sz="2400" b="1">
                <a:solidFill>
                  <a:srgbClr val="666699"/>
                </a:solidFill>
                <a:latin typeface="Arial"/>
                <a:cs typeface="Arial"/>
              </a:rPr>
              <a:t>”</a:t>
            </a:r>
            <a:r>
              <a:rPr sz="2400" b="1" spc="-5">
                <a:solidFill>
                  <a:srgbClr val="666699"/>
                </a:solidFill>
                <a:latin typeface="Microsoft JhengHei"/>
                <a:cs typeface="Microsoft JhengHei"/>
              </a:rPr>
              <a:t>绝对无法比拟的。这些氛围养成根深蒂固的崇洋媚外感情。甚至发展到从人种上、或从基因上认为亚洲人先天没有在高新技术上的创新能力。</a:t>
            </a:r>
            <a:endParaRPr sz="2400">
              <a:latin typeface="Microsoft JhengHei"/>
              <a:cs typeface="Microsoft JhengHei"/>
            </a:endParaRPr>
          </a:p>
          <a:p>
            <a:pPr marL="354965" marR="157480" indent="-342265">
              <a:lnSpc>
                <a:spcPct val="80000"/>
              </a:lnSpc>
              <a:spcBef>
                <a:spcPts val="575"/>
              </a:spcBef>
              <a:buClr>
                <a:srgbClr val="6B6B99"/>
              </a:buClr>
              <a:buSzPct val="116666"/>
              <a:buFont typeface="Wingdings"/>
              <a:buChar char=""/>
              <a:tabLst>
                <a:tab pos="354965"/>
                <a:tab pos="355600"/>
              </a:tabLst>
            </a:pPr>
            <a:r>
              <a:rPr sz="2400" b="1" spc="-5">
                <a:solidFill>
                  <a:srgbClr val="666699"/>
                </a:solidFill>
                <a:latin typeface="Microsoft JhengHei"/>
                <a:cs typeface="Microsoft JhengHei"/>
              </a:rPr>
              <a:t>从利益上，进入外国的机制，从中获取高额的个人收益对</a:t>
            </a:r>
            <a:r>
              <a:rPr sz="2400" b="1">
                <a:solidFill>
                  <a:srgbClr val="666699"/>
                </a:solidFill>
                <a:latin typeface="Microsoft JhengHei"/>
                <a:cs typeface="Microsoft JhengHei"/>
              </a:rPr>
              <a:t>他们存在着诱惑，影响他们对事物的判断。（一位</a:t>
            </a:r>
            <a:r>
              <a:rPr sz="2400" b="1">
                <a:solidFill>
                  <a:srgbClr val="666699"/>
                </a:solidFill>
                <a:latin typeface="Arial"/>
                <a:cs typeface="Arial"/>
              </a:rPr>
              <a:t>“</a:t>
            </a:r>
            <a:r>
              <a:rPr sz="2400" b="1" spc="-25">
                <a:solidFill>
                  <a:srgbClr val="666699"/>
                </a:solidFill>
                <a:latin typeface="Microsoft JhengHei"/>
                <a:cs typeface="Microsoft JhengHei"/>
              </a:rPr>
              <a:t>仿制</a:t>
            </a:r>
            <a:r>
              <a:rPr sz="2400" b="1" spc="600">
                <a:solidFill>
                  <a:srgbClr val="666699"/>
                </a:solidFill>
                <a:latin typeface="Microsoft JhengHei"/>
                <a:cs typeface="Microsoft JhengHei"/>
              </a:rPr>
              <a:t>                                 </a:t>
            </a:r>
            <a:r>
              <a:rPr sz="2400" b="1">
                <a:solidFill>
                  <a:srgbClr val="666699"/>
                </a:solidFill>
                <a:latin typeface="Microsoft JhengHei"/>
                <a:cs typeface="Microsoft JhengHei"/>
              </a:rPr>
              <a:t>派</a:t>
            </a:r>
            <a:r>
              <a:rPr sz="2400" b="1">
                <a:solidFill>
                  <a:srgbClr val="666699"/>
                </a:solidFill>
                <a:latin typeface="Arial"/>
                <a:cs typeface="Arial"/>
              </a:rPr>
              <a:t>”</a:t>
            </a:r>
            <a:r>
              <a:rPr sz="2400" b="1" spc="-5">
                <a:solidFill>
                  <a:srgbClr val="666699"/>
                </a:solidFill>
                <a:latin typeface="Microsoft JhengHei"/>
                <a:cs typeface="Microsoft JhengHei"/>
              </a:rPr>
              <a:t>代表人物在高层次技术讨论会上，炫耀地自我表白说：我在外国公司作为中方代表任职，去过五十个国家、住的</a:t>
            </a:r>
            <a:r>
              <a:rPr sz="2400" b="1">
                <a:solidFill>
                  <a:srgbClr val="666699"/>
                </a:solidFill>
                <a:latin typeface="Microsoft JhengHei"/>
                <a:cs typeface="Microsoft JhengHei"/>
              </a:rPr>
              <a:t>是五星级酒店</a:t>
            </a:r>
            <a:r>
              <a:rPr sz="2400" b="1">
                <a:solidFill>
                  <a:srgbClr val="666699"/>
                </a:solidFill>
                <a:latin typeface="Arial"/>
                <a:cs typeface="Arial"/>
              </a:rPr>
              <a:t>……</a:t>
            </a:r>
            <a:r>
              <a:rPr sz="2400" b="1">
                <a:solidFill>
                  <a:srgbClr val="666699"/>
                </a:solidFill>
                <a:latin typeface="Microsoft JhengHei"/>
                <a:cs typeface="Microsoft JhengHei"/>
              </a:rPr>
              <a:t>）、另外他们出于自己惯于</a:t>
            </a:r>
            <a:r>
              <a:rPr sz="2400" b="1">
                <a:solidFill>
                  <a:srgbClr val="666699"/>
                </a:solidFill>
                <a:latin typeface="Arial"/>
                <a:cs typeface="Arial"/>
              </a:rPr>
              <a:t>“</a:t>
            </a:r>
            <a:r>
              <a:rPr sz="2400" b="1">
                <a:solidFill>
                  <a:srgbClr val="666699"/>
                </a:solidFill>
                <a:latin typeface="Microsoft JhengHei"/>
                <a:cs typeface="Microsoft JhengHei"/>
              </a:rPr>
              <a:t>窝里斗</a:t>
            </a:r>
            <a:r>
              <a:rPr sz="2400" b="1">
                <a:solidFill>
                  <a:srgbClr val="666699"/>
                </a:solidFill>
                <a:latin typeface="Arial"/>
                <a:cs typeface="Arial"/>
              </a:rPr>
              <a:t>”</a:t>
            </a:r>
            <a:r>
              <a:rPr sz="2400" b="1" spc="-50">
                <a:solidFill>
                  <a:srgbClr val="666699"/>
                </a:solidFill>
                <a:latin typeface="Microsoft JhengHei"/>
                <a:cs typeface="Microsoft JhengHei"/>
              </a:rPr>
              <a:t>的</a:t>
            </a:r>
            <a:r>
              <a:rPr sz="2400" b="1" spc="-5">
                <a:solidFill>
                  <a:srgbClr val="666699"/>
                </a:solidFill>
                <a:latin typeface="Microsoft JhengHei"/>
                <a:cs typeface="Microsoft JhengHei"/>
              </a:rPr>
              <a:t>心理，使他们内心渴望自己的日常工作，事无巨细都由外</a:t>
            </a:r>
            <a:endParaRPr sz="2400">
              <a:latin typeface="Microsoft JhengHei"/>
              <a:cs typeface="Microsoft JhengHei"/>
            </a:endParaRPr>
          </a:p>
          <a:p>
            <a:pPr marL="355600" marR="5080">
              <a:lnSpc>
                <a:spcPct val="80000"/>
              </a:lnSpc>
            </a:pPr>
            <a:r>
              <a:rPr sz="2400" b="1" spc="-5">
                <a:solidFill>
                  <a:srgbClr val="666699"/>
                </a:solidFill>
                <a:latin typeface="Microsoft JhengHei"/>
                <a:cs typeface="Microsoft JhengHei"/>
              </a:rPr>
              <a:t>国人来领导，由外国人来指挥，觉得这样比较省心，放心，</a:t>
            </a:r>
            <a:r>
              <a:rPr sz="2400" b="1" spc="600">
                <a:solidFill>
                  <a:srgbClr val="666699"/>
                </a:solidFill>
                <a:latin typeface="Microsoft JhengHei"/>
                <a:cs typeface="Microsoft JhengHei"/>
              </a:rPr>
              <a:t>                                 </a:t>
            </a:r>
            <a:r>
              <a:rPr sz="2400" b="1" spc="-15">
                <a:solidFill>
                  <a:srgbClr val="666699"/>
                </a:solidFill>
                <a:latin typeface="Microsoft JhengHei"/>
                <a:cs typeface="Microsoft JhengHei"/>
              </a:rPr>
              <a:t>和舒心。</a:t>
            </a:r>
            <a:endParaRPr sz="2400">
              <a:latin typeface="Microsoft JhengHei"/>
              <a:cs typeface="Microsoft JhengHei"/>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https://d.book118.com/045004314314011040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27</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27</vt:i4>
      </vt:variant>
    </vt:vector>
  </HeadingPairs>
  <TitlesOfParts>
    <vt:vector baseType="lpstr" size="35">
      <vt:lpstr>Arial</vt:lpstr>
      <vt:lpstr>Calibri</vt:lpstr>
      <vt:lpstr>宋体</vt:lpstr>
      <vt:lpstr>Wingdings</vt:lpstr>
      <vt:lpstr>Microsoft JhengHei</vt:lpstr>
      <vt:lpstr>MS Gothic</vt:lpstr>
      <vt:lpstr>Times New Roman</vt:lpstr>
      <vt:lpstr>Office Theme</vt:lpstr>
      <vt:lpstr>中国航空工业发展史反</vt:lpstr>
      <vt:lpstr>飞机种类</vt:lpstr>
      <vt:lpstr>PowerPoint Presentation</vt:lpstr>
      <vt:lpstr>PowerPoint Presentation</vt:lpstr>
      <vt:lpstr>飞机的基本知识</vt:lpstr>
      <vt:lpstr>现代飞机</vt:lpstr>
      <vt:lpstr>现代飞机特点</vt:lpstr>
      <vt:lpstr>复合材料飞机B787</vt:lpstr>
      <vt:lpstr>飞机的技术复合度高于导弹</vt:lpstr>
      <vt:lpstr>PowerPoint Presentation</vt:lpstr>
      <vt:lpstr>PowerPoint Presentation</vt:lpstr>
      <vt:lpstr>PowerPoint Presentation</vt:lpstr>
      <vt:lpstr>PowerPoint Presentation</vt:lpstr>
      <vt:lpstr>PowerPoint Presentation</vt:lpstr>
      <vt:lpstr>轰六</vt:lpstr>
      <vt:lpstr>运八</vt:lpstr>
      <vt:lpstr>中国航空三大自主技术创就</vt:lpstr>
      <vt:lpstr>强五</vt:lpstr>
      <vt:lpstr>歼10</vt:lpstr>
      <vt:lpstr>运十首飞高原，在拉萨贡嘎机场</vt:lpstr>
      <vt:lpstr>PowerPoint Presentation</vt:lpstr>
      <vt:lpstr>运十/马凤山</vt:lpstr>
      <vt:lpstr>PowerPoint Presentation</vt:lpstr>
      <vt:lpstr>程不时设计思想</vt:lpstr>
      <vt:lpstr>设计与生产的矛盾</vt:lpstr>
      <vt:lpstr>半殖民地思想</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2024-09-01T04:03:54.603</cp:lastPrinted>
  <dcterms:created xsi:type="dcterms:W3CDTF">2024-08-31T20:03:54Z</dcterms:created>
  <dcterms:modified xsi:type="dcterms:W3CDTF">2024-08-31T20:03:55Z</dcterms:modified>
</cp:coreProperties>
</file>