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0E40EA-2F4E-4614-B510-8032AAFDE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C27BB-347F-43F9-8245-A3B67242A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529533-4232-4B0D-BB69-DB553BD37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2255CD-FE63-47EF-93ED-284D6172B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4B3295-E335-4BFB-9803-C1AE25BEBB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C3F389-E570-4739-BA67-9A753D964B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0E40D7-5EB7-42C4-BA1B-490EFC80B0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4A039-186E-47AE-A354-C78658E8F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9BDA7-F4A3-4918-B3D5-3A2FAE83B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D02CF-A365-42C6-9A26-EBD8DE5F2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A6F48-CEFE-4A33-9F0A-9346D0ECE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8" name=""/>
        <p:cNvGrpSpPr/>
        <p:nvPr/>
      </p:nvGrpSpPr>
      <p:grpSpPr>
        <a:xfrm>
          <a:off x="0" y="0"/>
          <a:ext cx="0" cy="0"/>
        </a:xfrm>
      </p:grpSpPr>
      <p:sp>
        <p:nvSpPr>
          <p:cNvPr id="29" name="标题 1"/>
          <p:cNvSpPr>
            <a:spLocks noGrp="1"/>
          </p:cNvSpPr>
          <p:nvPr>
            <p:ph type="title" idx="2147483647"/>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20001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儿科护理带教总结PPT\n## 1.儿科护理带教概述及重要性\n### 1.1儿科护理带教的定义与目标\n### 1.2儿科护理带教的重要性及意义\n### 1.3儿科护理带教面临的挑战与机遇\n## 2.儿科护理带教方法与技巧\n### 2.1儿科护理带教的常用方法\n### 2.2儿科护理带教中的沟通技巧\n### 2.3儿科护理带教中的实践操作指导\n## 3.儿科护理带教案例分析\n### 3.1成功的儿科护理带教案例分析\n### 3.2儿科护理带教中的问题及解决方法\n### 3.3儿科护理带教案例的启示与借鉴\n## 4.儿科护理带教效果评价\n### 4.1儿科护理带教效果的评价指标\n### 4.2儿科护理带教效果的评估方法\n### 4.3提高儿科护理带教效果的建议\n## 5.儿科护理带教的未来展望\n### 5.1儿科护理带教的发展趋势\n### 5.2儿科护理带教的创新与实践\n### 5.3儿科护理带教的未来挑战与机遇\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709267"/>
            <a:ext cx="11055350" cy="1409700"/>
          </a:xfrm>
        </p:spPr>
        <p:txBody>
          <a:bodyPr vert="horz" wrap="square" lIns="91440" tIns="45720" rIns="91440" bIns="45720" anchor="b">
            <a:spAutoFit/>
          </a:bodyPr>
          <a:lstStyle/>
          <a:p>
            <a:pPr>
              <a:buNone/>
            </a:pPr>
            <a:r>
              <a:rPr lang="zh-CN" sz="8500"/>
              <a:t>儿科护理带教总结PPT</a:t>
            </a:r>
            <a:endParaRPr/>
          </a:p>
        </p:txBody>
      </p:sp>
      <p:sp>
        <p:nvSpPr>
          <p:cNvPr id="3" name="圆角矩形 3"/>
          <p:cNvSpPr/>
          <p:nvPr/>
        </p:nvSpPr>
        <p:spPr>
          <a:xfrm>
            <a:off x="3819167" y="4205996"/>
            <a:ext cx="4559300" cy="698500"/>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a:t>TENCENT DOCS SMART CREATE</a:t>
            </a:r>
            <a:endParaRPr/>
          </a:p>
        </p:txBody>
      </p:sp>
      <p:sp>
        <p:nvSpPr>
          <p:cNvPr id="4" name="文本占位符 20"/>
          <p:cNvSpPr txBox="1"/>
          <p:nvPr/>
        </p:nvSpPr>
        <p:spPr>
          <a:xfrm>
            <a:off x="571499" y="6171840"/>
            <a:ext cx="1843774"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8" name="" descr="{&quot;isTemplate&quot;:true,&quot;type&quot;:2}"/>
        <p:cNvGrpSpPr/>
        <p:nvPr/>
      </p:nvGrpSpPr>
      <p:grpSpPr>
        <a:xfrm>
          <a:off x="0" y="0"/>
          <a:ext cx="0" cy="0"/>
        </a:xfrm>
      </p:grpSpPr>
      <p:sp>
        <p:nvSpPr>
          <p:cNvPr id="109"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儿科护理带教概述及重要性</a:t>
            </a:r>
            <a:endParaRPr/>
          </a:p>
        </p:txBody>
      </p:sp>
      <p:sp>
        <p:nvSpPr>
          <p:cNvPr id="110"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2" name="" descr="{&quot;isTemplate&quot;:true,&quot;type&quot;:3}"/>
        <p:cNvGrpSpPr/>
        <p:nvPr/>
      </p:nvGrpSpPr>
      <p:grpSpPr>
        <a:xfrm>
          <a:off x="0" y="0"/>
          <a:ext cx="0" cy="0"/>
        </a:xfrm>
      </p:grpSpPr>
      <p:grpSp>
        <p:nvGrpSpPr>
          <p:cNvPr id="14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4" name=""/>
            <p:cNvGrpSpPr/>
            <p:nvPr/>
          </p:nvGrpSpPr>
          <p:grpSpPr>
            <a:xfrm>
              <a:off x="685800" y="3146904"/>
              <a:ext cx="5760000" cy="3225487"/>
              <a:chOff x="685800" y="3146904"/>
              <a:chExt cx="5760000" cy="3225487"/>
            </a:xfrm>
          </p:grpSpPr>
          <p:sp>
            <p:nvSpPr>
              <p:cNvPr id="14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儿科护理带教是指在临床实践中，由经验丰富的护理人员对实习生或低年资护士进行儿科护理知识和技能的培训与指导。</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提高实习生的</a:t>
                </a:r>
                <a:r>
                  <a:rPr lang="zh-CN" sz="1400" b="1">
                    <a:solidFill>
                      <a:schemeClr val="tx1">
                        <a:lumMod val="50000"/>
                        <a:lumOff val="50000"/>
                        <a:alpha val="100000"/>
                      </a:schemeClr>
                    </a:solidFill>
                    <a:latin typeface="微软雅黑"/>
                    <a:ea typeface="微软雅黑"/>
                  </a:rPr>
                  <a:t>儿科护理理论</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实践能力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培养实习生的</a:t>
                </a:r>
                <a:r>
                  <a:rPr lang="zh-CN" sz="1400" b="1">
                    <a:solidFill>
                      <a:schemeClr val="tx1">
                        <a:lumMod val="50000"/>
                        <a:lumOff val="50000"/>
                        <a:alpha val="100000"/>
                      </a:schemeClr>
                    </a:solidFill>
                    <a:latin typeface="微软雅黑"/>
                    <a:ea typeface="微软雅黑"/>
                  </a:rPr>
                  <a:t>临床思维</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解决问题的能力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使实习生能够</a:t>
                </a:r>
                <a:r>
                  <a:rPr lang="zh-CN" sz="1400" b="1">
                    <a:solidFill>
                      <a:schemeClr val="tx1">
                        <a:lumMod val="50000"/>
                        <a:lumOff val="50000"/>
                        <a:alpha val="100000"/>
                      </a:schemeClr>
                    </a:solidFill>
                    <a:latin typeface="微软雅黑"/>
                    <a:ea typeface="微软雅黑"/>
                  </a:rPr>
                  <a:t>独立进行儿科护理工作</a:t>
                </a:r>
                <a:r>
                  <a:rPr lang="zh-CN" sz="1400">
                    <a:solidFill>
                      <a:schemeClr val="tx1">
                        <a:lumMod val="50000"/>
                        <a:lumOff val="50000"/>
                        <a:alpha val="100000"/>
                      </a:schemeClr>
                    </a:solidFill>
                    <a:latin typeface="微软雅黑"/>
                    <a:ea typeface="微软雅黑"/>
                  </a:rPr>
                  <a:t>，满足患者的护理需求</a:t>
                </a:r>
                <a:endParaRPr/>
              </a:p>
            </p:txBody>
          </p:sp>
        </p:grpSp>
        <p:grpSp>
          <p:nvGrpSpPr>
            <p:cNvPr id="147" name=""/>
            <p:cNvGrpSpPr/>
            <p:nvPr/>
          </p:nvGrpSpPr>
          <p:grpSpPr>
            <a:xfrm>
              <a:off x="6016236" y="3146904"/>
              <a:ext cx="5400000" cy="3225487"/>
              <a:chOff x="6016236" y="3146904"/>
              <a:chExt cx="5400000" cy="3225487"/>
            </a:xfrm>
          </p:grpSpPr>
          <p:sp>
            <p:nvSpPr>
              <p:cNvPr id="14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儿科护理带教的目标是为实习生提供一个实践和学习的平台，使他们能够掌握儿科护理知识和技能，成为合格的儿科护理专业人员。</a:t>
                </a:r>
                <a:endParaRPr kumimoji="1" lang="en-US" altLang="zh-CN" sz="18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培养实习生的</a:t>
                </a:r>
                <a:r>
                  <a:rPr lang="zh-CN" sz="1400" b="1">
                    <a:solidFill>
                      <a:schemeClr val="tx1">
                        <a:lumMod val="50000"/>
                        <a:lumOff val="50000"/>
                        <a:alpha val="100000"/>
                      </a:schemeClr>
                    </a:solidFill>
                    <a:latin typeface="微软雅黑"/>
                    <a:ea typeface="微软雅黑"/>
                  </a:rPr>
                  <a:t>团队协作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沟通能力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提高实习生的</a:t>
                </a:r>
                <a:r>
                  <a:rPr lang="zh-CN" sz="1400" b="1">
                    <a:solidFill>
                      <a:schemeClr val="tx1">
                        <a:lumMod val="50000"/>
                        <a:lumOff val="50000"/>
                        <a:alpha val="100000"/>
                      </a:schemeClr>
                    </a:solidFill>
                    <a:latin typeface="微软雅黑"/>
                    <a:ea typeface="微软雅黑"/>
                  </a:rPr>
                  <a:t>责任心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敬业精神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使实习生能够</a:t>
                </a:r>
                <a:r>
                  <a:rPr lang="zh-CN" sz="1400" b="1">
                    <a:solidFill>
                      <a:schemeClr val="tx1">
                        <a:lumMod val="50000"/>
                        <a:lumOff val="50000"/>
                        <a:alpha val="100000"/>
                      </a:schemeClr>
                    </a:solidFill>
                    <a:latin typeface="微软雅黑"/>
                    <a:ea typeface="微软雅黑"/>
                  </a:rPr>
                  <a:t>适应儿科护理工作环境</a:t>
                </a:r>
                <a:r>
                  <a:rPr lang="zh-CN" sz="1400">
                    <a:solidFill>
                      <a:schemeClr val="tx1">
                        <a:lumMod val="50000"/>
                        <a:lumOff val="50000"/>
                        <a:alpha val="100000"/>
                      </a:schemeClr>
                    </a:solidFill>
                    <a:latin typeface="微软雅黑"/>
                    <a:ea typeface="微软雅黑"/>
                  </a:rPr>
                  <a:t>，满足患者的护理需求</a:t>
                </a:r>
                <a:endParaRPr/>
              </a:p>
            </p:txBody>
          </p:sp>
        </p:grpSp>
      </p:grpSp>
      <p:sp>
        <p:nvSpPr>
          <p:cNvPr id="15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儿科护理带教的定义与目标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descr="{&quot;isTemplate&quot;:true,&quot;type&quot;:3}"/>
        <p:cNvGrpSpPr/>
        <p:nvPr/>
      </p:nvGrpSpPr>
      <p:grpSpPr>
        <a:xfrm>
          <a:off x="0" y="0"/>
          <a:ext cx="0" cy="0"/>
        </a:xfrm>
      </p:grpSpPr>
      <p:grpSp>
        <p:nvGrpSpPr>
          <p:cNvPr id="15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53" name="Group 686"/>
            <p:cNvGrpSpPr/>
            <p:nvPr/>
          </p:nvGrpSpPr>
          <p:grpSpPr>
            <a:xfrm>
              <a:off x="1075314" y="1520189"/>
              <a:ext cx="9868911" cy="2072418"/>
              <a:chOff x="1075314" y="1520189"/>
              <a:chExt cx="9868911" cy="2072418"/>
            </a:xfrm>
          </p:grpSpPr>
          <p:sp>
            <p:nvSpPr>
              <p:cNvPr id="15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培养合格的儿科护理专业人员，满足患者的护理需求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提高儿科护理人员的</a:t>
                </a:r>
                <a:r>
                  <a:rPr lang="zh-CN" sz="1400" b="1">
                    <a:solidFill>
                      <a:schemeClr val="tx1">
                        <a:alpha val="100000"/>
                      </a:schemeClr>
                    </a:solidFill>
                    <a:latin typeface="Microsoft Yahei"/>
                    <a:ea typeface="Microsoft Yahei"/>
                  </a:rPr>
                  <a:t>专业水平</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促进儿科护理学科的发展，提高儿科护理的</a:t>
                </a:r>
                <a:r>
                  <a:rPr lang="zh-CN" sz="1400" b="1">
                    <a:solidFill>
                      <a:schemeClr val="tx1">
                        <a:alpha val="100000"/>
                      </a:schemeClr>
                    </a:solidFill>
                    <a:latin typeface="Microsoft Yahei"/>
                    <a:ea typeface="Microsoft Yahei"/>
                  </a:rPr>
                  <a:t>学术地位</a:t>
                </a:r>
                <a:endParaRPr/>
              </a:p>
            </p:txBody>
          </p:sp>
          <p:sp>
            <p:nvSpPr>
              <p:cNvPr id="15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儿科护理带教对于提高儿科护理质量具有重要意义。</a:t>
                </a:r>
                <a:endParaRPr/>
              </a:p>
            </p:txBody>
          </p:sp>
          <p:sp>
            <p:nvSpPr>
              <p:cNvPr id="15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58" name="Group 691"/>
            <p:cNvGrpSpPr/>
            <p:nvPr/>
          </p:nvGrpSpPr>
          <p:grpSpPr>
            <a:xfrm>
              <a:off x="1075314" y="3881882"/>
              <a:ext cx="9868911" cy="2072418"/>
              <a:chOff x="1075314" y="3881882"/>
              <a:chExt cx="9868911" cy="2072418"/>
            </a:xfrm>
          </p:grpSpPr>
          <p:sp>
            <p:nvSpPr>
              <p:cNvPr id="15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使实习生能够</a:t>
                </a:r>
                <a:r>
                  <a:rPr lang="zh-CN" sz="1400" b="1">
                    <a:solidFill>
                      <a:schemeClr val="tx1">
                        <a:alpha val="100000"/>
                      </a:schemeClr>
                    </a:solidFill>
                    <a:latin typeface="Microsoft Yahei"/>
                    <a:ea typeface="Microsoft Yahei"/>
                  </a:rPr>
                  <a:t>掌握儿科护理知识和技能</a:t>
                </a:r>
                <a:r>
                  <a:rPr lang="zh-CN" sz="1400">
                    <a:solidFill>
                      <a:schemeClr val="tx1">
                        <a:alpha val="100000"/>
                      </a:schemeClr>
                    </a:solidFill>
                    <a:latin typeface="Microsoft Yahei"/>
                    <a:ea typeface="Microsoft Yahei"/>
                  </a:rPr>
                  <a:t>，提高就业竞争力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培养实习生的</a:t>
                </a:r>
                <a:r>
                  <a:rPr lang="zh-CN" sz="1400" b="1">
                    <a:solidFill>
                      <a:schemeClr val="tx1">
                        <a:alpha val="100000"/>
                      </a:schemeClr>
                    </a:solidFill>
                    <a:latin typeface="Microsoft Yahei"/>
                    <a:ea typeface="Microsoft Yahei"/>
                  </a:rPr>
                  <a:t>临床思维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解决问题的能力</a:t>
                </a:r>
                <a:r>
                  <a:rPr lang="zh-CN" sz="1400">
                    <a:solidFill>
                      <a:schemeClr val="tx1">
                        <a:alpha val="100000"/>
                      </a:schemeClr>
                    </a:solidFill>
                    <a:latin typeface="Microsoft Yahei"/>
                    <a:ea typeface="Microsoft Yahei"/>
                  </a:rPr>
                  <a:t>，提高职业素养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使实习生能够</a:t>
                </a:r>
                <a:r>
                  <a:rPr lang="zh-CN" sz="1400" b="1">
                    <a:solidFill>
                      <a:schemeClr val="tx1">
                        <a:alpha val="100000"/>
                      </a:schemeClr>
                    </a:solidFill>
                    <a:latin typeface="Microsoft Yahei"/>
                    <a:ea typeface="Microsoft Yahei"/>
                  </a:rPr>
                  <a:t>适应儿科护理工作环境</a:t>
                </a:r>
                <a:r>
                  <a:rPr lang="zh-CN" sz="1400">
                    <a:solidFill>
                      <a:schemeClr val="tx1">
                        <a:alpha val="100000"/>
                      </a:schemeClr>
                    </a:solidFill>
                    <a:latin typeface="Microsoft Yahei"/>
                    <a:ea typeface="Microsoft Yahei"/>
                  </a:rPr>
                  <a:t>，满足患者的护理需求</a:t>
                </a:r>
                <a:endParaRPr/>
              </a:p>
            </p:txBody>
          </p:sp>
          <p:sp>
            <p:nvSpPr>
              <p:cNvPr id="16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儿科护理带教对于实习生的职业发展具有重要意义。</a:t>
                </a:r>
                <a:endParaRPr/>
              </a:p>
            </p:txBody>
          </p:sp>
          <p:sp>
            <p:nvSpPr>
              <p:cNvPr id="16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儿科护理带教的重要性及意义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pic>
        <p:nvPicPr>
          <p:cNvPr id="16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7" name="Group 598"/>
            <p:cNvGrpSpPr/>
            <p:nvPr/>
          </p:nvGrpSpPr>
          <p:grpSpPr>
            <a:xfrm>
              <a:off x="763829" y="1414808"/>
              <a:ext cx="6972294" cy="2337649"/>
              <a:chOff x="763829" y="1414808"/>
              <a:chExt cx="6972294" cy="2337649"/>
            </a:xfrm>
          </p:grpSpPr>
          <p:sp>
            <p:nvSpPr>
              <p:cNvPr id="16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儿科护理带教面临的挑战包括：</a:t>
                </a:r>
                <a:endParaRPr/>
              </a:p>
            </p:txBody>
          </p:sp>
          <p:sp>
            <p:nvSpPr>
              <p:cNvPr id="16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儿科护理人才短缺</a:t>
                </a:r>
                <a:r>
                  <a:rPr lang="zh-CN" sz="1400">
                    <a:solidFill>
                      <a:schemeClr val="tx1">
                        <a:alpha val="100000"/>
                      </a:schemeClr>
                    </a:solidFill>
                    <a:latin typeface="Microsoft Yahei"/>
                    <a:ea typeface="Microsoft Yahei"/>
                  </a:rPr>
                  <a:t>，导致带教老师数量不足</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临床护理工作繁重</a:t>
                </a:r>
                <a:r>
                  <a:rPr lang="zh-CN" sz="1400">
                    <a:solidFill>
                      <a:schemeClr val="tx1">
                        <a:alpha val="100000"/>
                      </a:schemeClr>
                    </a:solidFill>
                    <a:latin typeface="Microsoft Yahei"/>
                    <a:ea typeface="Microsoft Yahei"/>
                  </a:rPr>
                  <a:t>，影响带教老师的工作质量和带教效果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实习生理论基础薄弱</a:t>
                </a:r>
                <a:r>
                  <a:rPr lang="zh-CN" sz="1400">
                    <a:solidFill>
                      <a:schemeClr val="tx1">
                        <a:alpha val="100000"/>
                      </a:schemeClr>
                    </a:solidFill>
                    <a:latin typeface="Microsoft Yahei"/>
                    <a:ea typeface="Microsoft Yahei"/>
                  </a:rPr>
                  <a:t>，需要加强理论知识的培训</a:t>
                </a:r>
                <a:endParaRPr/>
              </a:p>
            </p:txBody>
          </p:sp>
          <p:sp>
            <p:nvSpPr>
              <p:cNvPr id="17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4" name="Group 591"/>
            <p:cNvGrpSpPr/>
            <p:nvPr/>
          </p:nvGrpSpPr>
          <p:grpSpPr>
            <a:xfrm>
              <a:off x="689593" y="3949139"/>
              <a:ext cx="7078256" cy="2128975"/>
              <a:chOff x="689593" y="3949139"/>
              <a:chExt cx="7078256" cy="2128975"/>
            </a:xfrm>
          </p:grpSpPr>
          <p:sp>
            <p:nvSpPr>
              <p:cNvPr id="17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儿科护理带教的机遇包括：</a:t>
                </a:r>
                <a:endParaRPr/>
              </a:p>
            </p:txBody>
          </p:sp>
          <p:sp>
            <p:nvSpPr>
              <p:cNvPr id="17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儿科护理学科的发展</a:t>
                </a:r>
                <a:r>
                  <a:rPr lang="zh-CN" sz="1400">
                    <a:solidFill>
                      <a:schemeClr val="tx1">
                        <a:alpha val="100000"/>
                      </a:schemeClr>
                    </a:solidFill>
                    <a:latin typeface="Microsoft Yahei"/>
                    <a:ea typeface="Microsoft Yahei"/>
                  </a:rPr>
                  <a:t>，为带教提供了更多的资源和平台</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护理教育体系的改革</a:t>
                </a:r>
                <a:r>
                  <a:rPr lang="zh-CN" sz="1400">
                    <a:solidFill>
                      <a:schemeClr val="tx1">
                        <a:alpha val="100000"/>
                      </a:schemeClr>
                    </a:solidFill>
                    <a:latin typeface="Microsoft Yahei"/>
                    <a:ea typeface="Microsoft Yahei"/>
                  </a:rPr>
                  <a:t>，提高了护理教育的质量和水平</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医疗机构对护理人才的需求</a:t>
                </a:r>
                <a:r>
                  <a:rPr lang="zh-CN" sz="1400">
                    <a:solidFill>
                      <a:schemeClr val="tx1">
                        <a:alpha val="100000"/>
                      </a:schemeClr>
                    </a:solidFill>
                    <a:latin typeface="Microsoft Yahei"/>
                    <a:ea typeface="Microsoft Yahei"/>
                  </a:rPr>
                  <a:t>，为带教提供了更多的实践机会</a:t>
                </a:r>
                <a:endParaRPr/>
              </a:p>
            </p:txBody>
          </p:sp>
          <p:sp>
            <p:nvSpPr>
              <p:cNvPr id="17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儿科护理带教面临的挑战与机遇</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2}"/>
        <p:cNvGrpSpPr/>
        <p:nvPr/>
      </p:nvGrpSpPr>
      <p:grpSpPr>
        <a:xfrm>
          <a:off x="0" y="0"/>
          <a:ext cx="0" cy="0"/>
        </a:xfrm>
      </p:grpSpPr>
      <p:sp>
        <p:nvSpPr>
          <p:cNvPr id="183"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儿科护理带教方法与技巧</a:t>
            </a:r>
            <a:endParaRPr/>
          </a:p>
        </p:txBody>
      </p:sp>
      <p:sp>
        <p:nvSpPr>
          <p:cNvPr id="184"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7" name=""/>
            <p:cNvGrpSpPr/>
            <p:nvPr/>
          </p:nvGrpSpPr>
          <p:grpSpPr>
            <a:xfrm>
              <a:off x="685801" y="3146904"/>
              <a:ext cx="4207178" cy="3287791"/>
              <a:chOff x="685801" y="3146904"/>
              <a:chExt cx="4207178" cy="3287791"/>
            </a:xfrm>
          </p:grpSpPr>
          <p:sp>
            <p:nvSpPr>
              <p:cNvPr id="18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案例分析法：通过分析儿科护理案例，使实习生掌握儿科护理知识和技能，提高临床思维能力。</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选择具有代表性的儿科护理案例，进行分析和讨论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引导实习生从</a:t>
                </a:r>
                <a:r>
                  <a:rPr lang="zh-CN" sz="1400" b="1">
                    <a:solidFill>
                      <a:schemeClr val="tx1">
                        <a:lumMod val="50000"/>
                        <a:lumOff val="50000"/>
                        <a:alpha val="100000"/>
                      </a:schemeClr>
                    </a:solidFill>
                    <a:latin typeface="微软雅黑"/>
                    <a:ea typeface="微软雅黑"/>
                  </a:rPr>
                  <a:t>护理评估</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护理诊断</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护理计划</a:t>
                </a:r>
                <a:r>
                  <a:rPr lang="zh-CN" sz="1400">
                    <a:solidFill>
                      <a:schemeClr val="tx1">
                        <a:lumMod val="50000"/>
                        <a:lumOff val="50000"/>
                        <a:alpha val="100000"/>
                      </a:schemeClr>
                    </a:solidFill>
                    <a:latin typeface="微软雅黑"/>
                    <a:ea typeface="微软雅黑"/>
                  </a:rPr>
                  <a:t>等方面进行分析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使实习生能够</a:t>
                </a:r>
                <a:r>
                  <a:rPr lang="zh-CN" sz="1400" b="1">
                    <a:solidFill>
                      <a:schemeClr val="tx1">
                        <a:lumMod val="50000"/>
                        <a:lumOff val="50000"/>
                        <a:alpha val="100000"/>
                      </a:schemeClr>
                    </a:solidFill>
                    <a:latin typeface="微软雅黑"/>
                    <a:ea typeface="微软雅黑"/>
                  </a:rPr>
                  <a:t>应用儿科护理知识</a:t>
                </a:r>
                <a:r>
                  <a:rPr lang="zh-CN" sz="1400">
                    <a:solidFill>
                      <a:schemeClr val="tx1">
                        <a:lumMod val="50000"/>
                        <a:lumOff val="50000"/>
                        <a:alpha val="100000"/>
                      </a:schemeClr>
                    </a:solidFill>
                    <a:latin typeface="微软雅黑"/>
                    <a:ea typeface="微软雅黑"/>
                  </a:rPr>
                  <a:t>，解决实际问题</a:t>
                </a:r>
                <a:endParaRPr/>
              </a:p>
            </p:txBody>
          </p:sp>
        </p:grpSp>
        <p:grpSp>
          <p:nvGrpSpPr>
            <p:cNvPr id="190" name=""/>
            <p:cNvGrpSpPr/>
            <p:nvPr/>
          </p:nvGrpSpPr>
          <p:grpSpPr>
            <a:xfrm>
              <a:off x="4408278" y="3146904"/>
              <a:ext cx="3798485" cy="3287791"/>
              <a:chOff x="4408278" y="3146904"/>
              <a:chExt cx="3798485" cy="3287791"/>
            </a:xfrm>
          </p:grpSpPr>
          <p:sp>
            <p:nvSpPr>
              <p:cNvPr id="19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实际操作法：通过让实习生参与儿科护理实际操作，提高其实践能力。</a:t>
                </a:r>
                <a:endParaRPr kumimoji="1" lang="en-US" altLang="zh-CN" sz="1800" b="1">
                  <a:solidFill>
                    <a:schemeClr val="bg1"/>
                  </a:solidFill>
                  <a:latin typeface="+mj-ea"/>
                  <a:ea typeface="+mj-ea"/>
                </a:endParaRPr>
              </a:p>
            </p:txBody>
          </p:sp>
          <p:sp>
            <p:nvSpPr>
              <p:cNvPr id="19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实践操作指导</a:t>
                </a:r>
                <a:r>
                  <a:rPr lang="zh-CN" sz="1400">
                    <a:solidFill>
                      <a:schemeClr val="tx1">
                        <a:lumMod val="50000"/>
                        <a:lumOff val="50000"/>
                        <a:alpha val="100000"/>
                      </a:schemeClr>
                    </a:solidFill>
                    <a:latin typeface="微软雅黑"/>
                    <a:ea typeface="微软雅黑"/>
                  </a:rPr>
                  <a:t>，确保实习生掌握正确的操作方法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鼓励实习生</a:t>
                </a:r>
                <a:r>
                  <a:rPr lang="zh-CN" sz="1400" b="1">
                    <a:solidFill>
                      <a:schemeClr val="tx1">
                        <a:lumMod val="50000"/>
                        <a:lumOff val="50000"/>
                        <a:alpha val="100000"/>
                      </a:schemeClr>
                    </a:solidFill>
                    <a:latin typeface="微软雅黑"/>
                    <a:ea typeface="微软雅黑"/>
                  </a:rPr>
                  <a:t>主动参与</a:t>
                </a:r>
                <a:r>
                  <a:rPr lang="zh-CN" sz="1400">
                    <a:solidFill>
                      <a:schemeClr val="tx1">
                        <a:lumMod val="50000"/>
                        <a:lumOff val="50000"/>
                        <a:alpha val="100000"/>
                      </a:schemeClr>
                    </a:solidFill>
                    <a:latin typeface="微软雅黑"/>
                    <a:ea typeface="微软雅黑"/>
                  </a:rPr>
                  <a:t>，提高其临床操作技能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a:t>
                </a:r>
                <a:r>
                  <a:rPr lang="zh-CN" sz="1400" b="1">
                    <a:solidFill>
                      <a:schemeClr val="tx1">
                        <a:lumMod val="50000"/>
                        <a:lumOff val="50000"/>
                        <a:alpha val="100000"/>
                      </a:schemeClr>
                    </a:solidFill>
                    <a:latin typeface="微软雅黑"/>
                    <a:ea typeface="微软雅黑"/>
                  </a:rPr>
                  <a:t>操作考核</a:t>
                </a:r>
                <a:r>
                  <a:rPr lang="zh-CN" sz="1400">
                    <a:solidFill>
                      <a:schemeClr val="tx1">
                        <a:lumMod val="50000"/>
                        <a:lumOff val="50000"/>
                        <a:alpha val="100000"/>
                      </a:schemeClr>
                    </a:solidFill>
                    <a:latin typeface="微软雅黑"/>
                    <a:ea typeface="微软雅黑"/>
                  </a:rPr>
                  <a:t>，评估实习生的实践能力</a:t>
                </a:r>
                <a:endParaRPr/>
              </a:p>
            </p:txBody>
          </p:sp>
        </p:grpSp>
        <p:grpSp>
          <p:nvGrpSpPr>
            <p:cNvPr id="193" name=""/>
            <p:cNvGrpSpPr/>
            <p:nvPr/>
          </p:nvGrpSpPr>
          <p:grpSpPr>
            <a:xfrm>
              <a:off x="7707715" y="3146904"/>
              <a:ext cx="3798485" cy="3287791"/>
              <a:chOff x="7707715" y="3146904"/>
              <a:chExt cx="3798485" cy="3287791"/>
            </a:xfrm>
          </p:grpSpPr>
          <p:sp>
            <p:nvSpPr>
              <p:cNvPr id="19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角色扮演法：通过模拟儿科护理场景，培养实习生的沟通能力和团队协作能力。</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设计具有挑战性的儿科护理场景，进行角色扮演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引导实习生</a:t>
                </a:r>
                <a:r>
                  <a:rPr lang="zh-CN" sz="1400" b="1">
                    <a:solidFill>
                      <a:schemeClr val="tx1">
                        <a:lumMod val="50000"/>
                        <a:lumOff val="50000"/>
                        <a:alpha val="100000"/>
                      </a:schemeClr>
                    </a:solidFill>
                    <a:latin typeface="微软雅黑"/>
                    <a:ea typeface="微软雅黑"/>
                  </a:rPr>
                  <a:t>站在患者的角度</a:t>
                </a:r>
                <a:r>
                  <a:rPr lang="zh-CN" sz="1400">
                    <a:solidFill>
                      <a:schemeClr val="tx1">
                        <a:lumMod val="50000"/>
                        <a:lumOff val="50000"/>
                        <a:alpha val="100000"/>
                      </a:schemeClr>
                    </a:solidFill>
                    <a:latin typeface="微软雅黑"/>
                    <a:ea typeface="微软雅黑"/>
                  </a:rPr>
                  <a:t>进行沟通和护理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a:t>
                </a:r>
                <a:r>
                  <a:rPr lang="zh-CN" sz="1400" b="1">
                    <a:solidFill>
                      <a:schemeClr val="tx1">
                        <a:lumMod val="50000"/>
                        <a:lumOff val="50000"/>
                        <a:alpha val="100000"/>
                      </a:schemeClr>
                    </a:solidFill>
                    <a:latin typeface="微软雅黑"/>
                    <a:ea typeface="微软雅黑"/>
                  </a:rPr>
                  <a:t>角色扮演评价</a:t>
                </a:r>
                <a:r>
                  <a:rPr lang="zh-CN" sz="1400">
                    <a:solidFill>
                      <a:schemeClr val="tx1">
                        <a:lumMod val="50000"/>
                        <a:lumOff val="50000"/>
                        <a:alpha val="100000"/>
                      </a:schemeClr>
                    </a:solidFill>
                    <a:latin typeface="微软雅黑"/>
                    <a:ea typeface="微软雅黑"/>
                  </a:rPr>
                  <a:t>，反馈实习生的表现和改进意见</a:t>
                </a:r>
                <a:endParaRPr/>
              </a:p>
            </p:txBody>
          </p:sp>
        </p:grpSp>
      </p:grpSp>
      <p:sp>
        <p:nvSpPr>
          <p:cNvPr id="19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儿科护理带教的常用方法</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grpSp>
        <p:nvGrpSpPr>
          <p:cNvPr id="19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9" name=""/>
            <p:cNvGrpSpPr/>
            <p:nvPr/>
          </p:nvGrpSpPr>
          <p:grpSpPr>
            <a:xfrm>
              <a:off x="685801" y="3146904"/>
              <a:ext cx="4207178" cy="3287791"/>
              <a:chOff x="685801" y="3146904"/>
              <a:chExt cx="4207178" cy="3287791"/>
            </a:xfrm>
          </p:grpSpPr>
          <p:sp>
            <p:nvSpPr>
              <p:cNvPr id="20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倾听技巧：带教老师要学会倾听实习生的想法和需求，以便更好地进行指导和帮助。</a:t>
                </a:r>
                <a:endParaRPr kumimoji="1" lang="en-US" altLang="zh-CN" sz="1800" b="1">
                  <a:solidFill>
                    <a:schemeClr val="bg1"/>
                  </a:solidFill>
                  <a:latin typeface="+mj-ea"/>
                  <a:ea typeface="+mj-ea"/>
                </a:endParaRPr>
              </a:p>
            </p:txBody>
          </p:sp>
          <p:sp>
            <p:nvSpPr>
              <p:cNvPr id="20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a:t>
                </a:r>
                <a:r>
                  <a:rPr lang="zh-CN" sz="1400" b="1">
                    <a:solidFill>
                      <a:schemeClr val="tx1">
                        <a:lumMod val="50000"/>
                        <a:lumOff val="50000"/>
                        <a:alpha val="100000"/>
                      </a:schemeClr>
                    </a:solidFill>
                    <a:latin typeface="微软雅黑"/>
                    <a:ea typeface="微软雅黑"/>
                  </a:rPr>
                  <a:t>耐心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尊重</a:t>
                </a:r>
                <a:r>
                  <a:rPr lang="zh-CN" sz="1400">
                    <a:solidFill>
                      <a:schemeClr val="tx1">
                        <a:lumMod val="50000"/>
                        <a:lumOff val="50000"/>
                        <a:alpha val="100000"/>
                      </a:schemeClr>
                    </a:solidFill>
                    <a:latin typeface="微软雅黑"/>
                    <a:ea typeface="微软雅黑"/>
                  </a:rPr>
                  <a:t>，鼓励实习生表达自己的想法</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反馈</a:t>
                </a:r>
                <a:r>
                  <a:rPr lang="zh-CN" sz="1400">
                    <a:solidFill>
                      <a:schemeClr val="tx1">
                        <a:lumMod val="50000"/>
                        <a:lumOff val="50000"/>
                        <a:alpha val="100000"/>
                      </a:schemeClr>
                    </a:solidFill>
                    <a:latin typeface="微软雅黑"/>
                    <a:ea typeface="微软雅黑"/>
                  </a:rPr>
                  <a:t>实习生的观点，确保理解和信息传递的准确性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支持</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建议</a:t>
                </a:r>
                <a:r>
                  <a:rPr lang="zh-CN" sz="1400">
                    <a:solidFill>
                      <a:schemeClr val="tx1">
                        <a:lumMod val="50000"/>
                        <a:lumOff val="50000"/>
                        <a:alpha val="100000"/>
                      </a:schemeClr>
                    </a:solidFill>
                    <a:latin typeface="微软雅黑"/>
                    <a:ea typeface="微软雅黑"/>
                  </a:rPr>
                  <a:t>，帮助实习生解决问题</a:t>
                </a:r>
                <a:endParaRPr/>
              </a:p>
            </p:txBody>
          </p:sp>
        </p:grpSp>
        <p:grpSp>
          <p:nvGrpSpPr>
            <p:cNvPr id="202" name=""/>
            <p:cNvGrpSpPr/>
            <p:nvPr/>
          </p:nvGrpSpPr>
          <p:grpSpPr>
            <a:xfrm>
              <a:off x="4408278" y="3146904"/>
              <a:ext cx="3798485" cy="3287791"/>
              <a:chOff x="4408278" y="3146904"/>
              <a:chExt cx="3798485" cy="3287791"/>
            </a:xfrm>
          </p:grpSpPr>
          <p:sp>
            <p:nvSpPr>
              <p:cNvPr id="20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表达技巧：带教老师要学会清晰、简洁地表达自己的观点和意见，以便实习生更好地理解和接受。</a:t>
                </a:r>
                <a:endParaRPr kumimoji="1" lang="en-US" altLang="zh-CN" sz="1800" b="1">
                  <a:solidFill>
                    <a:schemeClr val="bg1"/>
                  </a:solidFill>
                  <a:latin typeface="+mj-ea"/>
                  <a:ea typeface="+mj-ea"/>
                </a:endParaRPr>
              </a:p>
            </p:txBody>
          </p:sp>
          <p:sp>
            <p:nvSpPr>
              <p:cNvPr id="20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a:t>
                </a:r>
                <a:r>
                  <a:rPr lang="zh-CN" sz="1400" b="1">
                    <a:solidFill>
                      <a:schemeClr val="tx1">
                        <a:lumMod val="50000"/>
                        <a:lumOff val="50000"/>
                        <a:alpha val="100000"/>
                      </a:schemeClr>
                    </a:solidFill>
                    <a:latin typeface="微软雅黑"/>
                    <a:ea typeface="微软雅黑"/>
                  </a:rPr>
                  <a:t>易懂</a:t>
                </a:r>
                <a:r>
                  <a:rPr lang="zh-CN" sz="1400">
                    <a:solidFill>
                      <a:schemeClr val="tx1">
                        <a:lumMod val="50000"/>
                        <a:lumOff val="50000"/>
                        <a:alpha val="100000"/>
                      </a:schemeClr>
                    </a:solidFill>
                    <a:latin typeface="微软雅黑"/>
                    <a:ea typeface="微软雅黑"/>
                  </a:rPr>
                  <a:t>的语言，避免使用过于专业的术语</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逻辑清晰</a:t>
                </a:r>
                <a:r>
                  <a:rPr lang="zh-CN" sz="1400">
                    <a:solidFill>
                      <a:schemeClr val="tx1">
                        <a:lumMod val="50000"/>
                        <a:lumOff val="50000"/>
                        <a:alpha val="100000"/>
                      </a:schemeClr>
                    </a:solidFill>
                    <a:latin typeface="微软雅黑"/>
                    <a:ea typeface="微软雅黑"/>
                  </a:rPr>
                  <a:t>，确保信息结构的合理性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具体的例子</a:t>
                </a:r>
                <a:r>
                  <a:rPr lang="zh-CN" sz="1400">
                    <a:solidFill>
                      <a:schemeClr val="tx1">
                        <a:lumMod val="50000"/>
                        <a:lumOff val="50000"/>
                        <a:alpha val="100000"/>
                      </a:schemeClr>
                    </a:solidFill>
                    <a:latin typeface="微软雅黑"/>
                    <a:ea typeface="微软雅黑"/>
                  </a:rPr>
                  <a:t>，帮助实习生理解抽象的概念</a:t>
                </a:r>
                <a:endParaRPr/>
              </a:p>
            </p:txBody>
          </p:sp>
        </p:grpSp>
        <p:grpSp>
          <p:nvGrpSpPr>
            <p:cNvPr id="205" name=""/>
            <p:cNvGrpSpPr/>
            <p:nvPr/>
          </p:nvGrpSpPr>
          <p:grpSpPr>
            <a:xfrm>
              <a:off x="7707715" y="3146904"/>
              <a:ext cx="3798485" cy="3287791"/>
              <a:chOff x="7707715" y="3146904"/>
              <a:chExt cx="3798485" cy="3287791"/>
            </a:xfrm>
          </p:grpSpPr>
          <p:sp>
            <p:nvSpPr>
              <p:cNvPr id="20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提问技巧：带教老师要学会引导实习生进行思考和提问，以便培养其临床思维能力和解决问题的能力。</a:t>
                </a:r>
                <a:endParaRPr kumimoji="1" lang="en-US" altLang="zh-CN" sz="18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提出</a:t>
                </a:r>
                <a:r>
                  <a:rPr lang="zh-CN" sz="1400" b="1">
                    <a:solidFill>
                      <a:schemeClr val="tx1">
                        <a:lumMod val="50000"/>
                        <a:lumOff val="50000"/>
                        <a:alpha val="100000"/>
                      </a:schemeClr>
                    </a:solidFill>
                    <a:latin typeface="微软雅黑"/>
                    <a:ea typeface="微软雅黑"/>
                  </a:rPr>
                  <a:t>开放性问题</a:t>
                </a:r>
                <a:r>
                  <a:rPr lang="zh-CN" sz="1400">
                    <a:solidFill>
                      <a:schemeClr val="tx1">
                        <a:lumMod val="50000"/>
                        <a:lumOff val="50000"/>
                        <a:alpha val="100000"/>
                      </a:schemeClr>
                    </a:solidFill>
                    <a:latin typeface="微软雅黑"/>
                    <a:ea typeface="微软雅黑"/>
                  </a:rPr>
                  <a:t>，鼓励实习生进行思考和讨论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提出</a:t>
                </a:r>
                <a:r>
                  <a:rPr lang="zh-CN" sz="1400" b="1">
                    <a:solidFill>
                      <a:schemeClr val="tx1">
                        <a:lumMod val="50000"/>
                        <a:lumOff val="50000"/>
                        <a:alpha val="100000"/>
                      </a:schemeClr>
                    </a:solidFill>
                    <a:latin typeface="微软雅黑"/>
                    <a:ea typeface="微软雅黑"/>
                  </a:rPr>
                  <a:t>具体问题</a:t>
                </a:r>
                <a:r>
                  <a:rPr lang="zh-CN" sz="1400">
                    <a:solidFill>
                      <a:schemeClr val="tx1">
                        <a:lumMod val="50000"/>
                        <a:lumOff val="50000"/>
                        <a:alpha val="100000"/>
                      </a:schemeClr>
                    </a:solidFill>
                    <a:latin typeface="微软雅黑"/>
                    <a:ea typeface="微软雅黑"/>
                  </a:rPr>
                  <a:t>，帮助实习生掌握儿科护理知识和技能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给予</a:t>
                </a:r>
                <a:r>
                  <a:rPr lang="zh-CN" sz="1400" b="1">
                    <a:solidFill>
                      <a:schemeClr val="tx1">
                        <a:lumMod val="50000"/>
                        <a:lumOff val="50000"/>
                        <a:alpha val="100000"/>
                      </a:schemeClr>
                    </a:solidFill>
                    <a:latin typeface="微软雅黑"/>
                    <a:ea typeface="微软雅黑"/>
                  </a:rPr>
                  <a:t>及时反馈</a:t>
                </a:r>
                <a:r>
                  <a:rPr lang="zh-CN" sz="1400">
                    <a:solidFill>
                      <a:schemeClr val="tx1">
                        <a:lumMod val="50000"/>
                        <a:lumOff val="50000"/>
                        <a:alpha val="100000"/>
                      </a:schemeClr>
                    </a:solidFill>
                    <a:latin typeface="微软雅黑"/>
                    <a:ea typeface="微软雅黑"/>
                  </a:rPr>
                  <a:t>，评价实习生的表现和改进意见</a:t>
                </a:r>
                <a:endParaRPr/>
              </a:p>
            </p:txBody>
          </p:sp>
        </p:grpSp>
      </p:grpSp>
      <p:sp>
        <p:nvSpPr>
          <p:cNvPr id="20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儿科护理带教中的沟通技巧</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grpSp>
        <p:nvGrpSpPr>
          <p:cNvPr id="21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1" name=""/>
            <p:cNvGrpSpPr/>
            <p:nvPr/>
          </p:nvGrpSpPr>
          <p:grpSpPr>
            <a:xfrm>
              <a:off x="685801" y="3146904"/>
              <a:ext cx="4207178" cy="3287791"/>
              <a:chOff x="685801" y="3146904"/>
              <a:chExt cx="4207178" cy="3287791"/>
            </a:xfrm>
          </p:grpSpPr>
          <p:sp>
            <p:nvSpPr>
              <p:cNvPr id="21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操作前指导：带教老师要在操作前向实习生讲解操作的目的、方法和注意事项，确保实习生充分了解操作过程。</a:t>
                </a:r>
                <a:endParaRPr kumimoji="1" lang="en-US" altLang="zh-CN" sz="1800" b="1">
                  <a:solidFill>
                    <a:schemeClr val="bg1"/>
                  </a:solidFill>
                  <a:latin typeface="+mj-ea"/>
                  <a:ea typeface="+mj-ea"/>
                </a:endParaRPr>
              </a:p>
            </p:txBody>
          </p:sp>
          <p:sp>
            <p:nvSpPr>
              <p:cNvPr id="21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介绍</a:t>
                </a:r>
                <a:r>
                  <a:rPr lang="zh-CN" sz="1400" b="1">
                    <a:solidFill>
                      <a:schemeClr val="tx1">
                        <a:lumMod val="50000"/>
                        <a:lumOff val="50000"/>
                        <a:alpha val="100000"/>
                      </a:schemeClr>
                    </a:solidFill>
                    <a:latin typeface="微软雅黑"/>
                    <a:ea typeface="微软雅黑"/>
                  </a:rPr>
                  <a:t>操作目的</a:t>
                </a:r>
                <a:r>
                  <a:rPr lang="zh-CN" sz="1400">
                    <a:solidFill>
                      <a:schemeClr val="tx1">
                        <a:lumMod val="50000"/>
                        <a:lumOff val="50000"/>
                        <a:alpha val="100000"/>
                      </a:schemeClr>
                    </a:solidFill>
                    <a:latin typeface="微软雅黑"/>
                    <a:ea typeface="微软雅黑"/>
                  </a:rPr>
                  <a:t>，帮助实习生理解操作的重要性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讲解</a:t>
                </a:r>
                <a:r>
                  <a:rPr lang="zh-CN" sz="1400" b="1">
                    <a:solidFill>
                      <a:schemeClr val="tx1">
                        <a:lumMod val="50000"/>
                        <a:lumOff val="50000"/>
                        <a:alpha val="100000"/>
                      </a:schemeClr>
                    </a:solidFill>
                    <a:latin typeface="微软雅黑"/>
                    <a:ea typeface="微软雅黑"/>
                  </a:rPr>
                  <a:t>操作方法</a:t>
                </a:r>
                <a:r>
                  <a:rPr lang="zh-CN" sz="1400">
                    <a:solidFill>
                      <a:schemeClr val="tx1">
                        <a:lumMod val="50000"/>
                        <a:lumOff val="50000"/>
                        <a:alpha val="100000"/>
                      </a:schemeClr>
                    </a:solidFill>
                    <a:latin typeface="微软雅黑"/>
                    <a:ea typeface="微软雅黑"/>
                  </a:rPr>
                  <a:t>，确保实习生掌握正确的操作步骤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a:t>
                </a:r>
                <a:r>
                  <a:rPr lang="zh-CN" sz="1400" b="1">
                    <a:solidFill>
                      <a:schemeClr val="tx1">
                        <a:lumMod val="50000"/>
                        <a:lumOff val="50000"/>
                        <a:alpha val="100000"/>
                      </a:schemeClr>
                    </a:solidFill>
                    <a:latin typeface="微软雅黑"/>
                    <a:ea typeface="微软雅黑"/>
                  </a:rPr>
                  <a:t>注意事项</a:t>
                </a:r>
                <a:r>
                  <a:rPr lang="zh-CN" sz="1400">
                    <a:solidFill>
                      <a:schemeClr val="tx1">
                        <a:lumMod val="50000"/>
                        <a:lumOff val="50000"/>
                        <a:alpha val="100000"/>
                      </a:schemeClr>
                    </a:solidFill>
                    <a:latin typeface="微软雅黑"/>
                    <a:ea typeface="微软雅黑"/>
                  </a:rPr>
                  <a:t>，预防实习生在操作过程中出现错误</a:t>
                </a:r>
                <a:endParaRPr/>
              </a:p>
            </p:txBody>
          </p:sp>
        </p:grpSp>
        <p:grpSp>
          <p:nvGrpSpPr>
            <p:cNvPr id="214" name=""/>
            <p:cNvGrpSpPr/>
            <p:nvPr/>
          </p:nvGrpSpPr>
          <p:grpSpPr>
            <a:xfrm>
              <a:off x="4408278" y="3146904"/>
              <a:ext cx="3798485" cy="3287791"/>
              <a:chOff x="4408278" y="3146904"/>
              <a:chExt cx="3798485" cy="3287791"/>
            </a:xfrm>
          </p:grpSpPr>
          <p:sp>
            <p:nvSpPr>
              <p:cNvPr id="21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操作中指导：带教老师要在操作过程中密切关注实习生的操作情况，及时给予指导和建议，确保操作顺利进行。</a:t>
                </a:r>
                <a:endParaRPr kumimoji="1" lang="en-US" altLang="zh-CN" sz="1800" b="1">
                  <a:solidFill>
                    <a:schemeClr val="bg1"/>
                  </a:solidFill>
                  <a:latin typeface="+mj-ea"/>
                  <a:ea typeface="+mj-ea"/>
                </a:endParaRPr>
              </a:p>
            </p:txBody>
          </p:sp>
          <p:sp>
            <p:nvSpPr>
              <p:cNvPr id="21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a:t>
                </a:r>
                <a:r>
                  <a:rPr lang="zh-CN" sz="1400" b="1">
                    <a:solidFill>
                      <a:schemeClr val="tx1">
                        <a:lumMod val="50000"/>
                        <a:lumOff val="50000"/>
                        <a:alpha val="100000"/>
                      </a:schemeClr>
                    </a:solidFill>
                    <a:latin typeface="微软雅黑"/>
                    <a:ea typeface="微软雅黑"/>
                  </a:rPr>
                  <a:t>操作步骤</a:t>
                </a:r>
                <a:r>
                  <a:rPr lang="zh-CN" sz="1400">
                    <a:solidFill>
                      <a:schemeClr val="tx1">
                        <a:lumMod val="50000"/>
                        <a:lumOff val="50000"/>
                        <a:alpha val="100000"/>
                      </a:schemeClr>
                    </a:solidFill>
                    <a:latin typeface="微软雅黑"/>
                    <a:ea typeface="微软雅黑"/>
                  </a:rPr>
                  <a:t>，确保实习生遵循正确的操作方法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实时反馈</a:t>
                </a:r>
                <a:r>
                  <a:rPr lang="zh-CN" sz="1400">
                    <a:solidFill>
                      <a:schemeClr val="tx1">
                        <a:lumMod val="50000"/>
                        <a:lumOff val="50000"/>
                        <a:alpha val="100000"/>
                      </a:schemeClr>
                    </a:solidFill>
                    <a:latin typeface="微软雅黑"/>
                    <a:ea typeface="微软雅黑"/>
                  </a:rPr>
                  <a:t>，评价实习生的表现和改进意见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a:t>
                </a:r>
                <a:r>
                  <a:rPr lang="zh-CN" sz="1400" b="1">
                    <a:solidFill>
                      <a:schemeClr val="tx1">
                        <a:lumMod val="50000"/>
                        <a:lumOff val="50000"/>
                        <a:alpha val="100000"/>
                      </a:schemeClr>
                    </a:solidFill>
                    <a:latin typeface="微软雅黑"/>
                    <a:ea typeface="微软雅黑"/>
                  </a:rPr>
                  <a:t>解决问题</a:t>
                </a:r>
                <a:r>
                  <a:rPr lang="zh-CN" sz="1400">
                    <a:solidFill>
                      <a:schemeClr val="tx1">
                        <a:lumMod val="50000"/>
                        <a:lumOff val="50000"/>
                        <a:alpha val="100000"/>
                      </a:schemeClr>
                    </a:solidFill>
                    <a:latin typeface="微软雅黑"/>
                    <a:ea typeface="微软雅黑"/>
                  </a:rPr>
                  <a:t>，防止实习生在操作过程中出现失误</a:t>
                </a:r>
                <a:endParaRPr/>
              </a:p>
            </p:txBody>
          </p:sp>
        </p:grpSp>
        <p:grpSp>
          <p:nvGrpSpPr>
            <p:cNvPr id="217" name=""/>
            <p:cNvGrpSpPr/>
            <p:nvPr/>
          </p:nvGrpSpPr>
          <p:grpSpPr>
            <a:xfrm>
              <a:off x="7707715" y="3146904"/>
              <a:ext cx="3798485" cy="3287791"/>
              <a:chOff x="7707715" y="3146904"/>
              <a:chExt cx="3798485" cy="3287791"/>
            </a:xfrm>
          </p:grpSpPr>
          <p:sp>
            <p:nvSpPr>
              <p:cNvPr id="21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操作后指导：带教老师要在操作结束后对实习生的操作进行评价和总结，以便实习生更好地掌握操作技巧。</a:t>
                </a:r>
                <a:endParaRPr kumimoji="1" lang="en-US" altLang="zh-CN" sz="1800" b="1">
                  <a:solidFill>
                    <a:schemeClr val="bg1"/>
                  </a:solidFill>
                  <a:latin typeface="+mj-ea"/>
                  <a:ea typeface="+mj-ea"/>
                </a:endParaRPr>
              </a:p>
            </p:txBody>
          </p:sp>
          <p:sp>
            <p:nvSpPr>
              <p:cNvPr id="21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a:t>
                </a:r>
                <a:r>
                  <a:rPr lang="zh-CN" sz="1400" b="1">
                    <a:solidFill>
                      <a:schemeClr val="tx1">
                        <a:lumMod val="50000"/>
                        <a:lumOff val="50000"/>
                        <a:alpha val="100000"/>
                      </a:schemeClr>
                    </a:solidFill>
                    <a:latin typeface="微软雅黑"/>
                    <a:ea typeface="微软雅黑"/>
                  </a:rPr>
                  <a:t>操作考核</a:t>
                </a:r>
                <a:r>
                  <a:rPr lang="zh-CN" sz="1400">
                    <a:solidFill>
                      <a:schemeClr val="tx1">
                        <a:lumMod val="50000"/>
                        <a:lumOff val="50000"/>
                        <a:alpha val="100000"/>
                      </a:schemeClr>
                    </a:solidFill>
                    <a:latin typeface="微软雅黑"/>
                    <a:ea typeface="微软雅黑"/>
                  </a:rPr>
                  <a:t>，评估实习生的实践能力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a:t>
                </a:r>
                <a:r>
                  <a:rPr lang="zh-CN" sz="1400" b="1">
                    <a:solidFill>
                      <a:schemeClr val="tx1">
                        <a:lumMod val="50000"/>
                        <a:lumOff val="50000"/>
                        <a:alpha val="100000"/>
                      </a:schemeClr>
                    </a:solidFill>
                    <a:latin typeface="微软雅黑"/>
                    <a:ea typeface="微软雅黑"/>
                  </a:rPr>
                  <a:t>操作中的问题</a:t>
                </a:r>
                <a:r>
                  <a:rPr lang="zh-CN" sz="1400">
                    <a:solidFill>
                      <a:schemeClr val="tx1">
                        <a:lumMod val="50000"/>
                        <a:lumOff val="50000"/>
                        <a:alpha val="100000"/>
                      </a:schemeClr>
                    </a:solidFill>
                    <a:latin typeface="微软雅黑"/>
                    <a:ea typeface="微软雅黑"/>
                  </a:rPr>
                  <a:t>，帮助实习生找出改进的方向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总结</a:t>
                </a:r>
                <a:r>
                  <a:rPr lang="zh-CN" sz="1400" b="1">
                    <a:solidFill>
                      <a:schemeClr val="tx1">
                        <a:lumMod val="50000"/>
                        <a:lumOff val="50000"/>
                        <a:alpha val="100000"/>
                      </a:schemeClr>
                    </a:solidFill>
                    <a:latin typeface="微软雅黑"/>
                    <a:ea typeface="微软雅黑"/>
                  </a:rPr>
                  <a:t>操作经验</a:t>
                </a:r>
                <a:r>
                  <a:rPr lang="zh-CN" sz="1400">
                    <a:solidFill>
                      <a:schemeClr val="tx1">
                        <a:lumMod val="50000"/>
                        <a:lumOff val="50000"/>
                        <a:alpha val="100000"/>
                      </a:schemeClr>
                    </a:solidFill>
                    <a:latin typeface="微软雅黑"/>
                    <a:ea typeface="微软雅黑"/>
                  </a:rPr>
                  <a:t>，提高实习生的实践能力和自信心</a:t>
                </a:r>
                <a:endParaRPr/>
              </a:p>
            </p:txBody>
          </p:sp>
        </p:grpSp>
      </p:grpSp>
      <p:sp>
        <p:nvSpPr>
          <p:cNvPr id="2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儿科护理带教中的实践操作指导</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儿科护理带教案例分析</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成功的儿科护理带教案例分析</a:t>
            </a:r>
            <a:endParaRPr lang="en-US" sz="3600" b="1">
              <a:latin typeface="微软雅黑"/>
              <a:ea typeface="微软雅黑"/>
            </a:endParaRPr>
          </a:p>
        </p:txBody>
      </p:sp>
      <p:sp>
        <p:nvSpPr>
          <p:cNvPr id="1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案例背景：一位实习生在带教老师的指导下，成功护理了一名患有急性喉炎的儿童，使其症状得到缓解。</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案例分析：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带教老师通过</a:t>
            </a:r>
            <a:r>
              <a:rPr lang="zh-CN" sz="1400" b="1" spc="300">
                <a:solidFill>
                  <a:schemeClr val="tx1">
                    <a:lumMod val="50000"/>
                    <a:lumOff val="50000"/>
                    <a:alpha val="100000"/>
                  </a:schemeClr>
                </a:solidFill>
                <a:latin typeface="微软雅黑"/>
                <a:ea typeface="微软雅黑"/>
              </a:rPr>
              <a:t>案例分析法</a:t>
            </a:r>
            <a:r>
              <a:rPr lang="zh-CN" sz="1400" spc="300">
                <a:solidFill>
                  <a:schemeClr val="tx1">
                    <a:lumMod val="50000"/>
                    <a:lumOff val="50000"/>
                    <a:alpha val="100000"/>
                  </a:schemeClr>
                </a:solidFill>
                <a:latin typeface="微软雅黑"/>
                <a:ea typeface="微软雅黑"/>
              </a:rPr>
              <a:t>，使实习生掌握了急性喉炎的护理知识和技能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带教老师通过</a:t>
            </a:r>
            <a:r>
              <a:rPr lang="zh-CN" sz="1400" b="1" spc="300">
                <a:solidFill>
                  <a:schemeClr val="tx1">
                    <a:lumMod val="50000"/>
                    <a:lumOff val="50000"/>
                    <a:alpha val="100000"/>
                  </a:schemeClr>
                </a:solidFill>
                <a:latin typeface="微软雅黑"/>
                <a:ea typeface="微软雅黑"/>
              </a:rPr>
              <a:t>实际操作法</a:t>
            </a:r>
            <a:r>
              <a:rPr lang="zh-CN" sz="1400" spc="300">
                <a:solidFill>
                  <a:schemeClr val="tx1">
                    <a:lumMod val="50000"/>
                    <a:lumOff val="50000"/>
                    <a:alpha val="100000"/>
                  </a:schemeClr>
                </a:solidFill>
                <a:latin typeface="微软雅黑"/>
                <a:ea typeface="微软雅黑"/>
              </a:rPr>
              <a:t>，提高了实习生的临床操作技能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带教老师通过</a:t>
            </a:r>
            <a:r>
              <a:rPr lang="zh-CN" sz="1400" b="1" spc="300">
                <a:solidFill>
                  <a:schemeClr val="tx1">
                    <a:lumMod val="50000"/>
                    <a:lumOff val="50000"/>
                    <a:alpha val="100000"/>
                  </a:schemeClr>
                </a:solidFill>
                <a:latin typeface="微软雅黑"/>
                <a:ea typeface="微软雅黑"/>
              </a:rPr>
              <a:t>角色扮演法</a:t>
            </a:r>
            <a:r>
              <a:rPr lang="zh-CN" sz="1400" spc="300">
                <a:solidFill>
                  <a:schemeClr val="tx1">
                    <a:lumMod val="50000"/>
                    <a:lumOff val="50000"/>
                    <a:alpha val="100000"/>
                  </a:schemeClr>
                </a:solidFill>
                <a:latin typeface="微软雅黑"/>
                <a:ea typeface="微软雅黑"/>
              </a:rPr>
              <a:t>，培养了实习生的沟通能力和团队协作能力</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案例启示：成功的儿科护理带教需要带教老师采用多种教学方法，注重实习生的实践能力培养，以及沟通能力和团队协作能力的培养。</a:t>
            </a:r>
            <a:endParaRPr/>
          </a:p>
        </p:txBody>
      </p:sp>
      <p:cxnSp>
        <p:nvCxnSpPr>
          <p:cNvPr id="1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https://d.book118.com/045020001322011111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儿科护理带教总结PPT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2024-09-17T21:22:25.153</cp:lastPrinted>
  <dcterms:created xsi:type="dcterms:W3CDTF">2024-09-17T13:22:25Z</dcterms:created>
  <dcterms:modified xsi:type="dcterms:W3CDTF">2024-09-17T13:22:27Z</dcterms:modified>
</cp:coreProperties>
</file>