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EA57A-00B4-41CA-93AB-71ACA2FDC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CD4D2-6004-43B5-A675-748F6EBA0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BFCBE-A24D-4999-AE86-8AC98C3E6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6B5CC7-148B-49A5-ADD5-CC7136477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C81CC6-39AE-4174-94F5-37B008332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7431BA-DF1D-4989-B1B1-65CC4883E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A8D5D1-10BD-473C-A601-BAC9BD20E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64240A-6579-46FD-AE5D-A56AE612B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13C8F4-362D-4FB4-B592-A4457C2D0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129609-210E-4491-9BF0-A07552AF1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D0FEF-0DF6-494E-9F85-88608E407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02003004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2811147" y="1735303"/>
            <a:ext cx="6586855" cy="7442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600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  <a:spcBef>
                <a:spcPts val="1"/>
              </a:spcBef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班子整改方案群众路</a:t>
            </a:r>
            <a:r>
              <a:rPr sz="51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150444" y="638707"/>
            <a:ext cx="2042160" cy="641794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15879"/>
              </a:lnSpc>
            </a:pPr>
            <a:r>
              <a:rPr sz="12300" spc="-80">
                <a:solidFill>
                  <a:srgbClr val="FFFFFF">
                    <a:alpha val="45882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12300" spc="-20">
                <a:solidFill>
                  <a:srgbClr val="FFFFFF">
                    <a:alpha val="45882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12300"/>
          </a:p>
        </p:txBody>
      </p:sp>
      <p:sp>
        <p:nvSpPr>
          <p:cNvPr id="5" name="textbox 5"/>
          <p:cNvSpPr/>
          <p:nvPr/>
        </p:nvSpPr>
        <p:spPr>
          <a:xfrm>
            <a:off x="6503815" y="1387807"/>
            <a:ext cx="2041525" cy="25520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85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10">
                <a:solidFill>
                  <a:srgbClr val="59AE93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9"/>
              </a:spcBef>
            </a:pPr>
            <a:r>
              <a:rPr sz="2400" spc="-10">
                <a:solidFill>
                  <a:srgbClr val="59AE93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班子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整改方案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2"/>
              </a:spcBef>
            </a:pPr>
            <a:r>
              <a:rPr sz="2400" spc="-10">
                <a:solidFill>
                  <a:srgbClr val="59AE93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群众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路线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7"/>
              </a:spcBef>
            </a:pPr>
            <a:r>
              <a:rPr sz="2400" spc="-10">
                <a:solidFill>
                  <a:srgbClr val="59AE93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施与监督</a:t>
            </a:r>
            <a:endParaRPr lang="Microsoft YaHei" altLang="Microsoft YaHei" sz="2400"/>
          </a:p>
          <a:p>
            <a:pPr algn="l" rtl="0" eaLnBrk="0">
              <a:lnSpc>
                <a:spcPct val="100000"/>
              </a:lnSpc>
            </a:pPr>
            <a:endParaRPr lang="Arial" altLang="Arial" sz="1400"/>
          </a:p>
          <a:p>
            <a:pPr algn="l" rtl="0" eaLnBrk="0">
              <a:lnSpc>
                <a:spcPct val="1187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59AE93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</a:t>
            </a:r>
            <a:endParaRPr lang="Microsoft YaHei" altLang="Microsoft YaHei" sz="2400"/>
          </a:p>
        </p:txBody>
      </p:sp>
      <p:sp>
        <p:nvSpPr>
          <p:cNvPr id="6" name="textbox 6"/>
          <p:cNvSpPr/>
          <p:nvPr/>
        </p:nvSpPr>
        <p:spPr>
          <a:xfrm>
            <a:off x="2978537" y="3120963"/>
            <a:ext cx="2233929" cy="1265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  <a:spcBef>
                <a:spcPts val="1"/>
              </a:spcBef>
            </a:pPr>
            <a:r>
              <a:rPr sz="9200" spc="-51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92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960975" y="1372744"/>
            <a:ext cx="76200" cy="411031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box 9"/>
          <p:cNvSpPr/>
          <p:nvPr/>
        </p:nvSpPr>
        <p:spPr>
          <a:xfrm>
            <a:off x="639721" y="1750237"/>
            <a:ext cx="1303655" cy="22593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6"/>
              </a:lnSpc>
            </a:pPr>
            <a:endParaRPr lang="Arial" altLang="Arial" sz="100"/>
          </a:p>
          <a:p>
            <a:pPr marL="12814" algn="l" rtl="0" eaLnBrk="0">
              <a:lnSpc>
                <a:spcPct val="86000"/>
              </a:lnSpc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200"/>
          </a:p>
          <a:p>
            <a:pPr marL="12700" algn="l" rtl="0" eaLnBrk="0">
              <a:lnSpc>
                <a:spcPct val="92000"/>
              </a:lnSpc>
              <a:spcBef>
                <a:spcPts val="1"/>
              </a:spcBef>
            </a:pPr>
            <a:r>
              <a:rPr sz="5100" spc="-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5100" spc="-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5FC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4594088" y="1695916"/>
            <a:ext cx="6466840" cy="3978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804"/>
              </a:lnSpc>
            </a:pPr>
            <a:endParaRPr lang="Arial" altLang="Arial" sz="100"/>
          </a:p>
          <a:p>
            <a:pPr marL="4105417" algn="l" rtl="0" eaLnBrk="0">
              <a:lnSpc>
                <a:spcPct val="93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整改的必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endParaRPr lang="Microsoft YaHei" altLang="Microsoft YaHei" sz="2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algn="r" rtl="0" eaLnBrk="0">
              <a:lnSpc>
                <a:spcPct val="91000"/>
              </a:lnSpc>
              <a:spcBef>
                <a:spcPts val="45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为了更好地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服务群众，提高班子的工</a:t>
            </a:r>
            <a:endParaRPr lang="Microsoft YaHei" altLang="Microsoft YaHei" sz="1500"/>
          </a:p>
          <a:p>
            <a:pPr algn="r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作效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率和工作质量，必须对班子进行</a:t>
            </a:r>
            <a:endParaRPr lang="Microsoft YaHei" altLang="Microsoft YaHei" sz="1500"/>
          </a:p>
          <a:p>
            <a:pPr marL="3406267" algn="l" rtl="0" eaLnBrk="0">
              <a:lnSpc>
                <a:spcPts val="1606"/>
              </a:lnSpc>
              <a:spcBef>
                <a:spcPts val="1071"/>
              </a:spcBef>
            </a:pPr>
            <a:r>
              <a:rPr sz="1300" spc="-4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整改</a:t>
            </a:r>
            <a:r>
              <a:rPr sz="1300" spc="-2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  <a:p>
            <a:pPr algn="l" rtl="0" eaLnBrk="0">
              <a:lnSpc>
                <a:spcPct val="142000"/>
              </a:lnSpc>
            </a:pPr>
            <a:endParaRPr lang="Arial" altLang="Arial" sz="1000"/>
          </a:p>
          <a:p>
            <a:pPr algn="l" rtl="0" eaLnBrk="0">
              <a:lnSpc>
                <a:spcPct val="142000"/>
              </a:lnSpc>
            </a:pPr>
            <a:endParaRPr lang="Arial" altLang="Arial" sz="1000"/>
          </a:p>
          <a:p>
            <a:pPr marL="584500" algn="l" rtl="0" eaLnBrk="0">
              <a:lnSpc>
                <a:spcPct val="92000"/>
              </a:lnSpc>
              <a:spcBef>
                <a:spcPts val="602"/>
              </a:spcBef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班子存在</a:t>
            </a: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</a:t>
            </a:r>
            <a:endParaRPr lang="Microsoft YaHei" altLang="Microsoft YaHei" sz="2000"/>
          </a:p>
          <a:p>
            <a:pPr algn="l" rtl="0" eaLnBrk="0">
              <a:lnSpc>
                <a:spcPct val="153000"/>
              </a:lnSpc>
            </a:pPr>
            <a:endParaRPr lang="Arial" altLang="Arial" sz="1000"/>
          </a:p>
          <a:p>
            <a:pPr marL="12890" algn="l" rtl="0" eaLnBrk="0">
              <a:lnSpc>
                <a:spcPct val="91000"/>
              </a:lnSpc>
              <a:spcBef>
                <a:spcPts val="461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践中，班子存在一些问题，如工</a:t>
            </a:r>
            <a:endParaRPr lang="Microsoft YaHei" altLang="Microsoft YaHei" sz="1500"/>
          </a:p>
          <a:p>
            <a:pPr marL="12700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作作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风不够扎实、服务群众意识不强</a:t>
            </a:r>
            <a:endParaRPr lang="Microsoft YaHei" altLang="Microsoft YaHei" sz="1500"/>
          </a:p>
          <a:p>
            <a:pPr marL="12890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等，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这些问题影响了班子的形象和公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800"/>
          </a:p>
          <a:p>
            <a:pPr algn="l" rtl="0" eaLnBrk="0">
              <a:lnSpc>
                <a:spcPct val="6064"/>
              </a:lnSpc>
            </a:pPr>
            <a:endParaRPr lang="Arial" altLang="Arial" sz="100"/>
          </a:p>
          <a:p>
            <a:pPr marL="13080" algn="l" rtl="0" eaLnBrk="0">
              <a:lnSpc>
                <a:spcPts val="1605"/>
              </a:lnSpc>
            </a:pPr>
            <a:r>
              <a:rPr sz="1300" spc="-4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信力</a:t>
            </a:r>
            <a:r>
              <a:rPr sz="1300" spc="-3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3" name="textbox 13"/>
          <p:cNvSpPr/>
          <p:nvPr/>
        </p:nvSpPr>
        <p:spPr>
          <a:xfrm>
            <a:off x="1200807" y="2442517"/>
            <a:ext cx="3070225" cy="9188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800"/>
              </a:lnSpc>
            </a:pPr>
            <a:endParaRPr lang="Arial" altLang="Arial" sz="100"/>
          </a:p>
          <a:p>
            <a:pPr marL="20510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随着社会的发展和进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步，群众对班子</a:t>
            </a:r>
            <a:endParaRPr lang="Microsoft YaHei" altLang="Microsoft YaHei" sz="1500"/>
          </a:p>
          <a:p>
            <a:pPr marL="19557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的期望和要求也在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不断提高，需要班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子不断适应和改进</a:t>
            </a:r>
            <a:r>
              <a:rPr sz="15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" name="textbox 14"/>
          <p:cNvSpPr/>
          <p:nvPr/>
        </p:nvSpPr>
        <p:spPr>
          <a:xfrm>
            <a:off x="442263" y="318468"/>
            <a:ext cx="2313304" cy="501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3590"/>
              </a:tabLst>
            </a:pPr>
            <a:r>
              <a:rPr sz="3000" spc="0"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绍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5" name="textbox 35"/>
          <p:cNvSpPr/>
          <p:nvPr/>
        </p:nvSpPr>
        <p:spPr>
          <a:xfrm>
            <a:off x="1770122" y="1697974"/>
            <a:ext cx="1822450" cy="306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4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社会环境</a:t>
            </a: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变化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5FC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889000" y="1333500"/>
            <a:ext cx="2465519" cy="3206265"/>
            <a:chExt cx="2465519" cy="3206265"/>
          </a:xfrm>
        </p:grpSpPr>
        <p:pic>
          <p:nvPicPr>
            <p:cNvPr id="37" name="picture 3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38" name="textbox 38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1001046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3600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3568700" y="1333500"/>
            <a:ext cx="2465519" cy="3206265"/>
            <a:chExt cx="2465519" cy="3206265"/>
          </a:xfrm>
        </p:grpSpPr>
        <p:pic>
          <p:nvPicPr>
            <p:cNvPr id="39" name="picture 39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40" name="textbox 40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999543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3600"/>
            </a:p>
          </p:txBody>
        </p:sp>
      </p:grpSp>
      <p:grpSp>
        <p:nvGrpSpPr>
          <p:cNvPr id="8" name="group 8"/>
          <p:cNvGrpSpPr/>
          <p:nvPr/>
        </p:nvGrpSpPr>
        <p:grpSpPr>
          <a:xfrm rot="21600000">
            <a:off x="6248400" y="1333500"/>
            <a:ext cx="2465519" cy="3206265"/>
            <a:chExt cx="2465519" cy="3206265"/>
          </a:xfrm>
        </p:grpSpPr>
        <p:pic>
          <p:nvPicPr>
            <p:cNvPr id="41" name="picture 4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42" name="textbox 42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998039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3600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8928100" y="1333500"/>
            <a:ext cx="2465519" cy="3206265"/>
            <a:chExt cx="2465519" cy="3206265"/>
          </a:xfrm>
        </p:grpSpPr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44" name="textbox 44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996537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</a:t>
              </a:r>
              <a:endParaRPr lang="Microsoft YaHei" altLang="Microsoft YaHei" sz="3600"/>
            </a:p>
          </p:txBody>
        </p:sp>
      </p:grpSp>
      <p:sp>
        <p:nvSpPr>
          <p:cNvPr id="45" name="textbox 45"/>
          <p:cNvSpPr/>
          <p:nvPr/>
        </p:nvSpPr>
        <p:spPr>
          <a:xfrm>
            <a:off x="9033664" y="4775016"/>
            <a:ext cx="2253614" cy="12598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11"/>
              </a:lnSpc>
            </a:pPr>
            <a:endParaRPr lang="Arial" altLang="Arial" sz="100"/>
          </a:p>
          <a:p>
            <a:pPr marL="50367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率</a:t>
            </a:r>
            <a:endParaRPr lang="Microsoft YaHei" altLang="Microsoft YaHei" sz="1500"/>
          </a:p>
          <a:p>
            <a:pPr algn="l" rtl="0" eaLnBrk="0">
              <a:lnSpc>
                <a:spcPct val="145000"/>
              </a:lnSpc>
            </a:pPr>
            <a:endParaRPr lang="Arial" altLang="Arial" sz="1000"/>
          </a:p>
          <a:p>
            <a:pPr marL="13899" algn="l" rtl="0" eaLnBrk="0">
              <a:lnSpc>
                <a:spcPct val="94000"/>
              </a:lnSpc>
              <a:spcBef>
                <a:spcPts val="393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通过整改，使班子在工作中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1300"/>
          </a:p>
          <a:p>
            <a:pPr marL="12700" algn="l" rtl="0" eaLnBrk="0">
              <a:lnSpc>
                <a:spcPct val="86000"/>
              </a:lnSpc>
              <a:spcBef>
                <a:spcPts val="795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各个环节更加规范、有序，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</a:t>
            </a:r>
            <a:endParaRPr lang="Microsoft YaHei" altLang="Microsoft YaHei" sz="1300"/>
          </a:p>
          <a:p>
            <a:pPr marL="358171" algn="l" rtl="0" eaLnBrk="0">
              <a:lnSpc>
                <a:spcPts val="2267"/>
              </a:lnSpc>
            </a:pPr>
            <a:r>
              <a:rPr sz="13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高工作效率和质</a:t>
            </a: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46" name="textbox 46"/>
          <p:cNvSpPr/>
          <p:nvPr/>
        </p:nvSpPr>
        <p:spPr>
          <a:xfrm>
            <a:off x="999418" y="4775617"/>
            <a:ext cx="2253614" cy="12592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38"/>
              </a:lnSpc>
            </a:pPr>
            <a:endParaRPr lang="Arial" altLang="Arial" sz="100"/>
          </a:p>
          <a:p>
            <a:pPr marL="480348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增强服务意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</a:t>
            </a:r>
            <a:endParaRPr lang="Microsoft YaHei" altLang="Microsoft YaHei" sz="1500"/>
          </a:p>
          <a:p>
            <a:pPr algn="l" rtl="0" eaLnBrk="0">
              <a:lnSpc>
                <a:spcPct val="145000"/>
              </a:lnSpc>
            </a:pPr>
            <a:endParaRPr lang="Arial" altLang="Arial" sz="1000"/>
          </a:p>
          <a:p>
            <a:pPr marL="13557" algn="l" rtl="0" eaLnBrk="0">
              <a:lnSpc>
                <a:spcPct val="94000"/>
              </a:lnSpc>
              <a:spcBef>
                <a:spcPts val="396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通过整改，使班子更加关注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群</a:t>
            </a:r>
            <a:endParaRPr lang="Microsoft YaHei" altLang="Microsoft YaHei" sz="1300"/>
          </a:p>
          <a:p>
            <a:pPr marL="12700" algn="l" rtl="0" eaLnBrk="0">
              <a:lnSpc>
                <a:spcPct val="86000"/>
              </a:lnSpc>
              <a:spcBef>
                <a:spcPts val="797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众的需求和利益，提高服务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群</a:t>
            </a:r>
            <a:endParaRPr lang="Microsoft YaHei" altLang="Microsoft YaHei" sz="1300"/>
          </a:p>
          <a:p>
            <a:pPr marL="441325" algn="l" rtl="0" eaLnBrk="0">
              <a:lnSpc>
                <a:spcPts val="2266"/>
              </a:lnSpc>
            </a:pPr>
            <a:r>
              <a:rPr sz="13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众的意识和能力。</a:t>
            </a:r>
            <a:endParaRPr lang="Microsoft YaHei" altLang="Microsoft YaHei" sz="1300"/>
          </a:p>
        </p:txBody>
      </p:sp>
      <p:sp>
        <p:nvSpPr>
          <p:cNvPr id="47" name="textbox 47"/>
          <p:cNvSpPr/>
          <p:nvPr/>
        </p:nvSpPr>
        <p:spPr>
          <a:xfrm>
            <a:off x="6357183" y="4774416"/>
            <a:ext cx="2251710" cy="12598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86"/>
              </a:lnSpc>
            </a:pPr>
            <a:endParaRPr lang="Arial" altLang="Arial" sz="100"/>
          </a:p>
          <a:p>
            <a:pPr marL="476113" algn="l" rtl="0" eaLnBrk="0">
              <a:lnSpc>
                <a:spcPct val="96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完善制度建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</a:t>
            </a:r>
            <a:endParaRPr lang="Microsoft YaHei" altLang="Microsoft YaHei" sz="1500"/>
          </a:p>
          <a:p>
            <a:pPr algn="l" rtl="0" eaLnBrk="0">
              <a:lnSpc>
                <a:spcPct val="143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401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建立健全各项规章制度，规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</a:t>
            </a:r>
            <a:endParaRPr lang="Microsoft YaHei" altLang="Microsoft YaHei" sz="1300"/>
          </a:p>
          <a:p>
            <a:pPr marL="13042" algn="l" rtl="0" eaLnBrk="0">
              <a:lnSpc>
                <a:spcPct val="86000"/>
              </a:lnSpc>
              <a:spcBef>
                <a:spcPts val="802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班子的运作和管理，确保各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</a:t>
            </a:r>
            <a:endParaRPr lang="Microsoft YaHei" altLang="Microsoft YaHei" sz="1300"/>
          </a:p>
          <a:p>
            <a:pPr marL="100653" algn="l" rtl="0" eaLnBrk="0">
              <a:lnSpc>
                <a:spcPts val="2253"/>
              </a:lnSpc>
            </a:pP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工作有章可循、有据可查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48" name="textbox 48"/>
          <p:cNvSpPr/>
          <p:nvPr/>
        </p:nvSpPr>
        <p:spPr>
          <a:xfrm>
            <a:off x="3677615" y="4776216"/>
            <a:ext cx="2253614" cy="12585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824"/>
              </a:lnSpc>
            </a:pPr>
            <a:endParaRPr lang="Arial" altLang="Arial" sz="100"/>
          </a:p>
          <a:p>
            <a:pPr marL="512989" algn="l" rtl="0" eaLnBrk="0">
              <a:lnSpc>
                <a:spcPct val="96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改进工作作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</a:t>
            </a:r>
            <a:endParaRPr lang="Microsoft YaHei" altLang="Microsoft YaHei" sz="1500"/>
          </a:p>
          <a:p>
            <a:pPr algn="l" rtl="0" eaLnBrk="0">
              <a:lnSpc>
                <a:spcPct val="143000"/>
              </a:lnSpc>
            </a:pPr>
            <a:endParaRPr lang="Arial" altLang="Arial" sz="1000"/>
          </a:p>
          <a:p>
            <a:pPr marL="17671" algn="l" rtl="0" eaLnBrk="0">
              <a:lnSpc>
                <a:spcPct val="94000"/>
              </a:lnSpc>
              <a:spcBef>
                <a:spcPts val="401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改变过去不良的工作作风，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</a:t>
            </a:r>
            <a:endParaRPr lang="Microsoft YaHei" altLang="Microsoft YaHei" sz="1300"/>
          </a:p>
          <a:p>
            <a:pPr marL="12700" algn="l" rtl="0" eaLnBrk="0">
              <a:lnSpc>
                <a:spcPct val="86000"/>
              </a:lnSpc>
              <a:spcBef>
                <a:spcPts val="797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成务实、高效的工作氛围，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</a:t>
            </a:r>
            <a:endParaRPr lang="Microsoft YaHei" altLang="Microsoft YaHei" sz="1300"/>
          </a:p>
          <a:p>
            <a:pPr marL="100653" algn="l" rtl="0" eaLnBrk="0">
              <a:lnSpc>
                <a:spcPts val="2262"/>
              </a:lnSpc>
            </a:pP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高班子的执行力和公信力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49" name="textbox 49"/>
          <p:cNvSpPr/>
          <p:nvPr/>
        </p:nvSpPr>
        <p:spPr>
          <a:xfrm>
            <a:off x="442263" y="318468"/>
            <a:ext cx="2313304" cy="506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78509"/>
              </a:tabLst>
            </a:pPr>
            <a:r>
              <a:rPr sz="3000" spc="0"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整改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5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picture 7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1" name="textbox 71"/>
          <p:cNvSpPr/>
          <p:nvPr/>
        </p:nvSpPr>
        <p:spPr>
          <a:xfrm>
            <a:off x="614089" y="1754123"/>
            <a:ext cx="3957954" cy="22580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8446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200"/>
          </a:p>
          <a:p>
            <a:pPr algn="l" rtl="0" eaLnBrk="0">
              <a:lnSpc>
                <a:spcPct val="1071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班子整改方</a:t>
            </a:r>
            <a:r>
              <a:rPr sz="5100" spc="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5FC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3" name="picture 7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289936" y="1498289"/>
            <a:ext cx="3861421" cy="3861421"/>
          </a:xfrm>
          <a:prstGeom prst="rect">
            <a:avLst/>
          </a:prstGeom>
        </p:spPr>
      </p:pic>
      <p:sp>
        <p:nvSpPr>
          <p:cNvPr id="74" name="textbox 74"/>
          <p:cNvSpPr/>
          <p:nvPr/>
        </p:nvSpPr>
        <p:spPr>
          <a:xfrm>
            <a:off x="376895" y="1630972"/>
            <a:ext cx="3798570" cy="11061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300"/>
              </a:lnSpc>
            </a:pPr>
            <a:endParaRPr lang="Arial" altLang="Arial" sz="100"/>
          </a:p>
          <a:p>
            <a:pPr marL="1342207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思想观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念</a:t>
            </a:r>
            <a:endParaRPr lang="Microsoft YaHei" altLang="Microsoft YaHei" sz="2300"/>
          </a:p>
          <a:p>
            <a:pPr algn="l" rtl="0" eaLnBrk="0">
              <a:lnSpc>
                <a:spcPct val="101000"/>
              </a:lnSpc>
            </a:pPr>
            <a:endParaRPr lang="Arial" altLang="Arial" sz="1300"/>
          </a:p>
          <a:p>
            <a:pPr algn="l" rtl="0" eaLnBrk="0">
              <a:lnSpc>
                <a:spcPct val="9311"/>
              </a:lnSpc>
            </a:pPr>
            <a:endParaRPr lang="Arial" altLang="Arial" sz="100"/>
          </a:p>
          <a:p>
            <a:pPr marL="1933320" indent="-1920620" algn="l" rtl="0" eaLnBrk="0">
              <a:lnSpc>
                <a:spcPct val="122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强班子成员对群众路线的认识，树立以人   </a:t>
            </a:r>
            <a:r>
              <a:rPr sz="150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民为中心的发展思想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75" name="textbox 75"/>
          <p:cNvSpPr/>
          <p:nvPr/>
        </p:nvSpPr>
        <p:spPr>
          <a:xfrm>
            <a:off x="8130333" y="4400129"/>
            <a:ext cx="3644265" cy="11087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90"/>
              </a:lnSpc>
            </a:pPr>
            <a:endParaRPr lang="Arial" altLang="Arial" sz="100"/>
          </a:p>
          <a:p>
            <a:pPr marL="1149907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组织建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</a:t>
            </a:r>
            <a:endParaRPr lang="Microsoft YaHei" altLang="Microsoft YaHei" sz="2300"/>
          </a:p>
          <a:p>
            <a:pPr algn="l" rtl="0" eaLnBrk="0">
              <a:lnSpc>
                <a:spcPct val="108000"/>
              </a:lnSpc>
            </a:pPr>
            <a:endParaRPr lang="Arial" altLang="Arial" sz="1200"/>
          </a:p>
          <a:p>
            <a:pPr marL="15938" indent="-3238" algn="l" rtl="0" eaLnBrk="0">
              <a:lnSpc>
                <a:spcPct val="123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强班子组织建设，提高组织凝聚力和战斗 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力。</a:t>
            </a:r>
            <a:endParaRPr lang="Microsoft YaHei" altLang="Microsoft YaHei" sz="1500"/>
          </a:p>
        </p:txBody>
      </p:sp>
      <p:sp>
        <p:nvSpPr>
          <p:cNvPr id="76" name="textbox 76"/>
          <p:cNvSpPr/>
          <p:nvPr/>
        </p:nvSpPr>
        <p:spPr>
          <a:xfrm>
            <a:off x="8136428" y="1629495"/>
            <a:ext cx="3792220" cy="833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129"/>
              </a:lnSpc>
            </a:pPr>
            <a:endParaRPr lang="Arial" altLang="Arial" sz="100"/>
          </a:p>
          <a:p>
            <a:pPr marL="114765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作风</a:t>
            </a:r>
            <a:endParaRPr lang="Microsoft YaHei" altLang="Microsoft YaHei" sz="2300"/>
          </a:p>
          <a:p>
            <a:pPr algn="l" rtl="0" eaLnBrk="0">
              <a:lnSpc>
                <a:spcPct val="143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4"/>
              </a:spcBef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改进工作作风，提高服务群众的意识和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力。</a:t>
            </a:r>
            <a:endParaRPr lang="Microsoft YaHei" altLang="Microsoft YaHei" sz="1500"/>
          </a:p>
        </p:txBody>
      </p:sp>
      <p:sp>
        <p:nvSpPr>
          <p:cNvPr id="77" name="textbox 77"/>
          <p:cNvSpPr/>
          <p:nvPr/>
        </p:nvSpPr>
        <p:spPr>
          <a:xfrm>
            <a:off x="549854" y="4400425"/>
            <a:ext cx="3604895" cy="8343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02"/>
              </a:lnSpc>
            </a:pPr>
            <a:endParaRPr lang="Arial" altLang="Arial" sz="100"/>
          </a:p>
          <a:p>
            <a:pPr marL="1150136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</a:t>
            </a:r>
            <a:endParaRPr lang="Microsoft YaHei" altLang="Microsoft YaHei" sz="2300"/>
          </a:p>
          <a:p>
            <a:pPr algn="l" rtl="0" eaLnBrk="0">
              <a:lnSpc>
                <a:spcPct val="14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完善相关制度，确保群众路线的贯彻落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实。</a:t>
            </a:r>
            <a:endParaRPr lang="Microsoft YaHei" altLang="Microsoft YaHei" sz="1500"/>
          </a:p>
        </p:txBody>
      </p:sp>
      <p:sp>
        <p:nvSpPr>
          <p:cNvPr id="78" name="textbox 78"/>
          <p:cNvSpPr/>
          <p:nvPr/>
        </p:nvSpPr>
        <p:spPr>
          <a:xfrm>
            <a:off x="442263" y="318468"/>
            <a:ext cx="2313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78509"/>
              </a:tabLst>
            </a:pPr>
            <a:r>
              <a:rPr sz="3000" spc="0"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整改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Microsoft YaHei" altLang="Microsoft YaHei" sz="3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7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9" name="path"/>
          <p:cNvSpPr/>
          <p:nvPr/>
        </p:nvSpPr>
        <p:spPr>
          <a:xfrm>
            <a:off x="7180954" y="1688045"/>
            <a:ext cx="682752" cy="682752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83BB7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0" name="path"/>
          <p:cNvSpPr/>
          <p:nvPr/>
        </p:nvSpPr>
        <p:spPr>
          <a:xfrm>
            <a:off x="4429411" y="1744053"/>
            <a:ext cx="682752" cy="682752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83BB7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1" name="path"/>
          <p:cNvSpPr/>
          <p:nvPr/>
        </p:nvSpPr>
        <p:spPr>
          <a:xfrm>
            <a:off x="4408822" y="4436915"/>
            <a:ext cx="682752" cy="682751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83BB7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path"/>
          <p:cNvSpPr/>
          <p:nvPr/>
        </p:nvSpPr>
        <p:spPr>
          <a:xfrm>
            <a:off x="7180954" y="4436915"/>
            <a:ext cx="682752" cy="682751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83BB7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5FC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" name="path"/>
          <p:cNvSpPr/>
          <p:nvPr/>
        </p:nvSpPr>
        <p:spPr>
          <a:xfrm>
            <a:off x="778587" y="1935244"/>
            <a:ext cx="10634823" cy="1709627"/>
          </a:xfrm>
          <a:custGeom>
            <a:rect l="0" t="0" r="0" b="0"/>
            <a:pathLst>
              <a:path w="16747" h="2692">
                <a:moveTo>
                  <a:pt x="7907" y="448"/>
                </a:moveTo>
                <a:cubicBezTo>
                  <a:pt x="7907" y="200"/>
                  <a:pt x="8108" y="0"/>
                  <a:pt x="8355" y="0"/>
                </a:cubicBezTo>
                <a:lnTo>
                  <a:pt x="8355" y="0"/>
                </a:lnTo>
                <a:lnTo>
                  <a:pt x="16299" y="0"/>
                </a:lnTo>
                <a:lnTo>
                  <a:pt x="16299" y="0"/>
                </a:lnTo>
                <a:lnTo>
                  <a:pt x="16299" y="0"/>
                </a:lnTo>
                <a:cubicBezTo>
                  <a:pt x="16546" y="0"/>
                  <a:pt x="16747" y="200"/>
                  <a:pt x="16747" y="448"/>
                </a:cubicBezTo>
                <a:lnTo>
                  <a:pt x="16747" y="448"/>
                </a:lnTo>
                <a:cubicBezTo>
                  <a:pt x="16747" y="448"/>
                  <a:pt x="16747" y="448"/>
                  <a:pt x="16747" y="448"/>
                </a:cubicBezTo>
                <a:lnTo>
                  <a:pt x="16747" y="448"/>
                </a:lnTo>
                <a:lnTo>
                  <a:pt x="16747" y="2243"/>
                </a:lnTo>
                <a:lnTo>
                  <a:pt x="16747" y="2243"/>
                </a:lnTo>
                <a:lnTo>
                  <a:pt x="16747" y="2243"/>
                </a:lnTo>
                <a:cubicBezTo>
                  <a:pt x="16747" y="2491"/>
                  <a:pt x="16546" y="2692"/>
                  <a:pt x="16299" y="2692"/>
                </a:cubicBezTo>
                <a:lnTo>
                  <a:pt x="16299" y="2692"/>
                </a:lnTo>
                <a:lnTo>
                  <a:pt x="8355" y="2692"/>
                </a:lnTo>
                <a:lnTo>
                  <a:pt x="8355" y="2692"/>
                </a:lnTo>
                <a:lnTo>
                  <a:pt x="8355" y="2692"/>
                </a:lnTo>
                <a:cubicBezTo>
                  <a:pt x="8108" y="2692"/>
                  <a:pt x="7907" y="2491"/>
                  <a:pt x="7907" y="2243"/>
                </a:cubicBezTo>
                <a:lnTo>
                  <a:pt x="7907" y="448"/>
                </a:lnTo>
                <a:close/>
              </a:path>
              <a:path w="16747" h="2692">
                <a:moveTo>
                  <a:pt x="0" y="448"/>
                </a:moveTo>
                <a:cubicBezTo>
                  <a:pt x="0" y="200"/>
                  <a:pt x="200" y="0"/>
                  <a:pt x="448" y="0"/>
                </a:cubicBezTo>
                <a:lnTo>
                  <a:pt x="448" y="0"/>
                </a:lnTo>
                <a:lnTo>
                  <a:pt x="8221" y="0"/>
                </a:lnTo>
                <a:lnTo>
                  <a:pt x="8221" y="0"/>
                </a:lnTo>
                <a:lnTo>
                  <a:pt x="8221" y="0"/>
                </a:lnTo>
                <a:cubicBezTo>
                  <a:pt x="8468" y="0"/>
                  <a:pt x="8669" y="200"/>
                  <a:pt x="8669" y="448"/>
                </a:cubicBezTo>
                <a:lnTo>
                  <a:pt x="8669" y="448"/>
                </a:lnTo>
                <a:cubicBezTo>
                  <a:pt x="8669" y="448"/>
                  <a:pt x="8669" y="448"/>
                  <a:pt x="8669" y="448"/>
                </a:cubicBezTo>
                <a:lnTo>
                  <a:pt x="8669" y="448"/>
                </a:lnTo>
                <a:lnTo>
                  <a:pt x="8669" y="2243"/>
                </a:lnTo>
                <a:lnTo>
                  <a:pt x="8669" y="2243"/>
                </a:lnTo>
                <a:lnTo>
                  <a:pt x="8669" y="2243"/>
                </a:lnTo>
                <a:cubicBezTo>
                  <a:pt x="8669" y="2491"/>
                  <a:pt x="8468" y="2692"/>
                  <a:pt x="8221" y="2692"/>
                </a:cubicBezTo>
                <a:lnTo>
                  <a:pt x="8221" y="2692"/>
                </a:lnTo>
                <a:lnTo>
                  <a:pt x="448" y="2692"/>
                </a:lnTo>
                <a:lnTo>
                  <a:pt x="448" y="2692"/>
                </a:lnTo>
                <a:lnTo>
                  <a:pt x="448" y="2692"/>
                </a:lnTo>
                <a:cubicBezTo>
                  <a:pt x="200" y="2692"/>
                  <a:pt x="0" y="2491"/>
                  <a:pt x="0" y="2243"/>
                </a:cubicBezTo>
                <a:lnTo>
                  <a:pt x="0" y="448"/>
                </a:lnTo>
                <a:close/>
              </a:path>
            </a:pathLst>
          </a:custGeom>
          <a:solidFill>
            <a:srgbClr val="59AE9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" name="path"/>
          <p:cNvSpPr/>
          <p:nvPr/>
        </p:nvSpPr>
        <p:spPr>
          <a:xfrm>
            <a:off x="778587" y="4047423"/>
            <a:ext cx="10634824" cy="1698791"/>
          </a:xfrm>
          <a:custGeom>
            <a:rect l="0" t="0" r="0" b="0"/>
            <a:pathLst>
              <a:path w="16747" h="2675">
                <a:moveTo>
                  <a:pt x="0" y="445"/>
                </a:moveTo>
                <a:cubicBezTo>
                  <a:pt x="0" y="199"/>
                  <a:pt x="199" y="0"/>
                  <a:pt x="445" y="0"/>
                </a:cubicBezTo>
                <a:lnTo>
                  <a:pt x="445" y="0"/>
                </a:lnTo>
                <a:lnTo>
                  <a:pt x="8223" y="0"/>
                </a:lnTo>
                <a:lnTo>
                  <a:pt x="8223" y="0"/>
                </a:lnTo>
                <a:lnTo>
                  <a:pt x="8223" y="0"/>
                </a:lnTo>
                <a:cubicBezTo>
                  <a:pt x="8470" y="0"/>
                  <a:pt x="8669" y="199"/>
                  <a:pt x="8669" y="445"/>
                </a:cubicBezTo>
                <a:lnTo>
                  <a:pt x="8669" y="445"/>
                </a:lnTo>
                <a:cubicBezTo>
                  <a:pt x="8669" y="445"/>
                  <a:pt x="8669" y="445"/>
                  <a:pt x="8669" y="445"/>
                </a:cubicBezTo>
                <a:lnTo>
                  <a:pt x="8669" y="445"/>
                </a:lnTo>
                <a:lnTo>
                  <a:pt x="8669" y="2229"/>
                </a:lnTo>
                <a:lnTo>
                  <a:pt x="8669" y="2229"/>
                </a:lnTo>
                <a:lnTo>
                  <a:pt x="8669" y="2229"/>
                </a:lnTo>
                <a:cubicBezTo>
                  <a:pt x="8669" y="2475"/>
                  <a:pt x="8470" y="2675"/>
                  <a:pt x="8223" y="2675"/>
                </a:cubicBezTo>
                <a:lnTo>
                  <a:pt x="8223" y="2675"/>
                </a:lnTo>
                <a:lnTo>
                  <a:pt x="445" y="2675"/>
                </a:lnTo>
                <a:lnTo>
                  <a:pt x="445" y="2675"/>
                </a:lnTo>
                <a:cubicBezTo>
                  <a:pt x="199" y="2675"/>
                  <a:pt x="0" y="2475"/>
                  <a:pt x="0" y="2229"/>
                </a:cubicBezTo>
                <a:lnTo>
                  <a:pt x="0" y="445"/>
                </a:lnTo>
                <a:close/>
              </a:path>
              <a:path w="16747" h="2675">
                <a:moveTo>
                  <a:pt x="7907" y="445"/>
                </a:moveTo>
                <a:cubicBezTo>
                  <a:pt x="7907" y="199"/>
                  <a:pt x="8106" y="0"/>
                  <a:pt x="8353" y="0"/>
                </a:cubicBezTo>
                <a:lnTo>
                  <a:pt x="8353" y="0"/>
                </a:lnTo>
                <a:lnTo>
                  <a:pt x="16301" y="0"/>
                </a:lnTo>
                <a:lnTo>
                  <a:pt x="16301" y="0"/>
                </a:lnTo>
                <a:lnTo>
                  <a:pt x="16301" y="0"/>
                </a:lnTo>
                <a:cubicBezTo>
                  <a:pt x="16548" y="0"/>
                  <a:pt x="16747" y="199"/>
                  <a:pt x="16747" y="445"/>
                </a:cubicBezTo>
                <a:lnTo>
                  <a:pt x="16747" y="445"/>
                </a:lnTo>
                <a:cubicBezTo>
                  <a:pt x="16747" y="445"/>
                  <a:pt x="16747" y="445"/>
                  <a:pt x="16747" y="445"/>
                </a:cubicBezTo>
                <a:lnTo>
                  <a:pt x="16747" y="445"/>
                </a:lnTo>
                <a:lnTo>
                  <a:pt x="16747" y="2229"/>
                </a:lnTo>
                <a:lnTo>
                  <a:pt x="16747" y="2229"/>
                </a:lnTo>
                <a:lnTo>
                  <a:pt x="16747" y="2229"/>
                </a:lnTo>
                <a:cubicBezTo>
                  <a:pt x="16747" y="2475"/>
                  <a:pt x="16548" y="2675"/>
                  <a:pt x="16301" y="2675"/>
                </a:cubicBezTo>
                <a:lnTo>
                  <a:pt x="16301" y="2675"/>
                </a:lnTo>
                <a:lnTo>
                  <a:pt x="8353" y="2675"/>
                </a:lnTo>
                <a:lnTo>
                  <a:pt x="8353" y="2675"/>
                </a:lnTo>
                <a:cubicBezTo>
                  <a:pt x="8106" y="2675"/>
                  <a:pt x="7907" y="2475"/>
                  <a:pt x="7907" y="2229"/>
                </a:cubicBezTo>
                <a:lnTo>
                  <a:pt x="7907" y="445"/>
                </a:lnTo>
                <a:close/>
              </a:path>
            </a:pathLst>
          </a:custGeom>
          <a:solidFill>
            <a:srgbClr val="59AE9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6" name="picture 10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208184" y="1910607"/>
            <a:ext cx="3775622" cy="3858890"/>
          </a:xfrm>
          <a:prstGeom prst="rect">
            <a:avLst/>
          </a:prstGeom>
        </p:spPr>
      </p:pic>
      <p:sp>
        <p:nvSpPr>
          <p:cNvPr id="107" name="textbox 107"/>
          <p:cNvSpPr/>
          <p:nvPr/>
        </p:nvSpPr>
        <p:spPr>
          <a:xfrm>
            <a:off x="8094411" y="4860614"/>
            <a:ext cx="3036570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456"/>
              </a:lnSpc>
            </a:pPr>
            <a:endParaRPr lang="Arial" altLang="Arial" sz="100"/>
          </a:p>
          <a:p>
            <a:pPr marL="2491867" indent="-2479167" algn="l" rtl="0" eaLnBrk="0">
              <a:lnSpc>
                <a:spcPct val="116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强监督检查，确保整改工作取得   </a:t>
            </a:r>
            <a:r>
              <a:rPr sz="12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实效</a:t>
            </a:r>
            <a:r>
              <a:rPr sz="12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108" name="textbox 108"/>
          <p:cNvSpPr/>
          <p:nvPr/>
        </p:nvSpPr>
        <p:spPr>
          <a:xfrm>
            <a:off x="8096697" y="2771989"/>
            <a:ext cx="3034029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928"/>
              </a:lnSpc>
            </a:pPr>
            <a:endParaRPr lang="Arial" altLang="Arial" sz="100"/>
          </a:p>
          <a:p>
            <a:pPr marL="1918461" indent="-1905761" algn="l" rtl="0" eaLnBrk="0">
              <a:lnSpc>
                <a:spcPct val="109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深入基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层开展调查研究，了解群众   </a:t>
            </a:r>
            <a:r>
              <a:rPr sz="14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需求和意见</a:t>
            </a:r>
            <a:r>
              <a:rPr sz="14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109" name="textbox 109"/>
          <p:cNvSpPr/>
          <p:nvPr/>
        </p:nvSpPr>
        <p:spPr>
          <a:xfrm>
            <a:off x="1218571" y="2771608"/>
            <a:ext cx="2880995" cy="508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164"/>
              </a:lnSpc>
            </a:pPr>
            <a:endParaRPr lang="Arial" altLang="Arial" sz="100"/>
          </a:p>
          <a:p>
            <a:pPr marL="12700" indent="1524" algn="l" rtl="0" eaLnBrk="0">
              <a:lnSpc>
                <a:spcPct val="105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组织班子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成员参加群众路线教育培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训，提高思想认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识。</a:t>
            </a:r>
            <a:endParaRPr lang="Microsoft YaHei" altLang="Microsoft YaHei" sz="1500"/>
          </a:p>
        </p:txBody>
      </p:sp>
      <p:sp>
        <p:nvSpPr>
          <p:cNvPr id="110" name="textbox 110"/>
          <p:cNvSpPr/>
          <p:nvPr/>
        </p:nvSpPr>
        <p:spPr>
          <a:xfrm>
            <a:off x="1217809" y="4860614"/>
            <a:ext cx="2881629" cy="507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662"/>
              </a:lnSpc>
            </a:pPr>
            <a:endParaRPr lang="Arial" altLang="Arial" sz="100"/>
          </a:p>
          <a:p>
            <a:pPr marL="12700" indent="571" algn="l" rtl="0" eaLnBrk="0">
              <a:lnSpc>
                <a:spcPct val="105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存在的问题，制定具体整改措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施并落实到位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11" name="textbox 111"/>
          <p:cNvSpPr/>
          <p:nvPr/>
        </p:nvSpPr>
        <p:spPr>
          <a:xfrm>
            <a:off x="442263" y="318468"/>
            <a:ext cx="2313304" cy="506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78509"/>
              </a:tabLst>
            </a:pPr>
            <a:r>
              <a:rPr sz="3000" spc="0"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整改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措施</a:t>
            </a:r>
            <a:endParaRPr lang="Microsoft YaHei" altLang="Microsoft YaHei" sz="3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11059289" y="5401182"/>
            <a:ext cx="602812" cy="626450"/>
            <a:chExt cx="602812" cy="626450"/>
          </a:xfrm>
        </p:grpSpPr>
        <p:sp>
          <p:nvSpPr>
            <p:cNvPr id="132" name="path"/>
            <p:cNvSpPr/>
            <p:nvPr/>
          </p:nvSpPr>
          <p:spPr>
            <a:xfrm>
              <a:off x="0" y="0"/>
              <a:ext cx="602812" cy="626450"/>
            </a:xfrm>
            <a:custGeom>
              <a:rect l="0" t="0" r="0" b="0"/>
              <a:pathLst>
                <a:path w="949" h="984">
                  <a:moveTo>
                    <a:pt x="0" y="493"/>
                  </a:moveTo>
                  <a:cubicBezTo>
                    <a:pt x="0" y="220"/>
                    <a:pt x="212" y="0"/>
                    <a:pt x="474" y="0"/>
                  </a:cubicBezTo>
                  <a:lnTo>
                    <a:pt x="474" y="0"/>
                  </a:lnTo>
                  <a:lnTo>
                    <a:pt x="474" y="0"/>
                  </a:lnTo>
                  <a:lnTo>
                    <a:pt x="474" y="0"/>
                  </a:lnTo>
                  <a:cubicBezTo>
                    <a:pt x="736" y="0"/>
                    <a:pt x="949" y="220"/>
                    <a:pt x="949" y="493"/>
                  </a:cubicBezTo>
                  <a:lnTo>
                    <a:pt x="949" y="493"/>
                  </a:lnTo>
                  <a:cubicBezTo>
                    <a:pt x="949" y="493"/>
                    <a:pt x="949" y="493"/>
                    <a:pt x="949" y="493"/>
                  </a:cubicBezTo>
                  <a:lnTo>
                    <a:pt x="949" y="493"/>
                  </a:lnTo>
                  <a:lnTo>
                    <a:pt x="949" y="493"/>
                  </a:lnTo>
                  <a:lnTo>
                    <a:pt x="949" y="493"/>
                  </a:lnTo>
                  <a:cubicBezTo>
                    <a:pt x="949" y="765"/>
                    <a:pt x="736" y="986"/>
                    <a:pt x="474" y="986"/>
                  </a:cubicBezTo>
                  <a:lnTo>
                    <a:pt x="474" y="986"/>
                  </a:lnTo>
                  <a:lnTo>
                    <a:pt x="474" y="986"/>
                  </a:lnTo>
                  <a:lnTo>
                    <a:pt x="474" y="986"/>
                  </a:lnTo>
                  <a:cubicBezTo>
                    <a:pt x="212" y="986"/>
                    <a:pt x="0" y="765"/>
                    <a:pt x="0" y="493"/>
                  </a:cubicBezTo>
                  <a:lnTo>
                    <a:pt x="0" y="493"/>
                  </a:lnTo>
                  <a:cubicBezTo>
                    <a:pt x="0" y="493"/>
                    <a:pt x="0" y="493"/>
                    <a:pt x="0" y="493"/>
                  </a:cubicBezTo>
                  <a:lnTo>
                    <a:pt x="0" y="493"/>
                  </a:lnTo>
                  <a:close/>
                </a:path>
              </a:pathLst>
            </a:custGeom>
            <a:solidFill>
              <a:srgbClr val="83BB7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textbox 133"/>
            <p:cNvSpPr/>
            <p:nvPr/>
          </p:nvSpPr>
          <p:spPr>
            <a:xfrm>
              <a:off x="-12700" y="-12700"/>
              <a:ext cx="628650" cy="727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8000"/>
                </a:lnSpc>
              </a:pPr>
              <a:endParaRPr lang="Arial" altLang="Arial" sz="1000"/>
            </a:p>
            <a:p>
              <a:pPr algn="l" rtl="0" eaLnBrk="0">
                <a:lnSpc>
                  <a:spcPct val="6238"/>
                </a:lnSpc>
              </a:pPr>
              <a:endParaRPr lang="Arial" altLang="Arial" sz="100"/>
            </a:p>
            <a:p>
              <a:pPr marL="129993" algn="l" rtl="0" eaLnBrk="0">
                <a:lnSpc>
                  <a:spcPct val="86000"/>
                </a:lnSpc>
              </a:pPr>
              <a:r>
                <a:rPr sz="2600" spc="5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6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</a:t>
              </a:r>
              <a:endParaRPr lang="Microsoft YaHei" altLang="Microsoft YaHei" sz="2600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11098379" y="1747647"/>
            <a:ext cx="602812" cy="626450"/>
            <a:chExt cx="602812" cy="626450"/>
          </a:xfrm>
        </p:grpSpPr>
        <p:sp>
          <p:nvSpPr>
            <p:cNvPr id="134" name="path"/>
            <p:cNvSpPr/>
            <p:nvPr/>
          </p:nvSpPr>
          <p:spPr>
            <a:xfrm>
              <a:off x="0" y="0"/>
              <a:ext cx="602812" cy="626450"/>
            </a:xfrm>
            <a:custGeom>
              <a:rect l="0" t="0" r="0" b="0"/>
              <a:pathLst>
                <a:path w="949" h="984">
                  <a:moveTo>
                    <a:pt x="0" y="493"/>
                  </a:moveTo>
                  <a:cubicBezTo>
                    <a:pt x="0" y="220"/>
                    <a:pt x="212" y="0"/>
                    <a:pt x="474" y="0"/>
                  </a:cubicBezTo>
                  <a:lnTo>
                    <a:pt x="474" y="0"/>
                  </a:lnTo>
                  <a:lnTo>
                    <a:pt x="474" y="0"/>
                  </a:lnTo>
                  <a:lnTo>
                    <a:pt x="474" y="0"/>
                  </a:lnTo>
                  <a:cubicBezTo>
                    <a:pt x="736" y="0"/>
                    <a:pt x="949" y="220"/>
                    <a:pt x="949" y="493"/>
                  </a:cubicBezTo>
                  <a:lnTo>
                    <a:pt x="949" y="493"/>
                  </a:lnTo>
                  <a:cubicBezTo>
                    <a:pt x="949" y="493"/>
                    <a:pt x="949" y="493"/>
                    <a:pt x="949" y="493"/>
                  </a:cubicBezTo>
                  <a:lnTo>
                    <a:pt x="949" y="493"/>
                  </a:lnTo>
                  <a:lnTo>
                    <a:pt x="949" y="493"/>
                  </a:lnTo>
                  <a:lnTo>
                    <a:pt x="949" y="493"/>
                  </a:lnTo>
                  <a:cubicBezTo>
                    <a:pt x="949" y="765"/>
                    <a:pt x="736" y="986"/>
                    <a:pt x="474" y="986"/>
                  </a:cubicBezTo>
                  <a:lnTo>
                    <a:pt x="474" y="986"/>
                  </a:lnTo>
                  <a:lnTo>
                    <a:pt x="474" y="986"/>
                  </a:lnTo>
                  <a:lnTo>
                    <a:pt x="474" y="986"/>
                  </a:lnTo>
                  <a:cubicBezTo>
                    <a:pt x="212" y="986"/>
                    <a:pt x="0" y="765"/>
                    <a:pt x="0" y="493"/>
                  </a:cubicBezTo>
                  <a:lnTo>
                    <a:pt x="0" y="493"/>
                  </a:lnTo>
                  <a:cubicBezTo>
                    <a:pt x="0" y="493"/>
                    <a:pt x="0" y="493"/>
                    <a:pt x="0" y="493"/>
                  </a:cubicBezTo>
                  <a:lnTo>
                    <a:pt x="0" y="493"/>
                  </a:lnTo>
                  <a:close/>
                </a:path>
              </a:pathLst>
            </a:custGeom>
            <a:solidFill>
              <a:srgbClr val="83BB7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textbox 135"/>
            <p:cNvSpPr/>
            <p:nvPr/>
          </p:nvSpPr>
          <p:spPr>
            <a:xfrm>
              <a:off x="-12700" y="-12700"/>
              <a:ext cx="628650" cy="727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marL="139665" algn="l" rtl="0" eaLnBrk="0">
                <a:lnSpc>
                  <a:spcPct val="86000"/>
                </a:lnSpc>
                <a:spcBef>
                  <a:spcPts val="7"/>
                </a:spcBef>
              </a:pPr>
              <a:r>
                <a:rPr sz="2600" spc="5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6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600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454962" y="5401182"/>
            <a:ext cx="602810" cy="626450"/>
            <a:chExt cx="602810" cy="626450"/>
          </a:xfrm>
        </p:grpSpPr>
        <p:sp>
          <p:nvSpPr>
            <p:cNvPr id="136" name="path"/>
            <p:cNvSpPr/>
            <p:nvPr/>
          </p:nvSpPr>
          <p:spPr>
            <a:xfrm>
              <a:off x="0" y="0"/>
              <a:ext cx="602810" cy="626450"/>
            </a:xfrm>
            <a:custGeom>
              <a:rect l="0" t="0" r="0" b="0"/>
              <a:pathLst>
                <a:path w="949" h="984">
                  <a:moveTo>
                    <a:pt x="0" y="493"/>
                  </a:moveTo>
                  <a:cubicBezTo>
                    <a:pt x="0" y="220"/>
                    <a:pt x="212" y="0"/>
                    <a:pt x="474" y="0"/>
                  </a:cubicBezTo>
                  <a:lnTo>
                    <a:pt x="474" y="0"/>
                  </a:lnTo>
                  <a:lnTo>
                    <a:pt x="474" y="0"/>
                  </a:lnTo>
                  <a:lnTo>
                    <a:pt x="474" y="0"/>
                  </a:lnTo>
                  <a:cubicBezTo>
                    <a:pt x="736" y="0"/>
                    <a:pt x="949" y="220"/>
                    <a:pt x="949" y="493"/>
                  </a:cubicBezTo>
                  <a:lnTo>
                    <a:pt x="949" y="493"/>
                  </a:lnTo>
                  <a:cubicBezTo>
                    <a:pt x="949" y="493"/>
                    <a:pt x="949" y="493"/>
                    <a:pt x="949" y="493"/>
                  </a:cubicBezTo>
                  <a:lnTo>
                    <a:pt x="949" y="493"/>
                  </a:lnTo>
                  <a:lnTo>
                    <a:pt x="949" y="493"/>
                  </a:lnTo>
                  <a:lnTo>
                    <a:pt x="949" y="493"/>
                  </a:lnTo>
                  <a:cubicBezTo>
                    <a:pt x="949" y="765"/>
                    <a:pt x="736" y="986"/>
                    <a:pt x="474" y="986"/>
                  </a:cubicBezTo>
                  <a:lnTo>
                    <a:pt x="474" y="986"/>
                  </a:lnTo>
                  <a:lnTo>
                    <a:pt x="474" y="986"/>
                  </a:lnTo>
                  <a:lnTo>
                    <a:pt x="474" y="986"/>
                  </a:lnTo>
                  <a:cubicBezTo>
                    <a:pt x="212" y="986"/>
                    <a:pt x="0" y="765"/>
                    <a:pt x="0" y="493"/>
                  </a:cubicBezTo>
                  <a:lnTo>
                    <a:pt x="0" y="493"/>
                  </a:lnTo>
                  <a:cubicBezTo>
                    <a:pt x="0" y="493"/>
                    <a:pt x="0" y="493"/>
                    <a:pt x="0" y="493"/>
                  </a:cubicBezTo>
                  <a:lnTo>
                    <a:pt x="0" y="493"/>
                  </a:lnTo>
                  <a:close/>
                </a:path>
              </a:pathLst>
            </a:custGeom>
            <a:solidFill>
              <a:srgbClr val="83BB7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textbox 137"/>
            <p:cNvSpPr/>
            <p:nvPr/>
          </p:nvSpPr>
          <p:spPr>
            <a:xfrm>
              <a:off x="-12700" y="-12700"/>
              <a:ext cx="628650" cy="727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236"/>
                </a:lnSpc>
              </a:pPr>
              <a:endParaRPr lang="Arial" altLang="Arial" sz="100"/>
            </a:p>
            <a:p>
              <a:pPr marL="133371" algn="l" rtl="0" eaLnBrk="0">
                <a:lnSpc>
                  <a:spcPct val="86000"/>
                </a:lnSpc>
              </a:pPr>
              <a:r>
                <a:rPr sz="2600" spc="5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6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600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494052" y="1747647"/>
            <a:ext cx="602810" cy="626450"/>
            <a:chExt cx="602810" cy="626450"/>
          </a:xfrm>
        </p:grpSpPr>
        <p:sp>
          <p:nvSpPr>
            <p:cNvPr id="138" name="path"/>
            <p:cNvSpPr/>
            <p:nvPr/>
          </p:nvSpPr>
          <p:spPr>
            <a:xfrm>
              <a:off x="0" y="0"/>
              <a:ext cx="602810" cy="626450"/>
            </a:xfrm>
            <a:custGeom>
              <a:rect l="0" t="0" r="0" b="0"/>
              <a:pathLst>
                <a:path w="949" h="984">
                  <a:moveTo>
                    <a:pt x="0" y="493"/>
                  </a:moveTo>
                  <a:cubicBezTo>
                    <a:pt x="0" y="220"/>
                    <a:pt x="212" y="0"/>
                    <a:pt x="474" y="0"/>
                  </a:cubicBezTo>
                  <a:lnTo>
                    <a:pt x="474" y="0"/>
                  </a:lnTo>
                  <a:lnTo>
                    <a:pt x="474" y="0"/>
                  </a:lnTo>
                  <a:lnTo>
                    <a:pt x="474" y="0"/>
                  </a:lnTo>
                  <a:cubicBezTo>
                    <a:pt x="736" y="0"/>
                    <a:pt x="949" y="220"/>
                    <a:pt x="949" y="493"/>
                  </a:cubicBezTo>
                  <a:lnTo>
                    <a:pt x="949" y="493"/>
                  </a:lnTo>
                  <a:cubicBezTo>
                    <a:pt x="949" y="493"/>
                    <a:pt x="949" y="493"/>
                    <a:pt x="949" y="493"/>
                  </a:cubicBezTo>
                  <a:lnTo>
                    <a:pt x="949" y="493"/>
                  </a:lnTo>
                  <a:lnTo>
                    <a:pt x="949" y="493"/>
                  </a:lnTo>
                  <a:lnTo>
                    <a:pt x="949" y="493"/>
                  </a:lnTo>
                  <a:cubicBezTo>
                    <a:pt x="949" y="765"/>
                    <a:pt x="736" y="986"/>
                    <a:pt x="474" y="986"/>
                  </a:cubicBezTo>
                  <a:lnTo>
                    <a:pt x="474" y="986"/>
                  </a:lnTo>
                  <a:lnTo>
                    <a:pt x="474" y="986"/>
                  </a:lnTo>
                  <a:lnTo>
                    <a:pt x="474" y="986"/>
                  </a:lnTo>
                  <a:cubicBezTo>
                    <a:pt x="212" y="986"/>
                    <a:pt x="0" y="765"/>
                    <a:pt x="0" y="493"/>
                  </a:cubicBezTo>
                  <a:lnTo>
                    <a:pt x="0" y="493"/>
                  </a:lnTo>
                  <a:cubicBezTo>
                    <a:pt x="0" y="493"/>
                    <a:pt x="0" y="493"/>
                    <a:pt x="0" y="493"/>
                  </a:cubicBezTo>
                  <a:lnTo>
                    <a:pt x="0" y="493"/>
                  </a:lnTo>
                  <a:close/>
                </a:path>
              </a:pathLst>
            </a:custGeom>
            <a:solidFill>
              <a:srgbClr val="83BB7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textbox 139"/>
            <p:cNvSpPr/>
            <p:nvPr/>
          </p:nvSpPr>
          <p:spPr>
            <a:xfrm>
              <a:off x="-12700" y="-12700"/>
              <a:ext cx="628650" cy="727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7560"/>
                </a:lnSpc>
              </a:pPr>
              <a:endParaRPr lang="Arial" altLang="Arial" sz="100"/>
            </a:p>
            <a:p>
              <a:pPr marL="143049" algn="l" rtl="0" eaLnBrk="0">
                <a:lnSpc>
                  <a:spcPct val="86000"/>
                </a:lnSpc>
              </a:pPr>
              <a:r>
                <a:rPr sz="2600" spc="5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6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600"/>
            </a:p>
          </p:txBody>
        </p:sp>
      </p:grpSp>
      <p:sp>
        <p:nvSpPr>
          <p:cNvPr id="140" name="textbox 140"/>
          <p:cNvSpPr/>
          <p:nvPr/>
        </p:nvSpPr>
        <p:spPr>
          <a:xfrm>
            <a:off x="1217828" y="4334751"/>
            <a:ext cx="1014730" cy="295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85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9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整改落</a:t>
            </a:r>
            <a:r>
              <a:rPr sz="19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</a:t>
            </a:r>
            <a:endParaRPr lang="Microsoft YaHei" altLang="Microsoft YaHei" sz="1900"/>
          </a:p>
        </p:txBody>
      </p:sp>
      <p:sp>
        <p:nvSpPr>
          <p:cNvPr id="141" name="textbox 141"/>
          <p:cNvSpPr/>
          <p:nvPr/>
        </p:nvSpPr>
        <p:spPr>
          <a:xfrm>
            <a:off x="1221295" y="2222440"/>
            <a:ext cx="1010919" cy="2959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310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9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教育培</a:t>
            </a:r>
            <a:r>
              <a:rPr sz="19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</a:t>
            </a:r>
            <a:endParaRPr lang="Microsoft YaHei" altLang="Microsoft YaHei" sz="1900"/>
          </a:p>
        </p:txBody>
      </p:sp>
      <p:sp>
        <p:nvSpPr>
          <p:cNvPr id="142" name="textbox 142"/>
          <p:cNvSpPr/>
          <p:nvPr/>
        </p:nvSpPr>
        <p:spPr>
          <a:xfrm>
            <a:off x="9964263" y="4341906"/>
            <a:ext cx="1012825" cy="295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95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9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</a:t>
            </a:r>
            <a:r>
              <a:rPr sz="19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</a:t>
            </a:r>
            <a:endParaRPr lang="Microsoft YaHei" altLang="Microsoft YaHei" sz="1900"/>
          </a:p>
        </p:txBody>
      </p:sp>
      <p:sp>
        <p:nvSpPr>
          <p:cNvPr id="143" name="textbox 143"/>
          <p:cNvSpPr/>
          <p:nvPr/>
        </p:nvSpPr>
        <p:spPr>
          <a:xfrm>
            <a:off x="9964511" y="2230585"/>
            <a:ext cx="1012189" cy="295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15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9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调查研</a:t>
            </a:r>
            <a:r>
              <a:rPr sz="19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究</a:t>
            </a:r>
            <a:endParaRPr lang="Microsoft YaHei" altLang="Microsoft YaHei" sz="19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5FC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5" name="picture 14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784330"/>
            <a:ext cx="3497685" cy="3774098"/>
          </a:xfrm>
          <a:prstGeom prst="rect">
            <a:avLst/>
          </a:prstGeom>
        </p:spPr>
      </p:pic>
      <p:grpSp>
        <p:nvGrpSpPr>
          <p:cNvPr id="26" name="group 26"/>
          <p:cNvGrpSpPr/>
          <p:nvPr/>
        </p:nvGrpSpPr>
        <p:grpSpPr>
          <a:xfrm rot="21600000">
            <a:off x="3853565" y="1300997"/>
            <a:ext cx="3657601" cy="2370382"/>
            <a:chExt cx="3657601" cy="2370382"/>
          </a:xfrm>
        </p:grpSpPr>
        <p:grpSp>
          <p:nvGrpSpPr>
            <p:cNvPr id="28" name="group 28"/>
            <p:cNvGrpSpPr/>
            <p:nvPr/>
          </p:nvGrpSpPr>
          <p:grpSpPr>
            <a:xfrm rot="21600000">
              <a:off x="0" y="0"/>
              <a:ext cx="3657601" cy="2370382"/>
              <a:chExt cx="3657601" cy="2370382"/>
            </a:xfrm>
          </p:grpSpPr>
          <p:sp>
            <p:nvSpPr>
              <p:cNvPr id="146" name="path"/>
              <p:cNvSpPr/>
              <p:nvPr/>
            </p:nvSpPr>
            <p:spPr>
              <a:xfrm>
                <a:off x="0" y="380687"/>
                <a:ext cx="3657601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83BB7A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47" name="path"/>
              <p:cNvSpPr/>
              <p:nvPr/>
            </p:nvSpPr>
            <p:spPr>
              <a:xfrm>
                <a:off x="0" y="0"/>
                <a:ext cx="3657601" cy="719328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59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83BB7A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8" name="textbox 148"/>
            <p:cNvSpPr/>
            <p:nvPr/>
          </p:nvSpPr>
          <p:spPr>
            <a:xfrm>
              <a:off x="314635" y="218002"/>
              <a:ext cx="1813560" cy="96075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6179"/>
                </a:lnSpc>
              </a:pPr>
              <a:endParaRPr lang="Arial" altLang="Arial" sz="100"/>
            </a:p>
            <a:p>
              <a:pPr marL="23291" algn="l" rtl="0" eaLnBrk="0">
                <a:lnSpc>
                  <a:spcPct val="91000"/>
                </a:lnSpc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一阶段</a:t>
              </a:r>
              <a:endParaRPr lang="Microsoft YaHei" altLang="Microsoft YaHei" sz="1600"/>
            </a:p>
            <a:p>
              <a:pPr algn="l" rtl="0" eaLnBrk="0">
                <a:lnSpc>
                  <a:spcPct val="147000"/>
                </a:lnSpc>
              </a:pPr>
              <a:endParaRPr lang="Arial" altLang="Arial" sz="1000"/>
            </a:p>
            <a:p>
              <a:pPr algn="l" rtl="0" eaLnBrk="0">
                <a:lnSpc>
                  <a:spcPct val="147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91000"/>
                </a:lnSpc>
                <a:spcBef>
                  <a:spcPts val="2"/>
                </a:spcBef>
              </a:pPr>
              <a:r>
                <a:rPr sz="1500" spc="1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教育培训(1个月)</a:t>
              </a:r>
              <a:r>
                <a:rPr sz="1500" spc="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7873179" y="1300997"/>
            <a:ext cx="3657600" cy="2370382"/>
            <a:chExt cx="3657600" cy="2370382"/>
          </a:xfrm>
        </p:grpSpPr>
        <p:grpSp>
          <p:nvGrpSpPr>
            <p:cNvPr id="32" name="group 32"/>
            <p:cNvGrpSpPr/>
            <p:nvPr/>
          </p:nvGrpSpPr>
          <p:grpSpPr>
            <a:xfrm rot="21600000">
              <a:off x="0" y="0"/>
              <a:ext cx="3657600" cy="2370382"/>
              <a:chExt cx="3657600" cy="2370382"/>
            </a:xfrm>
          </p:grpSpPr>
          <p:sp>
            <p:nvSpPr>
              <p:cNvPr id="149" name="path"/>
              <p:cNvSpPr/>
              <p:nvPr/>
            </p:nvSpPr>
            <p:spPr>
              <a:xfrm>
                <a:off x="0" y="380687"/>
                <a:ext cx="3657600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83BB7A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0" name="path"/>
              <p:cNvSpPr/>
              <p:nvPr/>
            </p:nvSpPr>
            <p:spPr>
              <a:xfrm>
                <a:off x="0" y="0"/>
                <a:ext cx="3657600" cy="719328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60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83BB7A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51" name="textbox 151"/>
            <p:cNvSpPr/>
            <p:nvPr/>
          </p:nvSpPr>
          <p:spPr>
            <a:xfrm>
              <a:off x="315396" y="218002"/>
              <a:ext cx="1812289" cy="96075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6179"/>
                </a:lnSpc>
              </a:pPr>
              <a:endParaRPr lang="Arial" altLang="Arial" sz="100"/>
            </a:p>
            <a:p>
              <a:pPr marL="22531" algn="l" rtl="0" eaLnBrk="0">
                <a:lnSpc>
                  <a:spcPct val="91000"/>
                </a:lnSpc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二阶段</a:t>
              </a:r>
              <a:endParaRPr lang="Microsoft YaHei" altLang="Microsoft YaHei" sz="1600"/>
            </a:p>
            <a:p>
              <a:pPr algn="l" rtl="0" eaLnBrk="0">
                <a:lnSpc>
                  <a:spcPct val="147000"/>
                </a:lnSpc>
              </a:pPr>
              <a:endParaRPr lang="Arial" altLang="Arial" sz="1000"/>
            </a:p>
            <a:p>
              <a:pPr algn="l" rtl="0" eaLnBrk="0">
                <a:lnSpc>
                  <a:spcPct val="147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91000"/>
                </a:lnSpc>
                <a:spcBef>
                  <a:spcPts val="2"/>
                </a:spcBef>
              </a:pPr>
              <a:r>
                <a:rPr sz="1500" spc="1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调查研究(2个月)</a:t>
              </a:r>
              <a:r>
                <a:rPr sz="1500" spc="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3853565" y="3895299"/>
            <a:ext cx="3657601" cy="2307632"/>
            <a:chExt cx="3657601" cy="2307632"/>
          </a:xfrm>
        </p:grpSpPr>
        <p:grpSp>
          <p:nvGrpSpPr>
            <p:cNvPr id="36" name="group 36"/>
            <p:cNvGrpSpPr/>
            <p:nvPr/>
          </p:nvGrpSpPr>
          <p:grpSpPr>
            <a:xfrm rot="21600000">
              <a:off x="0" y="0"/>
              <a:ext cx="3657601" cy="2307632"/>
              <a:chExt cx="3657601" cy="2307632"/>
            </a:xfrm>
          </p:grpSpPr>
          <p:sp>
            <p:nvSpPr>
              <p:cNvPr id="152" name="path"/>
              <p:cNvSpPr/>
              <p:nvPr/>
            </p:nvSpPr>
            <p:spPr>
              <a:xfrm>
                <a:off x="0" y="317936"/>
                <a:ext cx="3657601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83BB7A">
                  <a:alpha val="8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3" name="path"/>
              <p:cNvSpPr/>
              <p:nvPr/>
            </p:nvSpPr>
            <p:spPr>
              <a:xfrm>
                <a:off x="0" y="0"/>
                <a:ext cx="3657601" cy="719327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59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83BB7A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54" name="textbox 154"/>
            <p:cNvSpPr/>
            <p:nvPr/>
          </p:nvSpPr>
          <p:spPr>
            <a:xfrm>
              <a:off x="313111" y="218001"/>
              <a:ext cx="1814829" cy="96075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6182"/>
                </a:lnSpc>
              </a:pPr>
              <a:endParaRPr lang="Arial" altLang="Arial" sz="100"/>
            </a:p>
            <a:p>
              <a:pPr marL="24815" algn="l" rtl="0" eaLnBrk="0">
                <a:lnSpc>
                  <a:spcPct val="91000"/>
                </a:lnSpc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三阶段</a:t>
              </a:r>
              <a:endParaRPr lang="Microsoft YaHei" altLang="Microsoft YaHei" sz="1600"/>
            </a:p>
            <a:p>
              <a:pPr algn="l" rtl="0" eaLnBrk="0">
                <a:lnSpc>
                  <a:spcPct val="147000"/>
                </a:lnSpc>
              </a:pPr>
              <a:endParaRPr lang="Arial" altLang="Arial" sz="1000"/>
            </a:p>
            <a:p>
              <a:pPr algn="l" rtl="0" eaLnBrk="0">
                <a:lnSpc>
                  <a:spcPct val="147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91000"/>
                </a:lnSpc>
                <a:spcBef>
                  <a:spcPts val="3"/>
                </a:spcBef>
              </a:pPr>
              <a:r>
                <a:rPr sz="1500" spc="1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整改落实(3个月)</a:t>
              </a:r>
              <a:r>
                <a:rPr sz="150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7873179" y="3895299"/>
            <a:ext cx="3657600" cy="2307632"/>
            <a:chExt cx="3657600" cy="2307632"/>
          </a:xfrm>
        </p:grpSpPr>
        <p:grpSp>
          <p:nvGrpSpPr>
            <p:cNvPr id="40" name="group 40"/>
            <p:cNvGrpSpPr/>
            <p:nvPr/>
          </p:nvGrpSpPr>
          <p:grpSpPr>
            <a:xfrm rot="21600000">
              <a:off x="0" y="0"/>
              <a:ext cx="3657600" cy="2307632"/>
              <a:chExt cx="3657600" cy="2307632"/>
            </a:xfrm>
          </p:grpSpPr>
          <p:sp>
            <p:nvSpPr>
              <p:cNvPr id="155" name="path"/>
              <p:cNvSpPr/>
              <p:nvPr/>
            </p:nvSpPr>
            <p:spPr>
              <a:xfrm>
                <a:off x="0" y="317936"/>
                <a:ext cx="3657600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83BB7A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6" name="path"/>
              <p:cNvSpPr/>
              <p:nvPr/>
            </p:nvSpPr>
            <p:spPr>
              <a:xfrm>
                <a:off x="0" y="0"/>
                <a:ext cx="3657600" cy="719327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60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83BB7A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57" name="textbox 157"/>
            <p:cNvSpPr/>
            <p:nvPr/>
          </p:nvSpPr>
          <p:spPr>
            <a:xfrm>
              <a:off x="316348" y="218001"/>
              <a:ext cx="1699895" cy="96393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6182"/>
                </a:lnSpc>
              </a:pPr>
              <a:endParaRPr lang="Arial" altLang="Arial" sz="100"/>
            </a:p>
            <a:p>
              <a:pPr marL="21578" algn="l" rtl="0" eaLnBrk="0">
                <a:lnSpc>
                  <a:spcPct val="91000"/>
                </a:lnSpc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四阶段</a:t>
              </a:r>
              <a:endParaRPr lang="Microsoft YaHei" altLang="Microsoft YaHei" sz="1600"/>
            </a:p>
            <a:p>
              <a:pPr algn="l" rtl="0" eaLnBrk="0">
                <a:lnSpc>
                  <a:spcPct val="148000"/>
                </a:lnSpc>
              </a:pPr>
              <a:endParaRPr lang="Arial" altLang="Arial" sz="1000"/>
            </a:p>
            <a:p>
              <a:pPr algn="l" rtl="0" eaLnBrk="0">
                <a:lnSpc>
                  <a:spcPct val="148000"/>
                </a:lnSpc>
              </a:pPr>
              <a:endParaRPr lang="Arial" altLang="Arial" sz="1000"/>
            </a:p>
            <a:p>
              <a:pPr algn="l" rtl="0" eaLnBrk="0">
                <a:lnSpc>
                  <a:spcPct val="128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91000"/>
                </a:lnSpc>
              </a:pPr>
              <a:r>
                <a:rPr sz="1500" spc="1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监督检查(长期)</a:t>
              </a:r>
              <a:r>
                <a:rPr sz="1500" spc="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sp>
        <p:nvSpPr>
          <p:cNvPr id="158" name="textbox 158"/>
          <p:cNvSpPr/>
          <p:nvPr/>
        </p:nvSpPr>
        <p:spPr>
          <a:xfrm>
            <a:off x="442263" y="318468"/>
            <a:ext cx="2694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78509"/>
              </a:tabLst>
            </a:pPr>
            <a:r>
              <a:rPr sz="3000" spc="0"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整改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AE9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时间表</a:t>
            </a:r>
            <a:endParaRPr lang="Microsoft YaHei" altLang="Microsoft YaHei" sz="3000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59AE9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59AE93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59AE93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59AE93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59AE93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9" name="picture 17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80" name="textbox 180"/>
          <p:cNvSpPr/>
          <p:nvPr/>
        </p:nvSpPr>
        <p:spPr>
          <a:xfrm>
            <a:off x="607517" y="1754123"/>
            <a:ext cx="2649854" cy="22586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45018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200"/>
          </a:p>
          <a:p>
            <a:pPr marL="12700" algn="l" rtl="0" eaLnBrk="0">
              <a:lnSpc>
                <a:spcPct val="92000"/>
              </a:lnSpc>
              <a:spcBef>
                <a:spcPts val="7"/>
              </a:spcBef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群众路</a:t>
            </a:r>
            <a:r>
              <a:rPr sz="51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https://d.book118.com/045020030042011122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2024-09-25T14:47:07.980</cp:lastPrinted>
  <dcterms:created xsi:type="dcterms:W3CDTF">2024-09-25T06:47:08Z</dcterms:created>
  <dcterms:modified xsi:type="dcterms:W3CDTF">2024-09-25T06:47:09Z</dcterms:modified>
</cp:coreProperties>
</file>