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CE190-1EA6-40FC-A2ED-76091DC9A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8A1A1-DA58-4269-8682-E9FB6D8C8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6DE72-095E-4D13-A0BE-B3E5EE068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C37D3-EB1B-4830-A06C-9C25AD2C9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791E1-BE69-494A-9CF4-C6034E611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E26FE8-83F0-478A-B9D7-734BDB83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B7AFE-2073-4036-93FE-1B06D306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3BB8F-366A-41B0-AB7E-25484837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1CE1C-C27F-4FDF-8C3E-745885876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C4340-61E5-4481-8917-89E99A35B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17574-F951-47CB-B739-D86B54E89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96818" y="1350879"/>
            <a:ext cx="5315584" cy="14884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563836" y="3276511"/>
            <a:ext cx="4883150" cy="27209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8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8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6.png" /><Relationship Id="rId5" Type="http://schemas.openxmlformats.org/officeDocument/2006/relationships/image" Target="../media/image8.png" /><Relationship Id="rId6" Type="http://schemas.openxmlformats.org/officeDocument/2006/relationships/image" Target="../media/image7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8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6.png" /><Relationship Id="rId6" Type="http://schemas.openxmlformats.org/officeDocument/2006/relationships/image" Target="../media/image8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8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223220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31968" y="1183234"/>
            <a:ext cx="6540500" cy="894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700" b="1" spc="-10">
                <a:solidFill>
                  <a:srgbClr val="FFFFFF"/>
                </a:solidFill>
                <a:latin typeface="微软雅黑"/>
                <a:cs typeface="微软雅黑"/>
              </a:rPr>
              <a:t>山西省煤机行业报告</a:t>
            </a:r>
            <a:endParaRPr sz="57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706424" y="573776"/>
            <a:ext cx="1549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25">
                <a:solidFill>
                  <a:srgbClr val="FFFFFF"/>
                </a:solidFill>
              </a:rPr>
              <a:t>目录</a:t>
            </a:r>
            <a:endParaRPr sz="6000"/>
          </a:p>
        </p:txBody>
      </p:sp>
      <p:sp>
        <p:nvSpPr>
          <p:cNvPr id="4" name="object 4"/>
          <p:cNvSpPr txBox="1"/>
          <p:nvPr/>
        </p:nvSpPr>
        <p:spPr>
          <a:xfrm>
            <a:off x="9640840" y="1720832"/>
            <a:ext cx="16649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3370" y="1669880"/>
            <a:ext cx="4191000" cy="337502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行业概述与发展背景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主要生产企业与竞争格局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技术创新与产品研发进展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供应链管理优化与协同发展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市场营销策略调整与拓展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未来发展趋势预测与挑战应对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46614" y="1614764"/>
            <a:ext cx="4680585" cy="1925320"/>
          </a:xfrm>
          <a:prstGeom prst="rect">
            <a:avLst/>
          </a:prstGeom>
        </p:spPr>
        <p:txBody>
          <a:bodyPr vert="horz" wrap="square" lIns="0" tIns="274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65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40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1550"/>
              </a:spcBef>
            </a:pPr>
            <a:r>
              <a:rPr sz="4050" b="1" spc="-10">
                <a:solidFill>
                  <a:srgbClr val="FFFFFF"/>
                </a:solidFill>
                <a:latin typeface="微软雅黑"/>
                <a:cs typeface="微软雅黑"/>
              </a:rPr>
              <a:t>行业概述与发展背景</a:t>
            </a:r>
            <a:endParaRPr sz="40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15756" y="2976815"/>
            <a:ext cx="2044064" cy="266700"/>
          </a:xfrm>
          <a:custGeom>
            <a:rect l="l" t="t" r="r" b="b"/>
            <a:pathLst>
              <a:path w="2044064" h="266700">
                <a:moveTo>
                  <a:pt x="1811662" y="266383"/>
                </a:moveTo>
                <a:lnTo>
                  <a:pt x="1843263" y="166189"/>
                </a:lnTo>
                <a:lnTo>
                  <a:pt x="0" y="166189"/>
                </a:lnTo>
                <a:lnTo>
                  <a:pt x="0" y="99927"/>
                </a:lnTo>
                <a:lnTo>
                  <a:pt x="1843263" y="99927"/>
                </a:lnTo>
                <a:lnTo>
                  <a:pt x="1811662" y="0"/>
                </a:lnTo>
                <a:lnTo>
                  <a:pt x="2043576" y="133058"/>
                </a:lnTo>
                <a:lnTo>
                  <a:pt x="1811662" y="266383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215756" y="4343930"/>
            <a:ext cx="2044064" cy="268605"/>
          </a:xfrm>
          <a:custGeom>
            <a:rect l="l" t="t" r="r" b="b"/>
            <a:pathLst>
              <a:path w="2044064" h="268604">
                <a:moveTo>
                  <a:pt x="1811662" y="268328"/>
                </a:moveTo>
                <a:lnTo>
                  <a:pt x="1843263" y="167671"/>
                </a:lnTo>
                <a:lnTo>
                  <a:pt x="0" y="167671"/>
                </a:lnTo>
                <a:lnTo>
                  <a:pt x="0" y="100926"/>
                </a:lnTo>
                <a:lnTo>
                  <a:pt x="1843263" y="100926"/>
                </a:lnTo>
                <a:lnTo>
                  <a:pt x="1811662" y="0"/>
                </a:lnTo>
                <a:lnTo>
                  <a:pt x="2043576" y="134299"/>
                </a:lnTo>
                <a:lnTo>
                  <a:pt x="1811662" y="268328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215743" y="1566354"/>
            <a:ext cx="2044064" cy="1649095"/>
          </a:xfrm>
          <a:custGeom>
            <a:rect l="l" t="t" r="r" b="b"/>
            <a:pathLst>
              <a:path w="2044064" h="1649095">
                <a:moveTo>
                  <a:pt x="178892" y="272465"/>
                </a:moveTo>
                <a:lnTo>
                  <a:pt x="129959" y="223596"/>
                </a:lnTo>
                <a:lnTo>
                  <a:pt x="97586" y="259029"/>
                </a:lnTo>
                <a:lnTo>
                  <a:pt x="69227" y="297903"/>
                </a:lnTo>
                <a:lnTo>
                  <a:pt x="45250" y="339877"/>
                </a:lnTo>
                <a:lnTo>
                  <a:pt x="25984" y="384594"/>
                </a:lnTo>
                <a:lnTo>
                  <a:pt x="11785" y="431723"/>
                </a:lnTo>
                <a:lnTo>
                  <a:pt x="3009" y="480923"/>
                </a:lnTo>
                <a:lnTo>
                  <a:pt x="0" y="531850"/>
                </a:lnTo>
                <a:lnTo>
                  <a:pt x="0" y="1648853"/>
                </a:lnTo>
                <a:lnTo>
                  <a:pt x="68453" y="1648853"/>
                </a:lnTo>
                <a:lnTo>
                  <a:pt x="68453" y="535063"/>
                </a:lnTo>
                <a:lnTo>
                  <a:pt x="71920" y="484644"/>
                </a:lnTo>
                <a:lnTo>
                  <a:pt x="81991" y="436257"/>
                </a:lnTo>
                <a:lnTo>
                  <a:pt x="98209" y="390372"/>
                </a:lnTo>
                <a:lnTo>
                  <a:pt x="120078" y="347472"/>
                </a:lnTo>
                <a:lnTo>
                  <a:pt x="147129" y="308013"/>
                </a:lnTo>
                <a:lnTo>
                  <a:pt x="178892" y="272465"/>
                </a:lnTo>
                <a:close/>
              </a:path>
              <a:path w="2044064" h="1649095">
                <a:moveTo>
                  <a:pt x="2043582" y="133819"/>
                </a:moveTo>
                <a:lnTo>
                  <a:pt x="1811680" y="0"/>
                </a:lnTo>
                <a:lnTo>
                  <a:pt x="1843278" y="100571"/>
                </a:lnTo>
                <a:lnTo>
                  <a:pt x="430199" y="100571"/>
                </a:lnTo>
                <a:lnTo>
                  <a:pt x="381063" y="103390"/>
                </a:lnTo>
                <a:lnTo>
                  <a:pt x="333502" y="111645"/>
                </a:lnTo>
                <a:lnTo>
                  <a:pt x="287807" y="125018"/>
                </a:lnTo>
                <a:lnTo>
                  <a:pt x="244335" y="143192"/>
                </a:lnTo>
                <a:lnTo>
                  <a:pt x="203365" y="165862"/>
                </a:lnTo>
                <a:lnTo>
                  <a:pt x="165239" y="192697"/>
                </a:lnTo>
                <a:lnTo>
                  <a:pt x="130276" y="223405"/>
                </a:lnTo>
                <a:lnTo>
                  <a:pt x="179285" y="272211"/>
                </a:lnTo>
                <a:lnTo>
                  <a:pt x="214337" y="241884"/>
                </a:lnTo>
                <a:lnTo>
                  <a:pt x="253047" y="216115"/>
                </a:lnTo>
                <a:lnTo>
                  <a:pt x="294970" y="195313"/>
                </a:lnTo>
                <a:lnTo>
                  <a:pt x="339648" y="179908"/>
                </a:lnTo>
                <a:lnTo>
                  <a:pt x="386664" y="170357"/>
                </a:lnTo>
                <a:lnTo>
                  <a:pt x="435546" y="167081"/>
                </a:lnTo>
                <a:lnTo>
                  <a:pt x="1843278" y="167081"/>
                </a:lnTo>
                <a:lnTo>
                  <a:pt x="1811680" y="267385"/>
                </a:lnTo>
                <a:lnTo>
                  <a:pt x="1985835" y="167081"/>
                </a:lnTo>
                <a:lnTo>
                  <a:pt x="2043582" y="133819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1171291" y="2749587"/>
            <a:ext cx="3088640" cy="3272790"/>
            <a:chOff x="1171291" y="2749587"/>
            <a:chExt cx="3088640" cy="3272790"/>
          </a:xfrm>
        </p:grpSpPr>
        <p:sp>
          <p:nvSpPr>
            <p:cNvPr id="6" name="object 6"/>
            <p:cNvSpPr/>
            <p:nvPr/>
          </p:nvSpPr>
          <p:spPr>
            <a:xfrm>
              <a:off x="2215743" y="4372901"/>
              <a:ext cx="2044064" cy="1649095"/>
            </a:xfrm>
            <a:custGeom>
              <a:rect l="l" t="t" r="r" b="b"/>
              <a:pathLst>
                <a:path w="2044064" h="1649095">
                  <a:moveTo>
                    <a:pt x="2043582" y="1514081"/>
                  </a:moveTo>
                  <a:lnTo>
                    <a:pt x="1985835" y="1480591"/>
                  </a:lnTo>
                  <a:lnTo>
                    <a:pt x="1811680" y="1379562"/>
                  </a:lnTo>
                  <a:lnTo>
                    <a:pt x="1843278" y="1480591"/>
                  </a:lnTo>
                  <a:lnTo>
                    <a:pt x="435546" y="1480591"/>
                  </a:lnTo>
                  <a:lnTo>
                    <a:pt x="386664" y="1477276"/>
                  </a:lnTo>
                  <a:lnTo>
                    <a:pt x="339648" y="1467662"/>
                  </a:lnTo>
                  <a:lnTo>
                    <a:pt x="294970" y="1452156"/>
                  </a:lnTo>
                  <a:lnTo>
                    <a:pt x="253047" y="1431201"/>
                  </a:lnTo>
                  <a:lnTo>
                    <a:pt x="214337" y="1405242"/>
                  </a:lnTo>
                  <a:lnTo>
                    <a:pt x="179285" y="1374698"/>
                  </a:lnTo>
                  <a:lnTo>
                    <a:pt x="178269" y="1375714"/>
                  </a:lnTo>
                  <a:lnTo>
                    <a:pt x="147129" y="1340853"/>
                  </a:lnTo>
                  <a:lnTo>
                    <a:pt x="120078" y="1301407"/>
                  </a:lnTo>
                  <a:lnTo>
                    <a:pt x="98209" y="1258506"/>
                  </a:lnTo>
                  <a:lnTo>
                    <a:pt x="81991" y="1212634"/>
                  </a:lnTo>
                  <a:lnTo>
                    <a:pt x="71920" y="1164247"/>
                  </a:lnTo>
                  <a:lnTo>
                    <a:pt x="68453" y="1113840"/>
                  </a:lnTo>
                  <a:lnTo>
                    <a:pt x="68453" y="0"/>
                  </a:lnTo>
                  <a:lnTo>
                    <a:pt x="0" y="0"/>
                  </a:lnTo>
                  <a:lnTo>
                    <a:pt x="0" y="1117053"/>
                  </a:lnTo>
                  <a:lnTo>
                    <a:pt x="3009" y="1167968"/>
                  </a:lnTo>
                  <a:lnTo>
                    <a:pt x="11785" y="1217155"/>
                  </a:lnTo>
                  <a:lnTo>
                    <a:pt x="25984" y="1264285"/>
                  </a:lnTo>
                  <a:lnTo>
                    <a:pt x="45250" y="1308989"/>
                  </a:lnTo>
                  <a:lnTo>
                    <a:pt x="69227" y="1350949"/>
                  </a:lnTo>
                  <a:lnTo>
                    <a:pt x="97586" y="1389824"/>
                  </a:lnTo>
                  <a:lnTo>
                    <a:pt x="129959" y="1425244"/>
                  </a:lnTo>
                  <a:lnTo>
                    <a:pt x="130835" y="1424368"/>
                  </a:lnTo>
                  <a:lnTo>
                    <a:pt x="165239" y="1454785"/>
                  </a:lnTo>
                  <a:lnTo>
                    <a:pt x="203365" y="1481823"/>
                  </a:lnTo>
                  <a:lnTo>
                    <a:pt x="244335" y="1504645"/>
                  </a:lnTo>
                  <a:lnTo>
                    <a:pt x="287807" y="1522945"/>
                  </a:lnTo>
                  <a:lnTo>
                    <a:pt x="333502" y="1536420"/>
                  </a:lnTo>
                  <a:lnTo>
                    <a:pt x="381063" y="1544726"/>
                  </a:lnTo>
                  <a:lnTo>
                    <a:pt x="430199" y="1547571"/>
                  </a:lnTo>
                  <a:lnTo>
                    <a:pt x="1843278" y="1547571"/>
                  </a:lnTo>
                  <a:lnTo>
                    <a:pt x="1811680" y="1648866"/>
                  </a:lnTo>
                  <a:lnTo>
                    <a:pt x="2043582" y="1514081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171291" y="2749587"/>
              <a:ext cx="2089150" cy="2089150"/>
            </a:xfrm>
            <a:custGeom>
              <a:rect l="l" t="t" r="r" b="b"/>
              <a:pathLst>
                <a:path w="2089150" h="2089150">
                  <a:moveTo>
                    <a:pt x="1044462" y="2088927"/>
                  </a:moveTo>
                  <a:lnTo>
                    <a:pt x="996652" y="2087853"/>
                  </a:lnTo>
                  <a:lnTo>
                    <a:pt x="949394" y="2084659"/>
                  </a:lnTo>
                  <a:lnTo>
                    <a:pt x="902734" y="2079393"/>
                  </a:lnTo>
                  <a:lnTo>
                    <a:pt x="856718" y="2072100"/>
                  </a:lnTo>
                  <a:lnTo>
                    <a:pt x="811392" y="2062826"/>
                  </a:lnTo>
                  <a:lnTo>
                    <a:pt x="766802" y="2051618"/>
                  </a:lnTo>
                  <a:lnTo>
                    <a:pt x="722994" y="2038522"/>
                  </a:lnTo>
                  <a:lnTo>
                    <a:pt x="680014" y="2023583"/>
                  </a:lnTo>
                  <a:lnTo>
                    <a:pt x="637909" y="2006848"/>
                  </a:lnTo>
                  <a:lnTo>
                    <a:pt x="596725" y="1988363"/>
                  </a:lnTo>
                  <a:lnTo>
                    <a:pt x="556506" y="1968174"/>
                  </a:lnTo>
                  <a:lnTo>
                    <a:pt x="517301" y="1946327"/>
                  </a:lnTo>
                  <a:lnTo>
                    <a:pt x="479154" y="1922869"/>
                  </a:lnTo>
                  <a:lnTo>
                    <a:pt x="442112" y="1897844"/>
                  </a:lnTo>
                  <a:lnTo>
                    <a:pt x="406221" y="1871300"/>
                  </a:lnTo>
                  <a:lnTo>
                    <a:pt x="371527" y="1843282"/>
                  </a:lnTo>
                  <a:lnTo>
                    <a:pt x="338076" y="1813837"/>
                  </a:lnTo>
                  <a:lnTo>
                    <a:pt x="305914" y="1783011"/>
                  </a:lnTo>
                  <a:lnTo>
                    <a:pt x="275088" y="1750849"/>
                  </a:lnTo>
                  <a:lnTo>
                    <a:pt x="245643" y="1717398"/>
                  </a:lnTo>
                  <a:lnTo>
                    <a:pt x="217625" y="1682704"/>
                  </a:lnTo>
                  <a:lnTo>
                    <a:pt x="191081" y="1646813"/>
                  </a:lnTo>
                  <a:lnTo>
                    <a:pt x="166057" y="1609771"/>
                  </a:lnTo>
                  <a:lnTo>
                    <a:pt x="142598" y="1571624"/>
                  </a:lnTo>
                  <a:lnTo>
                    <a:pt x="120751" y="1532419"/>
                  </a:lnTo>
                  <a:lnTo>
                    <a:pt x="100562" y="1492200"/>
                  </a:lnTo>
                  <a:lnTo>
                    <a:pt x="82077" y="1451016"/>
                  </a:lnTo>
                  <a:lnTo>
                    <a:pt x="65342" y="1408911"/>
                  </a:lnTo>
                  <a:lnTo>
                    <a:pt x="50404" y="1365931"/>
                  </a:lnTo>
                  <a:lnTo>
                    <a:pt x="37307" y="1322123"/>
                  </a:lnTo>
                  <a:lnTo>
                    <a:pt x="26099" y="1277533"/>
                  </a:lnTo>
                  <a:lnTo>
                    <a:pt x="16826" y="1232207"/>
                  </a:lnTo>
                  <a:lnTo>
                    <a:pt x="9533" y="1186191"/>
                  </a:lnTo>
                  <a:lnTo>
                    <a:pt x="4267" y="1139531"/>
                  </a:lnTo>
                  <a:lnTo>
                    <a:pt x="1073" y="1092273"/>
                  </a:lnTo>
                  <a:lnTo>
                    <a:pt x="0" y="1044463"/>
                  </a:lnTo>
                  <a:lnTo>
                    <a:pt x="1074" y="996654"/>
                  </a:lnTo>
                  <a:lnTo>
                    <a:pt x="4268" y="949396"/>
                  </a:lnTo>
                  <a:lnTo>
                    <a:pt x="9534" y="902735"/>
                  </a:lnTo>
                  <a:lnTo>
                    <a:pt x="16827" y="856719"/>
                  </a:lnTo>
                  <a:lnTo>
                    <a:pt x="26101" y="811393"/>
                  </a:lnTo>
                  <a:lnTo>
                    <a:pt x="37309" y="766803"/>
                  </a:lnTo>
                  <a:lnTo>
                    <a:pt x="50405" y="722995"/>
                  </a:lnTo>
                  <a:lnTo>
                    <a:pt x="65344" y="680015"/>
                  </a:lnTo>
                  <a:lnTo>
                    <a:pt x="82079" y="637910"/>
                  </a:lnTo>
                  <a:lnTo>
                    <a:pt x="100564" y="596725"/>
                  </a:lnTo>
                  <a:lnTo>
                    <a:pt x="120753" y="556507"/>
                  </a:lnTo>
                  <a:lnTo>
                    <a:pt x="142600" y="517302"/>
                  </a:lnTo>
                  <a:lnTo>
                    <a:pt x="166059" y="479155"/>
                  </a:lnTo>
                  <a:lnTo>
                    <a:pt x="191083" y="442113"/>
                  </a:lnTo>
                  <a:lnTo>
                    <a:pt x="217627" y="406222"/>
                  </a:lnTo>
                  <a:lnTo>
                    <a:pt x="245645" y="371528"/>
                  </a:lnTo>
                  <a:lnTo>
                    <a:pt x="275090" y="338077"/>
                  </a:lnTo>
                  <a:lnTo>
                    <a:pt x="305917" y="305915"/>
                  </a:lnTo>
                  <a:lnTo>
                    <a:pt x="338079" y="275089"/>
                  </a:lnTo>
                  <a:lnTo>
                    <a:pt x="371530" y="245644"/>
                  </a:lnTo>
                  <a:lnTo>
                    <a:pt x="406224" y="217626"/>
                  </a:lnTo>
                  <a:lnTo>
                    <a:pt x="442115" y="191082"/>
                  </a:lnTo>
                  <a:lnTo>
                    <a:pt x="479157" y="166057"/>
                  </a:lnTo>
                  <a:lnTo>
                    <a:pt x="517304" y="142599"/>
                  </a:lnTo>
                  <a:lnTo>
                    <a:pt x="556509" y="120752"/>
                  </a:lnTo>
                  <a:lnTo>
                    <a:pt x="596727" y="100563"/>
                  </a:lnTo>
                  <a:lnTo>
                    <a:pt x="637912" y="82078"/>
                  </a:lnTo>
                  <a:lnTo>
                    <a:pt x="680017" y="65343"/>
                  </a:lnTo>
                  <a:lnTo>
                    <a:pt x="722997" y="50405"/>
                  </a:lnTo>
                  <a:lnTo>
                    <a:pt x="766805" y="37308"/>
                  </a:lnTo>
                  <a:lnTo>
                    <a:pt x="811395" y="26101"/>
                  </a:lnTo>
                  <a:lnTo>
                    <a:pt x="856721" y="16827"/>
                  </a:lnTo>
                  <a:lnTo>
                    <a:pt x="902736" y="9534"/>
                  </a:lnTo>
                  <a:lnTo>
                    <a:pt x="949396" y="4268"/>
                  </a:lnTo>
                  <a:lnTo>
                    <a:pt x="996653" y="1074"/>
                  </a:lnTo>
                  <a:lnTo>
                    <a:pt x="1044462" y="0"/>
                  </a:lnTo>
                  <a:lnTo>
                    <a:pt x="1092270" y="1074"/>
                  </a:lnTo>
                  <a:lnTo>
                    <a:pt x="1139528" y="4268"/>
                  </a:lnTo>
                  <a:lnTo>
                    <a:pt x="1186189" y="9534"/>
                  </a:lnTo>
                  <a:lnTo>
                    <a:pt x="1232206" y="16827"/>
                  </a:lnTo>
                  <a:lnTo>
                    <a:pt x="1277532" y="26101"/>
                  </a:lnTo>
                  <a:lnTo>
                    <a:pt x="1322122" y="37309"/>
                  </a:lnTo>
                  <a:lnTo>
                    <a:pt x="1365930" y="50405"/>
                  </a:lnTo>
                  <a:lnTo>
                    <a:pt x="1408910" y="65344"/>
                  </a:lnTo>
                  <a:lnTo>
                    <a:pt x="1451015" y="82079"/>
                  </a:lnTo>
                  <a:lnTo>
                    <a:pt x="1492200" y="100564"/>
                  </a:lnTo>
                  <a:lnTo>
                    <a:pt x="1532418" y="120753"/>
                  </a:lnTo>
                  <a:lnTo>
                    <a:pt x="1571623" y="142600"/>
                  </a:lnTo>
                  <a:lnTo>
                    <a:pt x="1609770" y="166059"/>
                  </a:lnTo>
                  <a:lnTo>
                    <a:pt x="1646812" y="191083"/>
                  </a:lnTo>
                  <a:lnTo>
                    <a:pt x="1682703" y="217627"/>
                  </a:lnTo>
                  <a:lnTo>
                    <a:pt x="1717397" y="245645"/>
                  </a:lnTo>
                  <a:lnTo>
                    <a:pt x="1750848" y="275090"/>
                  </a:lnTo>
                  <a:lnTo>
                    <a:pt x="1783010" y="305916"/>
                  </a:lnTo>
                  <a:lnTo>
                    <a:pt x="1813836" y="338078"/>
                  </a:lnTo>
                  <a:lnTo>
                    <a:pt x="1843281" y="371529"/>
                  </a:lnTo>
                  <a:lnTo>
                    <a:pt x="1871299" y="406223"/>
                  </a:lnTo>
                  <a:lnTo>
                    <a:pt x="1897843" y="442114"/>
                  </a:lnTo>
                  <a:lnTo>
                    <a:pt x="1922867" y="479156"/>
                  </a:lnTo>
                  <a:lnTo>
                    <a:pt x="1946326" y="517303"/>
                  </a:lnTo>
                  <a:lnTo>
                    <a:pt x="1968173" y="556509"/>
                  </a:lnTo>
                  <a:lnTo>
                    <a:pt x="1988362" y="596727"/>
                  </a:lnTo>
                  <a:lnTo>
                    <a:pt x="2006847" y="637912"/>
                  </a:lnTo>
                  <a:lnTo>
                    <a:pt x="2023582" y="680017"/>
                  </a:lnTo>
                  <a:lnTo>
                    <a:pt x="2038520" y="722996"/>
                  </a:lnTo>
                  <a:lnTo>
                    <a:pt x="2051617" y="766804"/>
                  </a:lnTo>
                  <a:lnTo>
                    <a:pt x="2062825" y="811394"/>
                  </a:lnTo>
                  <a:lnTo>
                    <a:pt x="2072098" y="856720"/>
                  </a:lnTo>
                  <a:lnTo>
                    <a:pt x="2079391" y="902737"/>
                  </a:lnTo>
                  <a:lnTo>
                    <a:pt x="2084658" y="949397"/>
                  </a:lnTo>
                  <a:lnTo>
                    <a:pt x="2087851" y="996654"/>
                  </a:lnTo>
                  <a:lnTo>
                    <a:pt x="2088926" y="1044464"/>
                  </a:lnTo>
                  <a:lnTo>
                    <a:pt x="2087851" y="1092274"/>
                  </a:lnTo>
                  <a:lnTo>
                    <a:pt x="2084657" y="1139532"/>
                  </a:lnTo>
                  <a:lnTo>
                    <a:pt x="2079391" y="1186192"/>
                  </a:lnTo>
                  <a:lnTo>
                    <a:pt x="2072098" y="1232208"/>
                  </a:lnTo>
                  <a:lnTo>
                    <a:pt x="2062824" y="1277534"/>
                  </a:lnTo>
                  <a:lnTo>
                    <a:pt x="2051616" y="1322124"/>
                  </a:lnTo>
                  <a:lnTo>
                    <a:pt x="2038520" y="1365932"/>
                  </a:lnTo>
                  <a:lnTo>
                    <a:pt x="2023581" y="1408911"/>
                  </a:lnTo>
                  <a:lnTo>
                    <a:pt x="2006846" y="1451017"/>
                  </a:lnTo>
                  <a:lnTo>
                    <a:pt x="1988361" y="1492201"/>
                  </a:lnTo>
                  <a:lnTo>
                    <a:pt x="1968172" y="1532419"/>
                  </a:lnTo>
                  <a:lnTo>
                    <a:pt x="1946325" y="1571625"/>
                  </a:lnTo>
                  <a:lnTo>
                    <a:pt x="1922867" y="1609772"/>
                  </a:lnTo>
                  <a:lnTo>
                    <a:pt x="1897842" y="1646814"/>
                  </a:lnTo>
                  <a:lnTo>
                    <a:pt x="1871298" y="1682705"/>
                  </a:lnTo>
                  <a:lnTo>
                    <a:pt x="1843280" y="1717399"/>
                  </a:lnTo>
                  <a:lnTo>
                    <a:pt x="1813835" y="1750850"/>
                  </a:lnTo>
                  <a:lnTo>
                    <a:pt x="1783009" y="1783011"/>
                  </a:lnTo>
                  <a:lnTo>
                    <a:pt x="1750847" y="1813838"/>
                  </a:lnTo>
                  <a:lnTo>
                    <a:pt x="1717396" y="1843283"/>
                  </a:lnTo>
                  <a:lnTo>
                    <a:pt x="1682702" y="1871301"/>
                  </a:lnTo>
                  <a:lnTo>
                    <a:pt x="1646811" y="1897845"/>
                  </a:lnTo>
                  <a:lnTo>
                    <a:pt x="1609769" y="1922869"/>
                  </a:lnTo>
                  <a:lnTo>
                    <a:pt x="1571622" y="1946328"/>
                  </a:lnTo>
                  <a:lnTo>
                    <a:pt x="1532416" y="1968175"/>
                  </a:lnTo>
                  <a:lnTo>
                    <a:pt x="1492198" y="1988364"/>
                  </a:lnTo>
                  <a:lnTo>
                    <a:pt x="1451013" y="2006849"/>
                  </a:lnTo>
                  <a:lnTo>
                    <a:pt x="1408908" y="2023583"/>
                  </a:lnTo>
                  <a:lnTo>
                    <a:pt x="1365929" y="2038522"/>
                  </a:lnTo>
                  <a:lnTo>
                    <a:pt x="1322121" y="2051618"/>
                  </a:lnTo>
                  <a:lnTo>
                    <a:pt x="1277531" y="2062826"/>
                  </a:lnTo>
                  <a:lnTo>
                    <a:pt x="1232204" y="2072100"/>
                  </a:lnTo>
                  <a:lnTo>
                    <a:pt x="1186188" y="2079393"/>
                  </a:lnTo>
                  <a:lnTo>
                    <a:pt x="1139528" y="2084659"/>
                  </a:lnTo>
                  <a:lnTo>
                    <a:pt x="1092269" y="2087853"/>
                  </a:lnTo>
                  <a:lnTo>
                    <a:pt x="1044462" y="2088927"/>
                  </a:lnTo>
                  <a:close/>
                </a:path>
              </a:pathLst>
            </a:custGeom>
            <a:solidFill>
              <a:srgbClr val="D1D1D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978060" y="3564785"/>
              <a:ext cx="482600" cy="478790"/>
            </a:xfrm>
            <a:custGeom>
              <a:rect l="l" t="t" r="r" b="b"/>
              <a:pathLst>
                <a:path w="482600" h="478789">
                  <a:moveTo>
                    <a:pt x="245558" y="478630"/>
                  </a:moveTo>
                  <a:lnTo>
                    <a:pt x="197237" y="473871"/>
                  </a:lnTo>
                  <a:lnTo>
                    <a:pt x="151692" y="460138"/>
                  </a:lnTo>
                  <a:lnTo>
                    <a:pt x="110052" y="438246"/>
                  </a:lnTo>
                  <a:lnTo>
                    <a:pt x="73448" y="409011"/>
                  </a:lnTo>
                  <a:lnTo>
                    <a:pt x="43010" y="373250"/>
                  </a:lnTo>
                  <a:lnTo>
                    <a:pt x="19869" y="331778"/>
                  </a:lnTo>
                  <a:lnTo>
                    <a:pt x="5155" y="285410"/>
                  </a:lnTo>
                  <a:lnTo>
                    <a:pt x="0" y="234964"/>
                  </a:lnTo>
                  <a:lnTo>
                    <a:pt x="5155" y="187390"/>
                  </a:lnTo>
                  <a:lnTo>
                    <a:pt x="19869" y="143181"/>
                  </a:lnTo>
                  <a:lnTo>
                    <a:pt x="43010" y="103255"/>
                  </a:lnTo>
                  <a:lnTo>
                    <a:pt x="73448" y="68531"/>
                  </a:lnTo>
                  <a:lnTo>
                    <a:pt x="110052" y="39925"/>
                  </a:lnTo>
                  <a:lnTo>
                    <a:pt x="151692" y="18356"/>
                  </a:lnTo>
                  <a:lnTo>
                    <a:pt x="197237" y="4742"/>
                  </a:lnTo>
                  <a:lnTo>
                    <a:pt x="245558" y="0"/>
                  </a:lnTo>
                  <a:lnTo>
                    <a:pt x="283515" y="3127"/>
                  </a:lnTo>
                  <a:lnTo>
                    <a:pt x="319006" y="11965"/>
                  </a:lnTo>
                  <a:lnTo>
                    <a:pt x="352852" y="25699"/>
                  </a:lnTo>
                  <a:lnTo>
                    <a:pt x="385876" y="43511"/>
                  </a:lnTo>
                  <a:lnTo>
                    <a:pt x="350797" y="78321"/>
                  </a:lnTo>
                  <a:lnTo>
                    <a:pt x="245558" y="78321"/>
                  </a:lnTo>
                  <a:lnTo>
                    <a:pt x="202764" y="83881"/>
                  </a:lnTo>
                  <a:lnTo>
                    <a:pt x="163380" y="99593"/>
                  </a:lnTo>
                  <a:lnTo>
                    <a:pt x="129356" y="124008"/>
                  </a:lnTo>
                  <a:lnTo>
                    <a:pt x="102640" y="155675"/>
                  </a:lnTo>
                  <a:lnTo>
                    <a:pt x="85182" y="193144"/>
                  </a:lnTo>
                  <a:lnTo>
                    <a:pt x="78929" y="234964"/>
                  </a:lnTo>
                  <a:lnTo>
                    <a:pt x="85182" y="280450"/>
                  </a:lnTo>
                  <a:lnTo>
                    <a:pt x="102640" y="320376"/>
                  </a:lnTo>
                  <a:lnTo>
                    <a:pt x="129356" y="353534"/>
                  </a:lnTo>
                  <a:lnTo>
                    <a:pt x="163380" y="378714"/>
                  </a:lnTo>
                  <a:lnTo>
                    <a:pt x="202764" y="394709"/>
                  </a:lnTo>
                  <a:lnTo>
                    <a:pt x="245558" y="400309"/>
                  </a:lnTo>
                  <a:lnTo>
                    <a:pt x="420298" y="400309"/>
                  </a:lnTo>
                  <a:lnTo>
                    <a:pt x="413282" y="409011"/>
                  </a:lnTo>
                  <a:lnTo>
                    <a:pt x="378288" y="438246"/>
                  </a:lnTo>
                  <a:lnTo>
                    <a:pt x="338053" y="460138"/>
                  </a:lnTo>
                  <a:lnTo>
                    <a:pt x="293501" y="473871"/>
                  </a:lnTo>
                  <a:lnTo>
                    <a:pt x="245558" y="478630"/>
                  </a:lnTo>
                  <a:close/>
                </a:path>
                <a:path w="482600" h="478789">
                  <a:moveTo>
                    <a:pt x="333257" y="95725"/>
                  </a:moveTo>
                  <a:lnTo>
                    <a:pt x="312154" y="89335"/>
                  </a:lnTo>
                  <a:lnTo>
                    <a:pt x="289407" y="83760"/>
                  </a:lnTo>
                  <a:lnTo>
                    <a:pt x="266660" y="79816"/>
                  </a:lnTo>
                  <a:lnTo>
                    <a:pt x="245558" y="78321"/>
                  </a:lnTo>
                  <a:lnTo>
                    <a:pt x="350797" y="78321"/>
                  </a:lnTo>
                  <a:lnTo>
                    <a:pt x="333257" y="95725"/>
                  </a:lnTo>
                  <a:close/>
                </a:path>
                <a:path w="482600" h="478789">
                  <a:moveTo>
                    <a:pt x="420298" y="400309"/>
                  </a:moveTo>
                  <a:lnTo>
                    <a:pt x="245558" y="400309"/>
                  </a:lnTo>
                  <a:lnTo>
                    <a:pt x="288352" y="394709"/>
                  </a:lnTo>
                  <a:lnTo>
                    <a:pt x="327735" y="378714"/>
                  </a:lnTo>
                  <a:lnTo>
                    <a:pt x="361759" y="353534"/>
                  </a:lnTo>
                  <a:lnTo>
                    <a:pt x="388475" y="320376"/>
                  </a:lnTo>
                  <a:lnTo>
                    <a:pt x="405934" y="280450"/>
                  </a:lnTo>
                  <a:lnTo>
                    <a:pt x="412186" y="234964"/>
                  </a:lnTo>
                  <a:lnTo>
                    <a:pt x="410542" y="215383"/>
                  </a:lnTo>
                  <a:lnTo>
                    <a:pt x="405609" y="195803"/>
                  </a:lnTo>
                  <a:lnTo>
                    <a:pt x="397387" y="176223"/>
                  </a:lnTo>
                  <a:lnTo>
                    <a:pt x="385876" y="156642"/>
                  </a:lnTo>
                  <a:lnTo>
                    <a:pt x="438496" y="95725"/>
                  </a:lnTo>
                  <a:lnTo>
                    <a:pt x="456447" y="128495"/>
                  </a:lnTo>
                  <a:lnTo>
                    <a:pt x="470287" y="162081"/>
                  </a:lnTo>
                  <a:lnTo>
                    <a:pt x="479194" y="197299"/>
                  </a:lnTo>
                  <a:lnTo>
                    <a:pt x="482346" y="234964"/>
                  </a:lnTo>
                  <a:lnTo>
                    <a:pt x="477567" y="285410"/>
                  </a:lnTo>
                  <a:lnTo>
                    <a:pt x="463847" y="331778"/>
                  </a:lnTo>
                  <a:lnTo>
                    <a:pt x="442110" y="373250"/>
                  </a:lnTo>
                  <a:lnTo>
                    <a:pt x="420298" y="400309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147414" y="3730519"/>
              <a:ext cx="154590" cy="14725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797646" y="3303422"/>
              <a:ext cx="931544" cy="924560"/>
            </a:xfrm>
            <a:custGeom>
              <a:rect l="l" t="t" r="r" b="b"/>
              <a:pathLst>
                <a:path w="931544" h="924560">
                  <a:moveTo>
                    <a:pt x="854202" y="496366"/>
                  </a:moveTo>
                  <a:lnTo>
                    <a:pt x="851065" y="445033"/>
                  </a:lnTo>
                  <a:lnTo>
                    <a:pt x="841654" y="395808"/>
                  </a:lnTo>
                  <a:lnTo>
                    <a:pt x="825969" y="348665"/>
                  </a:lnTo>
                  <a:lnTo>
                    <a:pt x="803998" y="303618"/>
                  </a:lnTo>
                  <a:lnTo>
                    <a:pt x="775754" y="260667"/>
                  </a:lnTo>
                  <a:lnTo>
                    <a:pt x="714743" y="269392"/>
                  </a:lnTo>
                  <a:lnTo>
                    <a:pt x="697306" y="278130"/>
                  </a:lnTo>
                  <a:lnTo>
                    <a:pt x="725551" y="316750"/>
                  </a:lnTo>
                  <a:lnTo>
                    <a:pt x="747522" y="358724"/>
                  </a:lnTo>
                  <a:lnTo>
                    <a:pt x="763206" y="403199"/>
                  </a:lnTo>
                  <a:lnTo>
                    <a:pt x="772617" y="449364"/>
                  </a:lnTo>
                  <a:lnTo>
                    <a:pt x="775754" y="496366"/>
                  </a:lnTo>
                  <a:lnTo>
                    <a:pt x="772553" y="545414"/>
                  </a:lnTo>
                  <a:lnTo>
                    <a:pt x="763244" y="591947"/>
                  </a:lnTo>
                  <a:lnTo>
                    <a:pt x="748245" y="635635"/>
                  </a:lnTo>
                  <a:lnTo>
                    <a:pt x="727976" y="676135"/>
                  </a:lnTo>
                  <a:lnTo>
                    <a:pt x="702868" y="713117"/>
                  </a:lnTo>
                  <a:lnTo>
                    <a:pt x="673341" y="746252"/>
                  </a:lnTo>
                  <a:lnTo>
                    <a:pt x="639813" y="775208"/>
                  </a:lnTo>
                  <a:lnTo>
                    <a:pt x="602716" y="799642"/>
                  </a:lnTo>
                  <a:lnTo>
                    <a:pt x="562483" y="819226"/>
                  </a:lnTo>
                  <a:lnTo>
                    <a:pt x="519518" y="833628"/>
                  </a:lnTo>
                  <a:lnTo>
                    <a:pt x="474243" y="842518"/>
                  </a:lnTo>
                  <a:lnTo>
                    <a:pt x="427101" y="845553"/>
                  </a:lnTo>
                  <a:lnTo>
                    <a:pt x="379958" y="842518"/>
                  </a:lnTo>
                  <a:lnTo>
                    <a:pt x="334695" y="833628"/>
                  </a:lnTo>
                  <a:lnTo>
                    <a:pt x="291731" y="819226"/>
                  </a:lnTo>
                  <a:lnTo>
                    <a:pt x="251485" y="799642"/>
                  </a:lnTo>
                  <a:lnTo>
                    <a:pt x="214388" y="775208"/>
                  </a:lnTo>
                  <a:lnTo>
                    <a:pt x="180860" y="746252"/>
                  </a:lnTo>
                  <a:lnTo>
                    <a:pt x="151333" y="713117"/>
                  </a:lnTo>
                  <a:lnTo>
                    <a:pt x="126225" y="676135"/>
                  </a:lnTo>
                  <a:lnTo>
                    <a:pt x="105956" y="635635"/>
                  </a:lnTo>
                  <a:lnTo>
                    <a:pt x="90957" y="591947"/>
                  </a:lnTo>
                  <a:lnTo>
                    <a:pt x="81648" y="545414"/>
                  </a:lnTo>
                  <a:lnTo>
                    <a:pt x="78447" y="496366"/>
                  </a:lnTo>
                  <a:lnTo>
                    <a:pt x="81648" y="449148"/>
                  </a:lnTo>
                  <a:lnTo>
                    <a:pt x="90957" y="403821"/>
                  </a:lnTo>
                  <a:lnTo>
                    <a:pt x="105956" y="360781"/>
                  </a:lnTo>
                  <a:lnTo>
                    <a:pt x="126225" y="320484"/>
                  </a:lnTo>
                  <a:lnTo>
                    <a:pt x="151333" y="283324"/>
                  </a:lnTo>
                  <a:lnTo>
                    <a:pt x="180860" y="249758"/>
                  </a:lnTo>
                  <a:lnTo>
                    <a:pt x="214388" y="220179"/>
                  </a:lnTo>
                  <a:lnTo>
                    <a:pt x="251485" y="195033"/>
                  </a:lnTo>
                  <a:lnTo>
                    <a:pt x="291731" y="174739"/>
                  </a:lnTo>
                  <a:lnTo>
                    <a:pt x="334695" y="159715"/>
                  </a:lnTo>
                  <a:lnTo>
                    <a:pt x="379958" y="150380"/>
                  </a:lnTo>
                  <a:lnTo>
                    <a:pt x="427101" y="147180"/>
                  </a:lnTo>
                  <a:lnTo>
                    <a:pt x="474027" y="151168"/>
                  </a:lnTo>
                  <a:lnTo>
                    <a:pt x="520128" y="162267"/>
                  </a:lnTo>
                  <a:lnTo>
                    <a:pt x="564540" y="179235"/>
                  </a:lnTo>
                  <a:lnTo>
                    <a:pt x="606450" y="200812"/>
                  </a:lnTo>
                  <a:lnTo>
                    <a:pt x="645007" y="225755"/>
                  </a:lnTo>
                  <a:lnTo>
                    <a:pt x="662444" y="208292"/>
                  </a:lnTo>
                  <a:lnTo>
                    <a:pt x="662444" y="147180"/>
                  </a:lnTo>
                  <a:lnTo>
                    <a:pt x="619556" y="123164"/>
                  </a:lnTo>
                  <a:lnTo>
                    <a:pt x="574586" y="103746"/>
                  </a:lnTo>
                  <a:lnTo>
                    <a:pt x="527519" y="89357"/>
                  </a:lnTo>
                  <a:lnTo>
                    <a:pt x="478358" y="80416"/>
                  </a:lnTo>
                  <a:lnTo>
                    <a:pt x="427101" y="77343"/>
                  </a:lnTo>
                  <a:lnTo>
                    <a:pt x="377393" y="80225"/>
                  </a:lnTo>
                  <a:lnTo>
                    <a:pt x="329349" y="88646"/>
                  </a:lnTo>
                  <a:lnTo>
                    <a:pt x="283273" y="102260"/>
                  </a:lnTo>
                  <a:lnTo>
                    <a:pt x="239509" y="120713"/>
                  </a:lnTo>
                  <a:lnTo>
                    <a:pt x="198374" y="143675"/>
                  </a:lnTo>
                  <a:lnTo>
                    <a:pt x="160197" y="170802"/>
                  </a:lnTo>
                  <a:lnTo>
                    <a:pt x="125298" y="201739"/>
                  </a:lnTo>
                  <a:lnTo>
                    <a:pt x="94005" y="236156"/>
                  </a:lnTo>
                  <a:lnTo>
                    <a:pt x="66624" y="273710"/>
                  </a:lnTo>
                  <a:lnTo>
                    <a:pt x="43510" y="314032"/>
                  </a:lnTo>
                  <a:lnTo>
                    <a:pt x="24955" y="356819"/>
                  </a:lnTo>
                  <a:lnTo>
                    <a:pt x="11315" y="401688"/>
                  </a:lnTo>
                  <a:lnTo>
                    <a:pt x="2882" y="448322"/>
                  </a:lnTo>
                  <a:lnTo>
                    <a:pt x="0" y="496366"/>
                  </a:lnTo>
                  <a:lnTo>
                    <a:pt x="2514" y="542886"/>
                  </a:lnTo>
                  <a:lnTo>
                    <a:pt x="9880" y="587971"/>
                  </a:lnTo>
                  <a:lnTo>
                    <a:pt x="21831" y="631367"/>
                  </a:lnTo>
                  <a:lnTo>
                    <a:pt x="38100" y="672795"/>
                  </a:lnTo>
                  <a:lnTo>
                    <a:pt x="58432" y="712025"/>
                  </a:lnTo>
                  <a:lnTo>
                    <a:pt x="82562" y="748753"/>
                  </a:lnTo>
                  <a:lnTo>
                    <a:pt x="110223" y="782751"/>
                  </a:lnTo>
                  <a:lnTo>
                    <a:pt x="141160" y="813727"/>
                  </a:lnTo>
                  <a:lnTo>
                    <a:pt x="175094" y="841425"/>
                  </a:lnTo>
                  <a:lnTo>
                    <a:pt x="211772" y="865593"/>
                  </a:lnTo>
                  <a:lnTo>
                    <a:pt x="250939" y="885964"/>
                  </a:lnTo>
                  <a:lnTo>
                    <a:pt x="292315" y="902258"/>
                  </a:lnTo>
                  <a:lnTo>
                    <a:pt x="335648" y="914222"/>
                  </a:lnTo>
                  <a:lnTo>
                    <a:pt x="380657" y="921600"/>
                  </a:lnTo>
                  <a:lnTo>
                    <a:pt x="427101" y="924115"/>
                  </a:lnTo>
                  <a:lnTo>
                    <a:pt x="473544" y="921600"/>
                  </a:lnTo>
                  <a:lnTo>
                    <a:pt x="518566" y="914222"/>
                  </a:lnTo>
                  <a:lnTo>
                    <a:pt x="561898" y="902258"/>
                  </a:lnTo>
                  <a:lnTo>
                    <a:pt x="603275" y="885964"/>
                  </a:lnTo>
                  <a:lnTo>
                    <a:pt x="642429" y="865593"/>
                  </a:lnTo>
                  <a:lnTo>
                    <a:pt x="679107" y="841425"/>
                  </a:lnTo>
                  <a:lnTo>
                    <a:pt x="713054" y="813727"/>
                  </a:lnTo>
                  <a:lnTo>
                    <a:pt x="743978" y="782751"/>
                  </a:lnTo>
                  <a:lnTo>
                    <a:pt x="771639" y="748753"/>
                  </a:lnTo>
                  <a:lnTo>
                    <a:pt x="795769" y="712025"/>
                  </a:lnTo>
                  <a:lnTo>
                    <a:pt x="816102" y="672795"/>
                  </a:lnTo>
                  <a:lnTo>
                    <a:pt x="832383" y="631367"/>
                  </a:lnTo>
                  <a:lnTo>
                    <a:pt x="844334" y="587971"/>
                  </a:lnTo>
                  <a:lnTo>
                    <a:pt x="851687" y="542886"/>
                  </a:lnTo>
                  <a:lnTo>
                    <a:pt x="854202" y="496366"/>
                  </a:lnTo>
                  <a:close/>
                </a:path>
                <a:path w="931544" h="924560">
                  <a:moveTo>
                    <a:pt x="931456" y="110451"/>
                  </a:moveTo>
                  <a:lnTo>
                    <a:pt x="809967" y="110451"/>
                  </a:lnTo>
                  <a:lnTo>
                    <a:pt x="817333" y="0"/>
                  </a:lnTo>
                  <a:lnTo>
                    <a:pt x="747382" y="58902"/>
                  </a:lnTo>
                  <a:lnTo>
                    <a:pt x="688479" y="128854"/>
                  </a:lnTo>
                  <a:lnTo>
                    <a:pt x="681113" y="217220"/>
                  </a:lnTo>
                  <a:lnTo>
                    <a:pt x="574357" y="331343"/>
                  </a:lnTo>
                  <a:lnTo>
                    <a:pt x="478637" y="427062"/>
                  </a:lnTo>
                  <a:lnTo>
                    <a:pt x="427101" y="497014"/>
                  </a:lnTo>
                  <a:lnTo>
                    <a:pt x="497052" y="452843"/>
                  </a:lnTo>
                  <a:lnTo>
                    <a:pt x="706894" y="242989"/>
                  </a:lnTo>
                  <a:lnTo>
                    <a:pt x="802601" y="242989"/>
                  </a:lnTo>
                  <a:lnTo>
                    <a:pt x="861504" y="173037"/>
                  </a:lnTo>
                  <a:lnTo>
                    <a:pt x="931456" y="110451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454963" y="331167"/>
            <a:ext cx="84147" cy="84146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54963" y="337742"/>
            <a:ext cx="515620" cy="433705"/>
            <a:chOff x="454963" y="337742"/>
            <a:chExt cx="515620" cy="433705"/>
          </a:xfrm>
        </p:grpSpPr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山西省煤机行业现状及特点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4435504" y="1110480"/>
            <a:ext cx="6293485" cy="488950"/>
          </a:xfrm>
          <a:prstGeom prst="rect">
            <a:avLst/>
          </a:prstGeom>
          <a:solidFill>
            <a:srgbClr val="D1D1D1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7A7A7A"/>
                </a:solidFill>
                <a:latin typeface="微软雅黑"/>
                <a:cs typeface="微软雅黑"/>
              </a:rPr>
              <a:t>行业规</a:t>
            </a:r>
            <a:r>
              <a:rPr sz="2000" b="1" spc="-50">
                <a:solidFill>
                  <a:srgbClr val="7A7A7A"/>
                </a:solidFill>
                <a:latin typeface="微软雅黑"/>
                <a:cs typeface="微软雅黑"/>
              </a:rPr>
              <a:t>模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435504" y="1599136"/>
            <a:ext cx="6293485" cy="77597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山西省煤机行业规模庞大，企业数量众多，产品种类齐全，涵盖了煤矿采掘、运输、通风、排水等各个环节所需的机械设备。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435504" y="2478570"/>
            <a:ext cx="6293485" cy="488950"/>
          </a:xfrm>
          <a:prstGeom prst="rect">
            <a:avLst/>
          </a:prstGeom>
          <a:solidFill>
            <a:srgbClr val="D1D1D1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7A7A7A"/>
                </a:solidFill>
                <a:latin typeface="微软雅黑"/>
                <a:cs typeface="微软雅黑"/>
              </a:rPr>
              <a:t>技术水</a:t>
            </a:r>
            <a:r>
              <a:rPr sz="2000" b="1" spc="-50">
                <a:solidFill>
                  <a:srgbClr val="7A7A7A"/>
                </a:solidFill>
                <a:latin typeface="微软雅黑"/>
                <a:cs typeface="微软雅黑"/>
              </a:rPr>
              <a:t>平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435504" y="2967225"/>
            <a:ext cx="6293485" cy="77597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山西省煤机行业技术水平较高，拥有一批具有自主知识产权的核心技术和专利产品，部分产品达到国际先进水平。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435504" y="3846657"/>
            <a:ext cx="6293485" cy="488950"/>
          </a:xfrm>
          <a:prstGeom prst="rect">
            <a:avLst/>
          </a:prstGeom>
          <a:solidFill>
            <a:srgbClr val="D1D1D1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7A7A7A"/>
                </a:solidFill>
                <a:latin typeface="微软雅黑"/>
                <a:cs typeface="微软雅黑"/>
              </a:rPr>
              <a:t>产业链完</a:t>
            </a:r>
            <a:r>
              <a:rPr sz="2000" b="1" spc="-50">
                <a:solidFill>
                  <a:srgbClr val="7A7A7A"/>
                </a:solidFill>
                <a:latin typeface="微软雅黑"/>
                <a:cs typeface="微软雅黑"/>
              </a:rPr>
              <a:t>善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435504" y="4335312"/>
            <a:ext cx="6293485" cy="77597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55879" rIns="0" bIns="0" rtlCol="0">
            <a:spAutoFit/>
          </a:bodyPr>
          <a:lstStyle/>
          <a:p>
            <a:pPr marL="351155" marR="21907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山西省煤机行业已经形成了完整的产业链，包括研发、设计、制造、销售、服务等环节，能够满足不同客户的需求。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435504" y="5214746"/>
            <a:ext cx="6293485" cy="488950"/>
          </a:xfrm>
          <a:prstGeom prst="rect">
            <a:avLst/>
          </a:prstGeom>
          <a:solidFill>
            <a:srgbClr val="D1D1D1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7A7A7A"/>
                </a:solidFill>
                <a:latin typeface="微软雅黑"/>
                <a:cs typeface="微软雅黑"/>
              </a:rPr>
              <a:t>市场竞争激</a:t>
            </a:r>
            <a:r>
              <a:rPr sz="2000" b="1" spc="-50">
                <a:solidFill>
                  <a:srgbClr val="7A7A7A"/>
                </a:solidFill>
                <a:latin typeface="微软雅黑"/>
                <a:cs typeface="微软雅黑"/>
              </a:rPr>
              <a:t>烈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435504" y="5703401"/>
            <a:ext cx="6293485" cy="77597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6985" rIns="0" bIns="0" rtlCol="0">
            <a:spAutoFit/>
          </a:bodyPr>
          <a:lstStyle/>
          <a:p>
            <a:pPr marL="255904">
              <a:lnSpc>
                <a:spcPct val="100000"/>
              </a:lnSpc>
              <a:spcBef>
                <a:spcPts val="55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山西省煤机行业市场竞争激烈，企业之间在产品质量、价格、服务等</a:t>
            </a:r>
            <a:endParaRPr sz="1500">
              <a:latin typeface="微软雅黑"/>
              <a:cs typeface="微软雅黑"/>
            </a:endParaRPr>
          </a:p>
          <a:p>
            <a:pPr marL="255904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方面展开激烈竞争。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73195" y="1044365"/>
            <a:ext cx="669925" cy="5814060"/>
            <a:chOff x="873195" y="1044365"/>
            <a:chExt cx="669925" cy="5814060"/>
          </a:xfrm>
        </p:grpSpPr>
        <p:sp>
          <p:nvSpPr>
            <p:cNvPr id="3" name="object 3"/>
            <p:cNvSpPr/>
            <p:nvPr/>
          </p:nvSpPr>
          <p:spPr>
            <a:xfrm>
              <a:off x="1171079" y="1044371"/>
              <a:ext cx="76200" cy="5814060"/>
            </a:xfrm>
            <a:custGeom>
              <a:rect l="l" t="t" r="r" b="b"/>
              <a:pathLst>
                <a:path w="76200" h="5814059">
                  <a:moveTo>
                    <a:pt x="76200" y="38100"/>
                  </a:moveTo>
                  <a:lnTo>
                    <a:pt x="73202" y="23266"/>
                  </a:lnTo>
                  <a:lnTo>
                    <a:pt x="65036" y="11163"/>
                  </a:lnTo>
                  <a:lnTo>
                    <a:pt x="52933" y="2997"/>
                  </a:lnTo>
                  <a:lnTo>
                    <a:pt x="38100" y="0"/>
                  </a:lnTo>
                  <a:lnTo>
                    <a:pt x="23266" y="2997"/>
                  </a:lnTo>
                  <a:lnTo>
                    <a:pt x="11163" y="11163"/>
                  </a:lnTo>
                  <a:lnTo>
                    <a:pt x="2997" y="23266"/>
                  </a:lnTo>
                  <a:lnTo>
                    <a:pt x="0" y="38100"/>
                  </a:lnTo>
                  <a:lnTo>
                    <a:pt x="2997" y="52933"/>
                  </a:lnTo>
                  <a:lnTo>
                    <a:pt x="11163" y="65036"/>
                  </a:lnTo>
                  <a:lnTo>
                    <a:pt x="23266" y="73202"/>
                  </a:lnTo>
                  <a:lnTo>
                    <a:pt x="28575" y="74282"/>
                  </a:lnTo>
                  <a:lnTo>
                    <a:pt x="28575" y="5813628"/>
                  </a:lnTo>
                  <a:lnTo>
                    <a:pt x="38100" y="5813628"/>
                  </a:lnTo>
                  <a:lnTo>
                    <a:pt x="47625" y="5813628"/>
                  </a:lnTo>
                  <a:lnTo>
                    <a:pt x="47625" y="76200"/>
                  </a:lnTo>
                  <a:lnTo>
                    <a:pt x="47625" y="74282"/>
                  </a:lnTo>
                  <a:lnTo>
                    <a:pt x="52933" y="73202"/>
                  </a:lnTo>
                  <a:lnTo>
                    <a:pt x="65036" y="65036"/>
                  </a:lnTo>
                  <a:lnTo>
                    <a:pt x="71678" y="55206"/>
                  </a:lnTo>
                  <a:lnTo>
                    <a:pt x="73202" y="52933"/>
                  </a:lnTo>
                  <a:lnTo>
                    <a:pt x="76200" y="38100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73195" y="1332346"/>
              <a:ext cx="669925" cy="669925"/>
            </a:xfrm>
            <a:custGeom>
              <a:rect l="l" t="t" r="r" b="b"/>
              <a:pathLst>
                <a:path w="669925" h="669925">
                  <a:moveTo>
                    <a:pt x="334738" y="0"/>
                  </a:moveTo>
                  <a:close/>
                </a:path>
                <a:path w="669925" h="669925">
                  <a:moveTo>
                    <a:pt x="669478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6" y="115125"/>
                  </a:lnTo>
                  <a:lnTo>
                    <a:pt x="115126" y="82105"/>
                  </a:lnTo>
                  <a:lnTo>
                    <a:pt x="152471" y="53928"/>
                  </a:lnTo>
                  <a:lnTo>
                    <a:pt x="193622" y="31111"/>
                  </a:lnTo>
                  <a:lnTo>
                    <a:pt x="238063" y="14172"/>
                  </a:lnTo>
                  <a:lnTo>
                    <a:pt x="285275" y="3629"/>
                  </a:lnTo>
                  <a:lnTo>
                    <a:pt x="334738" y="0"/>
                  </a:lnTo>
                  <a:lnTo>
                    <a:pt x="384204" y="3629"/>
                  </a:lnTo>
                  <a:lnTo>
                    <a:pt x="431416" y="14172"/>
                  </a:lnTo>
                  <a:lnTo>
                    <a:pt x="475856" y="31111"/>
                  </a:lnTo>
                  <a:lnTo>
                    <a:pt x="517007" y="53928"/>
                  </a:lnTo>
                  <a:lnTo>
                    <a:pt x="554352" y="82106"/>
                  </a:lnTo>
                  <a:lnTo>
                    <a:pt x="587372" y="115125"/>
                  </a:lnTo>
                  <a:lnTo>
                    <a:pt x="615549" y="152470"/>
                  </a:lnTo>
                  <a:lnTo>
                    <a:pt x="638366" y="193621"/>
                  </a:lnTo>
                  <a:lnTo>
                    <a:pt x="655305" y="238062"/>
                  </a:lnTo>
                  <a:lnTo>
                    <a:pt x="665848" y="285273"/>
                  </a:lnTo>
                  <a:lnTo>
                    <a:pt x="669478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1"/>
                  </a:lnTo>
                  <a:lnTo>
                    <a:pt x="82106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8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7"/>
                  </a:lnTo>
                  <a:lnTo>
                    <a:pt x="587372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A8A8A8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88281" y="1447431"/>
              <a:ext cx="439420" cy="439420"/>
            </a:xfrm>
            <a:custGeom>
              <a:rect l="l" t="t" r="r" b="b"/>
              <a:pathLst>
                <a:path w="439419" h="439419">
                  <a:moveTo>
                    <a:pt x="219652" y="0"/>
                  </a:moveTo>
                  <a:close/>
                </a:path>
                <a:path w="439419" h="439419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5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4"/>
                  </a:lnTo>
                  <a:lnTo>
                    <a:pt x="439305" y="219652"/>
                  </a:lnTo>
                  <a:close/>
                </a:path>
                <a:path w="439419" h="439419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900923" y="1308912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A8A8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00923" y="3067329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20"/>
                </a:lnTo>
                <a:lnTo>
                  <a:pt x="9409379" y="31470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70"/>
                </a:lnTo>
                <a:lnTo>
                  <a:pt x="259549" y="65620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77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92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92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A8A8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900923" y="4825758"/>
            <a:ext cx="9441180" cy="645160"/>
          </a:xfrm>
          <a:custGeom>
            <a:rect l="l" t="t" r="r" b="b"/>
            <a:pathLst>
              <a:path w="9441180" h="645160">
                <a:moveTo>
                  <a:pt x="9440837" y="107416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32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32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16"/>
                </a:lnTo>
                <a:lnTo>
                  <a:pt x="251104" y="211785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29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37"/>
                </a:lnTo>
                <a:lnTo>
                  <a:pt x="9333408" y="644537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29"/>
                </a:lnTo>
                <a:lnTo>
                  <a:pt x="9440837" y="537121"/>
                </a:lnTo>
                <a:lnTo>
                  <a:pt x="9440837" y="107416"/>
                </a:lnTo>
                <a:close/>
              </a:path>
            </a:pathLst>
          </a:custGeom>
          <a:solidFill>
            <a:srgbClr val="A8A8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383948" y="1511150"/>
            <a:ext cx="8769350" cy="29914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303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国内市场需求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随着国内煤炭行业的快速发展，煤机市场需求不断增长。同时，国家对于煤矿安全生产的重视程度不断提高，对于高品质、高性能的煤机产品需求增加。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250">
              <a:latin typeface="微软雅黑"/>
              <a:cs typeface="微软雅黑"/>
            </a:endParaRPr>
          </a:p>
          <a:p>
            <a:pPr marL="133350">
              <a:lnSpc>
                <a:spcPct val="100000"/>
              </a:lnSpc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国外市场需求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随着全球能源结构的转变和环保要求的提高，国际市场对于清洁、高效的煤炭开采技术和设备需求增加。山西省煤机企业积极拓展国际市场，取得了一定成效。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02236" y="5038044"/>
            <a:ext cx="8597900" cy="12877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51765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发展趋势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未来，随着煤炭行业的转型升级和智能化发展，煤机行业将朝着自动化、智能化、绿色化方向发展。同时，随着新材料、新工艺的应用，煤机产品的性能和品质将不断提升。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73195" y="3067326"/>
            <a:ext cx="669925" cy="669925"/>
            <a:chOff x="873195" y="3067326"/>
            <a:chExt cx="669925" cy="669925"/>
          </a:xfrm>
        </p:grpSpPr>
        <p:sp>
          <p:nvSpPr>
            <p:cNvPr id="12" name="object 12"/>
            <p:cNvSpPr/>
            <p:nvPr/>
          </p:nvSpPr>
          <p:spPr>
            <a:xfrm>
              <a:off x="873195" y="306732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1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7"/>
                  </a:lnTo>
                  <a:lnTo>
                    <a:pt x="238062" y="655304"/>
                  </a:lnTo>
                  <a:lnTo>
                    <a:pt x="193621" y="638365"/>
                  </a:lnTo>
                  <a:lnTo>
                    <a:pt x="152470" y="615548"/>
                  </a:lnTo>
                  <a:lnTo>
                    <a:pt x="115125" y="587371"/>
                  </a:lnTo>
                  <a:lnTo>
                    <a:pt x="82106" y="554351"/>
                  </a:lnTo>
                  <a:lnTo>
                    <a:pt x="53928" y="517007"/>
                  </a:lnTo>
                  <a:lnTo>
                    <a:pt x="31111" y="475855"/>
                  </a:lnTo>
                  <a:lnTo>
                    <a:pt x="14172" y="431415"/>
                  </a:lnTo>
                  <a:lnTo>
                    <a:pt x="3629" y="384203"/>
                  </a:lnTo>
                  <a:lnTo>
                    <a:pt x="0" y="334738"/>
                  </a:lnTo>
                  <a:lnTo>
                    <a:pt x="669477" y="334739"/>
                  </a:lnTo>
                  <a:lnTo>
                    <a:pt x="665848" y="384203"/>
                  </a:lnTo>
                  <a:lnTo>
                    <a:pt x="655305" y="431415"/>
                  </a:lnTo>
                  <a:lnTo>
                    <a:pt x="638366" y="475855"/>
                  </a:lnTo>
                  <a:lnTo>
                    <a:pt x="615549" y="517007"/>
                  </a:lnTo>
                  <a:lnTo>
                    <a:pt x="587372" y="554351"/>
                  </a:lnTo>
                  <a:lnTo>
                    <a:pt x="554352" y="587371"/>
                  </a:lnTo>
                  <a:lnTo>
                    <a:pt x="517007" y="615548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A8A8A8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88281" y="3182412"/>
              <a:ext cx="439420" cy="439420"/>
            </a:xfrm>
            <a:custGeom>
              <a:rect l="l" t="t" r="r" b="b"/>
              <a:pathLst>
                <a:path w="439419" h="439420">
                  <a:moveTo>
                    <a:pt x="219652" y="0"/>
                  </a:moveTo>
                  <a:close/>
                </a:path>
                <a:path w="439419" h="439420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6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5"/>
                  </a:lnTo>
                  <a:lnTo>
                    <a:pt x="439305" y="219652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0"/>
                  </a:lnTo>
                  <a:lnTo>
                    <a:pt x="4462" y="263919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19"/>
                  </a:lnTo>
                  <a:lnTo>
                    <a:pt x="422043" y="305150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873195" y="4825746"/>
            <a:ext cx="669925" cy="669925"/>
            <a:chOff x="873195" y="4825746"/>
            <a:chExt cx="669925" cy="669925"/>
          </a:xfrm>
        </p:grpSpPr>
        <p:sp>
          <p:nvSpPr>
            <p:cNvPr id="15" name="object 15"/>
            <p:cNvSpPr/>
            <p:nvPr/>
          </p:nvSpPr>
          <p:spPr>
            <a:xfrm>
              <a:off x="873195" y="482574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2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8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2"/>
                  </a:lnTo>
                  <a:lnTo>
                    <a:pt x="82105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7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8"/>
                  </a:lnTo>
                  <a:lnTo>
                    <a:pt x="587371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5" y="655305"/>
                  </a:lnTo>
                  <a:lnTo>
                    <a:pt x="384204" y="665848"/>
                  </a:lnTo>
                  <a:lnTo>
                    <a:pt x="334739" y="669478"/>
                  </a:lnTo>
                  <a:close/>
                </a:path>
              </a:pathLst>
            </a:custGeom>
            <a:solidFill>
              <a:srgbClr val="A8A8A8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988281" y="4940832"/>
              <a:ext cx="439420" cy="439420"/>
            </a:xfrm>
            <a:custGeom>
              <a:rect l="l" t="t" r="r" b="b"/>
              <a:pathLst>
                <a:path w="439419" h="439420">
                  <a:moveTo>
                    <a:pt x="439304" y="219653"/>
                  </a:moveTo>
                  <a:lnTo>
                    <a:pt x="0" y="219653"/>
                  </a:lnTo>
                  <a:lnTo>
                    <a:pt x="4463" y="175384"/>
                  </a:lnTo>
                  <a:lnTo>
                    <a:pt x="17262" y="134153"/>
                  </a:lnTo>
                  <a:lnTo>
                    <a:pt x="37514" y="96842"/>
                  </a:lnTo>
                  <a:lnTo>
                    <a:pt x="64335" y="64334"/>
                  </a:lnTo>
                  <a:lnTo>
                    <a:pt x="96844" y="37513"/>
                  </a:lnTo>
                  <a:lnTo>
                    <a:pt x="134155" y="17261"/>
                  </a:lnTo>
                  <a:lnTo>
                    <a:pt x="175390" y="4462"/>
                  </a:lnTo>
                  <a:lnTo>
                    <a:pt x="219652" y="0"/>
                  </a:lnTo>
                  <a:lnTo>
                    <a:pt x="263921" y="4463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5"/>
                  </a:lnTo>
                  <a:lnTo>
                    <a:pt x="401792" y="96843"/>
                  </a:lnTo>
                  <a:lnTo>
                    <a:pt x="422043" y="134154"/>
                  </a:lnTo>
                  <a:lnTo>
                    <a:pt x="434842" y="175385"/>
                  </a:lnTo>
                  <a:lnTo>
                    <a:pt x="439304" y="219653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4" y="219653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国内外市场需求与趋势分析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8C8C8C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政策法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规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国家出台了一系列政策法规，如《煤炭工业发展“十三五”规划》、《关于加快煤矿智能化发展的指导意见》等，对于煤机行业的发展提出了明确的要求和指导意见。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机遇分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析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政策法规的实施也为煤机行业带来了发展机遇。一方面，政策的支持将促进企业加大研发投入，提升技术水平和创新能力；另一方面，政策的引导将推动企业加快转型升级，拓展新的市场领域和业务模</a:t>
            </a:r>
            <a:r>
              <a:rPr sz="1350" spc="-25">
                <a:solidFill>
                  <a:srgbClr val="F6F6F6"/>
                </a:solidFill>
                <a:latin typeface="微软雅黑"/>
                <a:cs typeface="微软雅黑"/>
              </a:rPr>
              <a:t>式。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8C8C8C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政策法规对行业影响及机遇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46614" y="1614764"/>
            <a:ext cx="5709285" cy="1925320"/>
          </a:xfrm>
          <a:prstGeom prst="rect">
            <a:avLst/>
          </a:prstGeom>
        </p:spPr>
        <p:txBody>
          <a:bodyPr vert="horz" wrap="square" lIns="0" tIns="274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65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40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1550"/>
              </a:spcBef>
            </a:pPr>
            <a:r>
              <a:rPr sz="4050" b="1" spc="-5">
                <a:solidFill>
                  <a:srgbClr val="FFFFFF"/>
                </a:solidFill>
                <a:latin typeface="微软雅黑"/>
                <a:cs typeface="微软雅黑"/>
              </a:rPr>
              <a:t>主要生产企业与竞争格局</a:t>
            </a:r>
            <a:endParaRPr sz="40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75049" y="1355266"/>
            <a:ext cx="287020" cy="4472940"/>
            <a:chOff x="575049" y="1355266"/>
            <a:chExt cx="287020" cy="447294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06315" y="1516114"/>
              <a:ext cx="24384" cy="431209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75049" y="1355266"/>
              <a:ext cx="287020" cy="321945"/>
            </a:xfrm>
            <a:custGeom>
              <a:rect l="l" t="t" r="r" b="b"/>
              <a:pathLst>
                <a:path w="287019" h="321944">
                  <a:moveTo>
                    <a:pt x="286917" y="321695"/>
                  </a:moveTo>
                  <a:lnTo>
                    <a:pt x="0" y="321695"/>
                  </a:lnTo>
                  <a:lnTo>
                    <a:pt x="143458" y="0"/>
                  </a:lnTo>
                  <a:lnTo>
                    <a:pt x="286917" y="321695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049128" y="2367439"/>
            <a:ext cx="2940050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作为山西省最大的煤炭生产企业之一，山西焦煤集团在煤机领域也有深厚的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积累。其主要煤机产品包括采煤机、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掘进机、刮板输送机等，广泛应用于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国内外多个大型煤矿。在产能布局上，山西焦煤集团在太原、大同、临汾等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地设有生产基地，形成了覆盖全省的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6F6F6"/>
                </a:solidFill>
                <a:latin typeface="微软雅黑"/>
                <a:cs typeface="微软雅黑"/>
              </a:rPr>
              <a:t>煤机生产网络。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316086" y="1355266"/>
            <a:ext cx="287020" cy="4472940"/>
            <a:chOff x="4316086" y="1355266"/>
            <a:chExt cx="287020" cy="4472940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447354" y="1516114"/>
              <a:ext cx="24383" cy="431209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316086" y="1355266"/>
              <a:ext cx="287020" cy="321945"/>
            </a:xfrm>
            <a:custGeom>
              <a:rect l="l" t="t" r="r" b="b"/>
              <a:pathLst>
                <a:path w="287020" h="321944">
                  <a:moveTo>
                    <a:pt x="286918" y="321695"/>
                  </a:moveTo>
                  <a:lnTo>
                    <a:pt x="0" y="321695"/>
                  </a:lnTo>
                  <a:lnTo>
                    <a:pt x="143459" y="0"/>
                  </a:lnTo>
                  <a:lnTo>
                    <a:pt x="286918" y="321695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790166" y="2367439"/>
            <a:ext cx="2940050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太重煤机是太重集团旗下的煤机专业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制造企业，主要生产大型矿用挖掘机、刮板输送机、转载机等设备。其产品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在国内外市场享有较高的声誉，特别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是在大型露天煤矿开采设备领域具有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显著优势。太重煤机在太原设有总部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和研发中心，并在多个地市设有生产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20">
                <a:solidFill>
                  <a:srgbClr val="F6F6F6"/>
                </a:solidFill>
                <a:latin typeface="微软雅黑"/>
                <a:cs typeface="微软雅黑"/>
              </a:rPr>
              <a:t>基地。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8057126" y="1355266"/>
            <a:ext cx="287020" cy="4472940"/>
            <a:chOff x="8057126" y="1355266"/>
            <a:chExt cx="287020" cy="4472940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188393" y="1516114"/>
              <a:ext cx="24383" cy="4312094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8057126" y="1355266"/>
              <a:ext cx="287020" cy="321945"/>
            </a:xfrm>
            <a:custGeom>
              <a:rect l="l" t="t" r="r" b="b"/>
              <a:pathLst>
                <a:path w="287020" h="321944">
                  <a:moveTo>
                    <a:pt x="286918" y="321695"/>
                  </a:moveTo>
                  <a:lnTo>
                    <a:pt x="0" y="321695"/>
                  </a:lnTo>
                  <a:lnTo>
                    <a:pt x="143458" y="0"/>
                  </a:lnTo>
                  <a:lnTo>
                    <a:pt x="286918" y="321695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8628740" y="2367439"/>
            <a:ext cx="2768600" cy="1877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晋能控股集团是山西省另一家重要的煤炭及煤机生产企业。其煤机业务涵盖了采煤、掘进、运输等多个环节，产品种类齐全。晋能控股集团在山西多地设有煤机生产基地，并与多家科研机构合作，加强技术研发和创新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49128" y="1398108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山西焦煤集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团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804152" y="1398108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太重煤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机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619889" y="1398108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晋能控股集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团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重点企业介绍及产能布局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EEEEEE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7A7A7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76414" y="2817090"/>
            <a:ext cx="2894330" cy="76200"/>
          </a:xfrm>
          <a:custGeom>
            <a:rect l="l" t="t" r="r" b="b"/>
            <a:pathLst>
              <a:path w="2894329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894329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894329" h="76200">
                <a:moveTo>
                  <a:pt x="2894155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894155" y="31750"/>
                </a:lnTo>
                <a:lnTo>
                  <a:pt x="289415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40050" cy="2185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根据最新统计数据，山西焦煤集团、太重煤机和晋能控股集团占据了山西省煤机市场的大部分份额。其中，山西焦煤集团在采煤机和掘进机领域市场份额领先，太重煤机在大型露天煤矿开采设备领域具有优势，而晋能控股集团则在运输设备等领域表现突出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11145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8C8C8C"/>
                </a:solidFill>
                <a:latin typeface="微软雅黑"/>
                <a:cs typeface="微软雅黑"/>
              </a:rPr>
              <a:t>竞争格局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117650" y="2817101"/>
            <a:ext cx="2894330" cy="76200"/>
          </a:xfrm>
          <a:custGeom>
            <a:rect l="l" t="t" r="r" b="b"/>
            <a:pathLst>
              <a:path w="2894329" h="76200">
                <a:moveTo>
                  <a:pt x="2894165" y="38100"/>
                </a:moveTo>
                <a:lnTo>
                  <a:pt x="2870885" y="2984"/>
                </a:lnTo>
                <a:lnTo>
                  <a:pt x="2856065" y="0"/>
                </a:lnTo>
                <a:lnTo>
                  <a:pt x="2841231" y="2984"/>
                </a:lnTo>
                <a:lnTo>
                  <a:pt x="2829115" y="11150"/>
                </a:lnTo>
                <a:lnTo>
                  <a:pt x="2820949" y="23266"/>
                </a:lnTo>
                <a:lnTo>
                  <a:pt x="2819235" y="31750"/>
                </a:lnTo>
                <a:lnTo>
                  <a:pt x="0" y="31750"/>
                </a:lnTo>
                <a:lnTo>
                  <a:pt x="0" y="38100"/>
                </a:lnTo>
                <a:lnTo>
                  <a:pt x="0" y="44450"/>
                </a:lnTo>
                <a:lnTo>
                  <a:pt x="2819235" y="44450"/>
                </a:lnTo>
                <a:lnTo>
                  <a:pt x="2820949" y="52920"/>
                </a:lnTo>
                <a:lnTo>
                  <a:pt x="2829115" y="65036"/>
                </a:lnTo>
                <a:lnTo>
                  <a:pt x="2841231" y="73202"/>
                </a:lnTo>
                <a:lnTo>
                  <a:pt x="2856065" y="76200"/>
                </a:lnTo>
                <a:lnTo>
                  <a:pt x="2870885" y="73202"/>
                </a:lnTo>
                <a:lnTo>
                  <a:pt x="2883001" y="65036"/>
                </a:lnTo>
                <a:lnTo>
                  <a:pt x="2891167" y="52920"/>
                </a:lnTo>
                <a:lnTo>
                  <a:pt x="2892882" y="44450"/>
                </a:lnTo>
                <a:lnTo>
                  <a:pt x="2894165" y="38100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928808" y="3006875"/>
            <a:ext cx="3111500" cy="2185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464646"/>
                </a:solidFill>
                <a:latin typeface="微软雅黑"/>
                <a:cs typeface="微软雅黑"/>
              </a:rPr>
              <a:t>山西省煤机行业竞争激烈，各大企业都在努力提升产品质量和技术水平，以争夺更多的市场份额。同时，随着国家对于煤矿安全生产的重视程度不断提升，煤机产品的安全性和可靠性也成为了竞争的关键因素。此外，环保要求的提高也促使企业加快研发更加环保的煤机产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96197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市场份额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市场份额与竞争格局分析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47422" y="1416259"/>
            <a:ext cx="10787380" cy="4758055"/>
            <a:chOff x="647422" y="1416259"/>
            <a:chExt cx="10787380" cy="4758055"/>
          </a:xfrm>
        </p:grpSpPr>
        <p:sp>
          <p:nvSpPr>
            <p:cNvPr id="3" name="object 3"/>
            <p:cNvSpPr/>
            <p:nvPr/>
          </p:nvSpPr>
          <p:spPr>
            <a:xfrm>
              <a:off x="647422" y="1416259"/>
              <a:ext cx="10787380" cy="4758055"/>
            </a:xfrm>
            <a:custGeom>
              <a:rect l="l" t="t" r="r" b="b"/>
              <a:pathLst>
                <a:path w="10787380" h="4758055">
                  <a:moveTo>
                    <a:pt x="10787367" y="4757505"/>
                  </a:moveTo>
                  <a:lnTo>
                    <a:pt x="594687" y="4757505"/>
                  </a:lnTo>
                  <a:lnTo>
                    <a:pt x="539399" y="4756157"/>
                  </a:lnTo>
                  <a:lnTo>
                    <a:pt x="486808" y="4752111"/>
                  </a:lnTo>
                  <a:lnTo>
                    <a:pt x="436913" y="4745369"/>
                  </a:lnTo>
                  <a:lnTo>
                    <a:pt x="389716" y="4735929"/>
                  </a:lnTo>
                  <a:lnTo>
                    <a:pt x="345215" y="4723793"/>
                  </a:lnTo>
                  <a:lnTo>
                    <a:pt x="303412" y="4708959"/>
                  </a:lnTo>
                  <a:lnTo>
                    <a:pt x="264305" y="4691429"/>
                  </a:lnTo>
                  <a:lnTo>
                    <a:pt x="227896" y="4671201"/>
                  </a:lnTo>
                  <a:lnTo>
                    <a:pt x="194183" y="4648277"/>
                  </a:lnTo>
                  <a:lnTo>
                    <a:pt x="163168" y="4622655"/>
                  </a:lnTo>
                  <a:lnTo>
                    <a:pt x="134849" y="4594337"/>
                  </a:lnTo>
                  <a:lnTo>
                    <a:pt x="109228" y="4563321"/>
                  </a:lnTo>
                  <a:lnTo>
                    <a:pt x="86303" y="4529609"/>
                  </a:lnTo>
                  <a:lnTo>
                    <a:pt x="66076" y="4493199"/>
                  </a:lnTo>
                  <a:lnTo>
                    <a:pt x="48545" y="4454093"/>
                  </a:lnTo>
                  <a:lnTo>
                    <a:pt x="33712" y="4412289"/>
                  </a:lnTo>
                  <a:lnTo>
                    <a:pt x="21575" y="4367788"/>
                  </a:lnTo>
                  <a:lnTo>
                    <a:pt x="12136" y="4320591"/>
                  </a:lnTo>
                  <a:lnTo>
                    <a:pt x="5393" y="4270696"/>
                  </a:lnTo>
                  <a:lnTo>
                    <a:pt x="1348" y="4218105"/>
                  </a:lnTo>
                  <a:lnTo>
                    <a:pt x="0" y="4162816"/>
                  </a:lnTo>
                  <a:lnTo>
                    <a:pt x="0" y="0"/>
                  </a:lnTo>
                  <a:lnTo>
                    <a:pt x="10192678" y="0"/>
                  </a:lnTo>
                  <a:lnTo>
                    <a:pt x="10247966" y="1348"/>
                  </a:lnTo>
                  <a:lnTo>
                    <a:pt x="10300558" y="5393"/>
                  </a:lnTo>
                  <a:lnTo>
                    <a:pt x="10350452" y="12136"/>
                  </a:lnTo>
                  <a:lnTo>
                    <a:pt x="10397650" y="21575"/>
                  </a:lnTo>
                  <a:lnTo>
                    <a:pt x="10442151" y="33712"/>
                  </a:lnTo>
                  <a:lnTo>
                    <a:pt x="10483954" y="48545"/>
                  </a:lnTo>
                  <a:lnTo>
                    <a:pt x="10523061" y="66076"/>
                  </a:lnTo>
                  <a:lnTo>
                    <a:pt x="10559470" y="86303"/>
                  </a:lnTo>
                  <a:lnTo>
                    <a:pt x="10593183" y="109228"/>
                  </a:lnTo>
                  <a:lnTo>
                    <a:pt x="10624198" y="134849"/>
                  </a:lnTo>
                  <a:lnTo>
                    <a:pt x="10652517" y="163168"/>
                  </a:lnTo>
                  <a:lnTo>
                    <a:pt x="10678138" y="194183"/>
                  </a:lnTo>
                  <a:lnTo>
                    <a:pt x="10701063" y="227896"/>
                  </a:lnTo>
                  <a:lnTo>
                    <a:pt x="10721290" y="264305"/>
                  </a:lnTo>
                  <a:lnTo>
                    <a:pt x="10738821" y="303412"/>
                  </a:lnTo>
                  <a:lnTo>
                    <a:pt x="10753654" y="345215"/>
                  </a:lnTo>
                  <a:lnTo>
                    <a:pt x="10765791" y="389716"/>
                  </a:lnTo>
                  <a:lnTo>
                    <a:pt x="10775231" y="436913"/>
                  </a:lnTo>
                  <a:lnTo>
                    <a:pt x="10781973" y="486808"/>
                  </a:lnTo>
                  <a:lnTo>
                    <a:pt x="10786019" y="539399"/>
                  </a:lnTo>
                  <a:lnTo>
                    <a:pt x="10787367" y="594687"/>
                  </a:lnTo>
                  <a:lnTo>
                    <a:pt x="10787367" y="4757505"/>
                  </a:lnTo>
                  <a:close/>
                </a:path>
              </a:pathLst>
            </a:custGeom>
            <a:solidFill>
              <a:srgbClr val="A8A8A8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 flipH="1">
              <a:off x="6069241" y="1732467"/>
              <a:ext cx="0" cy="4116704"/>
            </a:xfrm>
            <a:custGeom>
              <a:rect l="l" t="t" r="r" b="b"/>
              <a:pathLst>
                <a:path h="4116704">
                  <a:moveTo>
                    <a:pt x="0" y="4116499"/>
                  </a:moveTo>
                  <a:lnTo>
                    <a:pt x="0" y="0"/>
                  </a:lnTo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31141" y="1694367"/>
              <a:ext cx="76200" cy="4192904"/>
            </a:xfrm>
            <a:custGeom>
              <a:rect l="l" t="t" r="r" b="b"/>
              <a:pathLst>
                <a:path w="76200" h="4192904">
                  <a:moveTo>
                    <a:pt x="31750" y="74917"/>
                  </a:moveTo>
                  <a:lnTo>
                    <a:pt x="23270" y="73205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70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1" y="11159"/>
                  </a:lnTo>
                  <a:lnTo>
                    <a:pt x="73206" y="23269"/>
                  </a:lnTo>
                  <a:lnTo>
                    <a:pt x="76200" y="38100"/>
                  </a:lnTo>
                  <a:lnTo>
                    <a:pt x="73891" y="49535"/>
                  </a:lnTo>
                  <a:lnTo>
                    <a:pt x="31750" y="49535"/>
                  </a:lnTo>
                  <a:lnTo>
                    <a:pt x="31750" y="74917"/>
                  </a:lnTo>
                  <a:close/>
                </a:path>
                <a:path w="76200" h="4192904">
                  <a:moveTo>
                    <a:pt x="38100" y="76200"/>
                  </a:moveTo>
                  <a:lnTo>
                    <a:pt x="31750" y="74917"/>
                  </a:lnTo>
                  <a:lnTo>
                    <a:pt x="31750" y="49535"/>
                  </a:lnTo>
                  <a:lnTo>
                    <a:pt x="44450" y="49535"/>
                  </a:lnTo>
                  <a:lnTo>
                    <a:pt x="44450" y="74917"/>
                  </a:lnTo>
                  <a:lnTo>
                    <a:pt x="38100" y="76200"/>
                  </a:lnTo>
                  <a:close/>
                </a:path>
                <a:path w="76200" h="4192904">
                  <a:moveTo>
                    <a:pt x="44450" y="74917"/>
                  </a:moveTo>
                  <a:lnTo>
                    <a:pt x="44450" y="49535"/>
                  </a:lnTo>
                  <a:lnTo>
                    <a:pt x="73891" y="49535"/>
                  </a:lnTo>
                  <a:lnTo>
                    <a:pt x="73206" y="52930"/>
                  </a:lnTo>
                  <a:lnTo>
                    <a:pt x="65041" y="65040"/>
                  </a:lnTo>
                  <a:lnTo>
                    <a:pt x="52930" y="73205"/>
                  </a:lnTo>
                  <a:lnTo>
                    <a:pt x="44450" y="74917"/>
                  </a:lnTo>
                  <a:close/>
                </a:path>
                <a:path w="76200" h="4192904">
                  <a:moveTo>
                    <a:pt x="31750" y="4117780"/>
                  </a:moveTo>
                  <a:lnTo>
                    <a:pt x="31750" y="74917"/>
                  </a:lnTo>
                  <a:lnTo>
                    <a:pt x="38100" y="76200"/>
                  </a:lnTo>
                  <a:lnTo>
                    <a:pt x="44450" y="76200"/>
                  </a:lnTo>
                  <a:lnTo>
                    <a:pt x="44450" y="4116498"/>
                  </a:lnTo>
                  <a:lnTo>
                    <a:pt x="38100" y="4116498"/>
                  </a:lnTo>
                  <a:lnTo>
                    <a:pt x="31750" y="4117780"/>
                  </a:lnTo>
                  <a:close/>
                </a:path>
                <a:path w="76200" h="4192904">
                  <a:moveTo>
                    <a:pt x="44450" y="76200"/>
                  </a:moveTo>
                  <a:lnTo>
                    <a:pt x="38100" y="76200"/>
                  </a:lnTo>
                  <a:lnTo>
                    <a:pt x="44450" y="74917"/>
                  </a:lnTo>
                  <a:lnTo>
                    <a:pt x="44450" y="76200"/>
                  </a:lnTo>
                  <a:close/>
                </a:path>
                <a:path w="76200" h="4192904">
                  <a:moveTo>
                    <a:pt x="44450" y="4143215"/>
                  </a:moveTo>
                  <a:lnTo>
                    <a:pt x="31750" y="4143215"/>
                  </a:lnTo>
                  <a:lnTo>
                    <a:pt x="31750" y="4117780"/>
                  </a:lnTo>
                  <a:lnTo>
                    <a:pt x="38100" y="4116498"/>
                  </a:lnTo>
                  <a:lnTo>
                    <a:pt x="44450" y="4117780"/>
                  </a:lnTo>
                  <a:lnTo>
                    <a:pt x="44450" y="4143215"/>
                  </a:lnTo>
                  <a:close/>
                </a:path>
                <a:path w="76200" h="4192904">
                  <a:moveTo>
                    <a:pt x="44450" y="4117780"/>
                  </a:moveTo>
                  <a:lnTo>
                    <a:pt x="38100" y="4116498"/>
                  </a:lnTo>
                  <a:lnTo>
                    <a:pt x="44450" y="4116498"/>
                  </a:lnTo>
                  <a:lnTo>
                    <a:pt x="44450" y="4117780"/>
                  </a:lnTo>
                  <a:close/>
                </a:path>
                <a:path w="76200" h="4192904">
                  <a:moveTo>
                    <a:pt x="73902" y="4143215"/>
                  </a:moveTo>
                  <a:lnTo>
                    <a:pt x="44450" y="4143215"/>
                  </a:lnTo>
                  <a:lnTo>
                    <a:pt x="44450" y="4117780"/>
                  </a:lnTo>
                  <a:lnTo>
                    <a:pt x="52930" y="4119492"/>
                  </a:lnTo>
                  <a:lnTo>
                    <a:pt x="65041" y="4127658"/>
                  </a:lnTo>
                  <a:lnTo>
                    <a:pt x="73206" y="4139768"/>
                  </a:lnTo>
                  <a:lnTo>
                    <a:pt x="73902" y="4143215"/>
                  </a:lnTo>
                  <a:close/>
                </a:path>
                <a:path w="76200" h="4192904">
                  <a:moveTo>
                    <a:pt x="38100" y="4192699"/>
                  </a:moveTo>
                  <a:lnTo>
                    <a:pt x="23270" y="4189704"/>
                  </a:lnTo>
                  <a:lnTo>
                    <a:pt x="11159" y="4181539"/>
                  </a:lnTo>
                  <a:lnTo>
                    <a:pt x="2994" y="4169429"/>
                  </a:lnTo>
                  <a:lnTo>
                    <a:pt x="0" y="4154599"/>
                  </a:lnTo>
                  <a:lnTo>
                    <a:pt x="2994" y="4139768"/>
                  </a:lnTo>
                  <a:lnTo>
                    <a:pt x="11159" y="4127658"/>
                  </a:lnTo>
                  <a:lnTo>
                    <a:pt x="23270" y="4119492"/>
                  </a:lnTo>
                  <a:lnTo>
                    <a:pt x="31750" y="4117780"/>
                  </a:lnTo>
                  <a:lnTo>
                    <a:pt x="31750" y="4143215"/>
                  </a:lnTo>
                  <a:lnTo>
                    <a:pt x="73902" y="4143215"/>
                  </a:lnTo>
                  <a:lnTo>
                    <a:pt x="76200" y="4154599"/>
                  </a:lnTo>
                  <a:lnTo>
                    <a:pt x="73206" y="4169429"/>
                  </a:lnTo>
                  <a:lnTo>
                    <a:pt x="65041" y="4181539"/>
                  </a:lnTo>
                  <a:lnTo>
                    <a:pt x="52930" y="4189704"/>
                  </a:lnTo>
                  <a:lnTo>
                    <a:pt x="38100" y="4192699"/>
                  </a:lnTo>
                  <a:close/>
                </a:path>
              </a:pathLst>
            </a:custGeom>
            <a:solidFill>
              <a:srgbClr val="EEEEE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373460" y="2952177"/>
            <a:ext cx="3968750" cy="1877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山西焦煤集团、太重煤机和晋能控股集团都具备较强的研发实力和技术水平，能够生产出高品质的煤机产品。同时，这些企业还拥有完善的销售网络和售后服务体系，能够为客户提供全方位的服务。此外，这些企业在品牌建设和市场拓展方面也取得了显著成效，进一步提升了其核心竞争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73461" y="1944128"/>
            <a:ext cx="181610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核心竞争力评估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19627" y="2952177"/>
            <a:ext cx="4140200" cy="2185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为了进一步提升竞争力，山西省的煤机企业正在积极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整合优势资源。一方面，通过加强与上下游企业的合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作，实现产业链的延伸和资源的优化配置；另一方面，加大科研投入力度，引进先进技术和管理经验，提升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企业的自主创新能力和市场竞争力。同时，政府也出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台了一系列政策措施，支持煤机企业进行技术改造和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产业升级，推动行业实现高质量发展。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783051" y="1944128"/>
            <a:ext cx="156019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优势资源整合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35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核心竞争力评估及优势资源整合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46614" y="1614764"/>
            <a:ext cx="5709285" cy="1925320"/>
          </a:xfrm>
          <a:prstGeom prst="rect">
            <a:avLst/>
          </a:prstGeom>
        </p:spPr>
        <p:txBody>
          <a:bodyPr vert="horz" wrap="square" lIns="0" tIns="274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65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40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1550"/>
              </a:spcBef>
            </a:pPr>
            <a:r>
              <a:rPr sz="4050" b="1" spc="-5">
                <a:solidFill>
                  <a:srgbClr val="FFFFFF"/>
                </a:solidFill>
                <a:latin typeface="微软雅黑"/>
                <a:cs typeface="微软雅黑"/>
              </a:rPr>
              <a:t>技术创新与产品研发进展</a:t>
            </a:r>
            <a:endParaRPr sz="40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77900" y="1574800"/>
            <a:ext cx="10189845" cy="4290695"/>
            <a:chOff x="977900" y="1574800"/>
            <a:chExt cx="10189845" cy="4290695"/>
          </a:xfrm>
        </p:grpSpPr>
        <p:sp>
          <p:nvSpPr>
            <p:cNvPr id="3" name="object 3"/>
            <p:cNvSpPr/>
            <p:nvPr/>
          </p:nvSpPr>
          <p:spPr>
            <a:xfrm>
              <a:off x="981824" y="1604873"/>
              <a:ext cx="10185400" cy="4233545"/>
            </a:xfrm>
            <a:custGeom>
              <a:rect l="l" t="t" r="r" b="b"/>
              <a:pathLst>
                <a:path w="10185400" h="4233545">
                  <a:moveTo>
                    <a:pt x="6789902" y="2116747"/>
                  </a:moveTo>
                  <a:lnTo>
                    <a:pt x="3395002" y="2116747"/>
                  </a:lnTo>
                  <a:lnTo>
                    <a:pt x="3395002" y="0"/>
                  </a:lnTo>
                  <a:lnTo>
                    <a:pt x="0" y="0"/>
                  </a:lnTo>
                  <a:lnTo>
                    <a:pt x="0" y="2116747"/>
                  </a:lnTo>
                  <a:lnTo>
                    <a:pt x="3394913" y="2116747"/>
                  </a:lnTo>
                  <a:lnTo>
                    <a:pt x="3394913" y="4233481"/>
                  </a:lnTo>
                  <a:lnTo>
                    <a:pt x="6789902" y="4233481"/>
                  </a:lnTo>
                  <a:lnTo>
                    <a:pt x="6789902" y="2116747"/>
                  </a:lnTo>
                  <a:close/>
                </a:path>
                <a:path w="10185400" h="4233545">
                  <a:moveTo>
                    <a:pt x="10184905" y="0"/>
                  </a:moveTo>
                  <a:lnTo>
                    <a:pt x="6789902" y="0"/>
                  </a:lnTo>
                  <a:lnTo>
                    <a:pt x="6789902" y="2116747"/>
                  </a:lnTo>
                  <a:lnTo>
                    <a:pt x="10184905" y="2116747"/>
                  </a:lnTo>
                  <a:lnTo>
                    <a:pt x="10184905" y="0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77900" y="3695700"/>
              <a:ext cx="3394942" cy="214386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381500" y="1574800"/>
              <a:ext cx="3394942" cy="214386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72400" y="3721100"/>
              <a:ext cx="3394942" cy="2143864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关键技术研发成果展示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1182709" y="1710480"/>
            <a:ext cx="3101975" cy="17176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1054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FCFC"/>
                </a:solidFill>
                <a:latin typeface="微软雅黑"/>
                <a:cs typeface="微软雅黑"/>
              </a:rPr>
              <a:t>高效能煤机装备研</a:t>
            </a:r>
            <a:r>
              <a:rPr sz="1700" b="1" spc="-50">
                <a:solidFill>
                  <a:srgbClr val="FFFCFC"/>
                </a:solidFill>
                <a:latin typeface="微软雅黑"/>
                <a:cs typeface="微软雅黑"/>
              </a:rPr>
              <a:t>发</a:t>
            </a:r>
            <a:endParaRPr sz="1700">
              <a:latin typeface="微软雅黑"/>
              <a:cs typeface="微软雅黑"/>
            </a:endParaRPr>
          </a:p>
          <a:p>
            <a:pPr marL="12700" marR="5080" algn="just">
              <a:lnSpc>
                <a:spcPct val="190300"/>
              </a:lnSpc>
              <a:spcBef>
                <a:spcPts val="1655"/>
              </a:spcBef>
            </a:pP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成功研制出具有自主知识产权的高效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能</a:t>
            </a: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煤机装备，包括大型挖掘机、高效运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输</a:t>
            </a: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机等，提高了煤炭开采和运输效率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294868" y="3854364"/>
            <a:ext cx="155892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FCFC"/>
                </a:solidFill>
                <a:latin typeface="微软雅黑"/>
                <a:cs typeface="微软雅黑"/>
              </a:rPr>
              <a:t>智能化技术应</a:t>
            </a:r>
            <a:r>
              <a:rPr sz="1700" b="1" spc="-50">
                <a:solidFill>
                  <a:srgbClr val="FFFCFC"/>
                </a:solidFill>
                <a:latin typeface="微软雅黑"/>
                <a:cs typeface="微软雅黑"/>
              </a:rPr>
              <a:t>用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577705" y="4516702"/>
            <a:ext cx="3101975" cy="10553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将人工智能、大数据等先进技术应用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于</a:t>
            </a: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ct val="190300"/>
              </a:lnSpc>
            </a:pP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煤机装备，实现了装备的智能化运行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和</a:t>
            </a:r>
            <a:r>
              <a:rPr sz="1400">
                <a:solidFill>
                  <a:srgbClr val="FFFCFC"/>
                </a:solidFill>
                <a:latin typeface="微软雅黑"/>
                <a:cs typeface="微软雅黑"/>
              </a:rPr>
              <a:t>远程监控，提高了生产安全性和效率</a:t>
            </a:r>
            <a:r>
              <a:rPr sz="1400" spc="-50">
                <a:solidFill>
                  <a:srgbClr val="FFFCFC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972607" y="1710480"/>
            <a:ext cx="3263900" cy="165988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1976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FFFCFC"/>
                </a:solidFill>
                <a:latin typeface="微软雅黑"/>
                <a:cs typeface="微软雅黑"/>
              </a:rPr>
              <a:t>绿色环保技术研</a:t>
            </a:r>
            <a:r>
              <a:rPr sz="1700" b="1" spc="-50">
                <a:solidFill>
                  <a:srgbClr val="FFFCFC"/>
                </a:solidFill>
                <a:latin typeface="微软雅黑"/>
                <a:cs typeface="微软雅黑"/>
              </a:rPr>
              <a:t>发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200">
              <a:latin typeface="微软雅黑"/>
              <a:cs typeface="微软雅黑"/>
            </a:endParaRPr>
          </a:p>
          <a:p>
            <a:pPr marL="12700" marR="5080">
              <a:lnSpc>
                <a:spcPct val="190700"/>
              </a:lnSpc>
            </a:pPr>
            <a:r>
              <a:rPr sz="1250" spc="25">
                <a:solidFill>
                  <a:srgbClr val="FFFCFC"/>
                </a:solidFill>
                <a:latin typeface="微软雅黑"/>
                <a:cs typeface="微软雅黑"/>
              </a:rPr>
              <a:t>针对煤炭开采过程中的环境污染问题，成功</a:t>
            </a:r>
            <a:r>
              <a:rPr sz="1250" spc="5">
                <a:solidFill>
                  <a:srgbClr val="FFFCFC"/>
                </a:solidFill>
                <a:latin typeface="微软雅黑"/>
                <a:cs typeface="微软雅黑"/>
              </a:rPr>
              <a:t> </a:t>
            </a:r>
            <a:r>
              <a:rPr sz="1250" spc="25">
                <a:solidFill>
                  <a:srgbClr val="FFFCFC"/>
                </a:solidFill>
                <a:latin typeface="微软雅黑"/>
                <a:cs typeface="微软雅黑"/>
              </a:rPr>
              <a:t>研发出绿色环保技术，如煤矸石综合利用、</a:t>
            </a:r>
            <a:r>
              <a:rPr sz="1250" spc="5">
                <a:solidFill>
                  <a:srgbClr val="FFFCFC"/>
                </a:solidFill>
                <a:latin typeface="微软雅黑"/>
                <a:cs typeface="微软雅黑"/>
              </a:rPr>
              <a:t> </a:t>
            </a:r>
            <a:r>
              <a:rPr sz="1250" spc="25">
                <a:solidFill>
                  <a:srgbClr val="FFFCFC"/>
                </a:solidFill>
                <a:latin typeface="微软雅黑"/>
                <a:cs typeface="微软雅黑"/>
              </a:rPr>
              <a:t>废水处理等，降低了煤炭开采对环境的影响。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005585" y="2092524"/>
            <a:ext cx="2692400" cy="22999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5113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新型高效能煤机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装</a:t>
            </a:r>
            <a:endParaRPr sz="2300">
              <a:latin typeface="微软雅黑"/>
              <a:cs typeface="微软雅黑"/>
            </a:endParaRPr>
          </a:p>
          <a:p>
            <a:pPr marL="151130" algn="ctr">
              <a:lnSpc>
                <a:spcPct val="100000"/>
              </a:lnSpc>
              <a:spcBef>
                <a:spcPts val="2430"/>
              </a:spcBef>
            </a:pPr>
            <a:r>
              <a:rPr sz="2300" b="1" spc="25">
                <a:solidFill>
                  <a:srgbClr val="FFFFFF"/>
                </a:solidFill>
                <a:latin typeface="微软雅黑"/>
                <a:cs typeface="微软雅黑"/>
              </a:rPr>
              <a:t>备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推出新型高效能煤机装备，具有</a:t>
            </a:r>
            <a:endParaRPr sz="15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更高的挖掘和运输效率，更低的能耗和维修成本，将有力推动煤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炭行业的发展。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7" name="object 7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5149060" y="2092524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智能化煤机装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备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73171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随着智能化技术的不断发展和应用，智能化煤机装备将成为未来市场的主流产品，提高煤炭行业的生产效率和安全性。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2" name="object 12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8540757" y="2092524"/>
            <a:ext cx="2692400" cy="19570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5113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绿色环保型煤机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装</a:t>
            </a:r>
            <a:endParaRPr sz="2300">
              <a:latin typeface="微软雅黑"/>
              <a:cs typeface="微软雅黑"/>
            </a:endParaRPr>
          </a:p>
          <a:p>
            <a:pPr marL="151130" algn="ctr">
              <a:lnSpc>
                <a:spcPct val="100000"/>
              </a:lnSpc>
              <a:spcBef>
                <a:spcPts val="2430"/>
              </a:spcBef>
            </a:pPr>
            <a:r>
              <a:rPr sz="2300" b="1" spc="25">
                <a:solidFill>
                  <a:srgbClr val="FFFFFF"/>
                </a:solidFill>
                <a:latin typeface="微软雅黑"/>
                <a:cs typeface="微软雅黑"/>
              </a:rPr>
              <a:t>备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随着环保意识的不断提高和环保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政策的日益严格，绿色环保型煤机装备将具有广阔的市场前景。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35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新产品推出及市场应用前景预测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https://d.book118.com/045022322032011121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目录</vt:lpstr>
      <vt:lpstr>PowerPoint Presentation</vt:lpstr>
      <vt:lpstr>山西省煤机行业现状及特点</vt:lpstr>
      <vt:lpstr>国内外市场需求与趋势分析</vt:lpstr>
      <vt:lpstr>政策法规对行业影响及机遇</vt:lpstr>
      <vt:lpstr>PowerPoint Presentation</vt:lpstr>
      <vt:lpstr>重点企业介绍及产能布局</vt:lpstr>
      <vt:lpstr>市场份额与竞争格局分析</vt:lpstr>
      <vt:lpstr>核心竞争力评估及优势资源整合</vt:lpstr>
      <vt:lpstr>PowerPoint Presentation</vt:lpstr>
      <vt:lpstr>关键技术研发成果展示</vt:lpstr>
      <vt:lpstr>新产品推出及市场应用前景预测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2024-09-24T00:40:30.495</cp:lastPrinted>
  <dcterms:created xsi:type="dcterms:W3CDTF">2024-09-23T16:40:30Z</dcterms:created>
  <dcterms:modified xsi:type="dcterms:W3CDTF">2024-09-23T16:40:31Z</dcterms:modified>
</cp:coreProperties>
</file>