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1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F1F5A-9361-4A8A-81BA-D04A84B8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85A94-1FFE-4C9D-AB5E-B85BC89A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E2592-58FB-447C-B3C1-BAE1599B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B1A59-AE9A-42C6-9F21-431B4552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73561-55E4-4CF5-9C11-DD088AF1F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4F3551-A8B2-456E-8E84-166B643A6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19D02-9819-4F7A-8B9B-2406ED23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CEADE-13F9-4A5A-820A-631D27D7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CA08E-E6B2-457B-81D8-AF21D644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D4547-9AAA-4CB6-97D7-116F0B8C1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4BAA0-320F-48E4-89BB-11CED033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31" Type="http://schemas.openxmlformats.org/officeDocument/2006/relationships/tags" Target="../tags/tag191.xml" /><Relationship Id="rId32" Type="http://schemas.openxmlformats.org/officeDocument/2006/relationships/tags" Target="../tags/tag192.xml" /><Relationship Id="rId33" Type="http://schemas.openxmlformats.org/officeDocument/2006/relationships/tags" Target="../tags/tag193.xml" /><Relationship Id="rId34" Type="http://schemas.openxmlformats.org/officeDocument/2006/relationships/tags" Target="../tags/tag194.xml" /><Relationship Id="rId35" Type="http://schemas.openxmlformats.org/officeDocument/2006/relationships/tags" Target="../tags/tag195.xml" /><Relationship Id="rId36" Type="http://schemas.openxmlformats.org/officeDocument/2006/relationships/tags" Target="../tags/tag196.xml" /><Relationship Id="rId37" Type="http://schemas.openxmlformats.org/officeDocument/2006/relationships/tags" Target="../tags/tag197.xml" /><Relationship Id="rId38" Type="http://schemas.openxmlformats.org/officeDocument/2006/relationships/tags" Target="../tags/tag198.xml" /><Relationship Id="rId39" Type="http://schemas.openxmlformats.org/officeDocument/2006/relationships/tags" Target="../tags/tag199.xml" /><Relationship Id="rId4" Type="http://schemas.openxmlformats.org/officeDocument/2006/relationships/tags" Target="../tags/tag164.xml" /><Relationship Id="rId40" Type="http://schemas.openxmlformats.org/officeDocument/2006/relationships/tags" Target="../tags/tag200.xml" /><Relationship Id="rId41" Type="http://schemas.openxmlformats.org/officeDocument/2006/relationships/tags" Target="../tags/tag201.xml" /><Relationship Id="rId42" Type="http://schemas.openxmlformats.org/officeDocument/2006/relationships/tags" Target="../tags/tag202.xml" /><Relationship Id="rId43" Type="http://schemas.openxmlformats.org/officeDocument/2006/relationships/tags" Target="../tags/tag203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1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tags" Target="../tags/tag293.xml" /><Relationship Id="rId25" Type="http://schemas.openxmlformats.org/officeDocument/2006/relationships/tags" Target="../tags/tag294.xml" /><Relationship Id="rId26" Type="http://schemas.openxmlformats.org/officeDocument/2006/relationships/tags" Target="../tags/tag295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tags" Target="../tags/tag296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231413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股骨骨折的护理查房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65671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66306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65671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65671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股骨骨折的概述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9"/>
            </p:custDataLst>
          </p:nvPr>
        </p:nvCxnSpPr>
        <p:spPr>
          <a:xfrm>
            <a:off x="1656715" y="480250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0"/>
            </p:custDataLst>
          </p:nvPr>
        </p:nvCxnSpPr>
        <p:spPr>
          <a:xfrm>
            <a:off x="1663065" y="480250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1"/>
            </p:custDataLst>
          </p:nvPr>
        </p:nvSpPr>
        <p:spPr>
          <a:xfrm>
            <a:off x="1656715" y="427164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12"/>
            </p:custDataLst>
          </p:nvPr>
        </p:nvSpPr>
        <p:spPr>
          <a:xfrm>
            <a:off x="1656715" y="4968875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股骨骨折的护理措施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13"/>
            </p:custDataLst>
          </p:nvPr>
        </p:nvCxnSpPr>
        <p:spPr>
          <a:xfrm>
            <a:off x="518223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4"/>
            </p:custDataLst>
          </p:nvPr>
        </p:nvCxnSpPr>
        <p:spPr>
          <a:xfrm>
            <a:off x="518858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5"/>
            </p:custDataLst>
          </p:nvPr>
        </p:nvSpPr>
        <p:spPr>
          <a:xfrm>
            <a:off x="518223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6"/>
            </p:custDataLst>
          </p:nvPr>
        </p:nvSpPr>
        <p:spPr>
          <a:xfrm>
            <a:off x="518223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股骨骨折的临床表现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7"/>
            </p:custDataLst>
          </p:nvPr>
        </p:nvCxnSpPr>
        <p:spPr>
          <a:xfrm>
            <a:off x="8707755" y="279400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8"/>
            </p:custDataLst>
          </p:nvPr>
        </p:nvCxnSpPr>
        <p:spPr>
          <a:xfrm>
            <a:off x="8714105" y="279400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9"/>
            </p:custDataLst>
          </p:nvPr>
        </p:nvSpPr>
        <p:spPr>
          <a:xfrm>
            <a:off x="8707755" y="226250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20"/>
            </p:custDataLst>
          </p:nvPr>
        </p:nvSpPr>
        <p:spPr>
          <a:xfrm>
            <a:off x="8707755" y="296037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股骨骨折的治疗方法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5182235" y="480187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5188585" y="480187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5182235" y="4271010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5182235" y="4968240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股骨骨折的康复指导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55" name="直接连接符 154"/>
          <p:cNvCxnSpPr/>
          <p:nvPr>
            <p:custDataLst>
              <p:tags r:id="rId25"/>
            </p:custDataLst>
          </p:nvPr>
        </p:nvCxnSpPr>
        <p:spPr>
          <a:xfrm>
            <a:off x="8707755" y="480123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直接连接符 155"/>
          <p:cNvCxnSpPr/>
          <p:nvPr>
            <p:custDataLst>
              <p:tags r:id="rId26"/>
            </p:custDataLst>
          </p:nvPr>
        </p:nvCxnSpPr>
        <p:spPr>
          <a:xfrm>
            <a:off x="8714105" y="480123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序号"/>
          <p:cNvSpPr txBox="1"/>
          <p:nvPr>
            <p:custDataLst>
              <p:tags r:id="rId27"/>
            </p:custDataLst>
          </p:nvPr>
        </p:nvSpPr>
        <p:spPr>
          <a:xfrm>
            <a:off x="8707755" y="4270375"/>
            <a:ext cx="913765" cy="4438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06.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59" name="标题"/>
          <p:cNvSpPr txBox="1"/>
          <p:nvPr>
            <p:custDataLst>
              <p:tags r:id="rId28"/>
            </p:custDataLst>
          </p:nvPr>
        </p:nvSpPr>
        <p:spPr>
          <a:xfrm>
            <a:off x="8707755" y="4967605"/>
            <a:ext cx="2550160" cy="1245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股骨骨折的预后及预防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股骨骨折的概述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股骨骨折的定义和分类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915789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915789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1084172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915789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10480036" y="1831518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6309327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6309327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7983521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6309327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7642386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608330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608330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229151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608330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792710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症状：股骨骨折的症状包括疼痛、肿胀、活动受限、畸形等。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1930468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345882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345882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5116319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345882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364320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原因：股骨骨折的主要原因包括交通事故、跌倒、运动损伤等。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4781609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6494349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tx1"/>
                </a:solidFill>
                <a:uFillTx/>
                <a:latin typeface="+mn-ea"/>
                <a:sym typeface="+mn-ea"/>
              </a:rPr>
              <a:t>分类：根据骨折的位置和类型，股骨骨折可以分为多种，如股骨颈骨折、股骨转子间骨折、股骨干骨折等。</a:t>
            </a:r>
            <a:endParaRPr lang="zh-CN" altLang="en-US" sz="2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934227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股骨骨折：指股骨（大腿骨）的骨折，是常见的骨折类型之一。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股骨骨折的病因和病理机制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病理机制：骨折后局部出血、水肿、炎症反应、骨痂形成等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病理性骨折：骨肿瘤、骨髓炎、骨结核等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骨质疏松：老年人、女性、长期服用激素类药物者等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外伤：交通事故、跌倒、运动损伤等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股骨骨折的诊断标准</a:t>
            </a:r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2"/>
            </p:custDataLst>
          </p:nvPr>
        </p:nvSpPr>
        <p:spPr>
          <a:xfrm>
            <a:off x="608330" y="4704492"/>
            <a:ext cx="5387596" cy="1408972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3" name="矩形 32"/>
          <p:cNvSpPr/>
          <p:nvPr>
            <p:custDataLst>
              <p:tags r:id="rId3"/>
            </p:custDataLst>
          </p:nvPr>
        </p:nvSpPr>
        <p:spPr>
          <a:xfrm>
            <a:off x="793436" y="5152310"/>
            <a:ext cx="564861" cy="76969"/>
          </a:xfrm>
          <a:prstGeom prst="rect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5" name="矩形 34"/>
          <p:cNvSpPr/>
          <p:nvPr>
            <p:custDataLst>
              <p:tags r:id="rId4"/>
            </p:custDataLst>
          </p:nvPr>
        </p:nvSpPr>
        <p:spPr>
          <a:xfrm>
            <a:off x="734915" y="5108419"/>
            <a:ext cx="564861" cy="7696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5"/>
            </p:custDataLst>
          </p:nvPr>
        </p:nvSpPr>
        <p:spPr>
          <a:xfrm>
            <a:off x="735551" y="5275078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疼痛：骨折部位有明显的疼痛和压痛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三角形 33"/>
          <p:cNvSpPr/>
          <p:nvPr>
            <p:custDataLst>
              <p:tags r:id="rId6"/>
            </p:custDataLst>
          </p:nvPr>
        </p:nvSpPr>
        <p:spPr>
          <a:xfrm>
            <a:off x="5762051" y="5951894"/>
            <a:ext cx="111318" cy="96052"/>
          </a:xfrm>
          <a:prstGeom prst="triangle">
            <a:avLst/>
          </a:prstGeom>
          <a:solidFill>
            <a:schemeClr val="accent5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8" name="三角形 7"/>
          <p:cNvSpPr/>
          <p:nvPr>
            <p:custDataLst>
              <p:tags r:id="rId7"/>
            </p:custDataLst>
          </p:nvPr>
        </p:nvSpPr>
        <p:spPr>
          <a:xfrm>
            <a:off x="5720704" y="5928994"/>
            <a:ext cx="111318" cy="96052"/>
          </a:xfrm>
          <a:prstGeom prst="triangl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1" name="文本框 60"/>
          <p:cNvSpPr txBox="1"/>
          <p:nvPr>
            <p:custDataLst>
              <p:tags r:id="rId8"/>
            </p:custDataLst>
          </p:nvPr>
        </p:nvSpPr>
        <p:spPr>
          <a:xfrm>
            <a:off x="628049" y="466950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05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" name="矩形 3"/>
          <p:cNvSpPr/>
          <p:nvPr>
            <p:custDataLst>
              <p:tags r:id="rId9"/>
            </p:custDataLst>
          </p:nvPr>
        </p:nvSpPr>
        <p:spPr>
          <a:xfrm>
            <a:off x="6189513" y="4704492"/>
            <a:ext cx="5387596" cy="140897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10"/>
            </p:custDataLst>
          </p:nvPr>
        </p:nvSpPr>
        <p:spPr>
          <a:xfrm>
            <a:off x="6374619" y="5152310"/>
            <a:ext cx="564861" cy="76969"/>
          </a:xfrm>
          <a:prstGeom prst="rect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" name="矩形 5"/>
          <p:cNvSpPr/>
          <p:nvPr>
            <p:custDataLst>
              <p:tags r:id="rId11"/>
            </p:custDataLst>
          </p:nvPr>
        </p:nvSpPr>
        <p:spPr>
          <a:xfrm>
            <a:off x="6316098" y="5108419"/>
            <a:ext cx="564861" cy="7696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6316734" y="5275078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外伤史：有明确的外伤史，如跌倒、车祸等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三角形 33"/>
          <p:cNvSpPr/>
          <p:nvPr>
            <p:custDataLst>
              <p:tags r:id="rId13"/>
            </p:custDataLst>
          </p:nvPr>
        </p:nvSpPr>
        <p:spPr>
          <a:xfrm>
            <a:off x="11342598" y="5951894"/>
            <a:ext cx="111318" cy="96052"/>
          </a:xfrm>
          <a:prstGeom prst="triangle">
            <a:avLst/>
          </a:prstGeom>
          <a:solidFill>
            <a:schemeClr val="accent6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3" name="三角形 7"/>
          <p:cNvSpPr/>
          <p:nvPr>
            <p:custDataLst>
              <p:tags r:id="rId14"/>
            </p:custDataLst>
          </p:nvPr>
        </p:nvSpPr>
        <p:spPr>
          <a:xfrm>
            <a:off x="11300615" y="5928994"/>
            <a:ext cx="111318" cy="96052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3" name="文本框 62"/>
          <p:cNvSpPr txBox="1"/>
          <p:nvPr>
            <p:custDataLst>
              <p:tags r:id="rId15"/>
            </p:custDataLst>
          </p:nvPr>
        </p:nvSpPr>
        <p:spPr>
          <a:xfrm>
            <a:off x="6209232" y="4669507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06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0" name="矩形 39"/>
          <p:cNvSpPr/>
          <p:nvPr>
            <p:custDataLst>
              <p:tags r:id="rId16"/>
            </p:custDataLst>
          </p:nvPr>
        </p:nvSpPr>
        <p:spPr>
          <a:xfrm>
            <a:off x="608330" y="3049348"/>
            <a:ext cx="5387596" cy="1408972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3" name="矩形 42"/>
          <p:cNvSpPr/>
          <p:nvPr>
            <p:custDataLst>
              <p:tags r:id="rId17"/>
            </p:custDataLst>
          </p:nvPr>
        </p:nvSpPr>
        <p:spPr>
          <a:xfrm>
            <a:off x="793436" y="3497166"/>
            <a:ext cx="564861" cy="76969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44" name="矩形 43"/>
          <p:cNvSpPr/>
          <p:nvPr>
            <p:custDataLst>
              <p:tags r:id="rId18"/>
            </p:custDataLst>
          </p:nvPr>
        </p:nvSpPr>
        <p:spPr>
          <a:xfrm>
            <a:off x="734915" y="3453911"/>
            <a:ext cx="564861" cy="769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735551" y="361993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畸形：骨折部位出现畸形，如短缩、成角、旋转等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三角形 33"/>
          <p:cNvSpPr/>
          <p:nvPr>
            <p:custDataLst>
              <p:tags r:id="rId20"/>
            </p:custDataLst>
          </p:nvPr>
        </p:nvSpPr>
        <p:spPr>
          <a:xfrm>
            <a:off x="5762051" y="4296749"/>
            <a:ext cx="111318" cy="96052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7" name="三角形 7"/>
          <p:cNvSpPr/>
          <p:nvPr>
            <p:custDataLst>
              <p:tags r:id="rId21"/>
            </p:custDataLst>
          </p:nvPr>
        </p:nvSpPr>
        <p:spPr>
          <a:xfrm>
            <a:off x="5720704" y="4273850"/>
            <a:ext cx="111318" cy="96052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2" name="文本框 61"/>
          <p:cNvSpPr txBox="1"/>
          <p:nvPr>
            <p:custDataLst>
              <p:tags r:id="rId22"/>
            </p:custDataLst>
          </p:nvPr>
        </p:nvSpPr>
        <p:spPr>
          <a:xfrm>
            <a:off x="628049" y="301436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0" name="矩形 19"/>
          <p:cNvSpPr/>
          <p:nvPr>
            <p:custDataLst>
              <p:tags r:id="rId23"/>
            </p:custDataLst>
          </p:nvPr>
        </p:nvSpPr>
        <p:spPr>
          <a:xfrm>
            <a:off x="6189513" y="3049348"/>
            <a:ext cx="5387596" cy="1408972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1" name="矩形 20"/>
          <p:cNvSpPr/>
          <p:nvPr>
            <p:custDataLst>
              <p:tags r:id="rId24"/>
            </p:custDataLst>
          </p:nvPr>
        </p:nvSpPr>
        <p:spPr>
          <a:xfrm>
            <a:off x="6373983" y="3497166"/>
            <a:ext cx="564861" cy="76969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5"/>
            </p:custDataLst>
          </p:nvPr>
        </p:nvSpPr>
        <p:spPr>
          <a:xfrm>
            <a:off x="6316098" y="3453911"/>
            <a:ext cx="564861" cy="7696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6"/>
            </p:custDataLst>
          </p:nvPr>
        </p:nvSpPr>
        <p:spPr>
          <a:xfrm>
            <a:off x="6316734" y="3619934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肿胀：骨折部位出现肿胀，皮肤温度升高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三角形 33"/>
          <p:cNvSpPr/>
          <p:nvPr>
            <p:custDataLst>
              <p:tags r:id="rId27"/>
            </p:custDataLst>
          </p:nvPr>
        </p:nvSpPr>
        <p:spPr>
          <a:xfrm>
            <a:off x="11342598" y="4296749"/>
            <a:ext cx="111318" cy="96052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5" name="三角形 7"/>
          <p:cNvSpPr/>
          <p:nvPr>
            <p:custDataLst>
              <p:tags r:id="rId28"/>
            </p:custDataLst>
          </p:nvPr>
        </p:nvSpPr>
        <p:spPr>
          <a:xfrm>
            <a:off x="11300615" y="4273850"/>
            <a:ext cx="111318" cy="96052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9"/>
            </p:custDataLst>
          </p:nvPr>
        </p:nvSpPr>
        <p:spPr>
          <a:xfrm>
            <a:off x="6209232" y="301436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29" name="矩形 28"/>
          <p:cNvSpPr/>
          <p:nvPr>
            <p:custDataLst>
              <p:tags r:id="rId30"/>
            </p:custDataLst>
          </p:nvPr>
        </p:nvSpPr>
        <p:spPr>
          <a:xfrm>
            <a:off x="608330" y="1393567"/>
            <a:ext cx="5387596" cy="140897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0" name="矩形 29"/>
          <p:cNvSpPr/>
          <p:nvPr>
            <p:custDataLst>
              <p:tags r:id="rId31"/>
            </p:custDataLst>
          </p:nvPr>
        </p:nvSpPr>
        <p:spPr>
          <a:xfrm>
            <a:off x="793436" y="1842021"/>
            <a:ext cx="564861" cy="76969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1" name="矩形 30"/>
          <p:cNvSpPr/>
          <p:nvPr>
            <p:custDataLst>
              <p:tags r:id="rId32"/>
            </p:custDataLst>
          </p:nvPr>
        </p:nvSpPr>
        <p:spPr>
          <a:xfrm>
            <a:off x="734915" y="1798130"/>
            <a:ext cx="564861" cy="769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3"/>
            </p:custDataLst>
          </p:nvPr>
        </p:nvSpPr>
        <p:spPr>
          <a:xfrm>
            <a:off x="735551" y="196478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X线检查：X线片显示骨折线，可明确诊断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4" name="三角形 33"/>
          <p:cNvSpPr/>
          <p:nvPr>
            <p:custDataLst>
              <p:tags r:id="rId34"/>
            </p:custDataLst>
          </p:nvPr>
        </p:nvSpPr>
        <p:spPr>
          <a:xfrm>
            <a:off x="5762051" y="2641605"/>
            <a:ext cx="111318" cy="96052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6" name="三角形 7"/>
          <p:cNvSpPr/>
          <p:nvPr>
            <p:custDataLst>
              <p:tags r:id="rId35"/>
            </p:custDataLst>
          </p:nvPr>
        </p:nvSpPr>
        <p:spPr>
          <a:xfrm>
            <a:off x="5720704" y="2618705"/>
            <a:ext cx="111318" cy="96052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36"/>
            </p:custDataLst>
          </p:nvPr>
        </p:nvSpPr>
        <p:spPr>
          <a:xfrm>
            <a:off x="628049" y="135858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42" name="矩形 41"/>
          <p:cNvSpPr/>
          <p:nvPr>
            <p:custDataLst>
              <p:tags r:id="rId37"/>
            </p:custDataLst>
          </p:nvPr>
        </p:nvSpPr>
        <p:spPr>
          <a:xfrm>
            <a:off x="6189513" y="1393567"/>
            <a:ext cx="5387596" cy="14089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38"/>
            </p:custDataLst>
          </p:nvPr>
        </p:nvSpPr>
        <p:spPr>
          <a:xfrm>
            <a:off x="6373983" y="1842021"/>
            <a:ext cx="564861" cy="76969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矩形 64"/>
          <p:cNvSpPr/>
          <p:nvPr>
            <p:custDataLst>
              <p:tags r:id="rId39"/>
            </p:custDataLst>
          </p:nvPr>
        </p:nvSpPr>
        <p:spPr>
          <a:xfrm>
            <a:off x="6316098" y="1798130"/>
            <a:ext cx="564861" cy="7696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6" name="文本框 65"/>
          <p:cNvSpPr txBox="1"/>
          <p:nvPr>
            <p:custDataLst>
              <p:tags r:id="rId40"/>
            </p:custDataLst>
          </p:nvPr>
        </p:nvSpPr>
        <p:spPr>
          <a:xfrm>
            <a:off x="6316734" y="1964789"/>
            <a:ext cx="4984299" cy="7832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功能障碍：骨折部位活动受限，无法负重</a:t>
            </a:r>
            <a:endParaRPr lang="zh-CN" altLang="en-US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7" name="三角形 33"/>
          <p:cNvSpPr/>
          <p:nvPr>
            <p:custDataLst>
              <p:tags r:id="rId41"/>
            </p:custDataLst>
          </p:nvPr>
        </p:nvSpPr>
        <p:spPr>
          <a:xfrm>
            <a:off x="11342598" y="2641605"/>
            <a:ext cx="111318" cy="96052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三角形 7"/>
          <p:cNvSpPr/>
          <p:nvPr>
            <p:custDataLst>
              <p:tags r:id="rId42"/>
            </p:custDataLst>
          </p:nvPr>
        </p:nvSpPr>
        <p:spPr>
          <a:xfrm>
            <a:off x="11300615" y="2618705"/>
            <a:ext cx="111318" cy="96052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9" name="文本框 68"/>
          <p:cNvSpPr txBox="1"/>
          <p:nvPr>
            <p:custDataLst>
              <p:tags r:id="rId43"/>
            </p:custDataLst>
          </p:nvPr>
        </p:nvSpPr>
        <p:spPr>
          <a:xfrm>
            <a:off x="6209232" y="1358582"/>
            <a:ext cx="782409" cy="6481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股骨骨折的临床表现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症状表现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608330" y="3907066"/>
            <a:ext cx="5351599" cy="18480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793705" y="4355533"/>
            <a:ext cx="565681" cy="7708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735099" y="4312216"/>
            <a:ext cx="565681" cy="770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735736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肿胀：骨折部位肿胀，皮肤温度升高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23667" y="5614938"/>
            <a:ext cx="111480" cy="96191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682260" y="5592005"/>
            <a:ext cx="111480" cy="9619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635085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6283" y="3907066"/>
            <a:ext cx="5351599" cy="184801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11021" y="4355533"/>
            <a:ext cx="565681" cy="7708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53051" y="4312216"/>
            <a:ext cx="565681" cy="770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53688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疼痛：骨折部位疼痛，活动时加重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341620" y="5614938"/>
            <a:ext cx="111480" cy="961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299576" y="5592005"/>
            <a:ext cx="111480" cy="9619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53038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608330" y="1751999"/>
            <a:ext cx="5351599" cy="184801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793705" y="2201104"/>
            <a:ext cx="565681" cy="7708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735099" y="2157149"/>
            <a:ext cx="565681" cy="770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735736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功能障碍：骨折部位活动受限，无法负重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23667" y="3460509"/>
            <a:ext cx="111480" cy="96191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682260" y="3437576"/>
            <a:ext cx="111480" cy="96191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635085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6283" y="1751999"/>
            <a:ext cx="5351599" cy="184801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11021" y="2201104"/>
            <a:ext cx="565681" cy="7708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53051" y="2157149"/>
            <a:ext cx="565681" cy="77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53688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畸形：骨折部位出现畸形，肢体短缩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341620" y="3460509"/>
            <a:ext cx="111480" cy="96191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299576" y="3437576"/>
            <a:ext cx="111480" cy="9619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53038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体征表现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240035" y="4077806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240035" y="3929244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30874" y="3929926"/>
            <a:ext cx="89000" cy="1483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869037" y="4089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肿胀：骨折部位肿胀，皮肤温度升高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240035" y="1370983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240035" y="1221740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30874" y="1222421"/>
            <a:ext cx="89000" cy="1483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869037" y="1374391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功能障碍：骨折部位活动受限，不能负重或行走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240035" y="2724395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240035" y="2575151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30874" y="2576514"/>
            <a:ext cx="89000" cy="1483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869037" y="2735980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畸形：骨折部位出现畸形，如短缩、成角、旋转等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240035" y="5431899"/>
            <a:ext cx="9705739" cy="81805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240035" y="5282655"/>
            <a:ext cx="590708" cy="56366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30874" y="5283337"/>
            <a:ext cx="89000" cy="1483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869037" y="5442802"/>
            <a:ext cx="8769416" cy="80396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局部疼痛：骨折部位疼痛，活动时加重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并发症表现</a:t>
            </a:r>
            <a:endParaRPr lang="zh-CN" altLang="en-US"/>
          </a:p>
        </p:txBody>
      </p:sp>
      <p:sp>
        <p:nvSpPr>
          <p:cNvPr id="11" name="矩形: 圆角 4"/>
          <p:cNvSpPr/>
          <p:nvPr>
            <p:custDataLst>
              <p:tags r:id="rId2"/>
            </p:custDataLst>
          </p:nvPr>
        </p:nvSpPr>
        <p:spPr>
          <a:xfrm>
            <a:off x="608330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774469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骨畸形愈合：骨折愈合后出现畸形，影响关节功能和美观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9" name="任意多边形: 形状 11"/>
          <p:cNvSpPr/>
          <p:nvPr>
            <p:custDataLst>
              <p:tags r:id="rId4"/>
            </p:custDataLst>
          </p:nvPr>
        </p:nvSpPr>
        <p:spPr>
          <a:xfrm>
            <a:off x="61469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矩形: 圆角 49"/>
          <p:cNvSpPr/>
          <p:nvPr>
            <p:custDataLst>
              <p:tags r:id="rId5"/>
            </p:custDataLst>
          </p:nvPr>
        </p:nvSpPr>
        <p:spPr>
          <a:xfrm>
            <a:off x="1472125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01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" name="矩形: 圆角 12"/>
          <p:cNvSpPr/>
          <p:nvPr>
            <p:custDataLst>
              <p:tags r:id="rId6"/>
            </p:custDataLst>
          </p:nvPr>
        </p:nvSpPr>
        <p:spPr>
          <a:xfrm>
            <a:off x="3428236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矩形: 圆角 20"/>
          <p:cNvSpPr/>
          <p:nvPr>
            <p:custDataLst>
              <p:tags r:id="rId7"/>
            </p:custDataLst>
          </p:nvPr>
        </p:nvSpPr>
        <p:spPr>
          <a:xfrm>
            <a:off x="4292032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02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任意多边形: 形状 24"/>
          <p:cNvSpPr/>
          <p:nvPr>
            <p:custDataLst>
              <p:tags r:id="rId8"/>
            </p:custDataLst>
          </p:nvPr>
        </p:nvSpPr>
        <p:spPr>
          <a:xfrm>
            <a:off x="3434602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594375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骨延迟愈合：骨折愈合时间延长，影响患者康复和生活质量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6" name="矩形: 圆角 12"/>
          <p:cNvSpPr/>
          <p:nvPr>
            <p:custDataLst>
              <p:tags r:id="rId10"/>
            </p:custDataLst>
          </p:nvPr>
        </p:nvSpPr>
        <p:spPr>
          <a:xfrm>
            <a:off x="6248143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矩形: 圆角 20"/>
          <p:cNvSpPr/>
          <p:nvPr>
            <p:custDataLst>
              <p:tags r:id="rId11"/>
            </p:custDataLst>
          </p:nvPr>
        </p:nvSpPr>
        <p:spPr>
          <a:xfrm>
            <a:off x="7111938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03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任意多边形: 形状 24"/>
          <p:cNvSpPr/>
          <p:nvPr>
            <p:custDataLst>
              <p:tags r:id="rId12"/>
            </p:custDataLst>
          </p:nvPr>
        </p:nvSpPr>
        <p:spPr>
          <a:xfrm>
            <a:off x="6254508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6414282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骨感染：骨折部位发生感染，可能导致骨髓炎等严重并发症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矩形: 圆角 12"/>
          <p:cNvSpPr/>
          <p:nvPr>
            <p:custDataLst>
              <p:tags r:id="rId14"/>
            </p:custDataLst>
          </p:nvPr>
        </p:nvSpPr>
        <p:spPr>
          <a:xfrm>
            <a:off x="9068049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矩形: 圆角 20"/>
          <p:cNvSpPr/>
          <p:nvPr>
            <p:custDataLst>
              <p:tags r:id="rId15"/>
            </p:custDataLst>
          </p:nvPr>
        </p:nvSpPr>
        <p:spPr>
          <a:xfrm>
            <a:off x="9931844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04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: 形状 24"/>
          <p:cNvSpPr/>
          <p:nvPr>
            <p:custDataLst>
              <p:tags r:id="rId16"/>
            </p:custDataLst>
          </p:nvPr>
        </p:nvSpPr>
        <p:spPr>
          <a:xfrm>
            <a:off x="907441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234188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骨折不愈合：骨折断端无法愈合，导致长期疼痛和功能障碍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股骨骨折的治疗方法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保守治疗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915789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915789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1084172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915789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10480036" y="1831518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6309327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6309327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7983521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6309327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7642386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608330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608330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2291518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608330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792710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tx1"/>
                </a:solidFill>
                <a:uFillTx/>
                <a:latin typeface="+mn-ea"/>
                <a:sym typeface="+mn-ea"/>
              </a:rPr>
              <a:t>康复训练：在医生指导下进行康复训练，促进骨折愈合和恢复关节功能</a:t>
            </a:r>
            <a:endParaRPr lang="zh-CN" altLang="en-US" sz="2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1930468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3458828" y="1841797"/>
            <a:ext cx="2419307" cy="3798576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3458828" y="1841797"/>
            <a:ext cx="2419307" cy="1231292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5116319" y="1831518"/>
            <a:ext cx="725234" cy="298749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3458828" y="2439907"/>
            <a:ext cx="744778" cy="63309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364320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药物治疗：使用止痛药、抗炎药等药物缓解疼痛和炎症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4781609" y="1841797"/>
            <a:ext cx="1096575" cy="101909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6494349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固定支具：使用石膏或支具固定骨折部位，保持骨折稳定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9342278" y="3474875"/>
            <a:ext cx="2098288" cy="1868576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900" spc="150">
                <a:solidFill>
                  <a:schemeClr val="tx1"/>
                </a:solidFill>
                <a:uFillTx/>
                <a:latin typeface="+mn-ea"/>
                <a:sym typeface="+mn-ea"/>
              </a:rPr>
              <a:t>卧床休息：减少活动，避免骨折部位受力</a:t>
            </a:r>
            <a:endParaRPr lang="zh-CN" altLang="en-US" sz="19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手术治疗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术后康复：包括康复锻炼、药物治疗和物理治疗等，以促进骨折愈合和恢复关节功能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手术时机：根据骨折类型、骨折部位和患者身体状况等因素决定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手术方式：包括内固定、外固定和关节置换等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手术目的：恢复骨折部位的解剖结构和功能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https://d.book118.com/045023141343011111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44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44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1"/>
  <p:tag name="KSO_WM_UNIT_INDEX" val="1_6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3"/>
  <p:tag name="KSO_WM_UNIT_INDEX" val="1_6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i*1_6_2"/>
  <p:tag name="KSO_WM_UNIT_INDEX" val="1_6_2"/>
  <p:tag name="KSO_WM_UNIT_LAYERLEVEL" val="1_1_1"/>
  <p:tag name="KSO_WM_UNIT_PRESET_TEXT" val="06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6"/>
  <p:tag name="KSO_WM_UNIT_INDEX" val="1_5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5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5_1"/>
  <p:tag name="KSO_WM_UNIT_INDEX" val="1_5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5_5*l_h_i*1_6_6"/>
  <p:tag name="KSO_WM_UNIT_INDEX" val="1_6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6_1"/>
  <p:tag name="KSO_WM_UNIT_INDEX" val="1_6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5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5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3"/>
  <p:tag name="KSO_WM_UNIT_INDEX" val="1_1_3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3"/>
  <p:tag name="KSO_WM_UNIT_INDEX" val="1_2_3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3"/>
  <p:tag name="KSO_WM_UNIT_INDEX" val="1_3_3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3"/>
  <p:tag name="KSO_WM_UNIT_INDEX" val="1_4_3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3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5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Montserrat Black</vt:lpstr>
      <vt:lpstr>思源黑体 CN Normal</vt:lpstr>
      <vt:lpstr>宋体</vt:lpstr>
      <vt:lpstr>Office Theme</vt:lpstr>
      <vt:lpstr>股骨骨折的护理查房</vt:lpstr>
      <vt:lpstr>目录</vt:lpstr>
      <vt:lpstr>股骨骨折的概述</vt:lpstr>
      <vt:lpstr>股骨骨折的定义和分类</vt:lpstr>
      <vt:lpstr>股骨骨折的病因和病理机制</vt:lpstr>
      <vt:lpstr>股骨骨折的诊断标准</vt:lpstr>
      <vt:lpstr>股骨骨折的临床表现</vt:lpstr>
      <vt:lpstr>症状表现</vt:lpstr>
      <vt:lpstr>体征表现</vt:lpstr>
      <vt:lpstr>并发症表现</vt:lpstr>
      <vt:lpstr>股骨骨折的治疗方法</vt:lpstr>
      <vt:lpstr>保守治疗</vt:lpstr>
      <vt:lpstr>手术治疗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2024-09-18T01:29:11.927</cp:lastPrinted>
  <dcterms:created xsi:type="dcterms:W3CDTF">2024-09-17T17:29:11Z</dcterms:created>
  <dcterms:modified xsi:type="dcterms:W3CDTF">2024-09-17T17:29:15Z</dcterms:modified>
</cp:coreProperties>
</file>