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0693400" cy="756285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027CE6-00F3-47F4-B2A4-EDB163B3A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B101BA-E97B-43FE-A7DC-7ABDDBF37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89E906-BB77-4C6C-877B-F88225976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16DCA2-D5F1-4EFE-920A-33248C763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14DFA8-1CA8-4419-B1AA-741994CF6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05D861-4E4E-4D8F-9C5E-EF90D7806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F5302E-37ED-4288-9DA9-E12B52F8E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86E7E6-B5CB-411A-853F-BD3DE1B11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CED802-B865-483F-824F-8D135987C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5D724B-2FDA-42BC-A4B3-AFA38A070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F37E77-2E0E-4A89-81E7-1566F93CF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png" /><Relationship Id="rId5" Type="http://schemas.openxmlformats.org/officeDocument/2006/relationships/image" Target="../media/image12.jpeg" /><Relationship Id="rId6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04201233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928571" y="1675095"/>
            <a:ext cx="4262120" cy="628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2000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41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混凝土墩台的施工</a:t>
            </a:r>
            <a:endParaRPr lang="SimSun" altLang="SimSun" sz="4100"/>
          </a:p>
        </p:txBody>
      </p:sp>
      <p:sp>
        <p:nvSpPr>
          <p:cNvPr id="6" name="textbox 6"/>
          <p:cNvSpPr/>
          <p:nvPr/>
        </p:nvSpPr>
        <p:spPr>
          <a:xfrm>
            <a:off x="6863744" y="4876310"/>
            <a:ext cx="2019300" cy="4927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179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3100" b="1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路桥教研室</a:t>
            </a:r>
            <a:endParaRPr lang="KaiTi" altLang="KaiTi" sz="3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box 8"/>
          <p:cNvSpPr/>
          <p:nvPr/>
        </p:nvSpPr>
        <p:spPr>
          <a:xfrm>
            <a:off x="1770285" y="1892890"/>
            <a:ext cx="3986529" cy="37801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7125"/>
              </a:lnSpc>
            </a:pPr>
            <a:endParaRPr lang="Arial" altLang="Arial" sz="100"/>
          </a:p>
          <a:p>
            <a:pPr algn="r" rtl="0" eaLnBrk="0">
              <a:lnSpc>
                <a:spcPct val="95000"/>
              </a:lnSpc>
            </a:pPr>
            <a:r>
              <a:rPr sz="31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混凝土墩台施工</a:t>
            </a:r>
            <a:endParaRPr lang="SimSun" altLang="SimSun" sz="3100"/>
          </a:p>
          <a:p>
            <a:pPr algn="l" rtl="0" eaLnBrk="0">
              <a:lnSpc>
                <a:spcPct val="191000"/>
              </a:lnSpc>
            </a:pPr>
            <a:endParaRPr lang="Arial" altLang="Arial" sz="1000"/>
          </a:p>
          <a:p>
            <a:pPr marL="12700" algn="l" rtl="0" eaLnBrk="0">
              <a:lnSpc>
                <a:spcPct val="96000"/>
              </a:lnSpc>
              <a:spcBef>
                <a:spcPts val="816"/>
              </a:spcBef>
            </a:pPr>
            <a:r>
              <a:rPr sz="27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一、墩台施工的基本要求</a:t>
            </a:r>
            <a:endParaRPr lang="SimSun" altLang="SimSun" sz="2700"/>
          </a:p>
          <a:p>
            <a:pPr marL="12700" algn="l" rtl="0" eaLnBrk="0">
              <a:lnSpc>
                <a:spcPct val="97000"/>
              </a:lnSpc>
              <a:spcBef>
                <a:spcPts val="1948"/>
              </a:spcBef>
            </a:pPr>
            <a:r>
              <a:rPr sz="27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二、混凝土工程</a:t>
            </a:r>
            <a:endParaRPr lang="SimSun" altLang="SimSun" sz="2700"/>
          </a:p>
          <a:p>
            <a:pPr marL="12700" algn="l" rtl="0" eaLnBrk="0">
              <a:lnSpc>
                <a:spcPct val="96000"/>
              </a:lnSpc>
              <a:spcBef>
                <a:spcPts val="1900"/>
              </a:spcBef>
            </a:pPr>
            <a:r>
              <a:rPr sz="27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三、墩台顶帽施工</a:t>
            </a:r>
            <a:endParaRPr lang="SimSun" altLang="SimSun" sz="2700"/>
          </a:p>
          <a:p>
            <a:pPr marL="57150" algn="l" rtl="0" eaLnBrk="0">
              <a:lnSpc>
                <a:spcPct val="85000"/>
              </a:lnSpc>
              <a:spcBef>
                <a:spcPts val="1941"/>
              </a:spcBef>
            </a:pPr>
            <a:r>
              <a:rPr sz="27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四</a:t>
            </a:r>
            <a:r>
              <a:rPr sz="2700" kern="0" spc="-3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、拼装式墩台施工</a:t>
            </a:r>
            <a:endParaRPr lang="SimSun" altLang="SimSun" sz="2700"/>
          </a:p>
          <a:p>
            <a:pPr marL="12700" algn="l" rtl="0" eaLnBrk="0">
              <a:lnSpc>
                <a:spcPts val="4999"/>
              </a:lnSpc>
            </a:pPr>
            <a:r>
              <a:rPr sz="27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五、高桥墩的施工</a:t>
            </a:r>
            <a:endParaRPr lang="SimSun" altLang="SimSun" sz="2700"/>
          </a:p>
        </p:txBody>
      </p:sp>
      <p:sp>
        <p:nvSpPr>
          <p:cNvPr id="10" name="rect"/>
          <p:cNvSpPr/>
          <p:nvPr/>
        </p:nvSpPr>
        <p:spPr>
          <a:xfrm>
            <a:off x="1346192" y="1276382"/>
            <a:ext cx="8108912" cy="6352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3771" y="539760"/>
            <a:ext cx="9194827" cy="6680189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4074628" y="2034483"/>
            <a:ext cx="5151120" cy="2971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709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2300" b="1" kern="0" spc="70">
                <a:solidFill>
                  <a:srgbClr val="FB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现场就地浇筑与砌筑</a:t>
            </a:r>
            <a:endParaRPr lang="SimSun" altLang="SimSun" sz="2300"/>
          </a:p>
          <a:p>
            <a:pPr algn="l" rtl="0" eaLnBrk="0">
              <a:lnSpc>
                <a:spcPct val="197000"/>
              </a:lnSpc>
            </a:pPr>
            <a:endParaRPr lang="Arial" altLang="Arial" sz="1000"/>
          </a:p>
          <a:p>
            <a:pPr marL="12700" algn="l" rtl="0" eaLnBrk="0">
              <a:lnSpc>
                <a:spcPct val="100000"/>
              </a:lnSpc>
              <a:spcBef>
                <a:spcPts val="699"/>
              </a:spcBef>
            </a:pPr>
            <a:r>
              <a:rPr sz="2300" b="1" kern="0" spc="60">
                <a:solidFill>
                  <a:srgbClr val="FA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现场拼装预制(混凝土、钢筋混凝</a:t>
            </a:r>
            <a:r>
              <a:rPr sz="2300" b="1" kern="0" spc="50">
                <a:solidFill>
                  <a:srgbClr val="FA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土、</a:t>
            </a:r>
            <a:r>
              <a:rPr sz="2300" kern="0" spc="0">
                <a:solidFill>
                  <a:srgbClr val="FA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300" b="1" kern="0" spc="200">
                <a:solidFill>
                  <a:srgbClr val="FA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预应力混凝土)块件</a:t>
            </a:r>
            <a:endParaRPr lang="SimSun" altLang="SimSun" sz="23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50165" algn="l" rtl="0" eaLnBrk="0">
              <a:lnSpc>
                <a:spcPct val="96000"/>
              </a:lnSpc>
              <a:spcBef>
                <a:spcPts val="701"/>
              </a:spcBef>
            </a:pPr>
            <a:r>
              <a:rPr sz="2300" b="1" kern="0" spc="60">
                <a:solidFill>
                  <a:srgbClr val="FB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模板工程</a:t>
            </a:r>
            <a:endParaRPr lang="SimSun" altLang="SimSun" sz="2300"/>
          </a:p>
          <a:p>
            <a:pPr marL="50165" algn="l" rtl="0" eaLnBrk="0">
              <a:lnSpc>
                <a:spcPct val="85000"/>
              </a:lnSpc>
              <a:spcBef>
                <a:spcPts val="1111"/>
              </a:spcBef>
            </a:pPr>
            <a:r>
              <a:rPr sz="2300" b="1" kern="0" spc="40">
                <a:solidFill>
                  <a:srgbClr val="FB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混凝土工程</a:t>
            </a:r>
            <a:endParaRPr lang="SimSun" altLang="SimSun" sz="2300"/>
          </a:p>
          <a:p>
            <a:pPr marL="50165" algn="l" rtl="0" eaLnBrk="0">
              <a:lnSpc>
                <a:spcPts val="3849"/>
              </a:lnSpc>
            </a:pPr>
            <a:r>
              <a:rPr sz="2300" b="1" kern="0" spc="30">
                <a:solidFill>
                  <a:srgbClr val="FB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砌体工程</a:t>
            </a:r>
            <a:endParaRPr lang="SimSun" altLang="SimSun" sz="2300"/>
          </a:p>
        </p:txBody>
      </p:sp>
      <p:sp>
        <p:nvSpPr>
          <p:cNvPr id="16" name="textbox 16"/>
          <p:cNvSpPr/>
          <p:nvPr/>
        </p:nvSpPr>
        <p:spPr>
          <a:xfrm>
            <a:off x="1756834" y="5607505"/>
            <a:ext cx="7345680" cy="12249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733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2300" b="1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墩台施工基本要求：</a:t>
            </a:r>
            <a:endParaRPr lang="SimSun" altLang="SimSun" sz="23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marL="12700" algn="l" rtl="0" eaLnBrk="0">
              <a:lnSpc>
                <a:spcPct val="100000"/>
              </a:lnSpc>
              <a:spcBef>
                <a:spcPts val="5"/>
              </a:spcBef>
            </a:pPr>
            <a:r>
              <a:rPr sz="2300" b="1" kern="0" spc="90">
                <a:solidFill>
                  <a:srgbClr val="F9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保证其位置、高程、各部分尺寸与材料强度均</a:t>
            </a:r>
            <a:r>
              <a:rPr sz="2300" b="1" kern="0" spc="80">
                <a:solidFill>
                  <a:srgbClr val="F9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符合设计</a:t>
            </a:r>
            <a:r>
              <a:rPr sz="2300" kern="0" spc="0">
                <a:solidFill>
                  <a:srgbClr val="F9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-60">
                <a:solidFill>
                  <a:srgbClr val="F9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的规定。</a:t>
            </a:r>
            <a:endParaRPr lang="SimSun" altLang="SimSun" sz="2300"/>
          </a:p>
        </p:txBody>
      </p:sp>
      <p:sp>
        <p:nvSpPr>
          <p:cNvPr id="18" name="textbox 18"/>
          <p:cNvSpPr/>
          <p:nvPr/>
        </p:nvSpPr>
        <p:spPr>
          <a:xfrm>
            <a:off x="1758922" y="619706"/>
            <a:ext cx="5062854" cy="5295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9721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35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一、墩台施工的基本要</a:t>
            </a:r>
            <a:r>
              <a:rPr sz="35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求</a:t>
            </a:r>
            <a:endParaRPr lang="SimSun" altLang="SimSun" sz="3500"/>
          </a:p>
        </p:txBody>
      </p:sp>
      <p:sp>
        <p:nvSpPr>
          <p:cNvPr id="20" name="textbox 20"/>
          <p:cNvSpPr/>
          <p:nvPr/>
        </p:nvSpPr>
        <p:spPr>
          <a:xfrm>
            <a:off x="1756834" y="4293005"/>
            <a:ext cx="2127885" cy="3676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070"/>
              </a:lnSpc>
            </a:pPr>
            <a:endParaRPr lang="Arial" altLang="Arial" sz="100"/>
          </a:p>
          <a:p>
            <a:pPr algn="r" rtl="0" eaLnBrk="0">
              <a:lnSpc>
                <a:spcPct val="98000"/>
              </a:lnSpc>
            </a:pPr>
            <a:r>
              <a:rPr sz="2300" b="1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墩台施工过程</a:t>
            </a:r>
            <a:r>
              <a:rPr sz="23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</a:t>
            </a:r>
            <a:endParaRPr lang="SimHei" altLang="SimHei" sz="2300"/>
          </a:p>
        </p:txBody>
      </p:sp>
      <p:sp>
        <p:nvSpPr>
          <p:cNvPr id="22" name="textbox 22"/>
          <p:cNvSpPr/>
          <p:nvPr/>
        </p:nvSpPr>
        <p:spPr>
          <a:xfrm>
            <a:off x="1756834" y="2511985"/>
            <a:ext cx="1850389" cy="3663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197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墩台施工方法</a:t>
            </a:r>
            <a:endParaRPr lang="SimSun" altLang="SimSun" sz="23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4" name="table 24"/>
          <p:cNvGraphicFramePr>
            <a:graphicFrameLocks noGrp="1"/>
          </p:cNvGraphicFramePr>
          <p:nvPr/>
        </p:nvGraphicFramePr>
        <p:xfrm>
          <a:off x="1438295" y="1971712"/>
          <a:ext cx="8000365" cy="5130164"/>
        </p:xfrm>
        <a:graphic>
          <a:graphicData uri="http://schemas.openxmlformats.org/drawingml/2006/table">
            <a:tbl>
              <a:tblPr/>
              <a:tblGrid>
                <a:gridCol w="733425"/>
                <a:gridCol w="4107815"/>
                <a:gridCol w="3159125"/>
              </a:tblGrid>
              <a:tr h="351790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00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74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35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6"/>
          <p:cNvSpPr/>
          <p:nvPr/>
        </p:nvSpPr>
        <p:spPr>
          <a:xfrm>
            <a:off x="1847801" y="727480"/>
            <a:ext cx="5031104" cy="5213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883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34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</a:t>
            </a:r>
            <a:r>
              <a:rPr sz="3400" kern="0" spc="-9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4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、墩台施工的基本要</a:t>
            </a:r>
            <a:r>
              <a:rPr sz="34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求</a:t>
            </a:r>
            <a:endParaRPr lang="SimSun" altLang="SimSun" sz="3400"/>
          </a:p>
        </p:txBody>
      </p:sp>
      <p:sp>
        <p:nvSpPr>
          <p:cNvPr id="28" name="textbox 28"/>
          <p:cNvSpPr/>
          <p:nvPr/>
        </p:nvSpPr>
        <p:spPr>
          <a:xfrm>
            <a:off x="2959102" y="1488502"/>
            <a:ext cx="3197225" cy="2768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664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18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混凝土墩台施工容许误差</a:t>
            </a:r>
            <a:r>
              <a:rPr sz="1800" kern="0" spc="4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(m</a:t>
            </a:r>
            <a:r>
              <a:rPr sz="18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m)</a:t>
            </a:r>
            <a:endParaRPr lang="Times New Roman" altLang="Times New Roman" sz="1800"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58917" y="1276382"/>
            <a:ext cx="8108912" cy="635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6900413" y="6801888"/>
            <a:ext cx="1824989" cy="3917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670"/>
              </a:lnSpc>
            </a:pPr>
            <a:endParaRPr lang="Arial" altLang="Arial" sz="100"/>
          </a:p>
          <a:p>
            <a:pPr algn="r" rtl="0" eaLnBrk="0">
              <a:lnSpc>
                <a:spcPct val="96000"/>
              </a:lnSpc>
            </a:pPr>
            <a:r>
              <a:rPr sz="2500" b="1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墩内</a:t>
            </a:r>
            <a:r>
              <a:rPr sz="2500" b="1" kern="0" spc="-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井架布</a:t>
            </a:r>
            <a:r>
              <a:rPr sz="25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置</a:t>
            </a:r>
            <a:endParaRPr lang="SimSun" altLang="SimSun" sz="2500"/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00748" y="2209789"/>
            <a:ext cx="2584487" cy="4648203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2931695" y="6820871"/>
            <a:ext cx="1837689" cy="3917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670"/>
              </a:lnSpc>
            </a:pPr>
            <a:endParaRPr lang="Arial" altLang="Arial" sz="100"/>
          </a:p>
          <a:p>
            <a:pPr algn="r" rtl="0" eaLnBrk="0">
              <a:lnSpc>
                <a:spcPct val="96000"/>
              </a:lnSpc>
            </a:pPr>
            <a:r>
              <a:rPr sz="2500" b="1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墩外井架布</a:t>
            </a:r>
            <a:r>
              <a:rPr sz="25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置</a:t>
            </a:r>
            <a:endParaRPr lang="SimSun" altLang="SimSun" sz="2500"/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470175" y="2197083"/>
            <a:ext cx="2374896" cy="4660908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1623850" y="592009"/>
            <a:ext cx="6102984" cy="12128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379"/>
              </a:lnSpc>
            </a:pPr>
            <a:endParaRPr lang="Arial" altLang="Arial" sz="100"/>
          </a:p>
          <a:p>
            <a:pPr marL="173354" algn="l" rtl="0" eaLnBrk="0">
              <a:lnSpc>
                <a:spcPct val="96000"/>
              </a:lnSpc>
            </a:pPr>
            <a:r>
              <a:rPr sz="3700" b="1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二、混凝土工程</a:t>
            </a:r>
            <a:endParaRPr lang="SimSun" altLang="SimSun" sz="37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600"/>
          </a:p>
          <a:p>
            <a:pPr marL="12700" algn="l" rtl="0" eaLnBrk="0">
              <a:lnSpc>
                <a:spcPct val="96000"/>
              </a:lnSpc>
              <a:spcBef>
                <a:spcPts val="6"/>
              </a:spcBef>
            </a:pPr>
            <a:r>
              <a:rPr sz="2500" b="1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内容：</a:t>
            </a:r>
            <a:r>
              <a:rPr sz="2500" kern="0" spc="-3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-220">
                <a:solidFill>
                  <a:srgbClr val="FA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配料、搅拌、运输、灌筑、养护</a:t>
            </a:r>
            <a:r>
              <a:rPr sz="2500" b="1" kern="0" spc="-230">
                <a:solidFill>
                  <a:srgbClr val="FA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过程。</a:t>
            </a:r>
            <a:endParaRPr lang="SimSun" altLang="SimSun" sz="2500"/>
          </a:p>
        </p:txBody>
      </p:sp>
      <p:sp>
        <p:nvSpPr>
          <p:cNvPr id="44" name="textbox 44"/>
          <p:cNvSpPr/>
          <p:nvPr/>
        </p:nvSpPr>
        <p:spPr>
          <a:xfrm>
            <a:off x="1700730" y="1793785"/>
            <a:ext cx="3376295" cy="444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35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9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(一)混凝土垂直运输</a:t>
            </a:r>
            <a:endParaRPr lang="SimSun" altLang="SimSun" sz="29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" name="textbox 48"/>
          <p:cNvSpPr/>
          <p:nvPr/>
        </p:nvSpPr>
        <p:spPr>
          <a:xfrm>
            <a:off x="1689047" y="1437795"/>
            <a:ext cx="7806055" cy="46081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186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2700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(二)混凝土浇筑要点</a:t>
            </a:r>
            <a:endParaRPr lang="SimSun" altLang="SimSun" sz="2700"/>
          </a:p>
          <a:p>
            <a:pPr marL="238759" algn="l" rtl="0" eaLnBrk="0">
              <a:lnSpc>
                <a:spcPct val="94000"/>
              </a:lnSpc>
              <a:spcBef>
                <a:spcPts val="1465"/>
              </a:spcBef>
            </a:pPr>
            <a:r>
              <a:rPr sz="24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(1)做好准备：检查模板、钢筋和预埋体，</a:t>
            </a:r>
            <a:r>
              <a:rPr sz="24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做验收记录；</a:t>
            </a:r>
            <a:endParaRPr lang="SimSun" altLang="SimSun" sz="2400"/>
          </a:p>
          <a:p>
            <a:pPr marL="234950" algn="l" rtl="0" eaLnBrk="0">
              <a:lnSpc>
                <a:spcPct val="95000"/>
              </a:lnSpc>
              <a:spcBef>
                <a:spcPts val="1166"/>
              </a:spcBef>
            </a:pPr>
            <a:r>
              <a:rPr sz="2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(2)防止离析措施：滑槽、串筒、底开吊</a:t>
            </a:r>
            <a:r>
              <a:rPr sz="2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桶；</a:t>
            </a:r>
            <a:endParaRPr lang="SimSun" altLang="SimSun" sz="2400"/>
          </a:p>
          <a:p>
            <a:pPr marL="238759" algn="l" rtl="0" eaLnBrk="0">
              <a:lnSpc>
                <a:spcPct val="95000"/>
              </a:lnSpc>
              <a:spcBef>
                <a:spcPts val="1249"/>
              </a:spcBef>
            </a:pPr>
            <a:r>
              <a:rPr sz="2400" b="1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(3)浇筑厚度</a:t>
            </a:r>
            <a:endParaRPr lang="SimSun" altLang="SimSun" sz="2400"/>
          </a:p>
          <a:p>
            <a:pPr marL="238759" algn="l" rtl="0" eaLnBrk="0">
              <a:lnSpc>
                <a:spcPct val="86000"/>
              </a:lnSpc>
              <a:spcBef>
                <a:spcPts val="763"/>
              </a:spcBef>
            </a:pPr>
            <a:r>
              <a:rPr sz="2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(4)连续浇筑：间歇时间一般不超过2</a:t>
            </a:r>
            <a:r>
              <a:rPr sz="2400" b="1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h;</a:t>
            </a:r>
            <a:endParaRPr lang="Times New Roman" altLang="Times New Roman" sz="2400"/>
          </a:p>
          <a:p>
            <a:pPr marL="238759" algn="l" rtl="0" eaLnBrk="0">
              <a:lnSpc>
                <a:spcPts val="4519"/>
              </a:lnSpc>
            </a:pPr>
            <a:r>
              <a:rPr sz="2400" b="1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(5)分块浇筑规定：</a:t>
            </a:r>
            <a:endParaRPr lang="SimSun" altLang="SimSun" sz="24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marL="619759" algn="l" rtl="0" eaLnBrk="0">
              <a:lnSpc>
                <a:spcPct val="94000"/>
              </a:lnSpc>
              <a:spcBef>
                <a:spcPts val="729"/>
              </a:spcBef>
            </a:pPr>
            <a:r>
              <a:rPr sz="2400" b="1" kern="0" spc="-180">
                <a:solidFill>
                  <a:srgbClr val="F8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①接触面平行较小边；</a:t>
            </a:r>
            <a:endParaRPr lang="SimSun" altLang="SimSun" sz="2400"/>
          </a:p>
          <a:p>
            <a:pPr marL="619759" algn="l" rtl="0" eaLnBrk="0">
              <a:lnSpc>
                <a:spcPct val="97000"/>
              </a:lnSpc>
              <a:spcBef>
                <a:spcPts val="1861"/>
              </a:spcBef>
            </a:pPr>
            <a:r>
              <a:rPr sz="2300" b="1" kern="0" spc="-170">
                <a:solidFill>
                  <a:srgbClr val="F8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②接缝错开；</a:t>
            </a:r>
            <a:endParaRPr lang="SimSun" altLang="SimSun" sz="23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8750"/>
              </a:lnSpc>
            </a:pPr>
            <a:endParaRPr lang="Arial" altLang="Arial" sz="100"/>
          </a:p>
          <a:p>
            <a:pPr marL="619759" algn="l" rtl="0" eaLnBrk="0">
              <a:lnSpc>
                <a:spcPct val="91000"/>
              </a:lnSpc>
            </a:pPr>
            <a:r>
              <a:rPr sz="2400" b="1" kern="0" spc="-70">
                <a:solidFill>
                  <a:srgbClr val="F8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③每块宽度1.5～2.0</a:t>
            </a:r>
            <a:r>
              <a:rPr sz="2400" b="1" kern="0" spc="-70">
                <a:solidFill>
                  <a:srgbClr val="F8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m,  </a:t>
            </a:r>
            <a:r>
              <a:rPr sz="2400" b="1" kern="0" spc="-70">
                <a:solidFill>
                  <a:srgbClr val="F8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面积大于50平米。</a:t>
            </a:r>
            <a:endParaRPr lang="SimSun" altLang="SimSun" sz="2400"/>
          </a:p>
        </p:txBody>
      </p:sp>
      <p:graphicFrame>
        <p:nvGraphicFramePr>
          <p:cNvPr id="50" name="table 50"/>
          <p:cNvGraphicFramePr>
            <a:graphicFrameLocks noGrp="1"/>
          </p:cNvGraphicFramePr>
          <p:nvPr/>
        </p:nvGraphicFramePr>
        <p:xfrm>
          <a:off x="1663679" y="546112"/>
          <a:ext cx="7816850" cy="596265"/>
        </p:xfrm>
        <a:graphic>
          <a:graphicData uri="http://schemas.openxmlformats.org/drawingml/2006/table">
            <a:tbl>
              <a:tblPr/>
              <a:tblGrid>
                <a:gridCol w="7816850"/>
              </a:tblGrid>
              <a:tr h="58991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500"/>
                    </a:p>
                    <a:p>
                      <a:pPr marL="12700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3500" b="1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二、混凝土工程</a:t>
                      </a:r>
                      <a:endParaRPr lang="SimSun" altLang="SimSun" sz="3500"/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58917" y="1276382"/>
            <a:ext cx="8096188" cy="635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19662" y="1644617"/>
            <a:ext cx="3854435" cy="5378472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57370" y="565170"/>
            <a:ext cx="7816875" cy="12705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1644670" y="533412"/>
            <a:ext cx="7842884" cy="7067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600"/>
          </a:p>
          <a:p>
            <a:pPr marL="12700" algn="l" rtl="0" eaLnBrk="0">
              <a:lnSpc>
                <a:spcPct val="96000"/>
              </a:lnSpc>
              <a:spcBef>
                <a:spcPts val="7"/>
              </a:spcBef>
              <a:tabLst>
                <a:tab pos="31115"/>
                <a:tab pos="7829550"/>
              </a:tabLst>
            </a:pPr>
            <a:r>
              <a:rPr sz="3600" u="sng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3600" kern="0" spc="-17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600" b="1" u="sng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二、混凝土工程</a:t>
            </a:r>
            <a:r>
              <a:rPr sz="3600" u="sng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3600" u="sng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</a:t>
            </a:r>
            <a:r>
              <a:rPr sz="3600" kern="0" spc="-17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600" u="sng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endParaRPr lang="SimSun" altLang="SimSun" sz="3600"/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39753" y="546112"/>
            <a:ext cx="6415" cy="590506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76383" y="552466"/>
            <a:ext cx="6350" cy="59686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1700548" y="1426640"/>
            <a:ext cx="3394075" cy="431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677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800" b="1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(二)混凝土浇筑要点</a:t>
            </a:r>
            <a:endParaRPr lang="SimSun" altLang="SimSun" sz="2800"/>
          </a:p>
        </p:txBody>
      </p:sp>
      <p:sp>
        <p:nvSpPr>
          <p:cNvPr id="66" name="textbox 66"/>
          <p:cNvSpPr/>
          <p:nvPr/>
        </p:nvSpPr>
        <p:spPr>
          <a:xfrm>
            <a:off x="4627995" y="2620650"/>
            <a:ext cx="375920" cy="2536189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94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2400" kern="0" spc="4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桥墩混凝土灌注</a:t>
            </a:r>
            <a:endParaRPr lang="SimSun" altLang="SimSun" sz="2400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65225" y="1282734"/>
            <a:ext cx="8089879" cy="635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" name="textbox 70"/>
          <p:cNvSpPr/>
          <p:nvPr/>
        </p:nvSpPr>
        <p:spPr>
          <a:xfrm>
            <a:off x="1517632" y="1431725"/>
            <a:ext cx="6364604" cy="37534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564"/>
              </a:lnSpc>
            </a:pPr>
            <a:endParaRPr lang="Arial" altLang="Arial" sz="100"/>
          </a:p>
          <a:p>
            <a:pPr marL="183514" algn="l" rtl="0" eaLnBrk="0">
              <a:lnSpc>
                <a:spcPct val="83000"/>
              </a:lnSpc>
            </a:pPr>
            <a:r>
              <a:rPr sz="28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(三)大体积混凝土</a:t>
            </a:r>
            <a:endParaRPr lang="SimSun" altLang="SimSun" sz="2800"/>
          </a:p>
          <a:p>
            <a:pPr marL="12700" algn="l" rtl="0" eaLnBrk="0">
              <a:lnSpc>
                <a:spcPts val="4330"/>
              </a:lnSpc>
            </a:pPr>
            <a:r>
              <a:rPr sz="23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1、大体积混凝土掺片石</a:t>
            </a:r>
            <a:endParaRPr lang="SimSun" altLang="SimSun" sz="2300"/>
          </a:p>
          <a:p>
            <a:pPr marL="245109" algn="l" rtl="0" eaLnBrk="0">
              <a:lnSpc>
                <a:spcPts val="2669"/>
              </a:lnSpc>
              <a:spcBef>
                <a:spcPts val="1578"/>
              </a:spcBef>
            </a:pPr>
            <a:r>
              <a:rPr sz="2200" b="1" kern="0" spc="-140">
                <a:solidFill>
                  <a:srgbClr val="F9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一般要求：</a:t>
            </a:r>
            <a:endParaRPr lang="SimSun" altLang="SimSun" sz="2200"/>
          </a:p>
          <a:p>
            <a:pPr algn="r" rtl="0" eaLnBrk="0">
              <a:lnSpc>
                <a:spcPct val="85000"/>
              </a:lnSpc>
              <a:spcBef>
                <a:spcPts val="938"/>
              </a:spcBef>
            </a:pP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①石块最大尺寸不大于墩截面最小边长的1/4;</a:t>
            </a:r>
            <a:endParaRPr lang="SimSun" altLang="SimSun" sz="2300"/>
          </a:p>
          <a:p>
            <a:pPr marL="245109" algn="l" rtl="0" eaLnBrk="0">
              <a:lnSpc>
                <a:spcPts val="4599"/>
              </a:lnSpc>
            </a:pPr>
            <a:r>
              <a:rPr sz="23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②片石净距不小于15</a:t>
            </a:r>
            <a:r>
              <a:rPr sz="23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cm</a:t>
            </a:r>
            <a:r>
              <a:rPr sz="23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;</a:t>
            </a:r>
            <a:endParaRPr lang="SimSun" altLang="SimSun" sz="2300"/>
          </a:p>
          <a:p>
            <a:pPr algn="l" rtl="0" eaLnBrk="0">
              <a:lnSpc>
                <a:spcPct val="150000"/>
              </a:lnSpc>
            </a:pPr>
            <a:endParaRPr lang="Arial" altLang="Arial" sz="1000"/>
          </a:p>
          <a:p>
            <a:pPr marL="245109" algn="l" rtl="0" eaLnBrk="0">
              <a:lnSpc>
                <a:spcPct val="93000"/>
              </a:lnSpc>
              <a:spcBef>
                <a:spcPts val="701"/>
              </a:spcBef>
            </a:pPr>
            <a:r>
              <a:rPr sz="23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③边距不小于25</a:t>
            </a:r>
            <a:r>
              <a:rPr sz="2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cm</a:t>
            </a:r>
            <a:r>
              <a:rPr sz="2300" b="1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;</a:t>
            </a:r>
            <a:endParaRPr lang="Times New Roman" altLang="Times New Roman" sz="2300"/>
          </a:p>
          <a:p>
            <a:pPr algn="l" rtl="0" eaLnBrk="0">
              <a:lnSpc>
                <a:spcPct val="140000"/>
              </a:lnSpc>
            </a:pPr>
            <a:endParaRPr lang="Arial" altLang="Arial" sz="1000"/>
          </a:p>
          <a:p>
            <a:pPr algn="l" rtl="0" eaLnBrk="0">
              <a:lnSpc>
                <a:spcPct val="115000"/>
              </a:lnSpc>
            </a:pPr>
            <a:endParaRPr lang="Arial" altLang="Arial" sz="500"/>
          </a:p>
          <a:p>
            <a:pPr marL="245109" algn="l" rtl="0" eaLnBrk="0">
              <a:lnSpc>
                <a:spcPct val="96000"/>
              </a:lnSpc>
              <a:spcBef>
                <a:spcPts val="5"/>
              </a:spcBef>
            </a:pPr>
            <a:r>
              <a:rPr sz="23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④最上层片石上应覆盖25</a:t>
            </a:r>
            <a:r>
              <a:rPr sz="23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cm</a:t>
            </a:r>
            <a:r>
              <a:rPr sz="23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厚混凝土。</a:t>
            </a:r>
            <a:endParaRPr lang="SimSun" altLang="SimSun" sz="2300"/>
          </a:p>
        </p:txBody>
      </p:sp>
      <p:graphicFrame>
        <p:nvGraphicFramePr>
          <p:cNvPr id="72" name="table 72"/>
          <p:cNvGraphicFramePr>
            <a:graphicFrameLocks noGrp="1"/>
          </p:cNvGraphicFramePr>
          <p:nvPr/>
        </p:nvGraphicFramePr>
        <p:xfrm>
          <a:off x="1663679" y="558818"/>
          <a:ext cx="7810500" cy="583565"/>
        </p:xfrm>
        <a:graphic>
          <a:graphicData uri="http://schemas.openxmlformats.org/drawingml/2006/table">
            <a:tbl>
              <a:tblPr/>
              <a:tblGrid>
                <a:gridCol w="7810500"/>
              </a:tblGrid>
              <a:tr h="57721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400"/>
                    </a:p>
                    <a:p>
                      <a:pPr marL="10160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sz="3500" b="1" kern="0" spc="-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二、</a:t>
                      </a:r>
                      <a:r>
                        <a:rPr sz="3500" kern="0" spc="-4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3500" b="1" kern="0" spc="-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混凝土工程</a:t>
                      </a:r>
                      <a:endParaRPr lang="SimSun" altLang="SimSun" sz="3500"/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58917" y="1276382"/>
            <a:ext cx="8096188" cy="635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textbox 76"/>
          <p:cNvSpPr/>
          <p:nvPr/>
        </p:nvSpPr>
        <p:spPr>
          <a:xfrm>
            <a:off x="1515591" y="1426640"/>
            <a:ext cx="7954644" cy="18688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564"/>
              </a:lnSpc>
            </a:pPr>
            <a:endParaRPr lang="Arial" altLang="Arial" sz="100"/>
          </a:p>
          <a:p>
            <a:pPr marL="191135" algn="l" rtl="0" eaLnBrk="0">
              <a:lnSpc>
                <a:spcPct val="83000"/>
              </a:lnSpc>
            </a:pPr>
            <a:r>
              <a:rPr sz="2800" b="1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(三)大体积混凝土</a:t>
            </a:r>
            <a:endParaRPr lang="SimSun" altLang="SimSun" sz="2800"/>
          </a:p>
          <a:p>
            <a:pPr marL="12700" algn="l" rtl="0" eaLnBrk="0">
              <a:lnSpc>
                <a:spcPts val="4336"/>
              </a:lnSpc>
            </a:pPr>
            <a:r>
              <a:rPr sz="23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1、</a:t>
            </a:r>
            <a:r>
              <a:rPr sz="2300" kern="0" spc="-6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大体积混凝土措</a:t>
            </a:r>
            <a:r>
              <a:rPr sz="23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</a:t>
            </a:r>
            <a:endParaRPr lang="SimSun" altLang="SimSun" sz="23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16000"/>
              </a:lnSpc>
            </a:pPr>
            <a:endParaRPr lang="Arial" altLang="Arial" sz="500"/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</a:pP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为避免水化热过高，导致混凝土因内外温差引起</a:t>
            </a: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裂缝，可采</a:t>
            </a:r>
            <a:r>
              <a:rPr sz="23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取如下措施：</a:t>
            </a:r>
            <a:endParaRPr lang="SimSun" altLang="SimSun" sz="2300"/>
          </a:p>
        </p:txBody>
      </p:sp>
      <p:sp>
        <p:nvSpPr>
          <p:cNvPr id="78" name="textbox 78"/>
          <p:cNvSpPr/>
          <p:nvPr/>
        </p:nvSpPr>
        <p:spPr>
          <a:xfrm>
            <a:off x="3236372" y="3843079"/>
            <a:ext cx="5508625" cy="25234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902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23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改善集料级配、降低水灰比</a:t>
            </a:r>
            <a:endParaRPr lang="SimSun" altLang="SimSun" sz="2300"/>
          </a:p>
          <a:p>
            <a:pPr marL="12700" algn="l" rtl="0" eaLnBrk="0">
              <a:lnSpc>
                <a:spcPts val="4493"/>
              </a:lnSpc>
            </a:pPr>
            <a:r>
              <a:rPr sz="23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采用水化热低的水泥</a:t>
            </a:r>
            <a:endParaRPr lang="SimSun" altLang="SimSun" sz="23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marL="12700" algn="l" rtl="0" eaLnBrk="0">
              <a:lnSpc>
                <a:spcPct val="85000"/>
              </a:lnSpc>
              <a:spcBef>
                <a:spcPts val="701"/>
              </a:spcBef>
            </a:pP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减小浇筑层的厚度，</a:t>
            </a: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加快混凝土散热速度</a:t>
            </a:r>
            <a:endParaRPr lang="SimSun" altLang="SimSun" sz="2300"/>
          </a:p>
          <a:p>
            <a:pPr marL="12700" algn="l" rtl="0" eaLnBrk="0">
              <a:lnSpc>
                <a:spcPts val="3959"/>
              </a:lnSpc>
            </a:pPr>
            <a:r>
              <a:rPr sz="23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用料避免太阳曝晒</a:t>
            </a:r>
            <a:endParaRPr lang="SimSun" altLang="SimSun" sz="2300"/>
          </a:p>
          <a:p>
            <a:pPr algn="l" rtl="0" eaLnBrk="0">
              <a:lnSpc>
                <a:spcPct val="101000"/>
              </a:lnSpc>
            </a:pPr>
            <a:endParaRPr lang="Arial" altLang="Arial" sz="1300"/>
          </a:p>
          <a:p>
            <a:pPr marL="12700" algn="l" rtl="0" eaLnBrk="0">
              <a:lnSpc>
                <a:spcPct val="97000"/>
              </a:lnSpc>
              <a:spcBef>
                <a:spcPts val="7"/>
              </a:spcBef>
            </a:pPr>
            <a:r>
              <a:rPr sz="23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混凝土内埋置冷却管通水冷却</a:t>
            </a:r>
            <a:endParaRPr lang="SimSun" altLang="SimSun" sz="2300"/>
          </a:p>
        </p:txBody>
      </p:sp>
      <p:sp>
        <p:nvSpPr>
          <p:cNvPr id="80" name="textbox 80"/>
          <p:cNvSpPr/>
          <p:nvPr/>
        </p:nvSpPr>
        <p:spPr>
          <a:xfrm>
            <a:off x="1841566" y="711872"/>
            <a:ext cx="3184525" cy="5391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137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35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二、混凝土工程</a:t>
            </a:r>
            <a:endParaRPr lang="SimSun" altLang="SimSun" sz="3500"/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58917" y="1282734"/>
            <a:ext cx="8108912" cy="6352"/>
          </a:xfrm>
          <a:prstGeom prst="rect">
            <a:avLst/>
          </a:prstGeom>
        </p:spPr>
      </p:pic>
      <p:sp>
        <p:nvSpPr>
          <p:cNvPr id="84" name="rect"/>
          <p:cNvSpPr/>
          <p:nvPr/>
        </p:nvSpPr>
        <p:spPr>
          <a:xfrm>
            <a:off x="3003562" y="3829070"/>
            <a:ext cx="6309" cy="2349474"/>
          </a:xfrm>
          <a:prstGeom prst="rect">
            <a:avLst/>
          </a:prstGeom>
          <a:solidFill>
            <a:srgbClr val="008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62171" y="1898653"/>
            <a:ext cx="7061279" cy="4933927"/>
          </a:xfrm>
          <a:prstGeom prst="rect">
            <a:avLst/>
          </a:prstGeom>
        </p:spPr>
      </p:pic>
      <p:sp>
        <p:nvSpPr>
          <p:cNvPr id="88" name="rect"/>
          <p:cNvSpPr/>
          <p:nvPr/>
        </p:nvSpPr>
        <p:spPr>
          <a:xfrm>
            <a:off x="1346192" y="1276382"/>
            <a:ext cx="8108912" cy="6352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0" name="textbox 90"/>
          <p:cNvSpPr/>
          <p:nvPr/>
        </p:nvSpPr>
        <p:spPr>
          <a:xfrm>
            <a:off x="1822500" y="711872"/>
            <a:ext cx="7639050" cy="7423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137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  <a:tabLst>
                <a:tab pos="50165"/>
              </a:tabLst>
            </a:pPr>
            <a:r>
              <a:rPr sz="3500" u="sng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3500" u="sng" strike="sngStrike" kern="0" spc="10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500" kern="0" spc="-17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5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、混凝土工程</a:t>
            </a:r>
            <a:r>
              <a:rPr sz="35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</a:t>
            </a:r>
            <a:endParaRPr lang="SimSun" altLang="SimSun" sz="3500"/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28035" y="1168384"/>
            <a:ext cx="6350" cy="196861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1687823" y="1420287"/>
            <a:ext cx="3016885" cy="431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677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800" b="1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(三)大体积混凝土</a:t>
            </a:r>
            <a:endParaRPr lang="SimSun" altLang="SimSun" sz="28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9423400" cy="629285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https://d.book118.com/045042012333011110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SimSun</vt:lpstr>
      <vt:lpstr>KaiTi</vt:lpstr>
      <vt:lpstr>SimHei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2024-09-16T10:54:06.186</cp:lastPrinted>
  <dcterms:created xsi:type="dcterms:W3CDTF">2024-09-16T02:54:06Z</dcterms:created>
  <dcterms:modified xsi:type="dcterms:W3CDTF">2024-09-16T02:54:07Z</dcterms:modified>
</cp:coreProperties>
</file>