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0477B6-64D6-41B2-80ED-CD43045E53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E3B030-D38B-48E5-9AD0-BD22BB3CBC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30C24-9C8A-4609-8B71-8AEAA325A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30AC84-F92A-4D0C-915F-01767E0E3F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FFA1533-EA8C-4AAC-932B-F72337734E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2860C7-163F-480D-BB95-3962B6D6E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FD2D08-DEB3-471A-955B-3D3A081C0C9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D496C1-F7F7-4350-A57D-613215B7E3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2C61CB-B86A-4E4A-9D89-9119263DE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55F1FD-FDE7-4966-B7F3-066828A59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7EE64A-268E-4E66-BAEC-F6C87E42D7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5114220221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综合管理岗职业规划书</a:t>
            </a:r>
          </a:p>
        </p:txBody>
      </p:sp>
      <p:sp>
        <p:nvSpPr>
          <p:cNvPr id="3" name="TextBox 3"/>
          <p:cNvSpPr txBox="1"/>
          <p:nvPr/>
        </p:nvSpPr>
        <p:spPr>
          <a:xfrm>
            <a:off x="859816" y="5259787"/>
            <a:ext cx="3203600"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作者：XXX</a:t>
            </a:r>
          </a:p>
        </p:txBody>
      </p:sp>
      <p:sp>
        <p:nvSpPr>
          <p:cNvPr id="4" name="TextBox 4"/>
          <p:cNvSpPr txBox="1"/>
          <p:nvPr/>
        </p:nvSpPr>
        <p:spPr>
          <a:xfrm>
            <a:off x="859816" y="5741875"/>
            <a:ext cx="2993841"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20XX-XX-XX</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岗位认知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职业发展路径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技能提升计划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培训与学习计划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目标与计划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挑战与解决方案</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岗位认知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综合管理岗位是公司或组织中非常重要的职位之一，负责协调、整合和优化各种资源，确保公司或组织的高效运转和战略目标的实现。</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综合管理岗位需要具备全面的管理知识、协调能力、沟通能力等，同时还需要具备敏锐的洞察力和判断力，以便有效地应对各种复杂的情况和问题。</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综合管理岗概述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600381" y="1179195"/>
            <a:ext cx="5566410" cy="5224145"/>
          </a:xfrm>
          <a:custGeom>
            <a:rect l="l" t="t" r="r" b="b"/>
            <a:pathLst>
              <a:path w="21600" h="21600">
                <a:moveTo>
                  <a:pt x="5778" y="21600"/>
                </a:moveTo>
                <a:lnTo>
                  <a:pt x="7938" y="21600"/>
                </a:lnTo>
                <a:lnTo>
                  <a:pt x="12785" y="12409"/>
                </a:lnTo>
                <a:lnTo>
                  <a:pt x="18360" y="12409"/>
                </a:lnTo>
                <a:cubicBezTo>
                  <a:pt x="18360" y="12409"/>
                  <a:pt x="21600" y="12409"/>
                  <a:pt x="21600" y="10800"/>
                </a:cubicBezTo>
                <a:cubicBezTo>
                  <a:pt x="21600" y="9191"/>
                  <a:pt x="18360" y="9191"/>
                  <a:pt x="18360" y="9191"/>
                </a:cubicBezTo>
                <a:lnTo>
                  <a:pt x="12785" y="9191"/>
                </a:lnTo>
                <a:lnTo>
                  <a:pt x="7938" y="0"/>
                </a:lnTo>
                <a:lnTo>
                  <a:pt x="5778" y="0"/>
                </a:lnTo>
                <a:lnTo>
                  <a:pt x="8465" y="9191"/>
                </a:lnTo>
                <a:lnTo>
                  <a:pt x="4591" y="9191"/>
                </a:lnTo>
                <a:lnTo>
                  <a:pt x="2160" y="6893"/>
                </a:lnTo>
                <a:lnTo>
                  <a:pt x="0" y="6893"/>
                </a:lnTo>
                <a:lnTo>
                  <a:pt x="1728" y="10800"/>
                </a:lnTo>
                <a:lnTo>
                  <a:pt x="0" y="14707"/>
                </a:lnTo>
                <a:lnTo>
                  <a:pt x="2160" y="14707"/>
                </a:lnTo>
                <a:lnTo>
                  <a:pt x="4591" y="12409"/>
                </a:lnTo>
                <a:lnTo>
                  <a:pt x="8465" y="12409"/>
                </a:lnTo>
                <a:cubicBezTo>
                  <a:pt x="8465" y="12409"/>
                  <a:pt x="5778" y="21600"/>
                  <a:pt x="5778" y="216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综合管理岗职责</a:t>
              </a:r>
            </a:p>
          </p:txBody>
        </p:sp>
      </p:grpSp>
      <p:grpSp>
        <p:nvGrpSpPr>
          <p:cNvPr id="25" name="Group 25"/>
          <p:cNvGrpSpPr/>
          <p:nvPr/>
        </p:nvGrpSpPr>
        <p:grpSpPr>
          <a:xfrm>
            <a:off x="1161234" y="1569750"/>
            <a:ext cx="2267763" cy="1552257"/>
            <a:chOff x="1161234" y="1569750"/>
            <a:chExt cx="2267763" cy="1552257"/>
          </a:xfrm>
        </p:grpSpPr>
        <p:sp>
          <p:nvSpPr>
            <p:cNvPr id="26" name="TextBox 26"/>
            <p:cNvSpPr txBox="1"/>
            <p:nvPr/>
          </p:nvSpPr>
          <p:spPr>
            <a:xfrm>
              <a:off x="1161234" y="156975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负责制定公司或组织的战略规划和年度计划，并监督实施；</a:t>
              </a:r>
            </a:p>
          </p:txBody>
        </p:sp>
      </p:grpSp>
      <p:grpSp>
        <p:nvGrpSpPr>
          <p:cNvPr id="27" name="Group 27"/>
          <p:cNvGrpSpPr/>
          <p:nvPr/>
        </p:nvGrpSpPr>
        <p:grpSpPr>
          <a:xfrm>
            <a:off x="1094842" y="4158410"/>
            <a:ext cx="2267763" cy="1552257"/>
            <a:chOff x="1094842" y="4158410"/>
            <a:chExt cx="2267763" cy="1552257"/>
          </a:xfrm>
        </p:grpSpPr>
        <p:sp>
          <p:nvSpPr>
            <p:cNvPr id="28" name="TextBox 28"/>
            <p:cNvSpPr txBox="1"/>
            <p:nvPr/>
          </p:nvSpPr>
          <p:spPr>
            <a:xfrm>
              <a:off x="1094842" y="415841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负责协调各个部门的工作，确保工作的协同和顺畅；</a:t>
              </a:r>
            </a:p>
          </p:txBody>
        </p:sp>
      </p:grpSp>
      <p:grpSp>
        <p:nvGrpSpPr>
          <p:cNvPr id="29" name="Group 29"/>
          <p:cNvGrpSpPr/>
          <p:nvPr/>
        </p:nvGrpSpPr>
        <p:grpSpPr>
          <a:xfrm>
            <a:off x="6899028" y="1445268"/>
            <a:ext cx="2267763" cy="1552257"/>
            <a:chOff x="6899028" y="1445268"/>
            <a:chExt cx="2267763" cy="1552257"/>
          </a:xfrm>
        </p:grpSpPr>
        <p:sp>
          <p:nvSpPr>
            <p:cNvPr id="30" name="TextBox 30"/>
            <p:cNvSpPr txBox="1"/>
            <p:nvPr/>
          </p:nvSpPr>
          <p:spPr>
            <a:xfrm>
              <a:off x="6899028" y="1445268"/>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负责组织和安排公司或组织的各种会议和活动，保证信息的及时传递和沟通；</a:t>
              </a:r>
            </a:p>
          </p:txBody>
        </p:sp>
      </p:grpSp>
      <p:grpSp>
        <p:nvGrpSpPr>
          <p:cNvPr id="31" name="Group 31"/>
          <p:cNvGrpSpPr/>
          <p:nvPr/>
        </p:nvGrpSpPr>
        <p:grpSpPr>
          <a:xfrm>
            <a:off x="6899028" y="4698220"/>
            <a:ext cx="2267763" cy="1552257"/>
            <a:chOff x="6899028" y="4698220"/>
            <a:chExt cx="2267763" cy="1552257"/>
          </a:xfrm>
        </p:grpSpPr>
        <p:sp>
          <p:nvSpPr>
            <p:cNvPr id="32" name="TextBox 32"/>
            <p:cNvSpPr txBox="1"/>
            <p:nvPr/>
          </p:nvSpPr>
          <p:spPr>
            <a:xfrm>
              <a:off x="6899028" y="4698220"/>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负责公司或组织的日常运营和管理，包括财务、人力资源、物资等各个方面；</a:t>
              </a:r>
            </a:p>
          </p:txBody>
        </p:sp>
      </p:grpSp>
      <p:grpSp>
        <p:nvGrpSpPr>
          <p:cNvPr id="33" name="Group 33"/>
          <p:cNvGrpSpPr/>
          <p:nvPr/>
        </p:nvGrpSpPr>
        <p:grpSpPr>
          <a:xfrm>
            <a:off x="9482164" y="3015139"/>
            <a:ext cx="2267763" cy="1552257"/>
            <a:chOff x="9482164" y="3015139"/>
            <a:chExt cx="2267763" cy="1552257"/>
          </a:xfrm>
        </p:grpSpPr>
        <p:sp>
          <p:nvSpPr>
            <p:cNvPr id="34" name="TextBox 34"/>
            <p:cNvSpPr txBox="1"/>
            <p:nvPr/>
          </p:nvSpPr>
          <p:spPr>
            <a:xfrm>
              <a:off x="9482164" y="3015139"/>
              <a:ext cx="2267763"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负责公司或组织的对外联络和协调，维护公司的形象和利益。</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具备优秀的协调和沟通能力，能够有效地协调和处理各种复杂的情况和问题；</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具备敏锐的洞察力和判断力，能够及时发现和解决问题；</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具备优秀的自我学习和自我提升能力，能够不断更新知识和技能，适应公司发展的需要。</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具备优秀的时间管理和组织能力，能够高效地安排工作并监督实施；</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具备全面的管理知识和技能，熟悉公司或组织的运作和管理流程；</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综合管理岗工作要求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职业发展路径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47" b="47"/>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t="47" b="47"/>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职位概述：初级综合管理岗是针对新进入综合管理领域的从业者设置的职位，主要负责日常事务处理和基础管理任务。</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初级综合管理岗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初级综合管理岗</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协助制定部门工作计划和预算</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负责日常行政事务的处理和协调</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4" name="Picture 4"/>
          <p:cNvPicPr>
            <a:picLocks noChangeAspect="1"/>
          </p:cNvPicPr>
          <p:nvPr/>
        </p:nvPicPr>
        <p:blipFill>
          <a:blip r:embed="rId2">
            <a:alphaModFix amt="70000"/>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参与部门内部沟通和协调工作</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协助开展部门内培训和会议组织工作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初级综合管理岗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初级综合管理岗</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要求</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本科及以上学历，管理类、经济类、财务类等相关专业优先</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具有较强的组织协调能力、沟通能力和文字表达能力</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熟悉办公软件操作，具备良好的英语听说读写能力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667" r="1666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solidFill>
                <a:latin typeface="Microsoft Yahei"/>
                <a:ea typeface="Microsoft Yahei"/>
                <a:cs typeface="Microsoft Yahei"/>
              </a:rPr>
              <a:t>职位概述：中级综合管理岗是针对有一定实践经验和管理能力的从业者设置的职位，主要负责较为复杂的综合管理任务。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中级综合管理岗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00" r="140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职责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制定部门工作计划和预算，并监督执行情况</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负责部门内部组织和人员管理，协调跨部门合作</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中级综合管理岗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023" r="2602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中级综合管理岗</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参与公司战略规划和业务发展计划的制定和实施</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开展部门内培训和会议组织工作，提升部门整体业务水平</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solidFill>
                <a:latin typeface="Microsoft Yahei"/>
                <a:ea typeface="Microsoft Yahei"/>
                <a:cs typeface="Microsoft Yahei"/>
              </a:rPr>
              <a:t>要求</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solidFill>
                <a:latin typeface="Microsoft Yahei"/>
                <a:ea typeface="Microsoft Yahei"/>
                <a:cs typeface="Microsoft Yahei"/>
              </a:rPr>
              <a:t>具有较强的组织协调能力、沟通能力和文字表达能力，以及良好的英语听说读写能力</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solidFill>
                <a:latin typeface="Microsoft Yahei"/>
                <a:ea typeface="Microsoft Yahei"/>
                <a:cs typeface="Microsoft Yahei"/>
              </a:rPr>
              <a:t>具有3年以上相关工作经验，熟悉相关政策法规和管理实践</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solidFill>
                <a:latin typeface="Microsoft Yahei"/>
                <a:ea typeface="Microsoft Yahei"/>
                <a:cs typeface="Microsoft Yahei"/>
              </a:rPr>
              <a:t>本科及以上学历，管理类、经济类、财务类等相关专业优先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中级综合管理岗</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40684" y="1569551"/>
            <a:ext cx="3418416" cy="4073482"/>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2251615" y="2379250"/>
            <a:ext cx="2811304" cy="2809875"/>
          </a:xfrm>
          <a:custGeom>
            <a:rect l="l" t="t" r="r" b="b"/>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177" y="10800"/>
                </a:moveTo>
                <a:cubicBezTo>
                  <a:pt x="1177" y="16115"/>
                  <a:pt x="5485" y="20423"/>
                  <a:pt x="10800" y="20423"/>
                </a:cubicBezTo>
                <a:cubicBezTo>
                  <a:pt x="16115" y="20423"/>
                  <a:pt x="20423" y="16115"/>
                  <a:pt x="20423" y="10800"/>
                </a:cubicBezTo>
                <a:cubicBezTo>
                  <a:pt x="20423" y="5485"/>
                  <a:pt x="16115" y="1177"/>
                  <a:pt x="10800" y="1177"/>
                </a:cubicBezTo>
                <a:cubicBezTo>
                  <a:pt x="5485" y="1177"/>
                  <a:pt x="1177" y="5485"/>
                  <a:pt x="1177"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903256" y="1797082"/>
            <a:ext cx="1348359" cy="101915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5420201" y="5637371"/>
            <a:ext cx="826770" cy="460343"/>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46696" y="4534330"/>
            <a:ext cx="1348359" cy="1019157"/>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2510170" y="2701925"/>
            <a:ext cx="2294194" cy="2200553"/>
          </a:xfrm>
          <a:custGeom>
            <a:rect l="l" t="t" r="r" b="b"/>
            <a:pathLst>
              <a:path w="1905000" h="1905000">
                <a:moveTo>
                  <a:pt x="47625" y="666750"/>
                </a:moveTo>
                <a:lnTo>
                  <a:pt x="381000" y="190500"/>
                </a:lnTo>
                <a:lnTo>
                  <a:pt x="952500" y="0"/>
                </a:lnTo>
                <a:lnTo>
                  <a:pt x="1524000" y="190500"/>
                </a:lnTo>
                <a:lnTo>
                  <a:pt x="1857375" y="666750"/>
                </a:lnTo>
                <a:lnTo>
                  <a:pt x="1857375" y="1238250"/>
                </a:lnTo>
                <a:lnTo>
                  <a:pt x="1524000" y="1714500"/>
                </a:lnTo>
                <a:lnTo>
                  <a:pt x="952500" y="1905000"/>
                </a:lnTo>
                <a:lnTo>
                  <a:pt x="381000" y="1714500"/>
                </a:lnTo>
                <a:lnTo>
                  <a:pt x="47625" y="1238250"/>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3087620" y="3214540"/>
            <a:ext cx="1139293" cy="113929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高级综合管理岗</a:t>
              </a:r>
            </a:p>
          </p:txBody>
        </p:sp>
      </p:grpSp>
      <p:sp>
        <p:nvSpPr>
          <p:cNvPr id="31" name="Freeform 31"/>
          <p:cNvSpPr/>
          <p:nvPr/>
        </p:nvSpPr>
        <p:spPr>
          <a:xfrm>
            <a:off x="1262052" y="1991277"/>
            <a:ext cx="630767" cy="630767"/>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705598" y="4728631"/>
            <a:ext cx="630555" cy="63055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1556" y="4966363"/>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Freeform 34"/>
          <p:cNvSpPr/>
          <p:nvPr/>
        </p:nvSpPr>
        <p:spPr>
          <a:xfrm rot="-10800000">
            <a:off x="10781066" y="205192"/>
            <a:ext cx="1154900" cy="1591889"/>
          </a:xfrm>
          <a:custGeom>
            <a:rect l="l" t="t" r="r" b="b"/>
            <a:pathLst>
              <a:path w="1154900" h="1591889">
                <a:moveTo>
                  <a:pt x="0" y="0"/>
                </a:moveTo>
                <a:lnTo>
                  <a:pt x="0" y="1591889"/>
                </a:lnTo>
                <a:lnTo>
                  <a:pt x="1154900" y="1591889"/>
                </a:lnTo>
                <a:lnTo>
                  <a:pt x="1154900" y="1303164"/>
                </a:lnTo>
                <a:lnTo>
                  <a:pt x="288725" y="1303164"/>
                </a:lnTo>
                <a:lnTo>
                  <a:pt x="288725"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35" name="Group 35"/>
          <p:cNvGrpSpPr/>
          <p:nvPr/>
        </p:nvGrpSpPr>
        <p:grpSpPr>
          <a:xfrm>
            <a:off x="7581403" y="1797082"/>
            <a:ext cx="3111273" cy="3664926"/>
            <a:chOff x="7581403" y="1797082"/>
            <a:chExt cx="3111273" cy="3664926"/>
          </a:xfrm>
        </p:grpSpPr>
        <p:sp>
          <p:nvSpPr>
            <p:cNvPr id="36" name="TextBox 36"/>
            <p:cNvSpPr txBox="1"/>
            <p:nvPr/>
          </p:nvSpPr>
          <p:spPr>
            <a:xfrm>
              <a:off x="7581403" y="1797082"/>
              <a:ext cx="3111273" cy="3664926"/>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rgbClr val="FFFDFD">
                      <a:alpha val="100000"/>
                    </a:srgbClr>
                  </a:solidFill>
                  <a:latin typeface="Microsoft Yahei"/>
                  <a:ea typeface="Microsoft Yahei"/>
                  <a:cs typeface="Microsoft Yahei"/>
                </a:rPr>
                <a:t>职位概述：高级综合管理岗是针对具备丰富实践经验和战略思维的管理者设置的职位，主要负责全面综合管理工作。</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3" name="Picture 3"/>
          <p:cNvPicPr>
            <a:picLocks noChangeAspect="1"/>
          </p:cNvPicPr>
          <p:nvPr/>
        </p:nvPicPr>
        <p:blipFill>
          <a:blip r:embed="rId2">
            <a:alphaModFix amt="70000"/>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负责公司内部组织和人员管理，协调跨部门合作，优化资源配置</a:t>
            </a:r>
          </a:p>
        </p:txBody>
      </p:sp>
      <p:sp>
        <p:nvSpPr>
          <p:cNvPr id="7" name="AutoShape 7"/>
          <p:cNvSpPr/>
          <p:nvPr/>
        </p:nvSpPr>
        <p:spPr>
          <a:xfrm>
            <a:off x="4935912" y="1819581"/>
            <a:ext cx="993758" cy="99375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职责</a:t>
            </a:r>
          </a:p>
        </p:txBody>
      </p:sp>
      <p:sp>
        <p:nvSpPr>
          <p:cNvPr id="10" name="AutoShape 10"/>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负责制定公司战略规划和业务发展计划，并推动实施</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高级综合管理岗</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高级综合管理岗</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开展公司内培训和会议组织工作，提升公司整体业务水平和管理能力</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参与公司对外合作和交流，拓展业务领域和市场空间</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208" r="27208"/>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要求</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本科及以上学历，管理类、经济类、财务类等相关专业优先</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具有较强的组织协调能力、沟通能力和文字表达能力，以及良好的英语听说读写能力</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高级综合管理岗</a:t>
              </a:r>
            </a:p>
          </p:txBody>
        </p:sp>
      </p:gr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具有5年以上相关工作经验，熟悉相关政策法规和管理实践</a:t>
            </a:r>
          </a:p>
        </p:txBody>
      </p:sp>
      <p:sp>
        <p:nvSpPr>
          <p:cNvPr id="4" name="AutoShape 4"/>
          <p:cNvSpPr/>
          <p:nvPr/>
        </p:nvSpPr>
        <p:spPr>
          <a:xfrm>
            <a:off x="866575" y="3830586"/>
            <a:ext cx="10458850" cy="2286677"/>
          </a:xfrm>
          <a:prstGeom prst="roundRect">
            <a:avLst/>
          </a:prstGeom>
          <a:solidFill>
            <a:schemeClr val="accent1">
              <a:alpha val="1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solidFill>
                <a:latin typeface="Microsoft Yahei"/>
                <a:ea typeface="Microsoft Yahei"/>
                <a:cs typeface="Microsoft Yahei"/>
              </a:rPr>
              <a:t>具有战略思维和创新意识，具备领导能力和团队协作精神</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高级综合管理岗</a:t>
              </a:r>
            </a:p>
          </p:txBody>
        </p:sp>
      </p:gr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https://d.book118.com/045114220221011034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21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21</vt:i4>
      </vt:variant>
    </vt:vector>
  </HeadingPairs>
  <TitlesOfParts>
    <vt:vector baseType="lpstr" size="26">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2024-08-30T05:57:19.197</cp:lastPrinted>
  <dcterms:created xsi:type="dcterms:W3CDTF">2024-08-29T21:57:19Z</dcterms:created>
  <dcterms:modified xsi:type="dcterms:W3CDTF">2024-08-29T21:57:21Z</dcterms:modified>
</cp:coreProperties>
</file>