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D371132-4D1C-49F5-87B8-D9346FB2AC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9647B6-E7D0-4EEE-9F90-F750622A5C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85A7119-6B8F-4573-87CB-5FDE5CE47D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3436300-2683-4252-98BC-5B4CE8B3FF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F608057-AAD4-42D4-871F-6370C938428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F640EE9-E850-4497-9262-19EA5B1A67F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2A69FA3-1D08-487B-A091-D014906D6A4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96E1C8-8409-49EA-A4C4-6E8CD1DE7D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A7E846-EBB6-4566-B74C-46807A1457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5D7E54-1B84-4343-BFFB-F7ECD2E3C5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F04484-4345-42FB-B4C4-556A219061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5143003022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市场营销宏观环境案例分析</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宏观环境概述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市场营销宏观环境影响因素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宏观环境对市场营销的影响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市场营销宏观环境案例分析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应对市场营销宏观环境变化的策略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宏观环境概述</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8594" r="1859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政治稳定性</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案例所处国家的政治稳定性对市场营销活动有重要影响。稳定的政治环境有利于企业制定长期的市场营销策略，而不稳定的政治环境可能导致市场波动和消费者信心下降。</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政策法规</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政府对市场营销活动的监管政策和法规也是宏观环境中的重要因素。例如，广告法、消费者权益保护法等法规对企业进行市场营销活动时的行为规范、宣传方式等方面都有具体的要求。</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国际关系</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国际关系状况对企业开展跨国市场营销活动具有重要影响。良好的国际关系有助于企业拓展海外市场，而紧张的国际关系可能导致贸易壁垒增加、市场准入难度提高。</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政治环境</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经济增长</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经济增长速度是影响市场营销宏观环境的重要因素。经济增长快速时，消费者购买力提高，市场需求旺盛，有利于企业扩大市场份额。</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1833" r="21833"/>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通货膨胀率</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通货膨胀率的高低直接影响消费者的购买力和消费意愿。高通货膨胀率会导致消费者购买力下降，市场需求减少，对企业市场营销活动造成负面影响。</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利率水平</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利率水平的变化会影响消费者的信贷成本和企业的融资成本，从而影响市场需求和企业的投资意愿。低利率水平有助于刺激市场需求和企业投资，高利率水平则可能抑制市场需求和企业投资。</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经济环境</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人口结构</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人口结构的变化对市场营销活动有重要影响。例如，人口老龄化趋势将增加对老年用品和服务的需求，而年轻人口比例的增加将带来对时尚、科技等新兴市场的机遇。</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教育水平</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教育水平的提高有助于消费者形成更加理性、成熟的消费观念，对高品质、有文化底蕴的产品和服务有更高的需求。同时，教育水平的提高也有助于企业培养高素质的员工队伍，提升企业的创新能力和市场竞争力。</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价值观念</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社会文化环境中的价值观念对消费者行为和企业市场营销策略有重要影响。例如，绿色消费、健康消费等价值观念的普及将促使企业更加注重产品的环保、健康属性，调整市场营销策略以适应市场需求的变化。</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社会文化环境</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3534"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3534"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867"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科技发展水平</a:t>
            </a:r>
          </a:p>
        </p:txBody>
      </p:sp>
      <p:sp>
        <p:nvSpPr>
          <p:cNvPr id="5" name="TextBox 5"/>
          <p:cNvSpPr txBox="1"/>
          <p:nvPr/>
        </p:nvSpPr>
        <p:spPr>
          <a:xfrm>
            <a:off x="912791"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科技发展水平对市场营销活动的影响日益显著。互联网、大数据、人工智能等技术的广泛应用正在改变市场营销的传统模式，为企业提供了更加精准、高效的市场营销手段。</a:t>
            </a:r>
          </a:p>
        </p:txBody>
      </p:sp>
      <p:sp>
        <p:nvSpPr>
          <p:cNvPr id="6" name="AutoShape 6"/>
          <p:cNvSpPr/>
          <p:nvPr/>
        </p:nvSpPr>
        <p:spPr>
          <a:xfrm>
            <a:off x="4429171"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429171"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624504"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技术创新速度</a:t>
            </a:r>
          </a:p>
        </p:txBody>
      </p:sp>
      <p:sp>
        <p:nvSpPr>
          <p:cNvPr id="9" name="TextBox 9"/>
          <p:cNvSpPr txBox="1"/>
          <p:nvPr/>
        </p:nvSpPr>
        <p:spPr>
          <a:xfrm>
            <a:off x="4624504"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技术创新速度加快将推动企业不断更新产品和服务，以适应市场需求的变化。同时，技术创新也为企业提供了新的市场营销手段和渠道，如社交媒体营销、移动互联网营销等。</a:t>
            </a:r>
          </a:p>
        </p:txBody>
      </p:sp>
      <p:sp>
        <p:nvSpPr>
          <p:cNvPr id="10" name="AutoShape 10"/>
          <p:cNvSpPr/>
          <p:nvPr/>
        </p:nvSpPr>
        <p:spPr>
          <a:xfrm>
            <a:off x="8118788"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118788"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314120"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技术法规与标准</a:t>
            </a:r>
          </a:p>
        </p:txBody>
      </p:sp>
      <p:sp>
        <p:nvSpPr>
          <p:cNvPr id="13" name="TextBox 13"/>
          <p:cNvSpPr txBox="1"/>
          <p:nvPr/>
        </p:nvSpPr>
        <p:spPr>
          <a:xfrm>
            <a:off x="8314120"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政府对技术应用的监管政策和法规对企业开展市场营销活动具有重要影响。例如，数据保护法规将要求企业在开展数字化市场营销活动时更加注重用户隐私保护和数据安全。此外，行业标准和技术规范的制定也将影响企业的产品策略和市场定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技术环境</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市场营销宏观环境影响因素</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政治稳定性</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政治稳定性直接影响市场营销活动，如政策变动、政权更迭等都可能对企业的经营环境产生重大影响。</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法律法规</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法律法规对市场营销活动具有强制性约束，如消费者权益保护法、广告法等对营销活动的规范。</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国际关系</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国际关系的变化，如贸易战、制裁等，可能导致市场环境的波动，影响企业的营销策略。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政治法律因素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0000" r="20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利率与汇率</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利率变动影响企业融资成本，汇率变动则影响出口企业的盈利能力和国际竞争力。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经济增长</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经济增长速度影响市场需求和消费者购买力，高速经济增长通常带来更大的市场潜力。</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通货膨胀</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通货膨胀导致物价上涨，降低消费者实际购买力，对企业盈利和市场需求产生影响。</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经济因素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人口结构</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人口数量、年龄结构、性别比例等人口因素对市场需求具有重要影响。</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教育水平</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教育水平影响消费者的消费观念、购买力和对新产品的接受程度。</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价值观念</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不同地域、民族和宗教信仰的消费者具有不同的价值观念，对市场营销策略的制定和实施产生影响。</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社会文化因素</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科技发展水平影响产品开发、生产工艺和市场营销手段的创新。</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科技发展水平</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互联网与数字化</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929" r="1929"/>
          <a:stretch>
            <a:fillRect/>
          </a:stretch>
        </p:blipFill>
        <p:spPr>
          <a:xfrm>
            <a:off x="8741655"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知识产权保护</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互联网和数字化技术的普及改变了消费者的购买行为和企业的营销方式。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知识产权保护制度对企业技术创新和市场竞争格局具有重要影响。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技术因素</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宏观环境对市场营销的影响</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市场需求变化</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政府的政策法规对市场需求也有显著影响。例如，环保政策的实施推动了绿色产品的需求增长。</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政策法规对需求的影响</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随着消费者收入、教育水平和生活方式的变化，他们对产品的需求也在不断变化。例如，健康意识的提高使得消费者对健康食品的需求增加。</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消费者需求变化</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新技术的出现往往会创造出新的市场需求。例如，智能手机的普及改变了消费者的通信和娱乐方式，也带动了相关产品和服务的需求。</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技术创新带来的需求变化</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竞争格局变化</a:t>
              </a:r>
            </a:p>
          </p:txBody>
        </p:sp>
      </p:grpSp>
      <p:sp>
        <p:nvSpPr>
          <p:cNvPr id="27" name="TextBox 27"/>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随着市场竞争的加剧，行业内的兼并收购活动增多，导致行业集中度提高。这使得少数几家大型企业控制了市场份额，对小型和中型企业形成了压力。</a:t>
            </a:r>
          </a:p>
        </p:txBody>
      </p:sp>
      <p:sp>
        <p:nvSpPr>
          <p:cNvPr id="28" name="TextBox 28"/>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新兴市场的崛起</a:t>
            </a:r>
          </a:p>
        </p:txBody>
      </p:sp>
      <p:sp>
        <p:nvSpPr>
          <p:cNvPr id="29" name="TextBox 29"/>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新兴市场的发展为企业提供了新的增长机会。例如，东南亚、非洲等地区的经济快速发展，吸引了众多跨国企业进入这些市场。</a:t>
            </a:r>
          </a:p>
        </p:txBody>
      </p:sp>
      <p:sp>
        <p:nvSpPr>
          <p:cNvPr id="30" name="TextBox 3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数字化和互联网的影响</a:t>
            </a:r>
          </a:p>
        </p:txBody>
      </p:sp>
      <p:sp>
        <p:nvSpPr>
          <p:cNvPr id="31" name="TextBox 31"/>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数字化和互联网的普及改变了竞争格局。通过数字化营销和电子商务平台，企业可以更有效地触达目标客户，降低营销成本。</a:t>
            </a:r>
          </a:p>
        </p:txBody>
      </p:sp>
      <p:sp>
        <p:nvSpPr>
          <p:cNvPr id="32" name="TextBox 32"/>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行业集中度提高</a:t>
            </a:r>
          </a:p>
        </p:txBody>
      </p:sp>
      <p:sp>
        <p:nvSpPr>
          <p:cNvPr id="33" name="AutoShape 33"/>
          <p:cNvSpPr/>
          <p:nvPr/>
        </p:nvSpPr>
        <p:spPr>
          <a:xfrm>
            <a:off x="616886" y="1350481"/>
            <a:ext cx="4929007" cy="4929007"/>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1224015" y="1957609"/>
            <a:ext cx="3714750" cy="371475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1795515" y="2529109"/>
            <a:ext cx="2571750" cy="257175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533112" y="3266707"/>
            <a:ext cx="1096555" cy="1096555"/>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https://d.book118.com/045143003022011110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2024-09-15T05:41:30.089</cp:lastPrinted>
  <dcterms:created xsi:type="dcterms:W3CDTF">2024-09-14T21:41:30Z</dcterms:created>
  <dcterms:modified xsi:type="dcterms:W3CDTF">2024-09-14T21:41:32Z</dcterms:modified>
</cp:coreProperties>
</file>