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7" r:id="rId16"/>
  </p:sldIdLst>
  <p:sldSz cx="12192000" cy="6858000"/>
  <p:notesSz cx="6858000" cy="9144000"/>
  <p:custDataLst>
    <p:tags r:id="rId1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tags" Target="tags/tag1.xml" /><Relationship Id="rId18" Type="http://schemas.openxmlformats.org/officeDocument/2006/relationships/presProps" Target="presProps.xml" /><Relationship Id="rId19" Type="http://schemas.openxmlformats.org/officeDocument/2006/relationships/viewProps" Target="viewProps.xml" /><Relationship Id="rId2" Type="http://schemas.openxmlformats.org/officeDocument/2006/relationships/slideMaster" Target="slideMasters/slideMaster2.xml" /><Relationship Id="rId20" Type="http://schemas.openxmlformats.org/officeDocument/2006/relationships/theme" Target="theme/theme1.xml" /><Relationship Id="rId21"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13CE5856-31C4-42C5-8ED9-B45AAB01B5E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53DDCD95-FDF1-4950-801D-7FA41BCF80A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0E5DBA51-3383-4E38-9716-812FBFFCC94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B164FEA4-E25F-4CC5-8699-A2C55F029EA1}"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7271D618-B513-4E78-ADEE-9727E5612DE0}"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9B8B1A21-37B8-4950-A1CD-0C7EEAB82ED1}"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4F048CF3-EBF6-43A8-9E6C-4895940BF840}"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375140F8-E428-4BFC-A6FB-266227C4EFA5}"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A3E036C4-11AD-4915-99A0-D406982F7E16}"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6C54A714-D256-4FD4-B3FE-602B65C8876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93A3FF2B-C2A7-44CC-8909-9DB3FE2D500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2.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6.jpeg" /><Relationship Id="rId4" Type="http://schemas.openxmlformats.org/officeDocument/2006/relationships/image" Target="../media/image7.jpeg" /><Relationship Id="rId5" Type="http://schemas.openxmlformats.org/officeDocument/2006/relationships/image" Target="../media/image2.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9.jpeg" /><Relationship Id="rId4" Type="http://schemas.openxmlformats.org/officeDocument/2006/relationships/image" Target="../media/image10.jpeg" /><Relationship Id="rId5" Type="http://schemas.openxmlformats.org/officeDocument/2006/relationships/image" Target="../media/image2.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1.jpeg" /><Relationship Id="rId3" Type="http://schemas.openxmlformats.org/officeDocument/2006/relationships/image" Target="../media/image2.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2.jpeg" /><Relationship Id="rId3" Type="http://schemas.openxmlformats.org/officeDocument/2006/relationships/image" Target="../media/image13.jpeg" /><Relationship Id="rId4" Type="http://schemas.openxmlformats.org/officeDocument/2006/relationships/image" Target="../media/image14.jpeg" /><Relationship Id="rId5" Type="http://schemas.openxmlformats.org/officeDocument/2006/relationships/image" Target="../media/image2.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5.jpeg" /><Relationship Id="rId3" Type="http://schemas.openxmlformats.org/officeDocument/2006/relationships/image" Target="../media/image16.jpeg" /><Relationship Id="rId4" Type="http://schemas.openxmlformats.org/officeDocument/2006/relationships/image" Target="../media/image17.jpeg" /><Relationship Id="rId5" Type="http://schemas.openxmlformats.org/officeDocument/2006/relationships/image" Target="../media/image2.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8.jpeg" /><Relationship Id="rId3" Type="http://schemas.openxmlformats.org/officeDocument/2006/relationships/image" Target="../media/image19.jpeg" /><Relationship Id="rId4" Type="http://schemas.openxmlformats.org/officeDocument/2006/relationships/image" Target="../media/image2.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0.jpeg" /><Relationship Id="rId3" Type="http://schemas.openxmlformats.org/officeDocument/2006/relationships/image" Target="../media/image2.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045201112012011110"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620667" y="1924000"/>
            <a:ext cx="5976518" cy="21531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5175" b="1">
                <a:solidFill>
                  <a:srgbClr val="FFFFFF">
                    <a:alpha val="100000"/>
                  </a:srgbClr>
                </a:solidFill>
                <a:latin typeface="Microsoft Yahei"/>
                <a:ea typeface="Microsoft Yahei"/>
                <a:cs typeface="Microsoft Yahei"/>
              </a:rPr>
              <a:t>慈善机构行业人才培养：财务管理与资金筹措</a:t>
            </a:r>
          </a:p>
        </p:txBody>
      </p:sp>
      <p:sp>
        <p:nvSpPr>
          <p:cNvPr id="3" name="TextBox 3"/>
          <p:cNvSpPr txBox="1"/>
          <p:nvPr/>
        </p:nvSpPr>
        <p:spPr>
          <a:xfrm>
            <a:off x="790127" y="5195764"/>
            <a:ext cx="8024774" cy="48280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2025">
                <a:solidFill>
                  <a:srgbClr val="FFFFFF">
                    <a:alpha val="100000"/>
                  </a:srgbClr>
                </a:solidFill>
                <a:latin typeface="Microsoft Yahei"/>
                <a:ea typeface="Microsoft Yahei"/>
                <a:cs typeface="Microsoft Yahei"/>
              </a:rPr>
              <a:t>汇报人：PPT可修改</a:t>
            </a:r>
          </a:p>
        </p:txBody>
      </p:sp>
      <p:sp>
        <p:nvSpPr>
          <p:cNvPr id="4" name="TextBox 4"/>
          <p:cNvSpPr txBox="1"/>
          <p:nvPr/>
        </p:nvSpPr>
        <p:spPr>
          <a:xfrm>
            <a:off x="750406" y="5697617"/>
            <a:ext cx="7317638" cy="42184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2025">
                <a:solidFill>
                  <a:srgbClr val="FFFFFF">
                    <a:alpha val="100000"/>
                  </a:srgbClr>
                </a:solidFill>
                <a:latin typeface="Microsoft Yahei"/>
                <a:ea typeface="Microsoft Yahei"/>
                <a:cs typeface="Microsoft Yahei"/>
              </a:rPr>
              <a:t>2024-01-22</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140760" y="0"/>
            <a:ext cx="2809137" cy="3421221"/>
          </a:xfrm>
          <a:prstGeom prst="rect">
            <a:avLst/>
          </a:prstGeom>
          <a:gradFill>
            <a:gsLst>
              <a:gs pos="0">
                <a:schemeClr val="accent2">
                  <a:alpha val="75000"/>
                </a:schemeClr>
              </a:gs>
              <a:gs pos="100000">
                <a:schemeClr val="lt1">
                  <a:alpha val="75000"/>
                </a:schemeClr>
              </a:gs>
            </a:gsLst>
            <a:lin ang="162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1140760" y="1983274"/>
            <a:ext cx="2809137" cy="2809137"/>
          </a:xfrm>
          <a:prstGeom prst="ellipse">
            <a:avLst/>
          </a:prstGeom>
          <a:gradFill>
            <a:gsLst>
              <a:gs pos="0">
                <a:schemeClr val="accent2">
                  <a:alpha val="100000"/>
                </a:schemeClr>
              </a:gs>
              <a:gs pos="100000">
                <a:schemeClr val="accent2">
                  <a:alpha val="100000"/>
                  <a:lumMod val="60000"/>
                  <a:lumOff val="4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884456" y="2656540"/>
            <a:ext cx="2004496" cy="61493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spcBef>
                <a:spcPct val="0"/>
              </a:spcBef>
            </a:pPr>
            <a:r>
              <a:rPr lang="en-US" sz="1350">
                <a:solidFill>
                  <a:srgbClr val="FFFFFF">
                    <a:alpha val="40000"/>
                  </a:srgbClr>
                </a:solidFill>
                <a:latin typeface="Microsoft Yahei"/>
                <a:ea typeface="Microsoft Yahei"/>
                <a:cs typeface="Microsoft Yahei"/>
              </a:rPr>
              <a:t>CATALOGUE</a:t>
            </a:r>
          </a:p>
        </p:txBody>
      </p:sp>
      <p:sp>
        <p:nvSpPr>
          <p:cNvPr id="5" name="TextBox 5"/>
          <p:cNvSpPr txBox="1"/>
          <p:nvPr/>
        </p:nvSpPr>
        <p:spPr>
          <a:xfrm>
            <a:off x="1649672" y="2818600"/>
            <a:ext cx="1766929" cy="1834896"/>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5775" b="1">
                <a:solidFill>
                  <a:srgbClr val="FFFFFF">
                    <a:alpha val="100000"/>
                  </a:srgbClr>
                </a:solidFill>
                <a:latin typeface="Microsoft Yahei"/>
                <a:ea typeface="Microsoft Yahei"/>
                <a:cs typeface="Microsoft Yahei"/>
              </a:rPr>
              <a:t>目录</a:t>
            </a:r>
          </a:p>
        </p:txBody>
      </p:sp>
      <p:sp>
        <p:nvSpPr>
          <p:cNvPr id="6" name="TextBox 6"/>
          <p:cNvSpPr txBox="1"/>
          <p:nvPr/>
        </p:nvSpPr>
        <p:spPr>
          <a:xfrm>
            <a:off x="5344782" y="1304925"/>
            <a:ext cx="5981700" cy="42481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慈善机构行业概述</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财务管理基础知识与技能</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资金筹措策略与方法</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投资理财规划与风险管理</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内部控制与合规管理要求</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案例分析与经验分享</a:t>
            </a:r>
          </a:p>
        </p:txBody>
      </p:sp>
      <p:cxnSp>
        <p:nvCxnSpPr>
          <p:cNvPr id="7" name="Connector 7"/>
          <p:cNvCxnSpPr/>
          <p:nvPr/>
        </p:nvCxnSpPr>
        <p:spPr>
          <a:xfrm flipH="1">
            <a:off x="3198500" y="2897445"/>
            <a:ext cx="0" cy="130951"/>
          </a:xfrm>
          <a:prstGeom prst="line">
            <a:avLst/>
          </a:prstGeom>
          <a:ln w="9525">
            <a:solidFill>
              <a:srgbClr val="FFFFFF">
                <a:alpha val="100000"/>
              </a:srgbClr>
            </a:solidFill>
            <a:prstDash val="solid"/>
            <a:headEnd type="none"/>
            <a:tailEnd type="none"/>
          </a:ln>
        </p:spPr>
      </p:cxnSp>
      <p:cxnSp>
        <p:nvCxnSpPr>
          <p:cNvPr id="8" name="Connector 8"/>
          <p:cNvCxnSpPr/>
          <p:nvPr/>
        </p:nvCxnSpPr>
        <p:spPr>
          <a:xfrm flipH="1">
            <a:off x="1823497" y="2897445"/>
            <a:ext cx="0" cy="130951"/>
          </a:xfrm>
          <a:prstGeom prst="line">
            <a:avLst/>
          </a:prstGeom>
          <a:ln w="9525">
            <a:solidFill>
              <a:srgbClr val="FFFFFF">
                <a:alpha val="100000"/>
              </a:srgbClr>
            </a:solidFill>
            <a:prstDash val="solid"/>
            <a:headEnd type="none"/>
            <a:tailEnd type="none"/>
          </a:ln>
        </p:spPr>
      </p:cxnSp>
      <p:sp>
        <p:nvSpPr>
          <p:cNvPr id="9" name="AutoShape 9"/>
          <p:cNvSpPr/>
          <p:nvPr/>
        </p:nvSpPr>
        <p:spPr>
          <a:xfrm>
            <a:off x="611546" y="2481967"/>
            <a:ext cx="259567" cy="1408741"/>
          </a:xfrm>
          <a:prstGeom prst="rect">
            <a:avLst/>
          </a:prstGeom>
          <a:gradFill>
            <a:gsLst>
              <a:gs pos="0">
                <a:schemeClr val="accent2">
                  <a:alpha val="51000"/>
                </a:schemeClr>
              </a:gs>
              <a:gs pos="100000">
                <a:schemeClr val="lt1">
                  <a:alpha val="51000"/>
                </a:schemeClr>
              </a:gs>
            </a:gsLst>
            <a:lin ang="54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11546" y="2352184"/>
            <a:ext cx="259567" cy="259567"/>
          </a:xfrm>
          <a:prstGeom prst="ellipse">
            <a:avLst/>
          </a:prstGeom>
          <a:solidFill>
            <a:schemeClr val="accent2">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1022221" y="4869455"/>
            <a:ext cx="1813010" cy="1813010"/>
          </a:xfrm>
          <a:prstGeom prst="ellipse">
            <a:avLst/>
          </a:prstGeom>
          <a:gradFill>
            <a:gsLst>
              <a:gs pos="0">
                <a:schemeClr val="accent2">
                  <a:alpha val="27000"/>
                </a:schemeClr>
              </a:gs>
              <a:gs pos="100000">
                <a:schemeClr val="accent2">
                  <a:alpha val="27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298477" y="0"/>
            <a:ext cx="668835" cy="1915360"/>
          </a:xfrm>
          <a:prstGeom prst="rect">
            <a:avLst/>
          </a:prstGeom>
          <a:gradFill>
            <a:gsLst>
              <a:gs pos="0">
                <a:schemeClr val="accent2">
                  <a:alpha val="62000"/>
                </a:schemeClr>
              </a:gs>
              <a:gs pos="100000">
                <a:schemeClr val="lt1">
                  <a:alpha val="62000"/>
                </a:schemeClr>
              </a:gs>
            </a:gsLst>
            <a:lin ang="162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298477" y="1580942"/>
            <a:ext cx="668835" cy="66883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10066688" y="5912672"/>
            <a:ext cx="531248" cy="531248"/>
          </a:xfrm>
          <a:prstGeom prst="ellipse">
            <a:avLst/>
          </a:prstGeom>
          <a:gradFill>
            <a:gsLst>
              <a:gs pos="0">
                <a:schemeClr val="accent2">
                  <a:alpha val="59000"/>
                </a:schemeClr>
              </a:gs>
              <a:gs pos="100000">
                <a:schemeClr val="accent2">
                  <a:alpha val="59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10779576" y="-508283"/>
            <a:ext cx="2423643" cy="2423643"/>
          </a:xfrm>
          <a:prstGeom prst="ellipse">
            <a:avLst/>
          </a:prstGeom>
          <a:gradFill>
            <a:gsLst>
              <a:gs pos="0">
                <a:schemeClr val="accent2">
                  <a:alpha val="27000"/>
                </a:schemeClr>
              </a:gs>
              <a:gs pos="100000">
                <a:schemeClr val="accent2">
                  <a:alpha val="27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486904" y="1832059"/>
            <a:ext cx="7686675" cy="9906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5775" b="1">
                <a:solidFill>
                  <a:srgbClr val="FFFFFF">
                    <a:alpha val="100000"/>
                  </a:srgbClr>
                </a:solidFill>
                <a:latin typeface="Microsoft Yahei"/>
                <a:ea typeface="Microsoft Yahei"/>
                <a:cs typeface="Microsoft Yahei"/>
              </a:rPr>
              <a:t>01</a:t>
            </a:r>
          </a:p>
        </p:txBody>
      </p:sp>
      <p:sp>
        <p:nvSpPr>
          <p:cNvPr id="3" name="TextBox 3"/>
          <p:cNvSpPr txBox="1"/>
          <p:nvPr/>
        </p:nvSpPr>
        <p:spPr>
          <a:xfrm>
            <a:off x="486904" y="2975515"/>
            <a:ext cx="6486525" cy="20002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pPr>
            <a:r>
              <a:rPr lang="en-US" sz="5175" b="1">
                <a:solidFill>
                  <a:srgbClr val="FFFFFF">
                    <a:alpha val="100000"/>
                  </a:srgbClr>
                </a:solidFill>
                <a:latin typeface="Microsoft Yahei"/>
                <a:ea typeface="Microsoft Yahei"/>
                <a:cs typeface="Microsoft Yahei"/>
              </a:rPr>
              <a:t>慈善机构行业概述</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blip>
          <a:srcRect l="15792" r="15792"/>
          <a:stretch>
            <a:fillRect/>
          </a:stretch>
        </p:blipFill>
        <p:spPr>
          <a:xfrm>
            <a:off x="7092557" y="1559288"/>
            <a:ext cx="4492828" cy="4492828"/>
          </a:xfrm>
          <a:prstGeom prst="roundRect">
            <a:avLst/>
          </a:prstGeom>
        </p:spPr>
      </p:pic>
      <p:sp>
        <p:nvSpPr>
          <p:cNvPr id="3" name="Freeform 3"/>
          <p:cNvSpPr/>
          <p:nvPr/>
        </p:nvSpPr>
        <p:spPr>
          <a:xfrm>
            <a:off x="539110" y="1488377"/>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739477" y="1370655"/>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1</a:t>
            </a:r>
          </a:p>
        </p:txBody>
      </p:sp>
      <p:sp>
        <p:nvSpPr>
          <p:cNvPr id="5" name="Freeform 5"/>
          <p:cNvSpPr/>
          <p:nvPr/>
        </p:nvSpPr>
        <p:spPr>
          <a:xfrm>
            <a:off x="539110" y="3205847"/>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739477" y="3088125"/>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2</a:t>
            </a:r>
          </a:p>
        </p:txBody>
      </p:sp>
      <p:sp>
        <p:nvSpPr>
          <p:cNvPr id="7" name="Freeform 7"/>
          <p:cNvSpPr/>
          <p:nvPr/>
        </p:nvSpPr>
        <p:spPr>
          <a:xfrm>
            <a:off x="539110" y="4984278"/>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739477" y="4866556"/>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3</a:t>
            </a:r>
          </a:p>
        </p:txBody>
      </p:sp>
      <p:sp>
        <p:nvSpPr>
          <p:cNvPr id="9" name="TextBox 9"/>
          <p:cNvSpPr txBox="1"/>
          <p:nvPr/>
        </p:nvSpPr>
        <p:spPr>
          <a:xfrm>
            <a:off x="2248535" y="1715158"/>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近年来，随着公众对慈善事业的关注度提高，慈善机构数量和规模均呈现快速增长趋势。</a:t>
            </a:r>
          </a:p>
        </p:txBody>
      </p:sp>
      <p:sp>
        <p:nvSpPr>
          <p:cNvPr id="10" name="TextBox 10"/>
          <p:cNvSpPr txBox="1"/>
          <p:nvPr/>
        </p:nvSpPr>
        <p:spPr>
          <a:xfrm>
            <a:off x="2248535" y="1250513"/>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慈善机构数量与规模增长</a:t>
            </a:r>
          </a:p>
        </p:txBody>
      </p:sp>
      <p:sp>
        <p:nvSpPr>
          <p:cNvPr id="11" name="TextBox 11"/>
          <p:cNvSpPr txBox="1"/>
          <p:nvPr/>
        </p:nvSpPr>
        <p:spPr>
          <a:xfrm>
            <a:off x="2248535" y="3368732"/>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政府加强对慈善机构的监管，推动行业法规和政策逐步完善，提高慈善事业的透明度和公信力。</a:t>
            </a:r>
          </a:p>
        </p:txBody>
      </p:sp>
      <p:sp>
        <p:nvSpPr>
          <p:cNvPr id="12" name="TextBox 12"/>
          <p:cNvSpPr txBox="1"/>
          <p:nvPr/>
        </p:nvSpPr>
        <p:spPr>
          <a:xfrm>
            <a:off x="2248535" y="2928472"/>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行业法规与政策逐步完善</a:t>
            </a:r>
          </a:p>
        </p:txBody>
      </p:sp>
      <p:sp>
        <p:nvSpPr>
          <p:cNvPr id="13" name="TextBox 13"/>
          <p:cNvSpPr txBox="1"/>
          <p:nvPr/>
        </p:nvSpPr>
        <p:spPr>
          <a:xfrm>
            <a:off x="2248535" y="5134585"/>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互联网技术为慈善事业提供了新的发展路径，网络募捐、公益众筹等新模式不断涌现。</a:t>
            </a:r>
          </a:p>
        </p:txBody>
      </p:sp>
      <p:sp>
        <p:nvSpPr>
          <p:cNvPr id="14" name="TextBox 14"/>
          <p:cNvSpPr txBox="1"/>
          <p:nvPr/>
        </p:nvSpPr>
        <p:spPr>
          <a:xfrm>
            <a:off x="2248535" y="4694325"/>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互联网与慈善事业深度融合</a:t>
            </a:r>
          </a:p>
        </p:txBody>
      </p: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行业现状及发展趋势</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grpSp>
        <p:nvGrpSpPr>
          <p:cNvPr id="2" name="Group 2"/>
          <p:cNvGrpSpPr/>
          <p:nvPr/>
        </p:nvGrpSpPr>
        <p:grpSpPr>
          <a:xfrm>
            <a:off x="981837" y="1604867"/>
            <a:ext cx="3394996" cy="2116741"/>
            <a:chOff x="981837" y="1604867"/>
            <a:chExt cx="3394996" cy="2116741"/>
          </a:xfrm>
        </p:grpSpPr>
        <p:sp>
          <p:nvSpPr>
            <p:cNvPr id="3" name="AutoShape 3"/>
            <p:cNvSpPr/>
            <p:nvPr/>
          </p:nvSpPr>
          <p:spPr>
            <a:xfrm>
              <a:off x="981837" y="1604867"/>
              <a:ext cx="3394996" cy="2116741"/>
            </a:xfrm>
            <a:prstGeom prst="rect">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940">
                  <a:solidFill>
                    <a:srgbClr val="FFFFFF">
                      <a:alpha val="100000"/>
                    </a:srgbClr>
                  </a:solidFill>
                  <a:latin typeface="Calibri"/>
                  <a:ea typeface="Calibri"/>
                  <a:cs typeface="Calibri"/>
                </a:rPr>
                <a:t>    </a:t>
              </a:r>
              <a:endParaRPr lang="en-US" sz="1100"/>
            </a:p>
          </p:txBody>
        </p:sp>
      </p:grpSp>
      <p:grpSp>
        <p:nvGrpSpPr>
          <p:cNvPr id="4" name="Group 4"/>
          <p:cNvGrpSpPr/>
          <p:nvPr/>
        </p:nvGrpSpPr>
        <p:grpSpPr>
          <a:xfrm>
            <a:off x="4376738" y="3721608"/>
            <a:ext cx="3394996" cy="2116741"/>
            <a:chOff x="4376738" y="3721608"/>
            <a:chExt cx="3394996" cy="2116741"/>
          </a:xfrm>
        </p:grpSpPr>
        <p:sp>
          <p:nvSpPr>
            <p:cNvPr id="5" name="AutoShape 5"/>
            <p:cNvSpPr/>
            <p:nvPr/>
          </p:nvSpPr>
          <p:spPr>
            <a:xfrm>
              <a:off x="4376738" y="3721608"/>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 name="Group 6"/>
          <p:cNvGrpSpPr/>
          <p:nvPr/>
        </p:nvGrpSpPr>
        <p:grpSpPr>
          <a:xfrm>
            <a:off x="7771733" y="1604867"/>
            <a:ext cx="3394996" cy="2116741"/>
            <a:chOff x="7771733" y="1604867"/>
            <a:chExt cx="3394996" cy="2116741"/>
          </a:xfrm>
        </p:grpSpPr>
        <p:sp>
          <p:nvSpPr>
            <p:cNvPr id="7" name="AutoShape 7"/>
            <p:cNvSpPr/>
            <p:nvPr/>
          </p:nvSpPr>
          <p:spPr>
            <a:xfrm>
              <a:off x="7771733" y="1604867"/>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pic>
        <p:nvPicPr>
          <p:cNvPr id="8" name="Picture 8"/>
          <p:cNvPicPr>
            <a:picLocks noChangeAspect="1"/>
          </p:cNvPicPr>
          <p:nvPr/>
        </p:nvPicPr>
        <p:blipFill>
          <a:blip r:embed="rId2"/>
          <a:srcRect t="2638" b="2638"/>
          <a:stretch>
            <a:fillRect/>
          </a:stretch>
        </p:blipFill>
        <p:spPr>
          <a:xfrm>
            <a:off x="981837" y="3694465"/>
            <a:ext cx="3394942" cy="2143864"/>
          </a:xfrm>
          <a:prstGeom prst="rect">
            <a:avLst/>
          </a:prstGeom>
        </p:spPr>
      </p:pic>
      <p:pic>
        <p:nvPicPr>
          <p:cNvPr id="9" name="Picture 9"/>
          <p:cNvPicPr>
            <a:picLocks noChangeAspect="1"/>
          </p:cNvPicPr>
          <p:nvPr/>
        </p:nvPicPr>
        <p:blipFill>
          <a:blip r:embed="rId3"/>
          <a:srcRect t="2579" b="2579"/>
          <a:stretch>
            <a:fillRect/>
          </a:stretch>
        </p:blipFill>
        <p:spPr>
          <a:xfrm>
            <a:off x="4376812" y="1577730"/>
            <a:ext cx="3394942" cy="2143864"/>
          </a:xfrm>
          <a:prstGeom prst="rect">
            <a:avLst/>
          </a:prstGeom>
        </p:spPr>
      </p:pic>
      <p:pic>
        <p:nvPicPr>
          <p:cNvPr id="10" name="Picture 10"/>
          <p:cNvPicPr>
            <a:picLocks noChangeAspect="1"/>
          </p:cNvPicPr>
          <p:nvPr/>
        </p:nvPicPr>
        <p:blipFill>
          <a:blip r:embed="rId4"/>
          <a:srcRect t="2638" b="2638"/>
          <a:stretch>
            <a:fillRect/>
          </a:stretch>
        </p:blipFill>
        <p:spPr>
          <a:xfrm>
            <a:off x="7771733" y="3721608"/>
            <a:ext cx="3394942" cy="2143864"/>
          </a:xfrm>
          <a:prstGeom prst="rect">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人才培养需求与挑战</a:t>
              </a:r>
            </a:p>
          </p:txBody>
        </p:sp>
      </p:grpSp>
      <p:grpSp>
        <p:nvGrpSpPr>
          <p:cNvPr id="33" name="Group 33"/>
          <p:cNvGrpSpPr/>
          <p:nvPr/>
        </p:nvGrpSpPr>
        <p:grpSpPr>
          <a:xfrm>
            <a:off x="981837" y="1604867"/>
            <a:ext cx="3394996" cy="490334"/>
            <a:chOff x="981837" y="1604867"/>
            <a:chExt cx="3394996" cy="490334"/>
          </a:xfrm>
        </p:grpSpPr>
        <p:sp>
          <p:nvSpPr>
            <p:cNvPr id="34" name="TextBox 34"/>
            <p:cNvSpPr txBox="1"/>
            <p:nvPr/>
          </p:nvSpPr>
          <p:spPr>
            <a:xfrm>
              <a:off x="981837"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专业化人才需求迫切</a:t>
              </a:r>
            </a:p>
          </p:txBody>
        </p:sp>
      </p:grpSp>
      <p:grpSp>
        <p:nvGrpSpPr>
          <p:cNvPr id="35" name="Group 35"/>
          <p:cNvGrpSpPr/>
          <p:nvPr/>
        </p:nvGrpSpPr>
        <p:grpSpPr>
          <a:xfrm>
            <a:off x="1090562" y="2039620"/>
            <a:ext cx="3286271" cy="1654845"/>
            <a:chOff x="1090562" y="2039620"/>
            <a:chExt cx="3286271" cy="1654845"/>
          </a:xfrm>
        </p:grpSpPr>
        <p:sp>
          <p:nvSpPr>
            <p:cNvPr id="36" name="TextBox 36"/>
            <p:cNvSpPr txBox="1"/>
            <p:nvPr/>
          </p:nvSpPr>
          <p:spPr>
            <a:xfrm>
              <a:off x="1090562"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慈善机构在项目管理、资金筹措、财务管理等方面需要专业化人才，以提高运营效率和透明度。</a:t>
              </a:r>
            </a:p>
          </p:txBody>
        </p:sp>
      </p:grpSp>
      <p:grpSp>
        <p:nvGrpSpPr>
          <p:cNvPr id="37" name="Group 37"/>
          <p:cNvGrpSpPr/>
          <p:nvPr/>
        </p:nvGrpSpPr>
        <p:grpSpPr>
          <a:xfrm>
            <a:off x="4376833" y="3748751"/>
            <a:ext cx="3394996" cy="490334"/>
            <a:chOff x="4376833" y="3748751"/>
            <a:chExt cx="3394996" cy="490334"/>
          </a:xfrm>
        </p:grpSpPr>
        <p:sp>
          <p:nvSpPr>
            <p:cNvPr id="38" name="TextBox 38"/>
            <p:cNvSpPr txBox="1"/>
            <p:nvPr/>
          </p:nvSpPr>
          <p:spPr>
            <a:xfrm>
              <a:off x="4376833" y="3748751"/>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人才队伍结构不合理</a:t>
              </a:r>
            </a:p>
          </p:txBody>
        </p:sp>
      </p:grpSp>
      <p:grpSp>
        <p:nvGrpSpPr>
          <p:cNvPr id="39" name="Group 39"/>
          <p:cNvGrpSpPr/>
          <p:nvPr/>
        </p:nvGrpSpPr>
        <p:grpSpPr>
          <a:xfrm>
            <a:off x="4485558" y="4183504"/>
            <a:ext cx="3286271" cy="1654845"/>
            <a:chOff x="4485558" y="4183504"/>
            <a:chExt cx="3286271" cy="1654845"/>
          </a:xfrm>
        </p:grpSpPr>
        <p:sp>
          <p:nvSpPr>
            <p:cNvPr id="40" name="TextBox 40"/>
            <p:cNvSpPr txBox="1"/>
            <p:nvPr/>
          </p:nvSpPr>
          <p:spPr>
            <a:xfrm>
              <a:off x="4485558" y="4183504"/>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当前慈善机构人才队伍存在结构不合理现象，如高素质人才匮乏、人才流失严重等。</a:t>
              </a:r>
            </a:p>
          </p:txBody>
        </p:sp>
      </p:grpSp>
      <p:grpSp>
        <p:nvGrpSpPr>
          <p:cNvPr id="41" name="Group 41"/>
          <p:cNvGrpSpPr/>
          <p:nvPr/>
        </p:nvGrpSpPr>
        <p:grpSpPr>
          <a:xfrm>
            <a:off x="7771733" y="1604867"/>
            <a:ext cx="3394996" cy="490334"/>
            <a:chOff x="7771733" y="1604867"/>
            <a:chExt cx="3394996" cy="490334"/>
          </a:xfrm>
        </p:grpSpPr>
        <p:sp>
          <p:nvSpPr>
            <p:cNvPr id="42" name="TextBox 42"/>
            <p:cNvSpPr txBox="1"/>
            <p:nvPr/>
          </p:nvSpPr>
          <p:spPr>
            <a:xfrm>
              <a:off x="7771733"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人才培养机制不健全</a:t>
              </a:r>
            </a:p>
          </p:txBody>
        </p:sp>
      </p:grpSp>
      <p:grpSp>
        <p:nvGrpSpPr>
          <p:cNvPr id="43" name="Group 43"/>
          <p:cNvGrpSpPr/>
          <p:nvPr/>
        </p:nvGrpSpPr>
        <p:grpSpPr>
          <a:xfrm>
            <a:off x="7880459" y="2039620"/>
            <a:ext cx="3286271" cy="1654845"/>
            <a:chOff x="7880459" y="2039620"/>
            <a:chExt cx="3286271" cy="1654845"/>
          </a:xfrm>
        </p:grpSpPr>
        <p:sp>
          <p:nvSpPr>
            <p:cNvPr id="44" name="TextBox 44"/>
            <p:cNvSpPr txBox="1"/>
            <p:nvPr/>
          </p:nvSpPr>
          <p:spPr>
            <a:xfrm>
              <a:off x="7880459"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慈善机构在人才培养方面缺乏系统性和长期性规划，培训内容和方式单一，难以满足行业发展需求。</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3485416" y="3075841"/>
            <a:ext cx="1954703" cy="196961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5660673" y="3426081"/>
            <a:ext cx="2699191" cy="271978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288494" y="1513149"/>
            <a:ext cx="1721774" cy="172177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280421" y="2711491"/>
            <a:ext cx="3039989"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alpha val="100000"/>
                  </a:schemeClr>
                </a:solidFill>
                <a:latin typeface="Microsoft Yahei"/>
                <a:ea typeface="Microsoft Yahei"/>
                <a:cs typeface="Microsoft Yahei"/>
              </a:rPr>
              <a:t>通过规范的财务管理，确保慈善机构资金的安全性和完整性，防止资金流失和挪用。</a:t>
            </a:r>
          </a:p>
        </p:txBody>
      </p:sp>
      <p:pic>
        <p:nvPicPr>
          <p:cNvPr id="6" name="Picture 6"/>
          <p:cNvPicPr>
            <a:picLocks noChangeAspect="1"/>
          </p:cNvPicPr>
          <p:nvPr/>
        </p:nvPicPr>
        <p:blipFill>
          <a:blip r:embed="rId2"/>
          <a:srcRect l="16417" r="16417"/>
          <a:stretch>
            <a:fillRect/>
          </a:stretch>
        </p:blipFill>
        <p:spPr>
          <a:xfrm>
            <a:off x="5399254" y="1623909"/>
            <a:ext cx="1500254" cy="1500254"/>
          </a:xfrm>
          <a:prstGeom prst="ellipse">
            <a:avLst/>
          </a:prstGeom>
        </p:spPr>
      </p:pic>
      <p:sp>
        <p:nvSpPr>
          <p:cNvPr id="7" name="TextBox 7"/>
          <p:cNvSpPr txBox="1"/>
          <p:nvPr/>
        </p:nvSpPr>
        <p:spPr>
          <a:xfrm>
            <a:off x="613814" y="2226284"/>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77000"/>
              </a:lnSpc>
            </a:pPr>
            <a:r>
              <a:rPr lang="en-US" sz="2325" b="1">
                <a:solidFill>
                  <a:schemeClr val="accent1">
                    <a:alpha val="100000"/>
                  </a:schemeClr>
                </a:solidFill>
                <a:latin typeface="Microsoft Yahei"/>
                <a:ea typeface="Microsoft Yahei"/>
                <a:cs typeface="Microsoft Yahei"/>
              </a:rPr>
              <a:t>确保资金安全</a:t>
            </a:r>
          </a:p>
        </p:txBody>
      </p:sp>
      <p:sp>
        <p:nvSpPr>
          <p:cNvPr id="8" name="TextBox 8"/>
          <p:cNvSpPr txBox="1"/>
          <p:nvPr/>
        </p:nvSpPr>
        <p:spPr>
          <a:xfrm>
            <a:off x="7300757" y="1971492"/>
            <a:ext cx="3121877"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通过科学的财务管理和资金筹措策略，提高资金使用效率，降低运营成本，使更多资金用于慈善项目。</a:t>
            </a:r>
          </a:p>
        </p:txBody>
      </p:sp>
      <p:sp>
        <p:nvSpPr>
          <p:cNvPr id="9" name="TextBox 9"/>
          <p:cNvSpPr txBox="1"/>
          <p:nvPr/>
        </p:nvSpPr>
        <p:spPr>
          <a:xfrm>
            <a:off x="7300757" y="1513149"/>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提高资金使用效率</a:t>
            </a:r>
          </a:p>
        </p:txBody>
      </p:sp>
      <p:pic>
        <p:nvPicPr>
          <p:cNvPr id="10" name="Picture 10"/>
          <p:cNvPicPr>
            <a:picLocks noChangeAspect="1"/>
          </p:cNvPicPr>
          <p:nvPr/>
        </p:nvPicPr>
        <p:blipFill>
          <a:blip r:embed="rId3"/>
          <a:srcRect l="16542" r="16542"/>
          <a:stretch>
            <a:fillRect/>
          </a:stretch>
        </p:blipFill>
        <p:spPr>
          <a:xfrm>
            <a:off x="5820154" y="3595858"/>
            <a:ext cx="2380229" cy="2380229"/>
          </a:xfrm>
          <a:prstGeom prst="ellipse">
            <a:avLst/>
          </a:prstGeom>
        </p:spPr>
      </p:pic>
      <p:pic>
        <p:nvPicPr>
          <p:cNvPr id="11" name="Picture 11"/>
          <p:cNvPicPr>
            <a:picLocks noChangeAspect="1"/>
          </p:cNvPicPr>
          <p:nvPr/>
        </p:nvPicPr>
        <p:blipFill>
          <a:blip r:embed="rId4"/>
          <a:srcRect l="19125" r="19125"/>
          <a:stretch>
            <a:fillRect/>
          </a:stretch>
        </p:blipFill>
        <p:spPr>
          <a:xfrm>
            <a:off x="3637042" y="3234923"/>
            <a:ext cx="1651452" cy="1651452"/>
          </a:xfrm>
          <a:prstGeom prst="ellipse">
            <a:avLst/>
          </a:prstGeom>
        </p:spPr>
      </p:pic>
      <p:sp>
        <p:nvSpPr>
          <p:cNvPr id="12" name="TextBox 12"/>
          <p:cNvSpPr txBox="1"/>
          <p:nvPr/>
        </p:nvSpPr>
        <p:spPr>
          <a:xfrm>
            <a:off x="8621512" y="4777233"/>
            <a:ext cx="3219450"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规范的财务管理和透明的资金筹措过程有助于提高慈善机构的公信力，吸引更多公众关注和支持。</a:t>
            </a:r>
          </a:p>
        </p:txBody>
      </p:sp>
      <p:sp>
        <p:nvSpPr>
          <p:cNvPr id="13" name="TextBox 13"/>
          <p:cNvSpPr txBox="1"/>
          <p:nvPr/>
        </p:nvSpPr>
        <p:spPr>
          <a:xfrm>
            <a:off x="8621512" y="4318890"/>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增强公信力</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财务管理与资金筹措重要性</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486904" y="1832059"/>
            <a:ext cx="7686675" cy="9906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5775" b="1">
                <a:solidFill>
                  <a:srgbClr val="FFFFFF">
                    <a:alpha val="100000"/>
                  </a:srgbClr>
                </a:solidFill>
                <a:latin typeface="Microsoft Yahei"/>
                <a:ea typeface="Microsoft Yahei"/>
                <a:cs typeface="Microsoft Yahei"/>
              </a:rPr>
              <a:t>02</a:t>
            </a:r>
          </a:p>
        </p:txBody>
      </p:sp>
      <p:sp>
        <p:nvSpPr>
          <p:cNvPr id="3" name="TextBox 3"/>
          <p:cNvSpPr txBox="1"/>
          <p:nvPr/>
        </p:nvSpPr>
        <p:spPr>
          <a:xfrm>
            <a:off x="486904" y="2975515"/>
            <a:ext cx="6486525" cy="20002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pPr>
            <a:r>
              <a:rPr lang="en-US" sz="5175" b="1">
                <a:solidFill>
                  <a:srgbClr val="FFFFFF">
                    <a:alpha val="100000"/>
                  </a:srgbClr>
                </a:solidFill>
                <a:latin typeface="Microsoft Yahei"/>
                <a:ea typeface="Microsoft Yahei"/>
                <a:cs typeface="Microsoft Yahei"/>
              </a:rPr>
              <a:t>财务管理基础知识与技能</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49579" y="1319127"/>
            <a:ext cx="5106411" cy="51064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blip>
          <a:stretch>
            <a:fillRect/>
          </a:stretch>
        </p:blipFill>
        <p:spPr>
          <a:xfrm>
            <a:off x="-484350" y="1584357"/>
            <a:ext cx="4575952" cy="4575952"/>
          </a:xfrm>
          <a:prstGeom prst="ellipse">
            <a:avLst/>
          </a:prstGeom>
        </p:spPr>
      </p:pic>
      <p:sp>
        <p:nvSpPr>
          <p:cNvPr id="4" name="AutoShape 4"/>
          <p:cNvSpPr/>
          <p:nvPr/>
        </p:nvSpPr>
        <p:spPr>
          <a:xfrm>
            <a:off x="4935912" y="509596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935912" y="525146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03</a:t>
            </a:r>
          </a:p>
        </p:txBody>
      </p:sp>
      <p:sp>
        <p:nvSpPr>
          <p:cNvPr id="6" name="TextBox 6"/>
          <p:cNvSpPr txBox="1"/>
          <p:nvPr/>
        </p:nvSpPr>
        <p:spPr>
          <a:xfrm>
            <a:off x="6074571" y="4851539"/>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财务报表解读能力</a:t>
            </a:r>
          </a:p>
        </p:txBody>
      </p:sp>
      <p:sp>
        <p:nvSpPr>
          <p:cNvPr id="7" name="TextBox 7"/>
          <p:cNvSpPr txBox="1"/>
          <p:nvPr/>
        </p:nvSpPr>
        <p:spPr>
          <a:xfrm>
            <a:off x="6074571" y="534100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培养对财务报表数据的敏感度和解读能力，能够发现数据背后的经济含义和潜在问题。</a:t>
            </a:r>
          </a:p>
        </p:txBody>
      </p:sp>
      <p:sp>
        <p:nvSpPr>
          <p:cNvPr id="8" name="AutoShape 8"/>
          <p:cNvSpPr/>
          <p:nvPr/>
        </p:nvSpPr>
        <p:spPr>
          <a:xfrm>
            <a:off x="4935912" y="181958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4935912" y="1975084"/>
            <a:ext cx="964530" cy="682752"/>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01</a:t>
            </a:r>
          </a:p>
        </p:txBody>
      </p:sp>
      <p:sp>
        <p:nvSpPr>
          <p:cNvPr id="10" name="TextBox 10"/>
          <p:cNvSpPr txBox="1"/>
          <p:nvPr/>
        </p:nvSpPr>
        <p:spPr>
          <a:xfrm>
            <a:off x="6074571" y="1538583"/>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掌握财务报表的基本构成</a:t>
            </a:r>
          </a:p>
        </p:txBody>
      </p:sp>
      <p:sp>
        <p:nvSpPr>
          <p:cNvPr id="11" name="TextBox 11"/>
          <p:cNvSpPr txBox="1"/>
          <p:nvPr/>
        </p:nvSpPr>
        <p:spPr>
          <a:xfrm>
            <a:off x="6074571" y="200366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了解资产负债表、利润表和现金流量表等主要财务报表的结构和内容。</a:t>
            </a:r>
          </a:p>
        </p:txBody>
      </p:sp>
      <p:sp>
        <p:nvSpPr>
          <p:cNvPr id="12" name="AutoShape 12"/>
          <p:cNvSpPr/>
          <p:nvPr/>
        </p:nvSpPr>
        <p:spPr>
          <a:xfrm>
            <a:off x="4935912" y="345777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TextBox 13"/>
          <p:cNvSpPr txBox="1"/>
          <p:nvPr/>
        </p:nvSpPr>
        <p:spPr>
          <a:xfrm>
            <a:off x="4935912" y="361327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02</a:t>
            </a:r>
          </a:p>
        </p:txBody>
      </p:sp>
      <p:sp>
        <p:nvSpPr>
          <p:cNvPr id="14" name="TextBox 14"/>
          <p:cNvSpPr txBox="1"/>
          <p:nvPr/>
        </p:nvSpPr>
        <p:spPr>
          <a:xfrm>
            <a:off x="6074571" y="3188965"/>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财务报表分析方法</a:t>
            </a:r>
          </a:p>
        </p:txBody>
      </p:sp>
      <p:sp>
        <p:nvSpPr>
          <p:cNvPr id="15" name="TextBox 15"/>
          <p:cNvSpPr txBox="1"/>
          <p:nvPr/>
        </p:nvSpPr>
        <p:spPr>
          <a:xfrm>
            <a:off x="6074571" y="3666241"/>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学习比较分析法、趋势分析法、比率分析法等常用财务报表分析方法，以评估机构的财务状况和经营绩效。</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财务报表分析与解读</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90089" y="1514981"/>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0089"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了解零基预算、增量预算等预算编制方法，并根据机构实际情况选择合适的预算编制方法。</a:t>
            </a:r>
          </a:p>
        </p:txBody>
      </p:sp>
      <p:sp>
        <p:nvSpPr>
          <p:cNvPr id="4" name="TextBox 4"/>
          <p:cNvSpPr txBox="1"/>
          <p:nvPr/>
        </p:nvSpPr>
        <p:spPr>
          <a:xfrm>
            <a:off x="990089"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预算编制方法</a:t>
            </a:r>
          </a:p>
        </p:txBody>
      </p:sp>
      <p:cxnSp>
        <p:nvCxnSpPr>
          <p:cNvPr id="5" name="Connector 5"/>
          <p:cNvCxnSpPr/>
          <p:nvPr/>
        </p:nvCxnSpPr>
        <p:spPr>
          <a:xfrm>
            <a:off x="1095003" y="4507169"/>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a:off x="3569918"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3687773"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671297" y="1454147"/>
            <a:ext cx="932011" cy="932011"/>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2"/>
          <a:srcRect l="19292" r="19292"/>
          <a:stretch>
            <a:fillRect/>
          </a:stretch>
        </p:blipFill>
        <p:spPr>
          <a:xfrm>
            <a:off x="5039938" y="1393187"/>
            <a:ext cx="2231507" cy="2231507"/>
          </a:xfrm>
          <a:prstGeom prst="ellipse">
            <a:avLst/>
          </a:prstGeom>
        </p:spPr>
      </p:pic>
      <p:sp>
        <p:nvSpPr>
          <p:cNvPr id="10" name="TextBox 10"/>
          <p:cNvSpPr txBox="1"/>
          <p:nvPr/>
        </p:nvSpPr>
        <p:spPr>
          <a:xfrm>
            <a:off x="4671297"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预算执行监控</a:t>
            </a:r>
          </a:p>
        </p:txBody>
      </p:sp>
      <p:cxnSp>
        <p:nvCxnSpPr>
          <p:cNvPr id="11" name="Connector 11"/>
          <p:cNvCxnSpPr/>
          <p:nvPr/>
        </p:nvCxnSpPr>
        <p:spPr>
          <a:xfrm>
            <a:off x="4776211" y="4446335"/>
            <a:ext cx="2676821" cy="0"/>
          </a:xfrm>
          <a:prstGeom prst="line">
            <a:avLst/>
          </a:prstGeom>
          <a:ln w="9525">
            <a:solidFill>
              <a:schemeClr val="accent2">
                <a:lumMod val="75000"/>
              </a:schemeClr>
            </a:solidFill>
            <a:prstDash val="solid"/>
            <a:headEnd type="none"/>
            <a:tailEnd type="none"/>
          </a:ln>
        </p:spPr>
        <p:style>
          <a:lnRef idx="0">
            <a:schemeClr val="accent2"/>
          </a:lnRef>
          <a:fillRef idx="1">
            <a:schemeClr val="accent2"/>
          </a:fillRef>
          <a:effectRef idx="0">
            <a:schemeClr val="accent2"/>
          </a:effectRef>
          <a:fontRef idx="minor">
            <a:schemeClr val="lt1"/>
          </a:fontRef>
        </p:style>
      </p:cxnSp>
      <p:cxnSp>
        <p:nvCxnSpPr>
          <p:cNvPr id="12" name="Connector 12"/>
          <p:cNvCxnSpPr/>
          <p:nvPr/>
        </p:nvCxnSpPr>
        <p:spPr>
          <a:xfrm>
            <a:off x="7251125" y="4041523"/>
            <a:ext cx="207264" cy="0"/>
          </a:xfrm>
          <a:prstGeom prst="line">
            <a:avLst/>
          </a:prstGeom>
          <a:ln w="38100">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sp>
        <p:nvSpPr>
          <p:cNvPr id="13" name="Freeform 13"/>
          <p:cNvSpPr/>
          <p:nvPr/>
        </p:nvSpPr>
        <p:spPr>
          <a:xfrm>
            <a:off x="7368981"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8373015" y="1454147"/>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5" name="Picture 15"/>
          <p:cNvPicPr>
            <a:picLocks noChangeAspect="1"/>
          </p:cNvPicPr>
          <p:nvPr/>
        </p:nvPicPr>
        <p:blipFill>
          <a:blip r:embed="rId3"/>
          <a:srcRect l="13000" r="13000"/>
          <a:stretch>
            <a:fillRect/>
          </a:stretch>
        </p:blipFill>
        <p:spPr>
          <a:xfrm>
            <a:off x="8741656" y="1393187"/>
            <a:ext cx="2231507" cy="2231507"/>
          </a:xfrm>
          <a:prstGeom prst="ellipse">
            <a:avLst/>
          </a:prstGeom>
        </p:spPr>
      </p:pic>
      <p:sp>
        <p:nvSpPr>
          <p:cNvPr id="16" name="TextBox 16"/>
          <p:cNvSpPr txBox="1"/>
          <p:nvPr/>
        </p:nvSpPr>
        <p:spPr>
          <a:xfrm>
            <a:off x="8373015"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预算调整与优化</a:t>
            </a:r>
          </a:p>
        </p:txBody>
      </p:sp>
      <p:cxnSp>
        <p:nvCxnSpPr>
          <p:cNvPr id="17" name="Connector 17"/>
          <p:cNvCxnSpPr/>
          <p:nvPr/>
        </p:nvCxnSpPr>
        <p:spPr>
          <a:xfrm>
            <a:off x="8477928" y="4446335"/>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18" name="Connector 18"/>
          <p:cNvCxnSpPr/>
          <p:nvPr/>
        </p:nvCxnSpPr>
        <p:spPr>
          <a:xfrm>
            <a:off x="10952843"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9" name="Freeform 19"/>
          <p:cNvSpPr/>
          <p:nvPr/>
        </p:nvSpPr>
        <p:spPr>
          <a:xfrm>
            <a:off x="11070699"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20" name="Picture 20"/>
          <p:cNvPicPr>
            <a:picLocks noChangeAspect="1"/>
          </p:cNvPicPr>
          <p:nvPr/>
        </p:nvPicPr>
        <p:blipFill>
          <a:blip r:embed="rId4"/>
          <a:srcRect l="13583" r="13583"/>
          <a:stretch>
            <a:fillRect/>
          </a:stretch>
        </p:blipFill>
        <p:spPr>
          <a:xfrm>
            <a:off x="1358558" y="1454147"/>
            <a:ext cx="2231507" cy="2231507"/>
          </a:xfrm>
          <a:prstGeom prst="ellipse">
            <a:avLst/>
          </a:prstGeom>
        </p:spPr>
      </p:pic>
      <p:sp>
        <p:nvSpPr>
          <p:cNvPr id="21" name="TextBox 21"/>
          <p:cNvSpPr txBox="1"/>
          <p:nvPr/>
        </p:nvSpPr>
        <p:spPr>
          <a:xfrm>
            <a:off x="4671297"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建立预算执行监控机制，定期对预算执行情况进行跟踪和分析，确保预算的合理执行。</a:t>
            </a:r>
          </a:p>
        </p:txBody>
      </p:sp>
      <p:sp>
        <p:nvSpPr>
          <p:cNvPr id="22" name="TextBox 22"/>
          <p:cNvSpPr txBox="1"/>
          <p:nvPr/>
        </p:nvSpPr>
        <p:spPr>
          <a:xfrm>
            <a:off x="8373015"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根据机构运营情况和外部环境变化，适时进行预算调整和优化，确保预算与实际需求的匹配。</a:t>
            </a:r>
          </a:p>
        </p:txBody>
      </p:sp>
      <p:sp>
        <p:nvSpPr>
          <p:cNvPr id="23" name="TextBox 23"/>
          <p:cNvSpPr txBox="1"/>
          <p:nvPr/>
        </p:nvSpPr>
        <p:spPr>
          <a:xfrm>
            <a:off x="8392065"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03</a:t>
            </a:r>
          </a:p>
        </p:txBody>
      </p:sp>
      <p:sp>
        <p:nvSpPr>
          <p:cNvPr id="24" name="TextBox 24"/>
          <p:cNvSpPr txBox="1"/>
          <p:nvPr/>
        </p:nvSpPr>
        <p:spPr>
          <a:xfrm>
            <a:off x="4690347" y="1604894"/>
            <a:ext cx="578298" cy="437007"/>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2025" b="1">
                <a:solidFill>
                  <a:srgbClr val="FFFFFF">
                    <a:alpha val="100000"/>
                  </a:srgbClr>
                </a:solidFill>
                <a:latin typeface="Microsoft Yahei"/>
                <a:ea typeface="Microsoft Yahei"/>
                <a:cs typeface="Microsoft Yahei"/>
              </a:rPr>
              <a:t>02</a:t>
            </a:r>
          </a:p>
        </p:txBody>
      </p:sp>
      <p:sp>
        <p:nvSpPr>
          <p:cNvPr id="25" name="TextBox 25"/>
          <p:cNvSpPr txBox="1"/>
          <p:nvPr/>
        </p:nvSpPr>
        <p:spPr>
          <a:xfrm>
            <a:off x="980564"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01</a:t>
            </a:r>
          </a:p>
        </p:txBody>
      </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预算编制与执行监控</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rot="-3859086" flipV="1">
            <a:off x="1527125" y="1469413"/>
            <a:ext cx="2109431" cy="2217572"/>
          </a:xfrm>
          <a:prstGeom prst="parallelogram">
            <a:avLst>
              <a:gd name="adj" fmla="val 54601"/>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1326935" y="4590395"/>
            <a:ext cx="2450691" cy="1287399"/>
          </a:xfrm>
          <a:prstGeom prst="rect">
            <a:avLst/>
          </a:prstGeom>
        </p:spPr>
        <p:txBody>
          <a:bodyPr vert="horz" wrap="square" lIns="114300" tIns="57150" rIns="114300" bIns="5715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掌握作业成本法、标准成本法等成本核算方法，准确核算机构运营成本。</a:t>
            </a:r>
          </a:p>
        </p:txBody>
      </p:sp>
      <p:pic>
        <p:nvPicPr>
          <p:cNvPr id="4" name="Picture 4"/>
          <p:cNvPicPr>
            <a:picLocks noChangeAspect="1"/>
          </p:cNvPicPr>
          <p:nvPr/>
        </p:nvPicPr>
        <p:blipFill>
          <a:blip r:embed="rId2"/>
          <a:srcRect l="16667" r="16667"/>
          <a:stretch>
            <a:fillRect/>
          </a:stretch>
        </p:blipFill>
        <p:spPr>
          <a:xfrm>
            <a:off x="1602827" y="1536628"/>
            <a:ext cx="1898907" cy="1898907"/>
          </a:xfrm>
          <a:prstGeom prst="ellipse">
            <a:avLst/>
          </a:prstGeom>
        </p:spPr>
      </p:pic>
      <p:sp>
        <p:nvSpPr>
          <p:cNvPr id="5" name="AutoShape 5"/>
          <p:cNvSpPr/>
          <p:nvPr/>
        </p:nvSpPr>
        <p:spPr>
          <a:xfrm rot="-3859086" flipV="1">
            <a:off x="5041284" y="1457221"/>
            <a:ext cx="2109431" cy="2217572"/>
          </a:xfrm>
          <a:prstGeom prst="parallelogram">
            <a:avLst>
              <a:gd name="adj" fmla="val 54601"/>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6" name="Picture 6"/>
          <p:cNvPicPr>
            <a:picLocks noChangeAspect="1"/>
          </p:cNvPicPr>
          <p:nvPr/>
        </p:nvPicPr>
        <p:blipFill>
          <a:blip r:embed="rId3"/>
          <a:stretch>
            <a:fillRect/>
          </a:stretch>
        </p:blipFill>
        <p:spPr>
          <a:xfrm>
            <a:off x="5168347" y="1536628"/>
            <a:ext cx="1898907" cy="1898907"/>
          </a:xfrm>
          <a:prstGeom prst="ellipse">
            <a:avLst/>
          </a:prstGeom>
        </p:spPr>
      </p:pic>
      <p:sp>
        <p:nvSpPr>
          <p:cNvPr id="7" name="AutoShape 7"/>
          <p:cNvSpPr/>
          <p:nvPr/>
        </p:nvSpPr>
        <p:spPr>
          <a:xfrm rot="-3859086" flipV="1">
            <a:off x="8711366" y="1419290"/>
            <a:ext cx="2109431" cy="2217572"/>
          </a:xfrm>
          <a:prstGeom prst="parallelogram">
            <a:avLst>
              <a:gd name="adj" fmla="val 54601"/>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8" name="Picture 8"/>
          <p:cNvPicPr>
            <a:picLocks noChangeAspect="1"/>
          </p:cNvPicPr>
          <p:nvPr/>
        </p:nvPicPr>
        <p:blipFill>
          <a:blip r:embed="rId4"/>
          <a:stretch>
            <a:fillRect/>
          </a:stretch>
        </p:blipFill>
        <p:spPr>
          <a:xfrm>
            <a:off x="8871767" y="1536628"/>
            <a:ext cx="1898907" cy="1898907"/>
          </a:xfrm>
          <a:prstGeom prst="ellipse">
            <a:avLst/>
          </a:prstGeom>
        </p:spPr>
      </p:pic>
      <p:sp>
        <p:nvSpPr>
          <p:cNvPr id="9" name="TextBox 9"/>
          <p:cNvSpPr txBox="1"/>
          <p:nvPr/>
        </p:nvSpPr>
        <p:spPr>
          <a:xfrm>
            <a:off x="1066381" y="3766355"/>
            <a:ext cx="2971800" cy="485775"/>
          </a:xfrm>
          <a:prstGeom prst="rect">
            <a:avLst/>
          </a:prstGeom>
        </p:spPr>
        <p:txBody>
          <a:bodyPr vert="horz" wrap="square" lIns="114300" tIns="57150" rIns="114300" bIns="5715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6000"/>
              </a:lnSpc>
            </a:pPr>
            <a:r>
              <a:rPr lang="en-US" sz="2325" b="1">
                <a:solidFill>
                  <a:schemeClr val="accent1">
                    <a:alpha val="100000"/>
                  </a:schemeClr>
                </a:solidFill>
                <a:latin typeface="Microsoft Yahei"/>
                <a:ea typeface="Microsoft Yahei"/>
                <a:cs typeface="Microsoft Yahei"/>
              </a:rPr>
              <a:t>成本核算方法</a:t>
            </a:r>
          </a:p>
        </p:txBody>
      </p:sp>
      <p:grpSp>
        <p:nvGrpSpPr>
          <p:cNvPr id="10" name="Group 10"/>
          <p:cNvGrpSpPr/>
          <p:nvPr/>
        </p:nvGrpSpPr>
        <p:grpSpPr>
          <a:xfrm>
            <a:off x="1226739" y="4350852"/>
            <a:ext cx="2651083" cy="97536"/>
            <a:chOff x="1226739" y="4350852"/>
            <a:chExt cx="2651083" cy="97536"/>
          </a:xfrm>
        </p:grpSpPr>
        <p:cxnSp>
          <p:nvCxnSpPr>
            <p:cNvPr id="11" name="Connector 11"/>
            <p:cNvCxnSpPr/>
            <p:nvPr/>
          </p:nvCxnSpPr>
          <p:spPr>
            <a:xfrm flipV="1">
              <a:off x="1287927" y="4399620"/>
              <a:ext cx="2492359" cy="474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2" name="AutoShape 12"/>
            <p:cNvSpPr/>
            <p:nvPr/>
          </p:nvSpPr>
          <p:spPr>
            <a:xfrm>
              <a:off x="1226739"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3780286"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4" name="TextBox 14"/>
          <p:cNvSpPr txBox="1"/>
          <p:nvPr/>
        </p:nvSpPr>
        <p:spPr>
          <a:xfrm>
            <a:off x="4892456" y="4590395"/>
            <a:ext cx="2450691" cy="1287399"/>
          </a:xfrm>
          <a:prstGeom prst="rect">
            <a:avLst/>
          </a:prstGeom>
        </p:spPr>
        <p:txBody>
          <a:bodyPr vert="horz" wrap="square" lIns="114300" tIns="57150" rIns="114300" bIns="5715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制定成本控制目标和计划，通过精细化管理、采购策略等手段降低机构运营成本。</a:t>
            </a:r>
          </a:p>
        </p:txBody>
      </p:sp>
      <p:sp>
        <p:nvSpPr>
          <p:cNvPr id="15" name="TextBox 15"/>
          <p:cNvSpPr txBox="1"/>
          <p:nvPr/>
        </p:nvSpPr>
        <p:spPr>
          <a:xfrm>
            <a:off x="4641426" y="3746205"/>
            <a:ext cx="2952750" cy="485775"/>
          </a:xfrm>
          <a:prstGeom prst="rect">
            <a:avLst/>
          </a:prstGeom>
        </p:spPr>
        <p:txBody>
          <a:bodyPr vert="horz" wrap="square" lIns="114300" tIns="57150" rIns="114300" bIns="5715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6000"/>
              </a:lnSpc>
            </a:pPr>
            <a:r>
              <a:rPr lang="en-US" sz="2325" b="1">
                <a:solidFill>
                  <a:schemeClr val="accent1">
                    <a:alpha val="100000"/>
                  </a:schemeClr>
                </a:solidFill>
                <a:latin typeface="Microsoft Yahei"/>
                <a:ea typeface="Microsoft Yahei"/>
                <a:cs typeface="Microsoft Yahei"/>
              </a:rPr>
              <a:t>成本控制措施</a:t>
            </a:r>
          </a:p>
        </p:txBody>
      </p:sp>
      <p:grpSp>
        <p:nvGrpSpPr>
          <p:cNvPr id="16" name="Group 16"/>
          <p:cNvGrpSpPr/>
          <p:nvPr/>
        </p:nvGrpSpPr>
        <p:grpSpPr>
          <a:xfrm>
            <a:off x="4792260" y="4350852"/>
            <a:ext cx="2651083" cy="97536"/>
            <a:chOff x="4792260" y="4350852"/>
            <a:chExt cx="2651083" cy="97536"/>
          </a:xfrm>
        </p:grpSpPr>
        <p:cxnSp>
          <p:nvCxnSpPr>
            <p:cNvPr id="17" name="Connector 17"/>
            <p:cNvCxnSpPr/>
            <p:nvPr/>
          </p:nvCxnSpPr>
          <p:spPr>
            <a:xfrm flipV="1">
              <a:off x="4853447" y="4399620"/>
              <a:ext cx="2492359" cy="4740"/>
            </a:xfrm>
            <a:prstGeom prst="line">
              <a:avLst/>
            </a:prstGeom>
            <a:ln w="9525">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sp>
          <p:nvSpPr>
            <p:cNvPr id="18" name="AutoShape 18"/>
            <p:cNvSpPr/>
            <p:nvPr/>
          </p:nvSpPr>
          <p:spPr>
            <a:xfrm>
              <a:off x="4792260" y="4350852"/>
              <a:ext cx="97536" cy="975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345807" y="4350852"/>
              <a:ext cx="97536" cy="975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20" name="TextBox 20"/>
          <p:cNvSpPr txBox="1"/>
          <p:nvPr/>
        </p:nvSpPr>
        <p:spPr>
          <a:xfrm>
            <a:off x="8595875" y="4590395"/>
            <a:ext cx="2450691" cy="1287399"/>
          </a:xfrm>
          <a:prstGeom prst="rect">
            <a:avLst/>
          </a:prstGeom>
        </p:spPr>
        <p:txBody>
          <a:bodyPr vert="horz" wrap="square" lIns="114300" tIns="57150" rIns="114300" bIns="5715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学习投资回报率、内部收益率等效益评估方法，对机构运营效益进行客观评价，为决策提供依据。</a:t>
            </a:r>
          </a:p>
        </p:txBody>
      </p:sp>
      <p:sp>
        <p:nvSpPr>
          <p:cNvPr id="21" name="TextBox 21"/>
          <p:cNvSpPr txBox="1"/>
          <p:nvPr/>
        </p:nvSpPr>
        <p:spPr>
          <a:xfrm>
            <a:off x="8311508" y="3746205"/>
            <a:ext cx="3019425" cy="485775"/>
          </a:xfrm>
          <a:prstGeom prst="rect">
            <a:avLst/>
          </a:prstGeom>
        </p:spPr>
        <p:txBody>
          <a:bodyPr vert="horz" wrap="square" lIns="114300" tIns="57150" rIns="114300" bIns="5715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6000"/>
              </a:lnSpc>
            </a:pPr>
            <a:r>
              <a:rPr lang="en-US" sz="2325" b="1">
                <a:solidFill>
                  <a:schemeClr val="accent1">
                    <a:alpha val="100000"/>
                  </a:schemeClr>
                </a:solidFill>
                <a:latin typeface="Microsoft Yahei"/>
                <a:ea typeface="Microsoft Yahei"/>
                <a:cs typeface="Microsoft Yahei"/>
              </a:rPr>
              <a:t>效益评估方法</a:t>
            </a:r>
          </a:p>
        </p:txBody>
      </p:sp>
      <p:grpSp>
        <p:nvGrpSpPr>
          <p:cNvPr id="22" name="Group 22"/>
          <p:cNvGrpSpPr/>
          <p:nvPr/>
        </p:nvGrpSpPr>
        <p:grpSpPr>
          <a:xfrm>
            <a:off x="8495679" y="4350852"/>
            <a:ext cx="2651083" cy="97536"/>
            <a:chOff x="8495679" y="4350852"/>
            <a:chExt cx="2651083" cy="97536"/>
          </a:xfrm>
        </p:grpSpPr>
        <p:cxnSp>
          <p:nvCxnSpPr>
            <p:cNvPr id="23" name="Connector 23"/>
            <p:cNvCxnSpPr/>
            <p:nvPr/>
          </p:nvCxnSpPr>
          <p:spPr>
            <a:xfrm flipV="1">
              <a:off x="8556866" y="4399620"/>
              <a:ext cx="2492359" cy="474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24" name="AutoShape 24"/>
            <p:cNvSpPr/>
            <p:nvPr/>
          </p:nvSpPr>
          <p:spPr>
            <a:xfrm>
              <a:off x="8495679"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11049226"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成本控制与效益评估</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486904" y="1832059"/>
            <a:ext cx="7686675" cy="9906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5775" b="1">
                <a:solidFill>
                  <a:srgbClr val="FFFFFF">
                    <a:alpha val="100000"/>
                  </a:srgbClr>
                </a:solidFill>
                <a:latin typeface="Microsoft Yahei"/>
                <a:ea typeface="Microsoft Yahei"/>
                <a:cs typeface="Microsoft Yahei"/>
              </a:rPr>
              <a:t>03</a:t>
            </a:r>
          </a:p>
        </p:txBody>
      </p:sp>
      <p:sp>
        <p:nvSpPr>
          <p:cNvPr id="3" name="TextBox 3"/>
          <p:cNvSpPr txBox="1"/>
          <p:nvPr/>
        </p:nvSpPr>
        <p:spPr>
          <a:xfrm>
            <a:off x="486904" y="2975515"/>
            <a:ext cx="6486525" cy="20002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pPr>
            <a:r>
              <a:rPr lang="en-US" sz="5175" b="1">
                <a:solidFill>
                  <a:srgbClr val="FFFFFF">
                    <a:alpha val="100000"/>
                  </a:srgbClr>
                </a:solidFill>
                <a:latin typeface="Microsoft Yahei"/>
                <a:ea typeface="Microsoft Yahei"/>
                <a:cs typeface="Microsoft Yahei"/>
              </a:rPr>
              <a:t>资金筹措策略与方法</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16667" r="16667"/>
          <a:stretch>
            <a:fillRect/>
          </a:stretch>
        </p:blipFill>
        <p:spPr>
          <a:xfrm>
            <a:off x="3352886" y="2055085"/>
            <a:ext cx="2476500" cy="2476500"/>
          </a:xfrm>
          <a:prstGeom prst="ellipse">
            <a:avLst/>
          </a:prstGeom>
        </p:spPr>
      </p:pic>
      <p:pic>
        <p:nvPicPr>
          <p:cNvPr id="3" name="Picture 3"/>
          <p:cNvPicPr>
            <a:picLocks noChangeAspect="1"/>
          </p:cNvPicPr>
          <p:nvPr/>
        </p:nvPicPr>
        <p:blipFill>
          <a:blip r:embed="rId3"/>
          <a:srcRect l="16667" r="16667"/>
          <a:stretch>
            <a:fillRect/>
          </a:stretch>
        </p:blipFill>
        <p:spPr>
          <a:xfrm>
            <a:off x="6374798" y="2055085"/>
            <a:ext cx="2476500" cy="2476500"/>
          </a:xfrm>
          <a:prstGeom prst="ellipse">
            <a:avLst/>
          </a:prstGeom>
        </p:spPr>
      </p:pic>
      <p:grpSp>
        <p:nvGrpSpPr>
          <p:cNvPr id="4" name="Group 4"/>
          <p:cNvGrpSpPr/>
          <p:nvPr/>
        </p:nvGrpSpPr>
        <p:grpSpPr>
          <a:xfrm>
            <a:off x="3352886" y="2107432"/>
            <a:ext cx="665795" cy="665791"/>
            <a:chOff x="3352886" y="2107432"/>
            <a:chExt cx="665795" cy="665791"/>
          </a:xfrm>
        </p:grpSpPr>
        <p:sp>
          <p:nvSpPr>
            <p:cNvPr id="5" name="AutoShape 5"/>
            <p:cNvSpPr/>
            <p:nvPr/>
          </p:nvSpPr>
          <p:spPr>
            <a:xfrm>
              <a:off x="3352886" y="2107432"/>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6" name="Freeform 6"/>
            <p:cNvSpPr/>
            <p:nvPr/>
          </p:nvSpPr>
          <p:spPr>
            <a:xfrm>
              <a:off x="3532726" y="2292906"/>
              <a:ext cx="306115" cy="294843"/>
            </a:xfrm>
            <a:custGeom>
              <a:rect l="l" t="t" r="r" b="b"/>
              <a:pathLst>
                <a:path w="6825" h="6825">
                  <a:moveTo>
                    <a:pt x="1263" y="5234"/>
                  </a:moveTo>
                  <a:cubicBezTo>
                    <a:pt x="1316" y="5493"/>
                    <a:pt x="1546" y="5689"/>
                    <a:pt x="1820" y="5689"/>
                  </a:cubicBezTo>
                  <a:cubicBezTo>
                    <a:pt x="2114" y="5689"/>
                    <a:pt x="2354" y="5464"/>
                    <a:pt x="2383" y="5178"/>
                  </a:cubicBezTo>
                  <a:lnTo>
                    <a:pt x="3568" y="4191"/>
                  </a:lnTo>
                  <a:cubicBezTo>
                    <a:pt x="3652" y="4401"/>
                    <a:pt x="3856" y="4551"/>
                    <a:pt x="4096" y="4551"/>
                  </a:cubicBezTo>
                  <a:cubicBezTo>
                    <a:pt x="4348" y="4551"/>
                    <a:pt x="4560" y="4385"/>
                    <a:pt x="4635" y="4157"/>
                  </a:cubicBezTo>
                  <a:lnTo>
                    <a:pt x="5696" y="4736"/>
                  </a:lnTo>
                  <a:cubicBezTo>
                    <a:pt x="5732" y="5016"/>
                    <a:pt x="5969" y="5234"/>
                    <a:pt x="6258" y="5234"/>
                  </a:cubicBezTo>
                  <a:cubicBezTo>
                    <a:pt x="6571" y="5234"/>
                    <a:pt x="6827" y="4979"/>
                    <a:pt x="6827" y="4665"/>
                  </a:cubicBezTo>
                  <a:cubicBezTo>
                    <a:pt x="6827" y="4351"/>
                    <a:pt x="6571" y="4096"/>
                    <a:pt x="6258" y="4096"/>
                  </a:cubicBezTo>
                  <a:cubicBezTo>
                    <a:pt x="6006" y="4096"/>
                    <a:pt x="5794" y="4262"/>
                    <a:pt x="5719" y="4490"/>
                  </a:cubicBezTo>
                  <a:lnTo>
                    <a:pt x="4658" y="3911"/>
                  </a:lnTo>
                  <a:cubicBezTo>
                    <a:pt x="4622" y="3631"/>
                    <a:pt x="4385" y="3413"/>
                    <a:pt x="4096" y="3413"/>
                  </a:cubicBezTo>
                  <a:cubicBezTo>
                    <a:pt x="3802" y="3413"/>
                    <a:pt x="3563" y="3638"/>
                    <a:pt x="3533" y="3924"/>
                  </a:cubicBezTo>
                  <a:lnTo>
                    <a:pt x="2348" y="4911"/>
                  </a:lnTo>
                  <a:cubicBezTo>
                    <a:pt x="2265" y="4701"/>
                    <a:pt x="2060" y="4551"/>
                    <a:pt x="1820" y="4551"/>
                  </a:cubicBezTo>
                  <a:cubicBezTo>
                    <a:pt x="1546" y="4551"/>
                    <a:pt x="1316" y="4747"/>
                    <a:pt x="1263" y="5006"/>
                  </a:cubicBezTo>
                  <a:lnTo>
                    <a:pt x="455" y="5006"/>
                  </a:lnTo>
                  <a:lnTo>
                    <a:pt x="455" y="4551"/>
                  </a:lnTo>
                  <a:lnTo>
                    <a:pt x="569" y="4551"/>
                  </a:lnTo>
                  <a:cubicBezTo>
                    <a:pt x="632" y="4551"/>
                    <a:pt x="683" y="4500"/>
                    <a:pt x="683" y="4437"/>
                  </a:cubicBezTo>
                  <a:cubicBezTo>
                    <a:pt x="683" y="4374"/>
                    <a:pt x="632" y="4324"/>
                    <a:pt x="569" y="4324"/>
                  </a:cubicBezTo>
                  <a:lnTo>
                    <a:pt x="455" y="4324"/>
                  </a:lnTo>
                  <a:lnTo>
                    <a:pt x="455" y="3982"/>
                  </a:lnTo>
                  <a:lnTo>
                    <a:pt x="569" y="3982"/>
                  </a:lnTo>
                  <a:cubicBezTo>
                    <a:pt x="632" y="3982"/>
                    <a:pt x="683" y="3931"/>
                    <a:pt x="683" y="3868"/>
                  </a:cubicBezTo>
                  <a:cubicBezTo>
                    <a:pt x="683" y="3806"/>
                    <a:pt x="632" y="3755"/>
                    <a:pt x="569" y="3755"/>
                  </a:cubicBezTo>
                  <a:lnTo>
                    <a:pt x="480" y="3755"/>
                  </a:lnTo>
                  <a:lnTo>
                    <a:pt x="1407" y="2416"/>
                  </a:lnTo>
                  <a:cubicBezTo>
                    <a:pt x="1494" y="2470"/>
                    <a:pt x="1596" y="2503"/>
                    <a:pt x="1707" y="2503"/>
                  </a:cubicBezTo>
                  <a:cubicBezTo>
                    <a:pt x="1888" y="2503"/>
                    <a:pt x="2048" y="2416"/>
                    <a:pt x="2152" y="2284"/>
                  </a:cubicBezTo>
                  <a:lnTo>
                    <a:pt x="2752" y="2584"/>
                  </a:lnTo>
                  <a:cubicBezTo>
                    <a:pt x="2740" y="2631"/>
                    <a:pt x="2731" y="2680"/>
                    <a:pt x="2731" y="2731"/>
                  </a:cubicBezTo>
                  <a:cubicBezTo>
                    <a:pt x="2731" y="3044"/>
                    <a:pt x="2986" y="3300"/>
                    <a:pt x="3300" y="3300"/>
                  </a:cubicBezTo>
                  <a:cubicBezTo>
                    <a:pt x="3613" y="3300"/>
                    <a:pt x="3868" y="3044"/>
                    <a:pt x="3868" y="2731"/>
                  </a:cubicBezTo>
                  <a:cubicBezTo>
                    <a:pt x="3868" y="2608"/>
                    <a:pt x="3829" y="2496"/>
                    <a:pt x="3763" y="2403"/>
                  </a:cubicBezTo>
                  <a:lnTo>
                    <a:pt x="4488" y="1055"/>
                  </a:lnTo>
                  <a:cubicBezTo>
                    <a:pt x="4574" y="1107"/>
                    <a:pt x="4672" y="1138"/>
                    <a:pt x="4779" y="1138"/>
                  </a:cubicBezTo>
                  <a:cubicBezTo>
                    <a:pt x="4891" y="1138"/>
                    <a:pt x="4995" y="1104"/>
                    <a:pt x="5083" y="1048"/>
                  </a:cubicBezTo>
                  <a:lnTo>
                    <a:pt x="5827" y="2004"/>
                  </a:lnTo>
                  <a:cubicBezTo>
                    <a:pt x="5829" y="2007"/>
                    <a:pt x="5833" y="2009"/>
                    <a:pt x="5836" y="2011"/>
                  </a:cubicBezTo>
                  <a:cubicBezTo>
                    <a:pt x="5745" y="2112"/>
                    <a:pt x="5689" y="2244"/>
                    <a:pt x="5689" y="2389"/>
                  </a:cubicBezTo>
                  <a:cubicBezTo>
                    <a:pt x="5689" y="2703"/>
                    <a:pt x="5944" y="2958"/>
                    <a:pt x="6258" y="2958"/>
                  </a:cubicBezTo>
                  <a:cubicBezTo>
                    <a:pt x="6571" y="2958"/>
                    <a:pt x="6827" y="2703"/>
                    <a:pt x="6827" y="2389"/>
                  </a:cubicBezTo>
                  <a:cubicBezTo>
                    <a:pt x="6827" y="2076"/>
                    <a:pt x="6571" y="1820"/>
                    <a:pt x="6258" y="1820"/>
                  </a:cubicBezTo>
                  <a:cubicBezTo>
                    <a:pt x="6170" y="1820"/>
                    <a:pt x="6087" y="1842"/>
                    <a:pt x="6013" y="1878"/>
                  </a:cubicBezTo>
                  <a:cubicBezTo>
                    <a:pt x="6010" y="1874"/>
                    <a:pt x="6010" y="1869"/>
                    <a:pt x="6006" y="1864"/>
                  </a:cubicBezTo>
                  <a:lnTo>
                    <a:pt x="5248" y="890"/>
                  </a:lnTo>
                  <a:cubicBezTo>
                    <a:pt x="5311" y="798"/>
                    <a:pt x="5348" y="688"/>
                    <a:pt x="5348" y="569"/>
                  </a:cubicBezTo>
                  <a:cubicBezTo>
                    <a:pt x="5348" y="255"/>
                    <a:pt x="5092" y="0"/>
                    <a:pt x="4779" y="0"/>
                  </a:cubicBezTo>
                  <a:cubicBezTo>
                    <a:pt x="4465" y="0"/>
                    <a:pt x="4210" y="255"/>
                    <a:pt x="4210" y="569"/>
                  </a:cubicBezTo>
                  <a:cubicBezTo>
                    <a:pt x="4210" y="691"/>
                    <a:pt x="4249" y="804"/>
                    <a:pt x="4315" y="897"/>
                  </a:cubicBezTo>
                  <a:lnTo>
                    <a:pt x="3590" y="2244"/>
                  </a:lnTo>
                  <a:cubicBezTo>
                    <a:pt x="3505" y="2193"/>
                    <a:pt x="3406" y="2162"/>
                    <a:pt x="3300" y="2162"/>
                  </a:cubicBezTo>
                  <a:cubicBezTo>
                    <a:pt x="3118" y="2162"/>
                    <a:pt x="2959" y="2248"/>
                    <a:pt x="2854" y="2381"/>
                  </a:cubicBezTo>
                  <a:lnTo>
                    <a:pt x="2254" y="2081"/>
                  </a:lnTo>
                  <a:cubicBezTo>
                    <a:pt x="2267" y="2034"/>
                    <a:pt x="2276" y="1985"/>
                    <a:pt x="2276" y="1934"/>
                  </a:cubicBezTo>
                  <a:cubicBezTo>
                    <a:pt x="2276" y="1621"/>
                    <a:pt x="2020" y="1365"/>
                    <a:pt x="1707" y="1365"/>
                  </a:cubicBezTo>
                  <a:cubicBezTo>
                    <a:pt x="1393" y="1365"/>
                    <a:pt x="1138" y="1621"/>
                    <a:pt x="1138" y="1934"/>
                  </a:cubicBezTo>
                  <a:cubicBezTo>
                    <a:pt x="1138" y="2054"/>
                    <a:pt x="1176" y="2166"/>
                    <a:pt x="1239" y="2257"/>
                  </a:cubicBezTo>
                  <a:lnTo>
                    <a:pt x="593" y="3191"/>
                  </a:lnTo>
                  <a:cubicBezTo>
                    <a:pt x="585" y="3189"/>
                    <a:pt x="578" y="3186"/>
                    <a:pt x="569" y="3186"/>
                  </a:cubicBezTo>
                  <a:lnTo>
                    <a:pt x="455" y="3186"/>
                  </a:lnTo>
                  <a:lnTo>
                    <a:pt x="455" y="2844"/>
                  </a:lnTo>
                  <a:lnTo>
                    <a:pt x="569" y="2844"/>
                  </a:lnTo>
                  <a:cubicBezTo>
                    <a:pt x="632" y="2844"/>
                    <a:pt x="683" y="2794"/>
                    <a:pt x="683" y="2731"/>
                  </a:cubicBezTo>
                  <a:cubicBezTo>
                    <a:pt x="683" y="2668"/>
                    <a:pt x="632" y="2617"/>
                    <a:pt x="569" y="2617"/>
                  </a:cubicBezTo>
                  <a:lnTo>
                    <a:pt x="455" y="2617"/>
                  </a:lnTo>
                  <a:lnTo>
                    <a:pt x="455" y="2276"/>
                  </a:lnTo>
                  <a:lnTo>
                    <a:pt x="569" y="2276"/>
                  </a:lnTo>
                  <a:cubicBezTo>
                    <a:pt x="632" y="2276"/>
                    <a:pt x="683" y="2225"/>
                    <a:pt x="683" y="2162"/>
                  </a:cubicBezTo>
                  <a:cubicBezTo>
                    <a:pt x="683" y="2099"/>
                    <a:pt x="632" y="2048"/>
                    <a:pt x="569" y="2048"/>
                  </a:cubicBezTo>
                  <a:lnTo>
                    <a:pt x="455" y="2048"/>
                  </a:lnTo>
                  <a:lnTo>
                    <a:pt x="455" y="1707"/>
                  </a:lnTo>
                  <a:lnTo>
                    <a:pt x="569" y="1707"/>
                  </a:lnTo>
                  <a:cubicBezTo>
                    <a:pt x="632" y="1707"/>
                    <a:pt x="683" y="1656"/>
                    <a:pt x="683" y="1593"/>
                  </a:cubicBezTo>
                  <a:cubicBezTo>
                    <a:pt x="683" y="1530"/>
                    <a:pt x="632" y="1479"/>
                    <a:pt x="569" y="1479"/>
                  </a:cubicBezTo>
                  <a:lnTo>
                    <a:pt x="455" y="1479"/>
                  </a:lnTo>
                  <a:lnTo>
                    <a:pt x="455" y="1138"/>
                  </a:lnTo>
                  <a:lnTo>
                    <a:pt x="569" y="1138"/>
                  </a:lnTo>
                  <a:cubicBezTo>
                    <a:pt x="632" y="1138"/>
                    <a:pt x="683" y="1087"/>
                    <a:pt x="683" y="1024"/>
                  </a:cubicBezTo>
                  <a:cubicBezTo>
                    <a:pt x="683" y="961"/>
                    <a:pt x="632" y="910"/>
                    <a:pt x="569" y="910"/>
                  </a:cubicBezTo>
                  <a:lnTo>
                    <a:pt x="455" y="910"/>
                  </a:lnTo>
                  <a:lnTo>
                    <a:pt x="455" y="569"/>
                  </a:lnTo>
                  <a:lnTo>
                    <a:pt x="569" y="569"/>
                  </a:lnTo>
                  <a:cubicBezTo>
                    <a:pt x="632" y="569"/>
                    <a:pt x="683" y="518"/>
                    <a:pt x="683" y="455"/>
                  </a:cubicBezTo>
                  <a:cubicBezTo>
                    <a:pt x="683" y="392"/>
                    <a:pt x="632" y="341"/>
                    <a:pt x="569" y="341"/>
                  </a:cubicBezTo>
                  <a:lnTo>
                    <a:pt x="455" y="341"/>
                  </a:lnTo>
                  <a:lnTo>
                    <a:pt x="455" y="114"/>
                  </a:lnTo>
                  <a:cubicBezTo>
                    <a:pt x="455" y="51"/>
                    <a:pt x="404" y="0"/>
                    <a:pt x="341" y="0"/>
                  </a:cubicBezTo>
                  <a:cubicBezTo>
                    <a:pt x="278" y="0"/>
                    <a:pt x="228" y="51"/>
                    <a:pt x="228" y="114"/>
                  </a:cubicBezTo>
                  <a:lnTo>
                    <a:pt x="228" y="341"/>
                  </a:lnTo>
                  <a:lnTo>
                    <a:pt x="114" y="341"/>
                  </a:lnTo>
                  <a:cubicBezTo>
                    <a:pt x="51" y="341"/>
                    <a:pt x="0" y="392"/>
                    <a:pt x="0" y="455"/>
                  </a:cubicBezTo>
                  <a:cubicBezTo>
                    <a:pt x="0" y="518"/>
                    <a:pt x="51" y="569"/>
                    <a:pt x="114" y="569"/>
                  </a:cubicBezTo>
                  <a:lnTo>
                    <a:pt x="228" y="569"/>
                  </a:lnTo>
                  <a:lnTo>
                    <a:pt x="228" y="910"/>
                  </a:lnTo>
                  <a:lnTo>
                    <a:pt x="114" y="910"/>
                  </a:lnTo>
                  <a:cubicBezTo>
                    <a:pt x="51" y="910"/>
                    <a:pt x="0" y="961"/>
                    <a:pt x="0" y="1024"/>
                  </a:cubicBezTo>
                  <a:cubicBezTo>
                    <a:pt x="0" y="1087"/>
                    <a:pt x="51" y="1138"/>
                    <a:pt x="114" y="1138"/>
                  </a:cubicBezTo>
                  <a:lnTo>
                    <a:pt x="228" y="1138"/>
                  </a:lnTo>
                  <a:lnTo>
                    <a:pt x="228" y="1479"/>
                  </a:lnTo>
                  <a:lnTo>
                    <a:pt x="114" y="1479"/>
                  </a:lnTo>
                  <a:cubicBezTo>
                    <a:pt x="51" y="1479"/>
                    <a:pt x="0" y="1530"/>
                    <a:pt x="0" y="1593"/>
                  </a:cubicBezTo>
                  <a:cubicBezTo>
                    <a:pt x="0" y="1656"/>
                    <a:pt x="51" y="1707"/>
                    <a:pt x="114" y="1707"/>
                  </a:cubicBezTo>
                  <a:lnTo>
                    <a:pt x="228" y="1707"/>
                  </a:lnTo>
                  <a:lnTo>
                    <a:pt x="228" y="2048"/>
                  </a:lnTo>
                  <a:lnTo>
                    <a:pt x="114" y="2048"/>
                  </a:lnTo>
                  <a:cubicBezTo>
                    <a:pt x="51" y="2048"/>
                    <a:pt x="0" y="2099"/>
                    <a:pt x="0" y="2162"/>
                  </a:cubicBezTo>
                  <a:cubicBezTo>
                    <a:pt x="0" y="2225"/>
                    <a:pt x="51" y="2276"/>
                    <a:pt x="114" y="2276"/>
                  </a:cubicBezTo>
                  <a:lnTo>
                    <a:pt x="228" y="2276"/>
                  </a:lnTo>
                  <a:lnTo>
                    <a:pt x="228" y="2617"/>
                  </a:lnTo>
                  <a:lnTo>
                    <a:pt x="114" y="2617"/>
                  </a:lnTo>
                  <a:cubicBezTo>
                    <a:pt x="51" y="2617"/>
                    <a:pt x="0" y="2668"/>
                    <a:pt x="0" y="2731"/>
                  </a:cubicBezTo>
                  <a:cubicBezTo>
                    <a:pt x="0" y="2794"/>
                    <a:pt x="51" y="2844"/>
                    <a:pt x="114" y="2844"/>
                  </a:cubicBezTo>
                  <a:lnTo>
                    <a:pt x="228" y="2844"/>
                  </a:lnTo>
                  <a:lnTo>
                    <a:pt x="228" y="3186"/>
                  </a:lnTo>
                  <a:lnTo>
                    <a:pt x="114" y="3186"/>
                  </a:lnTo>
                  <a:cubicBezTo>
                    <a:pt x="51" y="3186"/>
                    <a:pt x="0" y="3237"/>
                    <a:pt x="0" y="3300"/>
                  </a:cubicBezTo>
                  <a:cubicBezTo>
                    <a:pt x="0" y="3362"/>
                    <a:pt x="51" y="3413"/>
                    <a:pt x="114" y="3413"/>
                  </a:cubicBezTo>
                  <a:lnTo>
                    <a:pt x="228" y="3413"/>
                  </a:lnTo>
                  <a:lnTo>
                    <a:pt x="228" y="3755"/>
                  </a:lnTo>
                  <a:lnTo>
                    <a:pt x="114" y="3755"/>
                  </a:lnTo>
                  <a:cubicBezTo>
                    <a:pt x="51" y="3755"/>
                    <a:pt x="0" y="3806"/>
                    <a:pt x="0" y="3868"/>
                  </a:cubicBezTo>
                  <a:cubicBezTo>
                    <a:pt x="0" y="3931"/>
                    <a:pt x="51" y="3982"/>
                    <a:pt x="114" y="3982"/>
                  </a:cubicBezTo>
                  <a:lnTo>
                    <a:pt x="228" y="3982"/>
                  </a:lnTo>
                  <a:lnTo>
                    <a:pt x="228" y="4324"/>
                  </a:lnTo>
                  <a:lnTo>
                    <a:pt x="114" y="4324"/>
                  </a:lnTo>
                  <a:cubicBezTo>
                    <a:pt x="51" y="4324"/>
                    <a:pt x="0" y="4374"/>
                    <a:pt x="0" y="4437"/>
                  </a:cubicBezTo>
                  <a:cubicBezTo>
                    <a:pt x="0" y="4500"/>
                    <a:pt x="51" y="4551"/>
                    <a:pt x="114" y="4551"/>
                  </a:cubicBezTo>
                  <a:lnTo>
                    <a:pt x="228" y="4551"/>
                  </a:lnTo>
                  <a:lnTo>
                    <a:pt x="228" y="4892"/>
                  </a:lnTo>
                  <a:lnTo>
                    <a:pt x="114" y="4892"/>
                  </a:lnTo>
                  <a:cubicBezTo>
                    <a:pt x="51" y="4892"/>
                    <a:pt x="0" y="4943"/>
                    <a:pt x="0" y="5006"/>
                  </a:cubicBezTo>
                  <a:cubicBezTo>
                    <a:pt x="0" y="5069"/>
                    <a:pt x="51" y="5120"/>
                    <a:pt x="114" y="5120"/>
                  </a:cubicBezTo>
                  <a:lnTo>
                    <a:pt x="228" y="5120"/>
                  </a:lnTo>
                  <a:lnTo>
                    <a:pt x="228" y="5461"/>
                  </a:lnTo>
                  <a:lnTo>
                    <a:pt x="114" y="5461"/>
                  </a:lnTo>
                  <a:cubicBezTo>
                    <a:pt x="51" y="5461"/>
                    <a:pt x="0" y="5512"/>
                    <a:pt x="0" y="5575"/>
                  </a:cubicBezTo>
                  <a:cubicBezTo>
                    <a:pt x="0" y="5638"/>
                    <a:pt x="51" y="5689"/>
                    <a:pt x="114" y="5689"/>
                  </a:cubicBezTo>
                  <a:lnTo>
                    <a:pt x="228" y="5689"/>
                  </a:lnTo>
                  <a:lnTo>
                    <a:pt x="228" y="6030"/>
                  </a:lnTo>
                  <a:lnTo>
                    <a:pt x="114" y="6030"/>
                  </a:lnTo>
                  <a:cubicBezTo>
                    <a:pt x="51" y="6030"/>
                    <a:pt x="0" y="6081"/>
                    <a:pt x="0" y="6144"/>
                  </a:cubicBezTo>
                  <a:cubicBezTo>
                    <a:pt x="0" y="6207"/>
                    <a:pt x="51" y="6258"/>
                    <a:pt x="114" y="6258"/>
                  </a:cubicBezTo>
                  <a:lnTo>
                    <a:pt x="228" y="6258"/>
                  </a:lnTo>
                  <a:lnTo>
                    <a:pt x="228" y="6485"/>
                  </a:lnTo>
                  <a:cubicBezTo>
                    <a:pt x="228" y="6548"/>
                    <a:pt x="278" y="6599"/>
                    <a:pt x="341" y="6599"/>
                  </a:cubicBezTo>
                  <a:lnTo>
                    <a:pt x="683" y="6599"/>
                  </a:lnTo>
                  <a:lnTo>
                    <a:pt x="683" y="6713"/>
                  </a:lnTo>
                  <a:cubicBezTo>
                    <a:pt x="683" y="6776"/>
                    <a:pt x="734" y="6827"/>
                    <a:pt x="796" y="6827"/>
                  </a:cubicBezTo>
                  <a:cubicBezTo>
                    <a:pt x="859" y="6827"/>
                    <a:pt x="910" y="6776"/>
                    <a:pt x="910" y="6713"/>
                  </a:cubicBezTo>
                  <a:lnTo>
                    <a:pt x="910" y="6599"/>
                  </a:lnTo>
                  <a:lnTo>
                    <a:pt x="1252" y="6599"/>
                  </a:lnTo>
                  <a:lnTo>
                    <a:pt x="1252" y="6713"/>
                  </a:lnTo>
                  <a:cubicBezTo>
                    <a:pt x="1252" y="6776"/>
                    <a:pt x="1302" y="6827"/>
                    <a:pt x="1365" y="6827"/>
                  </a:cubicBezTo>
                  <a:cubicBezTo>
                    <a:pt x="1428" y="6827"/>
                    <a:pt x="1479" y="6776"/>
                    <a:pt x="1479" y="6713"/>
                  </a:cubicBezTo>
                  <a:lnTo>
                    <a:pt x="1479" y="6599"/>
                  </a:lnTo>
                  <a:lnTo>
                    <a:pt x="1820" y="6599"/>
                  </a:lnTo>
                  <a:lnTo>
                    <a:pt x="1820" y="6713"/>
                  </a:lnTo>
                  <a:cubicBezTo>
                    <a:pt x="1820" y="6776"/>
                    <a:pt x="1871" y="6827"/>
                    <a:pt x="1934" y="6827"/>
                  </a:cubicBezTo>
                  <a:cubicBezTo>
                    <a:pt x="1997" y="6827"/>
                    <a:pt x="2048" y="6776"/>
                    <a:pt x="2048" y="6713"/>
                  </a:cubicBezTo>
                  <a:lnTo>
                    <a:pt x="2048" y="6599"/>
                  </a:lnTo>
                  <a:lnTo>
                    <a:pt x="2389" y="6599"/>
                  </a:lnTo>
                  <a:lnTo>
                    <a:pt x="2389" y="6713"/>
                  </a:lnTo>
                  <a:cubicBezTo>
                    <a:pt x="2389" y="6776"/>
                    <a:pt x="2440" y="6827"/>
                    <a:pt x="2503" y="6827"/>
                  </a:cubicBezTo>
                  <a:cubicBezTo>
                    <a:pt x="2566" y="6827"/>
                    <a:pt x="2617" y="6776"/>
                    <a:pt x="2617" y="6713"/>
                  </a:cubicBezTo>
                  <a:lnTo>
                    <a:pt x="2617" y="6599"/>
                  </a:lnTo>
                  <a:lnTo>
                    <a:pt x="2958" y="6599"/>
                  </a:lnTo>
                  <a:lnTo>
                    <a:pt x="2958" y="6713"/>
                  </a:lnTo>
                  <a:cubicBezTo>
                    <a:pt x="2958" y="6776"/>
                    <a:pt x="3009" y="6827"/>
                    <a:pt x="3072" y="6827"/>
                  </a:cubicBezTo>
                  <a:cubicBezTo>
                    <a:pt x="3135" y="6827"/>
                    <a:pt x="3186" y="6776"/>
                    <a:pt x="3186" y="6713"/>
                  </a:cubicBezTo>
                  <a:lnTo>
                    <a:pt x="3186" y="6599"/>
                  </a:lnTo>
                  <a:lnTo>
                    <a:pt x="3527" y="6599"/>
                  </a:lnTo>
                  <a:lnTo>
                    <a:pt x="3527" y="6713"/>
                  </a:lnTo>
                  <a:cubicBezTo>
                    <a:pt x="3527" y="6776"/>
                    <a:pt x="3578" y="6827"/>
                    <a:pt x="3641" y="6827"/>
                  </a:cubicBezTo>
                  <a:cubicBezTo>
                    <a:pt x="3704" y="6827"/>
                    <a:pt x="3755" y="6776"/>
                    <a:pt x="3755" y="6713"/>
                  </a:cubicBezTo>
                  <a:lnTo>
                    <a:pt x="3755" y="6599"/>
                  </a:lnTo>
                  <a:lnTo>
                    <a:pt x="4096" y="6599"/>
                  </a:lnTo>
                  <a:lnTo>
                    <a:pt x="4096" y="6713"/>
                  </a:lnTo>
                  <a:cubicBezTo>
                    <a:pt x="4096" y="6776"/>
                    <a:pt x="4147" y="6827"/>
                    <a:pt x="4210" y="6827"/>
                  </a:cubicBezTo>
                  <a:cubicBezTo>
                    <a:pt x="4273" y="6827"/>
                    <a:pt x="4323" y="6776"/>
                    <a:pt x="4323" y="6713"/>
                  </a:cubicBezTo>
                  <a:lnTo>
                    <a:pt x="4323" y="6599"/>
                  </a:lnTo>
                  <a:lnTo>
                    <a:pt x="4665" y="6599"/>
                  </a:lnTo>
                  <a:lnTo>
                    <a:pt x="4665" y="6713"/>
                  </a:lnTo>
                  <a:cubicBezTo>
                    <a:pt x="4665" y="6776"/>
                    <a:pt x="4716" y="6827"/>
                    <a:pt x="4779" y="6827"/>
                  </a:cubicBezTo>
                  <a:cubicBezTo>
                    <a:pt x="4842" y="6827"/>
                    <a:pt x="4892" y="6776"/>
                    <a:pt x="4892" y="6713"/>
                  </a:cubicBezTo>
                  <a:lnTo>
                    <a:pt x="4892" y="6599"/>
                  </a:lnTo>
                  <a:lnTo>
                    <a:pt x="5234" y="6599"/>
                  </a:lnTo>
                  <a:lnTo>
                    <a:pt x="5234" y="6713"/>
                  </a:lnTo>
                  <a:cubicBezTo>
                    <a:pt x="5234" y="6776"/>
                    <a:pt x="5285" y="6827"/>
                    <a:pt x="5347" y="6827"/>
                  </a:cubicBezTo>
                  <a:cubicBezTo>
                    <a:pt x="5410" y="6827"/>
                    <a:pt x="5461" y="6776"/>
                    <a:pt x="5461" y="6713"/>
                  </a:cubicBezTo>
                  <a:lnTo>
                    <a:pt x="5461" y="6599"/>
                  </a:lnTo>
                  <a:lnTo>
                    <a:pt x="5803" y="6599"/>
                  </a:lnTo>
                  <a:lnTo>
                    <a:pt x="5803" y="6713"/>
                  </a:lnTo>
                  <a:cubicBezTo>
                    <a:pt x="5803" y="6776"/>
                    <a:pt x="5853" y="6827"/>
                    <a:pt x="5916" y="6827"/>
                  </a:cubicBezTo>
                  <a:cubicBezTo>
                    <a:pt x="5979" y="6827"/>
                    <a:pt x="6030" y="6776"/>
                    <a:pt x="6030" y="6713"/>
                  </a:cubicBezTo>
                  <a:lnTo>
                    <a:pt x="6030" y="6599"/>
                  </a:lnTo>
                  <a:lnTo>
                    <a:pt x="6371" y="6599"/>
                  </a:lnTo>
                  <a:lnTo>
                    <a:pt x="6371" y="6713"/>
                  </a:lnTo>
                  <a:cubicBezTo>
                    <a:pt x="6371" y="6776"/>
                    <a:pt x="6422" y="6827"/>
                    <a:pt x="6485" y="6827"/>
                  </a:cubicBezTo>
                  <a:cubicBezTo>
                    <a:pt x="6548" y="6827"/>
                    <a:pt x="6599" y="6776"/>
                    <a:pt x="6599" y="6713"/>
                  </a:cubicBezTo>
                  <a:lnTo>
                    <a:pt x="6599" y="6599"/>
                  </a:lnTo>
                  <a:lnTo>
                    <a:pt x="6713" y="6599"/>
                  </a:lnTo>
                  <a:cubicBezTo>
                    <a:pt x="6776" y="6599"/>
                    <a:pt x="6827" y="6548"/>
                    <a:pt x="6827" y="6485"/>
                  </a:cubicBezTo>
                  <a:cubicBezTo>
                    <a:pt x="6827" y="6422"/>
                    <a:pt x="6776" y="6372"/>
                    <a:pt x="6713" y="6372"/>
                  </a:cubicBezTo>
                  <a:lnTo>
                    <a:pt x="6599" y="6372"/>
                  </a:lnTo>
                  <a:lnTo>
                    <a:pt x="6599" y="6258"/>
                  </a:lnTo>
                  <a:cubicBezTo>
                    <a:pt x="6599" y="6195"/>
                    <a:pt x="6548" y="6144"/>
                    <a:pt x="6485" y="6144"/>
                  </a:cubicBezTo>
                  <a:cubicBezTo>
                    <a:pt x="6422" y="6144"/>
                    <a:pt x="6371" y="6195"/>
                    <a:pt x="6371" y="6258"/>
                  </a:cubicBezTo>
                  <a:lnTo>
                    <a:pt x="6371" y="6372"/>
                  </a:lnTo>
                  <a:lnTo>
                    <a:pt x="6030" y="6372"/>
                  </a:lnTo>
                  <a:lnTo>
                    <a:pt x="6030" y="6258"/>
                  </a:lnTo>
                  <a:cubicBezTo>
                    <a:pt x="6030" y="6195"/>
                    <a:pt x="5979" y="6144"/>
                    <a:pt x="5916" y="6144"/>
                  </a:cubicBezTo>
                  <a:cubicBezTo>
                    <a:pt x="5853" y="6144"/>
                    <a:pt x="5803" y="6195"/>
                    <a:pt x="5803" y="6258"/>
                  </a:cubicBezTo>
                  <a:lnTo>
                    <a:pt x="5803" y="6372"/>
                  </a:lnTo>
                  <a:lnTo>
                    <a:pt x="5461" y="6372"/>
                  </a:lnTo>
                  <a:lnTo>
                    <a:pt x="5461" y="6258"/>
                  </a:lnTo>
                  <a:cubicBezTo>
                    <a:pt x="5461" y="6195"/>
                    <a:pt x="5410" y="6144"/>
                    <a:pt x="5347" y="6144"/>
                  </a:cubicBezTo>
                  <a:cubicBezTo>
                    <a:pt x="5285" y="6144"/>
                    <a:pt x="5234" y="6195"/>
                    <a:pt x="5234" y="6258"/>
                  </a:cubicBezTo>
                  <a:lnTo>
                    <a:pt x="5234" y="6372"/>
                  </a:lnTo>
                  <a:lnTo>
                    <a:pt x="4892" y="6372"/>
                  </a:lnTo>
                  <a:lnTo>
                    <a:pt x="4892" y="6258"/>
                  </a:lnTo>
                  <a:cubicBezTo>
                    <a:pt x="4892" y="6195"/>
                    <a:pt x="4842" y="6144"/>
                    <a:pt x="4779" y="6144"/>
                  </a:cubicBezTo>
                  <a:cubicBezTo>
                    <a:pt x="4716" y="6144"/>
                    <a:pt x="4665" y="6195"/>
                    <a:pt x="4665" y="6258"/>
                  </a:cubicBezTo>
                  <a:lnTo>
                    <a:pt x="4665" y="6372"/>
                  </a:lnTo>
                  <a:lnTo>
                    <a:pt x="4323" y="6372"/>
                  </a:lnTo>
                  <a:lnTo>
                    <a:pt x="4323" y="6258"/>
                  </a:lnTo>
                  <a:cubicBezTo>
                    <a:pt x="4323" y="6195"/>
                    <a:pt x="4273" y="6144"/>
                    <a:pt x="4210" y="6144"/>
                  </a:cubicBezTo>
                  <a:cubicBezTo>
                    <a:pt x="4147" y="6144"/>
                    <a:pt x="4096" y="6195"/>
                    <a:pt x="4096" y="6258"/>
                  </a:cubicBezTo>
                  <a:lnTo>
                    <a:pt x="4096" y="6372"/>
                  </a:lnTo>
                  <a:lnTo>
                    <a:pt x="3755" y="6372"/>
                  </a:lnTo>
                  <a:lnTo>
                    <a:pt x="3755" y="6258"/>
                  </a:lnTo>
                  <a:cubicBezTo>
                    <a:pt x="3755" y="6195"/>
                    <a:pt x="3704" y="6144"/>
                    <a:pt x="3641" y="6144"/>
                  </a:cubicBezTo>
                  <a:cubicBezTo>
                    <a:pt x="3578" y="6144"/>
                    <a:pt x="3527" y="6195"/>
                    <a:pt x="3527" y="6258"/>
                  </a:cubicBezTo>
                  <a:lnTo>
                    <a:pt x="3527" y="6372"/>
                  </a:lnTo>
                  <a:lnTo>
                    <a:pt x="3186" y="6372"/>
                  </a:lnTo>
                  <a:lnTo>
                    <a:pt x="3186" y="6258"/>
                  </a:lnTo>
                  <a:cubicBezTo>
                    <a:pt x="3186" y="6195"/>
                    <a:pt x="3135" y="6144"/>
                    <a:pt x="3072" y="6144"/>
                  </a:cubicBezTo>
                  <a:cubicBezTo>
                    <a:pt x="3009" y="6144"/>
                    <a:pt x="2958" y="6195"/>
                    <a:pt x="2958" y="6258"/>
                  </a:cubicBezTo>
                  <a:lnTo>
                    <a:pt x="2958" y="6372"/>
                  </a:lnTo>
                  <a:lnTo>
                    <a:pt x="2617" y="6372"/>
                  </a:lnTo>
                  <a:lnTo>
                    <a:pt x="2617" y="6258"/>
                  </a:lnTo>
                  <a:cubicBezTo>
                    <a:pt x="2617" y="6195"/>
                    <a:pt x="2566" y="6144"/>
                    <a:pt x="2503" y="6144"/>
                  </a:cubicBezTo>
                  <a:cubicBezTo>
                    <a:pt x="2440" y="6144"/>
                    <a:pt x="2389" y="6195"/>
                    <a:pt x="2389" y="6258"/>
                  </a:cubicBezTo>
                  <a:lnTo>
                    <a:pt x="2389" y="6372"/>
                  </a:lnTo>
                  <a:lnTo>
                    <a:pt x="2048" y="6372"/>
                  </a:lnTo>
                  <a:lnTo>
                    <a:pt x="2048" y="6258"/>
                  </a:lnTo>
                  <a:cubicBezTo>
                    <a:pt x="2048" y="6195"/>
                    <a:pt x="1997" y="6144"/>
                    <a:pt x="1934" y="6144"/>
                  </a:cubicBezTo>
                  <a:cubicBezTo>
                    <a:pt x="1871" y="6144"/>
                    <a:pt x="1820" y="6195"/>
                    <a:pt x="1820" y="6258"/>
                  </a:cubicBezTo>
                  <a:lnTo>
                    <a:pt x="1820" y="6372"/>
                  </a:lnTo>
                  <a:lnTo>
                    <a:pt x="1479" y="6372"/>
                  </a:lnTo>
                  <a:lnTo>
                    <a:pt x="1479" y="6258"/>
                  </a:lnTo>
                  <a:cubicBezTo>
                    <a:pt x="1479" y="6195"/>
                    <a:pt x="1428" y="6144"/>
                    <a:pt x="1365" y="6144"/>
                  </a:cubicBezTo>
                  <a:cubicBezTo>
                    <a:pt x="1302" y="6144"/>
                    <a:pt x="1252" y="6195"/>
                    <a:pt x="1252" y="6258"/>
                  </a:cubicBezTo>
                  <a:lnTo>
                    <a:pt x="1252" y="6372"/>
                  </a:lnTo>
                  <a:lnTo>
                    <a:pt x="910" y="6372"/>
                  </a:lnTo>
                  <a:lnTo>
                    <a:pt x="910" y="6258"/>
                  </a:lnTo>
                  <a:cubicBezTo>
                    <a:pt x="910" y="6195"/>
                    <a:pt x="859" y="6144"/>
                    <a:pt x="796" y="6144"/>
                  </a:cubicBezTo>
                  <a:cubicBezTo>
                    <a:pt x="734" y="6144"/>
                    <a:pt x="683" y="6195"/>
                    <a:pt x="683" y="6258"/>
                  </a:cubicBezTo>
                  <a:lnTo>
                    <a:pt x="683" y="6372"/>
                  </a:lnTo>
                  <a:lnTo>
                    <a:pt x="455" y="6372"/>
                  </a:lnTo>
                  <a:lnTo>
                    <a:pt x="455" y="5234"/>
                  </a:lnTo>
                  <a:lnTo>
                    <a:pt x="1263" y="523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7" name="Group 7"/>
          <p:cNvGrpSpPr/>
          <p:nvPr/>
        </p:nvGrpSpPr>
        <p:grpSpPr>
          <a:xfrm>
            <a:off x="8174522" y="2107432"/>
            <a:ext cx="665795" cy="665791"/>
            <a:chOff x="8174522" y="2107432"/>
            <a:chExt cx="665795" cy="665791"/>
          </a:xfrm>
        </p:grpSpPr>
        <p:sp>
          <p:nvSpPr>
            <p:cNvPr id="8" name="AutoShape 8"/>
            <p:cNvSpPr/>
            <p:nvPr/>
          </p:nvSpPr>
          <p:spPr>
            <a:xfrm>
              <a:off x="8174522" y="2107432"/>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9" name="Freeform 9"/>
            <p:cNvSpPr/>
            <p:nvPr/>
          </p:nvSpPr>
          <p:spPr>
            <a:xfrm>
              <a:off x="8354362" y="2273856"/>
              <a:ext cx="306115" cy="294843"/>
            </a:xfrm>
            <a:custGeom>
              <a:rect l="l" t="t" r="r" b="b"/>
              <a:pathLst>
                <a:path w="6825" h="5912">
                  <a:moveTo>
                    <a:pt x="3413" y="0"/>
                  </a:moveTo>
                  <a:lnTo>
                    <a:pt x="0" y="5912"/>
                  </a:lnTo>
                  <a:lnTo>
                    <a:pt x="6827" y="5912"/>
                  </a:lnTo>
                  <a:lnTo>
                    <a:pt x="3413" y="0"/>
                  </a:lnTo>
                  <a:close/>
                  <a:moveTo>
                    <a:pt x="3413" y="972"/>
                  </a:moveTo>
                  <a:lnTo>
                    <a:pt x="4489" y="2835"/>
                  </a:lnTo>
                  <a:lnTo>
                    <a:pt x="2338" y="2835"/>
                  </a:lnTo>
                  <a:lnTo>
                    <a:pt x="3413" y="972"/>
                  </a:lnTo>
                  <a:close/>
                  <a:moveTo>
                    <a:pt x="842" y="5426"/>
                  </a:moveTo>
                  <a:lnTo>
                    <a:pt x="1917" y="3564"/>
                  </a:lnTo>
                  <a:lnTo>
                    <a:pt x="2993" y="5426"/>
                  </a:lnTo>
                  <a:lnTo>
                    <a:pt x="842" y="5426"/>
                  </a:lnTo>
                  <a:close/>
                  <a:moveTo>
                    <a:pt x="2338" y="3321"/>
                  </a:moveTo>
                  <a:lnTo>
                    <a:pt x="4489" y="3321"/>
                  </a:lnTo>
                  <a:lnTo>
                    <a:pt x="3413" y="5183"/>
                  </a:lnTo>
                  <a:lnTo>
                    <a:pt x="2338" y="3321"/>
                  </a:lnTo>
                  <a:close/>
                  <a:moveTo>
                    <a:pt x="4910" y="3564"/>
                  </a:moveTo>
                  <a:lnTo>
                    <a:pt x="5985" y="5426"/>
                  </a:lnTo>
                  <a:lnTo>
                    <a:pt x="3834" y="5426"/>
                  </a:lnTo>
                  <a:lnTo>
                    <a:pt x="4910" y="356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0" name="Group 10"/>
          <p:cNvGrpSpPr/>
          <p:nvPr/>
        </p:nvGrpSpPr>
        <p:grpSpPr>
          <a:xfrm>
            <a:off x="4252748" y="4178300"/>
            <a:ext cx="665795" cy="665791"/>
            <a:chOff x="4252748" y="4178300"/>
            <a:chExt cx="665795" cy="665791"/>
          </a:xfrm>
        </p:grpSpPr>
        <p:sp>
          <p:nvSpPr>
            <p:cNvPr id="11" name="AutoShape 11"/>
            <p:cNvSpPr/>
            <p:nvPr/>
          </p:nvSpPr>
          <p:spPr>
            <a:xfrm>
              <a:off x="4252748" y="4178300"/>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2" name="Freeform 12"/>
            <p:cNvSpPr/>
            <p:nvPr/>
          </p:nvSpPr>
          <p:spPr>
            <a:xfrm>
              <a:off x="4432588" y="4363773"/>
              <a:ext cx="306115" cy="294843"/>
            </a:xfrm>
            <a:custGeom>
              <a:rect l="l" t="t" r="r" b="b"/>
              <a:pathLst>
                <a:path w="597921" h="598324">
                  <a:moveTo>
                    <a:pt x="297615" y="96957"/>
                  </a:moveTo>
                  <a:cubicBezTo>
                    <a:pt x="311959" y="96957"/>
                    <a:pt x="323434" y="108416"/>
                    <a:pt x="323434" y="122740"/>
                  </a:cubicBezTo>
                  <a:lnTo>
                    <a:pt x="323434" y="289852"/>
                  </a:lnTo>
                  <a:lnTo>
                    <a:pt x="462572" y="289852"/>
                  </a:lnTo>
                  <a:cubicBezTo>
                    <a:pt x="476438" y="289852"/>
                    <a:pt x="487913" y="301311"/>
                    <a:pt x="487913" y="315157"/>
                  </a:cubicBezTo>
                  <a:cubicBezTo>
                    <a:pt x="487913" y="329004"/>
                    <a:pt x="476438" y="340463"/>
                    <a:pt x="462572" y="340463"/>
                  </a:cubicBezTo>
                  <a:lnTo>
                    <a:pt x="297615" y="340463"/>
                  </a:lnTo>
                  <a:cubicBezTo>
                    <a:pt x="283749" y="340463"/>
                    <a:pt x="272274" y="329004"/>
                    <a:pt x="272274" y="315157"/>
                  </a:cubicBezTo>
                  <a:lnTo>
                    <a:pt x="272274" y="122740"/>
                  </a:lnTo>
                  <a:cubicBezTo>
                    <a:pt x="272274" y="108416"/>
                    <a:pt x="283749" y="96957"/>
                    <a:pt x="297615" y="96957"/>
                  </a:cubicBezTo>
                  <a:close/>
                  <a:moveTo>
                    <a:pt x="298127" y="0"/>
                  </a:moveTo>
                  <a:cubicBezTo>
                    <a:pt x="463564" y="0"/>
                    <a:pt x="597921" y="134181"/>
                    <a:pt x="597921" y="299401"/>
                  </a:cubicBezTo>
                  <a:cubicBezTo>
                    <a:pt x="597921" y="464143"/>
                    <a:pt x="463564" y="598324"/>
                    <a:pt x="298127" y="598324"/>
                  </a:cubicBezTo>
                  <a:cubicBezTo>
                    <a:pt x="188155" y="598324"/>
                    <a:pt x="87268" y="538635"/>
                    <a:pt x="35150" y="442177"/>
                  </a:cubicBezTo>
                  <a:cubicBezTo>
                    <a:pt x="33238" y="438835"/>
                    <a:pt x="32760" y="435492"/>
                    <a:pt x="34194" y="432149"/>
                  </a:cubicBezTo>
                  <a:cubicBezTo>
                    <a:pt x="35150" y="428807"/>
                    <a:pt x="37541" y="425942"/>
                    <a:pt x="40410" y="424509"/>
                  </a:cubicBezTo>
                  <a:lnTo>
                    <a:pt x="74836" y="407796"/>
                  </a:lnTo>
                  <a:cubicBezTo>
                    <a:pt x="81052" y="404931"/>
                    <a:pt x="88702" y="407319"/>
                    <a:pt x="91571" y="413049"/>
                  </a:cubicBezTo>
                  <a:cubicBezTo>
                    <a:pt x="133169" y="488018"/>
                    <a:pt x="212540" y="534815"/>
                    <a:pt x="298127" y="534815"/>
                  </a:cubicBezTo>
                  <a:cubicBezTo>
                    <a:pt x="428181" y="534815"/>
                    <a:pt x="534328" y="429284"/>
                    <a:pt x="534328" y="299401"/>
                  </a:cubicBezTo>
                  <a:cubicBezTo>
                    <a:pt x="534328" y="169517"/>
                    <a:pt x="428181" y="63509"/>
                    <a:pt x="298127" y="63509"/>
                  </a:cubicBezTo>
                  <a:cubicBezTo>
                    <a:pt x="242185" y="63509"/>
                    <a:pt x="187677" y="83565"/>
                    <a:pt x="145123" y="120333"/>
                  </a:cubicBezTo>
                  <a:lnTo>
                    <a:pt x="200587" y="142299"/>
                  </a:lnTo>
                  <a:cubicBezTo>
                    <a:pt x="204890" y="144209"/>
                    <a:pt x="207759" y="148029"/>
                    <a:pt x="208237" y="152327"/>
                  </a:cubicBezTo>
                  <a:cubicBezTo>
                    <a:pt x="208715" y="157102"/>
                    <a:pt x="207281" y="161399"/>
                    <a:pt x="203456" y="164265"/>
                  </a:cubicBezTo>
                  <a:lnTo>
                    <a:pt x="48060" y="285553"/>
                  </a:lnTo>
                  <a:cubicBezTo>
                    <a:pt x="44235" y="288418"/>
                    <a:pt x="39454" y="289373"/>
                    <a:pt x="35150" y="287463"/>
                  </a:cubicBezTo>
                  <a:cubicBezTo>
                    <a:pt x="31325" y="285553"/>
                    <a:pt x="27978" y="281733"/>
                    <a:pt x="27500" y="277435"/>
                  </a:cubicBezTo>
                  <a:lnTo>
                    <a:pt x="246" y="82132"/>
                  </a:lnTo>
                  <a:cubicBezTo>
                    <a:pt x="-710" y="77835"/>
                    <a:pt x="1203" y="73060"/>
                    <a:pt x="4550" y="70194"/>
                  </a:cubicBezTo>
                  <a:cubicBezTo>
                    <a:pt x="8375" y="67807"/>
                    <a:pt x="13156" y="66852"/>
                    <a:pt x="17459" y="68762"/>
                  </a:cubicBezTo>
                  <a:lnTo>
                    <a:pt x="80574" y="94070"/>
                  </a:lnTo>
                  <a:cubicBezTo>
                    <a:pt x="137472" y="33426"/>
                    <a:pt x="214931" y="0"/>
                    <a:pt x="298127"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3" name="Group 13"/>
          <p:cNvGrpSpPr/>
          <p:nvPr/>
        </p:nvGrpSpPr>
        <p:grpSpPr>
          <a:xfrm>
            <a:off x="7274660" y="4178300"/>
            <a:ext cx="665795" cy="665791"/>
            <a:chOff x="7274660" y="4178300"/>
            <a:chExt cx="665795" cy="665791"/>
          </a:xfrm>
        </p:grpSpPr>
        <p:sp>
          <p:nvSpPr>
            <p:cNvPr id="14" name="AutoShape 14"/>
            <p:cNvSpPr/>
            <p:nvPr/>
          </p:nvSpPr>
          <p:spPr>
            <a:xfrm>
              <a:off x="7274660" y="4178300"/>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5" name="Freeform 15"/>
            <p:cNvSpPr/>
            <p:nvPr/>
          </p:nvSpPr>
          <p:spPr>
            <a:xfrm>
              <a:off x="7469003" y="4363774"/>
              <a:ext cx="306115" cy="294843"/>
            </a:xfrm>
            <a:custGeom>
              <a:rect l="l" t="t" r="r" b="b"/>
              <a:pathLst>
                <a:path w="582235" h="606722">
                  <a:moveTo>
                    <a:pt x="0" y="404481"/>
                  </a:moveTo>
                  <a:lnTo>
                    <a:pt x="101261" y="404481"/>
                  </a:lnTo>
                  <a:lnTo>
                    <a:pt x="101261" y="606722"/>
                  </a:lnTo>
                  <a:lnTo>
                    <a:pt x="0" y="606722"/>
                  </a:lnTo>
                  <a:close/>
                  <a:moveTo>
                    <a:pt x="151927" y="328623"/>
                  </a:moveTo>
                  <a:lnTo>
                    <a:pt x="253188" y="328623"/>
                  </a:lnTo>
                  <a:lnTo>
                    <a:pt x="253188" y="606722"/>
                  </a:lnTo>
                  <a:lnTo>
                    <a:pt x="151927" y="606722"/>
                  </a:lnTo>
                  <a:close/>
                  <a:moveTo>
                    <a:pt x="303855" y="252766"/>
                  </a:moveTo>
                  <a:lnTo>
                    <a:pt x="405046" y="252766"/>
                  </a:lnTo>
                  <a:lnTo>
                    <a:pt x="405046" y="606722"/>
                  </a:lnTo>
                  <a:lnTo>
                    <a:pt x="303855" y="606722"/>
                  </a:lnTo>
                  <a:close/>
                  <a:moveTo>
                    <a:pt x="455711" y="202241"/>
                  </a:moveTo>
                  <a:lnTo>
                    <a:pt x="556972" y="202241"/>
                  </a:lnTo>
                  <a:lnTo>
                    <a:pt x="556972" y="606722"/>
                  </a:lnTo>
                  <a:lnTo>
                    <a:pt x="455711" y="606722"/>
                  </a:lnTo>
                  <a:close/>
                  <a:moveTo>
                    <a:pt x="455697" y="0"/>
                  </a:moveTo>
                  <a:lnTo>
                    <a:pt x="556785" y="0"/>
                  </a:lnTo>
                  <a:lnTo>
                    <a:pt x="556874" y="0"/>
                  </a:lnTo>
                  <a:lnTo>
                    <a:pt x="556963" y="0"/>
                  </a:lnTo>
                  <a:cubicBezTo>
                    <a:pt x="557230" y="0"/>
                    <a:pt x="557408" y="0"/>
                    <a:pt x="557675" y="0"/>
                  </a:cubicBezTo>
                  <a:cubicBezTo>
                    <a:pt x="558298" y="89"/>
                    <a:pt x="558832" y="89"/>
                    <a:pt x="559366" y="89"/>
                  </a:cubicBezTo>
                  <a:cubicBezTo>
                    <a:pt x="559811" y="178"/>
                    <a:pt x="560256" y="267"/>
                    <a:pt x="560611" y="267"/>
                  </a:cubicBezTo>
                  <a:cubicBezTo>
                    <a:pt x="561056" y="356"/>
                    <a:pt x="561412" y="444"/>
                    <a:pt x="561857" y="444"/>
                  </a:cubicBezTo>
                  <a:cubicBezTo>
                    <a:pt x="562302" y="533"/>
                    <a:pt x="562747" y="711"/>
                    <a:pt x="563192" y="800"/>
                  </a:cubicBezTo>
                  <a:cubicBezTo>
                    <a:pt x="563548" y="889"/>
                    <a:pt x="563904" y="978"/>
                    <a:pt x="564171" y="1067"/>
                  </a:cubicBezTo>
                  <a:cubicBezTo>
                    <a:pt x="564616" y="1156"/>
                    <a:pt x="565061" y="1333"/>
                    <a:pt x="565506" y="1511"/>
                  </a:cubicBezTo>
                  <a:cubicBezTo>
                    <a:pt x="565862" y="1600"/>
                    <a:pt x="566218" y="1778"/>
                    <a:pt x="566574" y="1867"/>
                  </a:cubicBezTo>
                  <a:cubicBezTo>
                    <a:pt x="566929" y="2044"/>
                    <a:pt x="567285" y="2222"/>
                    <a:pt x="567730" y="2400"/>
                  </a:cubicBezTo>
                  <a:cubicBezTo>
                    <a:pt x="568086" y="2578"/>
                    <a:pt x="568442" y="2755"/>
                    <a:pt x="568798" y="2933"/>
                  </a:cubicBezTo>
                  <a:cubicBezTo>
                    <a:pt x="569154" y="3111"/>
                    <a:pt x="569421" y="3289"/>
                    <a:pt x="569777" y="3467"/>
                  </a:cubicBezTo>
                  <a:cubicBezTo>
                    <a:pt x="570133" y="3733"/>
                    <a:pt x="570578" y="4000"/>
                    <a:pt x="570934" y="4178"/>
                  </a:cubicBezTo>
                  <a:cubicBezTo>
                    <a:pt x="571201" y="4444"/>
                    <a:pt x="571557" y="4622"/>
                    <a:pt x="571824" y="4800"/>
                  </a:cubicBezTo>
                  <a:cubicBezTo>
                    <a:pt x="572180" y="5155"/>
                    <a:pt x="572536" y="5422"/>
                    <a:pt x="572891" y="5689"/>
                  </a:cubicBezTo>
                  <a:cubicBezTo>
                    <a:pt x="573247" y="5955"/>
                    <a:pt x="573514" y="6222"/>
                    <a:pt x="573781" y="6489"/>
                  </a:cubicBezTo>
                  <a:cubicBezTo>
                    <a:pt x="574137" y="6755"/>
                    <a:pt x="574493" y="7022"/>
                    <a:pt x="574760" y="7289"/>
                  </a:cubicBezTo>
                  <a:cubicBezTo>
                    <a:pt x="575205" y="7733"/>
                    <a:pt x="575561" y="8178"/>
                    <a:pt x="575917" y="8533"/>
                  </a:cubicBezTo>
                  <a:cubicBezTo>
                    <a:pt x="576095" y="8711"/>
                    <a:pt x="576273" y="8889"/>
                    <a:pt x="576451" y="9066"/>
                  </a:cubicBezTo>
                  <a:cubicBezTo>
                    <a:pt x="576451" y="9155"/>
                    <a:pt x="576451" y="9155"/>
                    <a:pt x="576451" y="9155"/>
                  </a:cubicBezTo>
                  <a:cubicBezTo>
                    <a:pt x="576985" y="9777"/>
                    <a:pt x="577519" y="10489"/>
                    <a:pt x="577964" y="11200"/>
                  </a:cubicBezTo>
                  <a:cubicBezTo>
                    <a:pt x="577964" y="11200"/>
                    <a:pt x="578053" y="11289"/>
                    <a:pt x="578053" y="11289"/>
                  </a:cubicBezTo>
                  <a:cubicBezTo>
                    <a:pt x="578498" y="12000"/>
                    <a:pt x="578854" y="12622"/>
                    <a:pt x="579209" y="13244"/>
                  </a:cubicBezTo>
                  <a:cubicBezTo>
                    <a:pt x="579387" y="13600"/>
                    <a:pt x="579565" y="13955"/>
                    <a:pt x="579743" y="14222"/>
                  </a:cubicBezTo>
                  <a:cubicBezTo>
                    <a:pt x="579921" y="14666"/>
                    <a:pt x="580099" y="15111"/>
                    <a:pt x="580277" y="15555"/>
                  </a:cubicBezTo>
                  <a:cubicBezTo>
                    <a:pt x="580455" y="15911"/>
                    <a:pt x="580633" y="16266"/>
                    <a:pt x="580722" y="16711"/>
                  </a:cubicBezTo>
                  <a:cubicBezTo>
                    <a:pt x="580900" y="17066"/>
                    <a:pt x="581078" y="17422"/>
                    <a:pt x="581167" y="17866"/>
                  </a:cubicBezTo>
                  <a:cubicBezTo>
                    <a:pt x="581256" y="18311"/>
                    <a:pt x="581434" y="18755"/>
                    <a:pt x="581523" y="19199"/>
                  </a:cubicBezTo>
                  <a:cubicBezTo>
                    <a:pt x="581612" y="19555"/>
                    <a:pt x="581701" y="19910"/>
                    <a:pt x="581790" y="20266"/>
                  </a:cubicBezTo>
                  <a:cubicBezTo>
                    <a:pt x="581879" y="20977"/>
                    <a:pt x="582057" y="21777"/>
                    <a:pt x="582146" y="22488"/>
                  </a:cubicBezTo>
                  <a:cubicBezTo>
                    <a:pt x="582146" y="22577"/>
                    <a:pt x="582146" y="22666"/>
                    <a:pt x="582146" y="22666"/>
                  </a:cubicBezTo>
                  <a:cubicBezTo>
                    <a:pt x="582235" y="23555"/>
                    <a:pt x="582235" y="24355"/>
                    <a:pt x="582235" y="25244"/>
                  </a:cubicBezTo>
                  <a:lnTo>
                    <a:pt x="582235" y="126396"/>
                  </a:lnTo>
                  <a:cubicBezTo>
                    <a:pt x="582235" y="140351"/>
                    <a:pt x="570934" y="151728"/>
                    <a:pt x="556963" y="151728"/>
                  </a:cubicBezTo>
                  <a:cubicBezTo>
                    <a:pt x="542992" y="151728"/>
                    <a:pt x="531691" y="140351"/>
                    <a:pt x="531691" y="126396"/>
                  </a:cubicBezTo>
                  <a:lnTo>
                    <a:pt x="531691" y="79286"/>
                  </a:lnTo>
                  <a:lnTo>
                    <a:pt x="421260" y="171106"/>
                  </a:lnTo>
                  <a:cubicBezTo>
                    <a:pt x="410582" y="180083"/>
                    <a:pt x="394564" y="178572"/>
                    <a:pt x="385666" y="167906"/>
                  </a:cubicBezTo>
                  <a:cubicBezTo>
                    <a:pt x="376678" y="157150"/>
                    <a:pt x="378191" y="141240"/>
                    <a:pt x="388869" y="132262"/>
                  </a:cubicBezTo>
                  <a:lnTo>
                    <a:pt x="487020" y="50576"/>
                  </a:lnTo>
                  <a:lnTo>
                    <a:pt x="455697" y="50576"/>
                  </a:lnTo>
                  <a:cubicBezTo>
                    <a:pt x="441727" y="50576"/>
                    <a:pt x="430425" y="39288"/>
                    <a:pt x="430425" y="25244"/>
                  </a:cubicBezTo>
                  <a:cubicBezTo>
                    <a:pt x="430425" y="11289"/>
                    <a:pt x="441727" y="0"/>
                    <a:pt x="455697"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6" name="AutoShape 16"/>
          <p:cNvSpPr/>
          <p:nvPr/>
        </p:nvSpPr>
        <p:spPr>
          <a:xfrm>
            <a:off x="633036" y="2037683"/>
            <a:ext cx="2553871" cy="42262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spcBef>
                <a:spcPts val="270"/>
              </a:spcBef>
              <a:defRPr/>
            </a:pPr>
            <a:r>
              <a:rPr lang="en-US" sz="1575" b="1">
                <a:solidFill>
                  <a:schemeClr val="accent1">
                    <a:alpha val="100000"/>
                  </a:schemeClr>
                </a:solidFill>
                <a:latin typeface="Microsoft Yahei"/>
                <a:ea typeface="Microsoft Yahei"/>
                <a:cs typeface="Microsoft Yahei"/>
              </a:rPr>
              <a:t>确定募捐目标</a:t>
            </a:r>
            <a:endParaRPr lang="en-US" sz="1100"/>
          </a:p>
        </p:txBody>
      </p:sp>
      <p:sp>
        <p:nvSpPr>
          <p:cNvPr id="17" name="AutoShape 17"/>
          <p:cNvSpPr/>
          <p:nvPr/>
        </p:nvSpPr>
        <p:spPr>
          <a:xfrm>
            <a:off x="1940528" y="4661950"/>
            <a:ext cx="2084356" cy="403578"/>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575" b="1">
                <a:solidFill>
                  <a:schemeClr val="accent1">
                    <a:alpha val="100000"/>
                  </a:schemeClr>
                </a:solidFill>
                <a:latin typeface="Microsoft Yahei"/>
                <a:ea typeface="Microsoft Yahei"/>
                <a:cs typeface="Microsoft Yahei"/>
              </a:rPr>
              <a:t>设计募捐策略</a:t>
            </a:r>
            <a:endParaRPr lang="en-US" sz="1100"/>
          </a:p>
        </p:txBody>
      </p:sp>
      <p:sp>
        <p:nvSpPr>
          <p:cNvPr id="18" name="AutoShape 18"/>
          <p:cNvSpPr/>
          <p:nvPr/>
        </p:nvSpPr>
        <p:spPr>
          <a:xfrm>
            <a:off x="9015108" y="2037683"/>
            <a:ext cx="2569478" cy="44168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575" b="1">
                <a:solidFill>
                  <a:schemeClr val="accent1">
                    <a:alpha val="100000"/>
                  </a:schemeClr>
                </a:solidFill>
                <a:latin typeface="Microsoft Yahei"/>
                <a:ea typeface="Microsoft Yahei"/>
                <a:cs typeface="Microsoft Yahei"/>
              </a:rPr>
              <a:t>募捐活动推广</a:t>
            </a:r>
            <a:endParaRPr lang="en-US" sz="1100"/>
          </a:p>
        </p:txBody>
      </p:sp>
      <p:sp>
        <p:nvSpPr>
          <p:cNvPr id="19" name="AutoShape 19"/>
          <p:cNvSpPr/>
          <p:nvPr/>
        </p:nvSpPr>
        <p:spPr>
          <a:xfrm>
            <a:off x="8314658" y="4661950"/>
            <a:ext cx="2084356" cy="42262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defRPr/>
            </a:pPr>
            <a:r>
              <a:rPr lang="en-US" sz="1575" b="1">
                <a:solidFill>
                  <a:schemeClr val="accent1">
                    <a:alpha val="100000"/>
                  </a:schemeClr>
                </a:solidFill>
                <a:latin typeface="Microsoft Yahei"/>
                <a:ea typeface="Microsoft Yahei"/>
                <a:cs typeface="Microsoft Yahei"/>
              </a:rPr>
              <a:t>募捐后续跟进</a:t>
            </a:r>
            <a:endParaRPr lang="en-US" sz="1100"/>
          </a:p>
        </p:txBody>
      </p:sp>
      <p:grpSp>
        <p:nvGrpSpPr>
          <p:cNvPr id="20" name="Group 20"/>
          <p:cNvGrpSpPr/>
          <p:nvPr/>
        </p:nvGrpSpPr>
        <p:grpSpPr>
          <a:xfrm>
            <a:off x="454963" y="93878"/>
            <a:ext cx="10641129" cy="914400"/>
            <a:chOff x="454963" y="93878"/>
            <a:chExt cx="10641129" cy="914400"/>
          </a:xfrm>
        </p:grpSpPr>
        <p:sp>
          <p:nvSpPr>
            <p:cNvPr id="21" name="AutoShape 2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TextBox 4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募捐策略设计及实施</a:t>
              </a:r>
            </a:p>
          </p:txBody>
        </p:sp>
      </p:grpSp>
      <p:sp>
        <p:nvSpPr>
          <p:cNvPr id="42" name="TextBox 42"/>
          <p:cNvSpPr txBox="1"/>
          <p:nvPr/>
        </p:nvSpPr>
        <p:spPr>
          <a:xfrm>
            <a:off x="633255" y="2402205"/>
            <a:ext cx="2553653" cy="1082789"/>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spcBef>
                <a:spcPts val="375"/>
              </a:spcBef>
            </a:pPr>
            <a:r>
              <a:rPr lang="en-US" sz="1350">
                <a:solidFill>
                  <a:schemeClr val="dk1">
                    <a:alpha val="100000"/>
                  </a:schemeClr>
                </a:solidFill>
                <a:latin typeface="Microsoft Yahei"/>
                <a:ea typeface="Microsoft Yahei"/>
                <a:cs typeface="Microsoft Yahei"/>
              </a:rPr>
              <a:t>明确募捐的金额、时间和对象，为募捐活动提供清晰的方向。</a:t>
            </a:r>
          </a:p>
        </p:txBody>
      </p:sp>
      <p:sp>
        <p:nvSpPr>
          <p:cNvPr id="43" name="TextBox 43"/>
          <p:cNvSpPr txBox="1"/>
          <p:nvPr/>
        </p:nvSpPr>
        <p:spPr>
          <a:xfrm>
            <a:off x="9015108" y="2402205"/>
            <a:ext cx="2553653" cy="1082789"/>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pPr>
            <a:r>
              <a:rPr lang="en-US" sz="1350">
                <a:solidFill>
                  <a:schemeClr val="dk1">
                    <a:alpha val="100000"/>
                  </a:schemeClr>
                </a:solidFill>
                <a:latin typeface="Microsoft Yahei"/>
                <a:ea typeface="Microsoft Yahei"/>
                <a:cs typeface="Microsoft Yahei"/>
              </a:rPr>
              <a:t>通过社交媒体、新闻媒体、邮件等多种渠道宣传募捐活动，提高公众知晓度和参与度。</a:t>
            </a:r>
          </a:p>
        </p:txBody>
      </p:sp>
      <p:sp>
        <p:nvSpPr>
          <p:cNvPr id="44" name="TextBox 44"/>
          <p:cNvSpPr txBox="1"/>
          <p:nvPr/>
        </p:nvSpPr>
        <p:spPr>
          <a:xfrm>
            <a:off x="1940528" y="5112856"/>
            <a:ext cx="2553653" cy="1082789"/>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pPr>
            <a:r>
              <a:rPr lang="en-US" sz="1350">
                <a:solidFill>
                  <a:schemeClr val="dk1">
                    <a:alpha val="100000"/>
                  </a:schemeClr>
                </a:solidFill>
                <a:latin typeface="Microsoft Yahei"/>
                <a:ea typeface="Microsoft Yahei"/>
                <a:cs typeface="Microsoft Yahei"/>
              </a:rPr>
              <a:t>根据目标受众的特点，制定合适的募捐策略，如线上募捐、线下募捐、定向募捐等。</a:t>
            </a:r>
          </a:p>
        </p:txBody>
      </p:sp>
      <p:sp>
        <p:nvSpPr>
          <p:cNvPr id="45" name="TextBox 45"/>
          <p:cNvSpPr txBox="1"/>
          <p:nvPr/>
        </p:nvSpPr>
        <p:spPr>
          <a:xfrm>
            <a:off x="7845361" y="5065527"/>
            <a:ext cx="2553653" cy="1082789"/>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spcBef>
                <a:spcPts val="375"/>
              </a:spcBef>
            </a:pPr>
            <a:r>
              <a:rPr lang="en-US" sz="1350">
                <a:solidFill>
                  <a:schemeClr val="dk1">
                    <a:alpha val="100000"/>
                  </a:schemeClr>
                </a:solidFill>
                <a:latin typeface="Microsoft Yahei"/>
                <a:ea typeface="Microsoft Yahei"/>
                <a:cs typeface="Microsoft Yahei"/>
              </a:rPr>
              <a:t>对参与募捐的捐赠者进行感谢和后续跟进，建立良好的互动关系，为未来的募捐活动打下基础。</a:t>
            </a: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blip>
          <a:srcRect l="15115" r="15115"/>
          <a:stretch>
            <a:fillRect/>
          </a:stretch>
        </p:blipFill>
        <p:spPr>
          <a:xfrm>
            <a:off x="8422415" y="1165018"/>
            <a:ext cx="3769585" cy="5168746"/>
          </a:xfrm>
          <a:prstGeom prst="ellipse">
            <a:avLst/>
          </a:prstGeom>
        </p:spPr>
      </p:pic>
      <p:sp>
        <p:nvSpPr>
          <p:cNvPr id="3" name="AutoShape 3"/>
          <p:cNvSpPr/>
          <p:nvPr/>
        </p:nvSpPr>
        <p:spPr>
          <a:xfrm>
            <a:off x="1049459" y="1392873"/>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39110"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601242" y="248110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密切关注政府发布的关于慈善机构的政策文件，及时了解政策变化。</a:t>
            </a:r>
          </a:p>
        </p:txBody>
      </p:sp>
      <p:sp>
        <p:nvSpPr>
          <p:cNvPr id="6" name="AutoShape 6"/>
          <p:cNvSpPr/>
          <p:nvPr/>
        </p:nvSpPr>
        <p:spPr>
          <a:xfrm>
            <a:off x="3099145"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TextBox 7"/>
          <p:cNvSpPr txBox="1"/>
          <p:nvPr/>
        </p:nvSpPr>
        <p:spPr>
          <a:xfrm>
            <a:off x="784885" y="1602358"/>
            <a:ext cx="3048000" cy="552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了解政策动向</a:t>
            </a:r>
          </a:p>
        </p:txBody>
      </p:sp>
      <p:sp>
        <p:nvSpPr>
          <p:cNvPr id="8" name="TextBox 8"/>
          <p:cNvSpPr txBox="1"/>
          <p:nvPr/>
        </p:nvSpPr>
        <p:spPr>
          <a:xfrm>
            <a:off x="4405571" y="248110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根据政策要求，积极申请政府提供的各类补助，如项目补助、运营补助等。</a:t>
            </a:r>
          </a:p>
        </p:txBody>
      </p:sp>
      <p:grpSp>
        <p:nvGrpSpPr>
          <p:cNvPr id="9" name="Group 9"/>
          <p:cNvGrpSpPr/>
          <p:nvPr/>
        </p:nvGrpSpPr>
        <p:grpSpPr>
          <a:xfrm>
            <a:off x="4343439" y="1390903"/>
            <a:ext cx="3535395" cy="975360"/>
            <a:chOff x="4343439" y="1390903"/>
            <a:chExt cx="3535395" cy="975360"/>
          </a:xfrm>
        </p:grpSpPr>
        <p:sp>
          <p:nvSpPr>
            <p:cNvPr id="10" name="AutoShape 10"/>
            <p:cNvSpPr/>
            <p:nvPr/>
          </p:nvSpPr>
          <p:spPr>
            <a:xfrm>
              <a:off x="4854091" y="1391888"/>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4343439"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903474"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3" name="TextBox 13"/>
          <p:cNvSpPr txBox="1"/>
          <p:nvPr/>
        </p:nvSpPr>
        <p:spPr>
          <a:xfrm>
            <a:off x="4587137" y="1601372"/>
            <a:ext cx="3048000" cy="552450"/>
          </a:xfrm>
          <a:prstGeom prst="rect">
            <a:avLst/>
          </a:prstGeom>
        </p:spPr>
        <p:txBody>
          <a:bodyPr vert="horz" wrap="square" lIns="123825" tIns="123825" rIns="57150" bIns="1238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申请政府补助</a:t>
            </a:r>
          </a:p>
        </p:txBody>
      </p:sp>
      <p:sp>
        <p:nvSpPr>
          <p:cNvPr id="14" name="AutoShape 14"/>
          <p:cNvSpPr/>
          <p:nvPr/>
        </p:nvSpPr>
        <p:spPr>
          <a:xfrm>
            <a:off x="1049459" y="3941002"/>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39110"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TextBox 16"/>
          <p:cNvSpPr txBox="1"/>
          <p:nvPr/>
        </p:nvSpPr>
        <p:spPr>
          <a:xfrm>
            <a:off x="601242" y="504142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合理利用慈善机构享有的税收优惠政策，降低机构运营成本。</a:t>
            </a:r>
          </a:p>
        </p:txBody>
      </p:sp>
      <p:sp>
        <p:nvSpPr>
          <p:cNvPr id="17" name="AutoShape 17"/>
          <p:cNvSpPr/>
          <p:nvPr/>
        </p:nvSpPr>
        <p:spPr>
          <a:xfrm>
            <a:off x="3099145"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TextBox 18"/>
          <p:cNvSpPr txBox="1"/>
          <p:nvPr/>
        </p:nvSpPr>
        <p:spPr>
          <a:xfrm>
            <a:off x="784885" y="4150486"/>
            <a:ext cx="3066513" cy="552450"/>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利用税收优惠政策</a:t>
            </a:r>
          </a:p>
        </p:txBody>
      </p:sp>
      <p:sp>
        <p:nvSpPr>
          <p:cNvPr id="19" name="AutoShape 19"/>
          <p:cNvSpPr/>
          <p:nvPr/>
        </p:nvSpPr>
        <p:spPr>
          <a:xfrm>
            <a:off x="4853788" y="3941002"/>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343439"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TextBox 21"/>
          <p:cNvSpPr txBox="1"/>
          <p:nvPr/>
        </p:nvSpPr>
        <p:spPr>
          <a:xfrm>
            <a:off x="4405571" y="504142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与相关部门保持密切联系，争取更多的政策支持和资源倾斜。</a:t>
            </a:r>
          </a:p>
        </p:txBody>
      </p:sp>
      <p:sp>
        <p:nvSpPr>
          <p:cNvPr id="22" name="AutoShape 22"/>
          <p:cNvSpPr/>
          <p:nvPr/>
        </p:nvSpPr>
        <p:spPr>
          <a:xfrm>
            <a:off x="6903474"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TextBox 23"/>
          <p:cNvSpPr txBox="1"/>
          <p:nvPr/>
        </p:nvSpPr>
        <p:spPr>
          <a:xfrm>
            <a:off x="4587137" y="4150486"/>
            <a:ext cx="3048000" cy="552450"/>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加强与政府部门的沟通与合作</a:t>
            </a:r>
          </a:p>
        </p:txBody>
      </p:sp>
      <p:grpSp>
        <p:nvGrpSpPr>
          <p:cNvPr id="24" name="Group 24"/>
          <p:cNvGrpSpPr/>
          <p:nvPr/>
        </p:nvGrpSpPr>
        <p:grpSpPr>
          <a:xfrm>
            <a:off x="454963" y="93878"/>
            <a:ext cx="10641129" cy="914400"/>
            <a:chOff x="454963" y="93878"/>
            <a:chExt cx="10641129" cy="914400"/>
          </a:xfrm>
        </p:grpSpPr>
        <p:sp>
          <p:nvSpPr>
            <p:cNvPr id="25" name="AutoShape 2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TextBox 4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政府补助与政策支持利用</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https://d.book118.com/045201112012011110</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FFFFFF"/>
      </a:dk1>
      <a:lt1>
        <a:srgbClr val="001D4F"/>
      </a:lt1>
      <a:dk2>
        <a:srgbClr val="DEF6FF"/>
      </a:dk2>
      <a:lt2>
        <a:srgbClr val="000000"/>
      </a:lt2>
      <a:accent1>
        <a:srgbClr val="00B6FF"/>
      </a:accent1>
      <a:accent2>
        <a:srgbClr val="405DFF"/>
      </a:accent2>
      <a:accent3>
        <a:srgbClr val="2947E8"/>
      </a:accent3>
      <a:accent4>
        <a:srgbClr val="27DFF4"/>
      </a:accent4>
      <a:accent5>
        <a:srgbClr val="2FE8B7"/>
      </a:accent5>
      <a:accent6>
        <a:srgbClr val="FCC526"/>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88</Paragraphs>
  <Slides>14</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14</vt:i4>
      </vt:variant>
    </vt:vector>
  </HeadingPairs>
  <TitlesOfParts>
    <vt:vector baseType="lpstr" size="18">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2024-09-15T03:53:01.579</cp:lastPrinted>
  <dcterms:created xsi:type="dcterms:W3CDTF">2024-09-14T19:53:01Z</dcterms:created>
  <dcterms:modified xsi:type="dcterms:W3CDTF">2024-09-14T19:53:03Z</dcterms:modified>
</cp:coreProperties>
</file>