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48D1F9-1DE1-40A1-8306-35F8E904A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E2E8EC-CE99-4278-9EAC-8FBC081E6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41CE7F-8DC1-46D4-8D54-B2D4EFDDD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E23DD1-ADEB-4824-907B-BC5DBE8F2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26CC44-CF30-47D7-A0A4-A9DD4EB07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4E16A7-FAF3-4E08-B804-6B80386EE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794EE1-A6C8-4073-AD4B-12A25ECBB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888C8F-D47A-467B-B124-AD4DB81BA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22D4E9-B25C-4F9F-94AA-3401A9771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0977EB-2072-4417-BE0B-EA36F06BE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E99598-1848-4F66-958D-C80FFB86E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21421201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白血病健康教育护理课件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白血病的成因和类型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白血病的症状和诊断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白血病的护理和治疗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白血病患者的心理护理和生活指导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预防白血病的方法和注意事项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提高公众对白血病的认知，减少误解和恐惧。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帮助患者及其家庭了解白血病的治疗、护理和康复方法。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促进医患之间的沟通，提高治疗效果。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47813" y="4407218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38450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9670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7284451" y="1940227"/>
            <a:ext cx="550450" cy="526446"/>
            <a:chOff x="7284451" y="1940227"/>
            <a:chExt cx="550450" cy="526446"/>
          </a:xfrm>
        </p:grpSpPr>
        <p:sp>
          <p:nvSpPr>
            <p:cNvPr id="63" name="Freeform 63"/>
            <p:cNvSpPr/>
            <p:nvPr/>
          </p:nvSpPr>
          <p:spPr>
            <a:xfrm>
              <a:off x="7486190" y="2318655"/>
              <a:ext cx="148018" cy="148018"/>
            </a:xfrm>
            <a:custGeom>
              <a:rect l="l" t="t" r="r" b="b"/>
              <a:pathLst>
                <a:path w="412" h="412">
                  <a:moveTo>
                    <a:pt x="206" y="413"/>
                  </a:moveTo>
                  <a:lnTo>
                    <a:pt x="0" y="0"/>
                  </a:lnTo>
                  <a:lnTo>
                    <a:pt x="413" y="0"/>
                  </a:lnTo>
                  <a:lnTo>
                    <a:pt x="206" y="41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7284451" y="1940227"/>
              <a:ext cx="550450" cy="400622"/>
            </a:xfrm>
            <a:custGeom>
              <a:rect l="l" t="t" r="r" b="b"/>
              <a:pathLst>
                <a:path w="2438400" h="1774825">
                  <a:moveTo>
                    <a:pt x="290196" y="0"/>
                  </a:moveTo>
                  <a:cubicBezTo>
                    <a:pt x="2151973" y="0"/>
                    <a:pt x="2151973" y="0"/>
                    <a:pt x="2151973" y="0"/>
                  </a:cubicBezTo>
                  <a:cubicBezTo>
                    <a:pt x="2310262" y="0"/>
                    <a:pt x="2438400" y="128119"/>
                    <a:pt x="2438400" y="286384"/>
                  </a:cubicBezTo>
                  <a:lnTo>
                    <a:pt x="2438400" y="1484673"/>
                  </a:lnTo>
                  <a:cubicBezTo>
                    <a:pt x="2438400" y="1646706"/>
                    <a:pt x="2310262" y="1774825"/>
                    <a:pt x="2151973" y="1774825"/>
                  </a:cubicBezTo>
                  <a:cubicBezTo>
                    <a:pt x="290196" y="1774825"/>
                    <a:pt x="290196" y="1774825"/>
                    <a:pt x="290196" y="1774825"/>
                  </a:cubicBezTo>
                  <a:cubicBezTo>
                    <a:pt x="131907" y="1774825"/>
                    <a:pt x="0" y="1646706"/>
                    <a:pt x="0" y="1484673"/>
                  </a:cubicBezTo>
                  <a:cubicBezTo>
                    <a:pt x="0" y="286384"/>
                    <a:pt x="0" y="286384"/>
                    <a:pt x="0" y="286384"/>
                  </a:cubicBezTo>
                  <a:cubicBezTo>
                    <a:pt x="0" y="128119"/>
                    <a:pt x="131907" y="0"/>
                    <a:pt x="290196" y="0"/>
                  </a:cubicBezTo>
                  <a:close/>
                  <a:moveTo>
                    <a:pt x="471488" y="425450"/>
                  </a:moveTo>
                  <a:lnTo>
                    <a:pt x="471488" y="598488"/>
                  </a:lnTo>
                  <a:lnTo>
                    <a:pt x="1971676" y="598488"/>
                  </a:lnTo>
                  <a:lnTo>
                    <a:pt x="1971676" y="425450"/>
                  </a:lnTo>
                  <a:lnTo>
                    <a:pt x="471488" y="425450"/>
                  </a:lnTo>
                  <a:close/>
                  <a:moveTo>
                    <a:pt x="471488" y="801688"/>
                  </a:moveTo>
                  <a:lnTo>
                    <a:pt x="471488" y="971551"/>
                  </a:lnTo>
                  <a:lnTo>
                    <a:pt x="1971676" y="971551"/>
                  </a:lnTo>
                  <a:lnTo>
                    <a:pt x="1971676" y="801688"/>
                  </a:lnTo>
                  <a:lnTo>
                    <a:pt x="471488" y="801688"/>
                  </a:lnTo>
                  <a:close/>
                  <a:moveTo>
                    <a:pt x="471488" y="1174750"/>
                  </a:moveTo>
                  <a:lnTo>
                    <a:pt x="471488" y="1347788"/>
                  </a:lnTo>
                  <a:lnTo>
                    <a:pt x="1971676" y="1347788"/>
                  </a:lnTo>
                  <a:lnTo>
                    <a:pt x="1971676" y="1174750"/>
                  </a:lnTo>
                  <a:lnTo>
                    <a:pt x="471488" y="117475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5" name="Group 65"/>
          <p:cNvGrpSpPr/>
          <p:nvPr/>
        </p:nvGrpSpPr>
        <p:grpSpPr>
          <a:xfrm>
            <a:off x="4612704" y="3605816"/>
            <a:ext cx="534543" cy="529019"/>
            <a:chOff x="4612704" y="3605816"/>
            <a:chExt cx="534543" cy="529019"/>
          </a:xfrm>
        </p:grpSpPr>
        <p:sp>
          <p:nvSpPr>
            <p:cNvPr id="66" name="Freeform 66"/>
            <p:cNvSpPr/>
            <p:nvPr/>
          </p:nvSpPr>
          <p:spPr>
            <a:xfrm>
              <a:off x="4612704" y="3902234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12704" y="3605816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1862868" y="5125181"/>
            <a:ext cx="477964" cy="611315"/>
            <a:chOff x="1862868" y="5125181"/>
            <a:chExt cx="477964" cy="611315"/>
          </a:xfrm>
        </p:grpSpPr>
        <p:sp>
          <p:nvSpPr>
            <p:cNvPr id="69" name="Freeform 69"/>
            <p:cNvSpPr/>
            <p:nvPr/>
          </p:nvSpPr>
          <p:spPr>
            <a:xfrm>
              <a:off x="2040604" y="5125181"/>
              <a:ext cx="121158" cy="611219"/>
            </a:xfrm>
            <a:custGeom>
              <a:rect l="l" t="t" r="r" b="b"/>
              <a:pathLst>
                <a:path w="64" h="321">
                  <a:moveTo>
                    <a:pt x="64" y="289"/>
                  </a:moveTo>
                  <a:cubicBezTo>
                    <a:pt x="64" y="307"/>
                    <a:pt x="49" y="321"/>
                    <a:pt x="32" y="321"/>
                  </a:cubicBezTo>
                  <a:cubicBezTo>
                    <a:pt x="14" y="321"/>
                    <a:pt x="0" y="307"/>
                    <a:pt x="0" y="289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2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1862868" y="5498180"/>
              <a:ext cx="119824" cy="238316"/>
            </a:xfrm>
            <a:custGeom>
              <a:rect l="l" t="t" r="r" b="b"/>
              <a:pathLst>
                <a:path w="62" h="125">
                  <a:moveTo>
                    <a:pt x="63" y="93"/>
                  </a:moveTo>
                  <a:cubicBezTo>
                    <a:pt x="63" y="111"/>
                    <a:pt x="49" y="125"/>
                    <a:pt x="32" y="125"/>
                  </a:cubicBezTo>
                  <a:cubicBezTo>
                    <a:pt x="14" y="125"/>
                    <a:pt x="0" y="111"/>
                    <a:pt x="0" y="93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3" y="14"/>
                    <a:pt x="63" y="32"/>
                  </a:cubicBezTo>
                  <a:lnTo>
                    <a:pt x="63" y="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219674" y="5321777"/>
              <a:ext cx="121158" cy="414719"/>
            </a:xfrm>
            <a:custGeom>
              <a:rect l="l" t="t" r="r" b="b"/>
              <a:pathLst>
                <a:path w="64" h="218">
                  <a:moveTo>
                    <a:pt x="64" y="186"/>
                  </a:moveTo>
                  <a:cubicBezTo>
                    <a:pt x="64" y="204"/>
                    <a:pt x="49" y="218"/>
                    <a:pt x="32" y="218"/>
                  </a:cubicBezTo>
                  <a:cubicBezTo>
                    <a:pt x="14" y="218"/>
                    <a:pt x="0" y="204"/>
                    <a:pt x="0" y="186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186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3" name="AutoShape 7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TextBox 9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白血病的定义和概述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白血病分为急性和慢性两种，症状包括贫血、出血、感染、发热等。</a:t>
              </a:r>
            </a:p>
          </p:txBody>
        </p:sp>
      </p:grpSp>
      <p:grpSp>
        <p:nvGrpSpPr>
          <p:cNvPr id="96" name="Group 96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7" name="TextBox 97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白血病的治疗方法包括化疗、放疗、骨髓移植等，治疗周期长且需多次就医。</a:t>
              </a:r>
            </a:p>
          </p:txBody>
        </p:sp>
      </p:grpSp>
      <p:grpSp>
        <p:nvGrpSpPr>
          <p:cNvPr id="98" name="Group 98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9" name="TextBox 99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白血病是一种造血系统的恶性肿瘤，异常白细胞在骨髓中大量增生并浸润其他组织器官。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白血病的成因和类型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白血病的成因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t="644" b="644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白血病的发生与遗传有关，家族中有白血病患者的人患病风险较高。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病毒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某些病毒，如人类T细胞白血病病毒，可引发白血病。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化学物质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长期接触某些化学物质，如苯、甲醛等，会增加患白血病的风险。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放射性物质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长期接触放射性物质或接受放射治疗，也可能导致白血病的发生。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288" r="3328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81" r="324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202" r="1820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急性白血病细胞在骨髓中异常增生，导致正常造血功能受到抑制，血细胞数量减少。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急性白血病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慢性白血病细胞在骨髓中缓慢生长，病程较长，通常分为慢性髓性白血病和慢性淋巴细胞白血病。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慢性白血病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白血病的类型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白血病的症状和诊断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白血病的症状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贫血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面色苍白、乏力、头晕等症状。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出血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皮肤瘀点、瘀斑、牙龈出血、鼻出血等。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发热、咳嗽、腹泻等症状，易感染且难以控制。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白血病的症状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358979" y="1463569"/>
            <a:ext cx="2426717" cy="490334"/>
            <a:chOff x="358979" y="1463569"/>
            <a:chExt cx="2426717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358979" y="146356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淋巴结肿大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颈部、腋窝、腹股沟等部位淋巴结肿大。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248775" y="1020657"/>
            <a:ext cx="2426717" cy="490334"/>
            <a:chOff x="9248775" y="1020657"/>
            <a:chExt cx="242671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9248775" y="1020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肝脾肿大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肝脾体积增大，质地坚硬。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9328252" y="3735303"/>
            <a:ext cx="2426717" cy="490334"/>
            <a:chOff x="9328252" y="3735303"/>
            <a:chExt cx="2426717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9328252" y="3735303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骨骼疼痛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骨关节疼痛，尤以胸骨中下段压痛明显。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94339" y="4238625"/>
            <a:ext cx="2426717" cy="490334"/>
            <a:chOff x="694339" y="4238625"/>
            <a:chExt cx="2426717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694339" y="4238625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体重下降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食欲不振，消瘦，体重下降。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52" name="Freeform 52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noFill/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noFill/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noFill/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noFill/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noFill/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noFill/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noFill/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noFill/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noFill/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noFill/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noFill/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noFill/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noFill/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noFill/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noFill/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noFill/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noFill/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noFill/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https://d.book118.com/045214212010011042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2024-09-02T23:35:49.487</cp:lastPrinted>
  <dcterms:created xsi:type="dcterms:W3CDTF">2024-09-02T15:35:49Z</dcterms:created>
  <dcterms:modified xsi:type="dcterms:W3CDTF">2024-09-02T15:35:51Z</dcterms:modified>
</cp:coreProperties>
</file>