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67A6B9D-D62F-4900-A4C7-F305D3EF2D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E090F4-E074-4D5D-854E-9199502912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318F5B9-8730-4AB2-B2B5-3825AF4BEC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2F5E378-88E8-4839-B1F9-83F6EEDC7F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E2B766F-CFD0-4CCC-BE05-B482252727C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44A7C28-906D-4AA6-AB64-D2E9A2BF4C7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9AD1CEE-BD02-473E-BED8-1C42BE15948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042EE55-C44B-43DF-B9BC-8758DE46AE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D6D02C5-8DAB-46FF-8676-FE657E5B36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CA9A81-1573-4E37-98C1-5814157CB1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1E4DDF-2CA4-4EC0-A56D-9296E13605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5301102104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亲子心灵疏导体系</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sp>
        <p:nvSpPr>
          <p:cNvPr id="3" name="TextBox 3"/>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rgbClr val="FFFFFF">
                    <a:alpha val="100000"/>
                  </a:srgbClr>
                </a:solidFill>
                <a:latin typeface="Microsoft Yahei"/>
                <a:ea typeface="Microsoft Yahei"/>
                <a:cs typeface="Microsoft Yahei"/>
              </a:rPr>
              <a:t>目录</a:t>
            </a:r>
          </a:p>
        </p:txBody>
      </p:sp>
      <p:sp>
        <p:nvSpPr>
          <p:cNvPr id="4" name="TextBox 4"/>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亲子心灵疏导的理论基础</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亲子心灵疏导的实践方法</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亲子心灵疏导的技巧与策略</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sp>
        <p:nvSpPr>
          <p:cNvPr id="3" name="TextBox 3"/>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rgbClr val="FFFFFF">
                    <a:alpha val="100000"/>
                  </a:srgbClr>
                </a:solidFill>
                <a:latin typeface="Microsoft Yahei"/>
                <a:ea typeface="Microsoft Yahei"/>
                <a:cs typeface="Microsoft Yahei"/>
              </a:rPr>
              <a:t>目录</a:t>
            </a:r>
          </a:p>
        </p:txBody>
      </p:sp>
      <p:sp>
        <p:nvSpPr>
          <p:cNvPr id="4" name="TextBox 4"/>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亲子心灵疏导的实践案例</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亲子心灵疏导的效果评估与改进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引言</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随着社会快速发展，家庭结构和亲子关系日趋复杂，亲子心灵疏导旨在帮助家庭更好地应对这些挑战。</a:t>
            </a:r>
            <a:endParaRPr lang="en-US" sz="1100"/>
          </a:p>
        </p:txBody>
      </p:sp>
      <p:sp>
        <p:nvSpPr>
          <p:cNvPr id="6" name="AutoShape 6"/>
          <p:cNvSpPr/>
          <p:nvPr/>
        </p:nvSpPr>
        <p:spPr>
          <a:xfrm>
            <a:off x="619358" y="3627301"/>
            <a:ext cx="3358143"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应对社会变革的需要</a:t>
            </a:r>
            <a:endParaRPr lang="en-US" sz="1100"/>
          </a:p>
        </p:txBody>
      </p:sp>
      <p:sp>
        <p:nvSpPr>
          <p:cNvPr id="7" name="AutoShape 7"/>
          <p:cNvSpPr/>
          <p:nvPr/>
        </p:nvSpPr>
        <p:spPr>
          <a:xfrm>
            <a:off x="4363925" y="4213754"/>
            <a:ext cx="3464154" cy="12711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儿童心理健康越来越受到重视，亲子心灵疏导有助于预防和解决儿童心理问题，促进其全面发展。</a:t>
            </a:r>
            <a:endParaRPr lang="en-US" sz="1100"/>
          </a:p>
        </p:txBody>
      </p:sp>
      <p:sp>
        <p:nvSpPr>
          <p:cNvPr id="8" name="AutoShape 8"/>
          <p:cNvSpPr/>
          <p:nvPr/>
        </p:nvSpPr>
        <p:spPr>
          <a:xfrm>
            <a:off x="4363925" y="3627301"/>
            <a:ext cx="3335471"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促进儿童健康成长</a:t>
            </a:r>
            <a:endParaRPr lang="en-US" sz="1100"/>
          </a:p>
        </p:txBody>
      </p:sp>
      <p:sp>
        <p:nvSpPr>
          <p:cNvPr id="9" name="AutoShape 9"/>
          <p:cNvSpPr/>
          <p:nvPr/>
        </p:nvSpPr>
        <p:spPr>
          <a:xfrm>
            <a:off x="8108491" y="4213754"/>
            <a:ext cx="3464154" cy="144585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通过指导家长掌握心灵疏导技巧，能够改善亲子关系，提高家庭教育的效果和质量。</a:t>
            </a:r>
            <a:endParaRPr lang="en-US" sz="1100"/>
          </a:p>
        </p:txBody>
      </p:sp>
      <p:sp>
        <p:nvSpPr>
          <p:cNvPr id="10" name="AutoShape 10"/>
          <p:cNvSpPr/>
          <p:nvPr/>
        </p:nvSpPr>
        <p:spPr>
          <a:xfrm>
            <a:off x="8108491" y="3627301"/>
            <a:ext cx="3373750"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提高家庭教育质量</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094413" y="2032650"/>
            <a:ext cx="2205363" cy="2203315"/>
          </a:xfrm>
          <a:custGeom>
            <a:rect l="l" t="t" r="r" b="b"/>
            <a:pathLst>
              <a:path w="819" h="819">
                <a:moveTo>
                  <a:pt x="183" y="603"/>
                </a:moveTo>
                <a:cubicBezTo>
                  <a:pt x="249" y="603"/>
                  <a:pt x="265" y="619"/>
                  <a:pt x="256" y="638"/>
                </a:cubicBezTo>
                <a:cubicBezTo>
                  <a:pt x="239" y="675"/>
                  <a:pt x="210" y="680"/>
                  <a:pt x="218" y="731"/>
                </a:cubicBezTo>
                <a:cubicBezTo>
                  <a:pt x="231" y="819"/>
                  <a:pt x="372" y="819"/>
                  <a:pt x="386" y="731"/>
                </a:cubicBezTo>
                <a:cubicBezTo>
                  <a:pt x="394" y="680"/>
                  <a:pt x="364" y="675"/>
                  <a:pt x="347" y="638"/>
                </a:cubicBezTo>
                <a:cubicBezTo>
                  <a:pt x="339" y="619"/>
                  <a:pt x="354" y="603"/>
                  <a:pt x="420" y="603"/>
                </a:cubicBezTo>
                <a:cubicBezTo>
                  <a:pt x="603" y="603"/>
                  <a:pt x="603" y="603"/>
                  <a:pt x="603" y="603"/>
                </a:cubicBezTo>
                <a:cubicBezTo>
                  <a:pt x="603" y="420"/>
                  <a:pt x="603" y="420"/>
                  <a:pt x="603" y="420"/>
                </a:cubicBezTo>
                <a:cubicBezTo>
                  <a:pt x="603" y="354"/>
                  <a:pt x="619" y="338"/>
                  <a:pt x="639" y="347"/>
                </a:cubicBezTo>
                <a:cubicBezTo>
                  <a:pt x="675" y="364"/>
                  <a:pt x="680" y="393"/>
                  <a:pt x="731" y="385"/>
                </a:cubicBezTo>
                <a:cubicBezTo>
                  <a:pt x="819" y="372"/>
                  <a:pt x="819" y="231"/>
                  <a:pt x="731" y="217"/>
                </a:cubicBezTo>
                <a:cubicBezTo>
                  <a:pt x="680" y="209"/>
                  <a:pt x="675" y="239"/>
                  <a:pt x="639" y="256"/>
                </a:cubicBezTo>
                <a:cubicBezTo>
                  <a:pt x="619" y="264"/>
                  <a:pt x="603" y="249"/>
                  <a:pt x="603" y="183"/>
                </a:cubicBezTo>
                <a:cubicBezTo>
                  <a:pt x="603" y="0"/>
                  <a:pt x="603" y="0"/>
                  <a:pt x="603" y="0"/>
                </a:cubicBezTo>
                <a:cubicBezTo>
                  <a:pt x="420" y="0"/>
                  <a:pt x="420" y="0"/>
                  <a:pt x="420" y="0"/>
                </a:cubicBezTo>
                <a:cubicBezTo>
                  <a:pt x="354" y="0"/>
                  <a:pt x="339" y="16"/>
                  <a:pt x="347" y="35"/>
                </a:cubicBezTo>
                <a:cubicBezTo>
                  <a:pt x="364" y="72"/>
                  <a:pt x="394" y="76"/>
                  <a:pt x="386" y="128"/>
                </a:cubicBezTo>
                <a:cubicBezTo>
                  <a:pt x="372" y="216"/>
                  <a:pt x="231" y="216"/>
                  <a:pt x="218" y="128"/>
                </a:cubicBezTo>
                <a:cubicBezTo>
                  <a:pt x="210" y="76"/>
                  <a:pt x="239" y="72"/>
                  <a:pt x="256" y="35"/>
                </a:cubicBezTo>
                <a:cubicBezTo>
                  <a:pt x="265" y="16"/>
                  <a:pt x="249" y="0"/>
                  <a:pt x="183" y="0"/>
                </a:cubicBezTo>
                <a:cubicBezTo>
                  <a:pt x="0" y="0"/>
                  <a:pt x="0" y="0"/>
                  <a:pt x="0" y="0"/>
                </a:cubicBezTo>
                <a:cubicBezTo>
                  <a:pt x="0" y="183"/>
                  <a:pt x="0" y="183"/>
                  <a:pt x="0" y="183"/>
                </a:cubicBezTo>
                <a:cubicBezTo>
                  <a:pt x="0" y="249"/>
                  <a:pt x="16" y="264"/>
                  <a:pt x="35" y="256"/>
                </a:cubicBezTo>
                <a:cubicBezTo>
                  <a:pt x="72" y="239"/>
                  <a:pt x="77" y="209"/>
                  <a:pt x="128" y="217"/>
                </a:cubicBezTo>
                <a:cubicBezTo>
                  <a:pt x="216" y="231"/>
                  <a:pt x="216" y="372"/>
                  <a:pt x="128" y="385"/>
                </a:cubicBezTo>
                <a:cubicBezTo>
                  <a:pt x="77" y="393"/>
                  <a:pt x="72" y="364"/>
                  <a:pt x="35" y="347"/>
                </a:cubicBezTo>
                <a:cubicBezTo>
                  <a:pt x="16" y="338"/>
                  <a:pt x="0" y="354"/>
                  <a:pt x="0" y="420"/>
                </a:cubicBezTo>
                <a:cubicBezTo>
                  <a:pt x="0" y="603"/>
                  <a:pt x="0" y="603"/>
                  <a:pt x="0" y="603"/>
                </a:cubicBezTo>
                <a:lnTo>
                  <a:pt x="183" y="60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471134" y="1450565"/>
            <a:ext cx="2205363" cy="2203315"/>
          </a:xfrm>
          <a:custGeom>
            <a:rect l="l" t="t" r="r" b="b"/>
            <a:pathLst>
              <a:path w="819" h="819">
                <a:moveTo>
                  <a:pt x="183" y="216"/>
                </a:moveTo>
                <a:cubicBezTo>
                  <a:pt x="249" y="216"/>
                  <a:pt x="264" y="200"/>
                  <a:pt x="256" y="180"/>
                </a:cubicBezTo>
                <a:cubicBezTo>
                  <a:pt x="239" y="144"/>
                  <a:pt x="209" y="139"/>
                  <a:pt x="217" y="88"/>
                </a:cubicBezTo>
                <a:cubicBezTo>
                  <a:pt x="231" y="0"/>
                  <a:pt x="372" y="0"/>
                  <a:pt x="385" y="88"/>
                </a:cubicBezTo>
                <a:cubicBezTo>
                  <a:pt x="393" y="139"/>
                  <a:pt x="364" y="144"/>
                  <a:pt x="347" y="180"/>
                </a:cubicBezTo>
                <a:cubicBezTo>
                  <a:pt x="338" y="200"/>
                  <a:pt x="354" y="216"/>
                  <a:pt x="420" y="216"/>
                </a:cubicBezTo>
                <a:cubicBezTo>
                  <a:pt x="603" y="216"/>
                  <a:pt x="603" y="216"/>
                  <a:pt x="603" y="216"/>
                </a:cubicBezTo>
                <a:cubicBezTo>
                  <a:pt x="603" y="399"/>
                  <a:pt x="603" y="399"/>
                  <a:pt x="603" y="399"/>
                </a:cubicBezTo>
                <a:cubicBezTo>
                  <a:pt x="603" y="465"/>
                  <a:pt x="619" y="480"/>
                  <a:pt x="638" y="472"/>
                </a:cubicBezTo>
                <a:cubicBezTo>
                  <a:pt x="675" y="455"/>
                  <a:pt x="680" y="425"/>
                  <a:pt x="731" y="433"/>
                </a:cubicBezTo>
                <a:cubicBezTo>
                  <a:pt x="819" y="447"/>
                  <a:pt x="819" y="588"/>
                  <a:pt x="731" y="601"/>
                </a:cubicBezTo>
                <a:cubicBezTo>
                  <a:pt x="680" y="609"/>
                  <a:pt x="675" y="580"/>
                  <a:pt x="638" y="563"/>
                </a:cubicBezTo>
                <a:cubicBezTo>
                  <a:pt x="619" y="554"/>
                  <a:pt x="603" y="570"/>
                  <a:pt x="603" y="636"/>
                </a:cubicBezTo>
                <a:cubicBezTo>
                  <a:pt x="603" y="819"/>
                  <a:pt x="603" y="819"/>
                  <a:pt x="603" y="819"/>
                </a:cubicBezTo>
                <a:cubicBezTo>
                  <a:pt x="420" y="819"/>
                  <a:pt x="420" y="819"/>
                  <a:pt x="420" y="819"/>
                </a:cubicBezTo>
                <a:cubicBezTo>
                  <a:pt x="354" y="819"/>
                  <a:pt x="338" y="803"/>
                  <a:pt x="347" y="784"/>
                </a:cubicBezTo>
                <a:cubicBezTo>
                  <a:pt x="364" y="747"/>
                  <a:pt x="393" y="742"/>
                  <a:pt x="385" y="691"/>
                </a:cubicBezTo>
                <a:cubicBezTo>
                  <a:pt x="372" y="603"/>
                  <a:pt x="231" y="603"/>
                  <a:pt x="217" y="691"/>
                </a:cubicBezTo>
                <a:cubicBezTo>
                  <a:pt x="209" y="742"/>
                  <a:pt x="239" y="747"/>
                  <a:pt x="256" y="784"/>
                </a:cubicBezTo>
                <a:cubicBezTo>
                  <a:pt x="264" y="803"/>
                  <a:pt x="249" y="819"/>
                  <a:pt x="183" y="819"/>
                </a:cubicBezTo>
                <a:cubicBezTo>
                  <a:pt x="0" y="819"/>
                  <a:pt x="0" y="819"/>
                  <a:pt x="0" y="819"/>
                </a:cubicBezTo>
                <a:cubicBezTo>
                  <a:pt x="0" y="636"/>
                  <a:pt x="0" y="636"/>
                  <a:pt x="0" y="636"/>
                </a:cubicBezTo>
                <a:cubicBezTo>
                  <a:pt x="0" y="570"/>
                  <a:pt x="16" y="554"/>
                  <a:pt x="35" y="563"/>
                </a:cubicBezTo>
                <a:cubicBezTo>
                  <a:pt x="72" y="580"/>
                  <a:pt x="76" y="609"/>
                  <a:pt x="128" y="601"/>
                </a:cubicBezTo>
                <a:cubicBezTo>
                  <a:pt x="216" y="588"/>
                  <a:pt x="216" y="447"/>
                  <a:pt x="128" y="433"/>
                </a:cubicBezTo>
                <a:cubicBezTo>
                  <a:pt x="76" y="425"/>
                  <a:pt x="72" y="455"/>
                  <a:pt x="35" y="472"/>
                </a:cubicBezTo>
                <a:cubicBezTo>
                  <a:pt x="16" y="480"/>
                  <a:pt x="0" y="465"/>
                  <a:pt x="0" y="399"/>
                </a:cubicBezTo>
                <a:cubicBezTo>
                  <a:pt x="0" y="216"/>
                  <a:pt x="0" y="216"/>
                  <a:pt x="0" y="216"/>
                </a:cubicBezTo>
                <a:lnTo>
                  <a:pt x="183" y="216"/>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673654" y="2016804"/>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增强亲子情感联系</a:t>
            </a:r>
            <a:endParaRPr lang="en-US" sz="1100"/>
          </a:p>
        </p:txBody>
      </p:sp>
      <p:sp>
        <p:nvSpPr>
          <p:cNvPr id="5" name="AutoShape 5"/>
          <p:cNvSpPr/>
          <p:nvPr/>
        </p:nvSpPr>
        <p:spPr>
          <a:xfrm>
            <a:off x="1673654" y="2271013"/>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200">
                <a:solidFill>
                  <a:schemeClr val="dk1">
                    <a:alpha val="100000"/>
                  </a:schemeClr>
                </a:solidFill>
                <a:latin typeface="Microsoft Yahei"/>
                <a:ea typeface="Microsoft Yahei"/>
                <a:cs typeface="Microsoft Yahei"/>
              </a:rPr>
              <a:t>有效的亲子心灵疏导能够促进家长和孩子之间的情感交流，加深彼此的理解和信任。</a:t>
            </a:r>
            <a:endParaRPr lang="en-US" sz="1100"/>
          </a:p>
        </p:txBody>
      </p:sp>
      <p:sp>
        <p:nvSpPr>
          <p:cNvPr id="6" name="AutoShape 6"/>
          <p:cNvSpPr/>
          <p:nvPr/>
        </p:nvSpPr>
        <p:spPr>
          <a:xfrm>
            <a:off x="1067480" y="3781051"/>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培养孩子健康心理</a:t>
            </a:r>
            <a:endParaRPr lang="en-US" sz="1100"/>
          </a:p>
        </p:txBody>
      </p:sp>
      <p:sp>
        <p:nvSpPr>
          <p:cNvPr id="7" name="AutoShape 7"/>
          <p:cNvSpPr/>
          <p:nvPr/>
        </p:nvSpPr>
        <p:spPr>
          <a:xfrm>
            <a:off x="1067480" y="4035260"/>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200">
                <a:solidFill>
                  <a:schemeClr val="dk1">
                    <a:alpha val="100000"/>
                  </a:schemeClr>
                </a:solidFill>
                <a:latin typeface="Microsoft Yahei"/>
                <a:ea typeface="Microsoft Yahei"/>
                <a:cs typeface="Microsoft Yahei"/>
              </a:rPr>
              <a:t>通过心灵疏导，可以帮助孩子建立积极的心态，增强自信，培养健康的心理素质。</a:t>
            </a:r>
            <a:endParaRPr lang="en-US" sz="1100"/>
          </a:p>
        </p:txBody>
      </p:sp>
      <p:sp>
        <p:nvSpPr>
          <p:cNvPr id="8" name="AutoShape 8"/>
          <p:cNvSpPr/>
          <p:nvPr/>
        </p:nvSpPr>
        <p:spPr>
          <a:xfrm>
            <a:off x="8402519" y="2032650"/>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预防心理问题的发生</a:t>
            </a:r>
            <a:endParaRPr lang="en-US" sz="1100"/>
          </a:p>
        </p:txBody>
      </p:sp>
      <p:sp>
        <p:nvSpPr>
          <p:cNvPr id="9" name="AutoShape 9"/>
          <p:cNvSpPr/>
          <p:nvPr/>
        </p:nvSpPr>
        <p:spPr>
          <a:xfrm>
            <a:off x="8402519" y="2286858"/>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chemeClr val="dk1">
                    <a:alpha val="100000"/>
                  </a:schemeClr>
                </a:solidFill>
                <a:latin typeface="Microsoft Yahei"/>
                <a:ea typeface="Microsoft Yahei"/>
                <a:cs typeface="Microsoft Yahei"/>
              </a:rPr>
              <a:t>及时发现并解决孩子的心理问题，能够避免问题恶化，减少心理疾病的发生。</a:t>
            </a:r>
            <a:endParaRPr lang="en-US" sz="1100"/>
          </a:p>
        </p:txBody>
      </p:sp>
      <p:sp>
        <p:nvSpPr>
          <p:cNvPr id="10" name="AutoShape 10"/>
          <p:cNvSpPr/>
          <p:nvPr/>
        </p:nvSpPr>
        <p:spPr>
          <a:xfrm>
            <a:off x="7901767" y="3781052"/>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促进家庭和谐</a:t>
            </a:r>
            <a:endParaRPr lang="en-US" sz="1100"/>
          </a:p>
        </p:txBody>
      </p:sp>
      <p:sp>
        <p:nvSpPr>
          <p:cNvPr id="11" name="AutoShape 11"/>
          <p:cNvSpPr/>
          <p:nvPr/>
        </p:nvSpPr>
        <p:spPr>
          <a:xfrm>
            <a:off x="7901767" y="4035260"/>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chemeClr val="dk1">
                    <a:alpha val="100000"/>
                  </a:schemeClr>
                </a:solidFill>
                <a:latin typeface="Microsoft Yahei"/>
                <a:ea typeface="Microsoft Yahei"/>
                <a:cs typeface="Microsoft Yahei"/>
              </a:rPr>
              <a:t>良好的亲子关系是家庭和谐的基础，亲子心灵疏导有助于营造温馨、和睦的家庭氛围。</a:t>
            </a:r>
            <a:endParaRPr lang="en-US" sz="1100"/>
          </a:p>
        </p:txBody>
      </p:sp>
      <p:sp>
        <p:nvSpPr>
          <p:cNvPr id="12" name="Freeform 12"/>
          <p:cNvSpPr/>
          <p:nvPr/>
        </p:nvSpPr>
        <p:spPr>
          <a:xfrm>
            <a:off x="3889049" y="3073844"/>
            <a:ext cx="2205363" cy="2203315"/>
          </a:xfrm>
          <a:custGeom>
            <a:rect l="l" t="t" r="r" b="b"/>
            <a:pathLst>
              <a:path w="819" h="819">
                <a:moveTo>
                  <a:pt x="399" y="216"/>
                </a:moveTo>
                <a:cubicBezTo>
                  <a:pt x="465" y="216"/>
                  <a:pt x="480" y="200"/>
                  <a:pt x="472" y="181"/>
                </a:cubicBezTo>
                <a:cubicBezTo>
                  <a:pt x="455" y="144"/>
                  <a:pt x="425" y="139"/>
                  <a:pt x="433" y="88"/>
                </a:cubicBezTo>
                <a:cubicBezTo>
                  <a:pt x="447" y="0"/>
                  <a:pt x="588" y="0"/>
                  <a:pt x="601" y="88"/>
                </a:cubicBezTo>
                <a:cubicBezTo>
                  <a:pt x="609" y="139"/>
                  <a:pt x="580" y="144"/>
                  <a:pt x="563" y="181"/>
                </a:cubicBezTo>
                <a:cubicBezTo>
                  <a:pt x="554" y="200"/>
                  <a:pt x="570" y="216"/>
                  <a:pt x="636" y="216"/>
                </a:cubicBezTo>
                <a:cubicBezTo>
                  <a:pt x="819" y="216"/>
                  <a:pt x="819" y="216"/>
                  <a:pt x="819" y="216"/>
                </a:cubicBezTo>
                <a:cubicBezTo>
                  <a:pt x="819" y="399"/>
                  <a:pt x="819" y="399"/>
                  <a:pt x="819" y="399"/>
                </a:cubicBezTo>
                <a:cubicBezTo>
                  <a:pt x="819" y="465"/>
                  <a:pt x="803" y="481"/>
                  <a:pt x="784" y="472"/>
                </a:cubicBezTo>
                <a:cubicBezTo>
                  <a:pt x="747" y="455"/>
                  <a:pt x="742" y="426"/>
                  <a:pt x="691" y="434"/>
                </a:cubicBezTo>
                <a:cubicBezTo>
                  <a:pt x="603" y="447"/>
                  <a:pt x="603" y="588"/>
                  <a:pt x="691" y="602"/>
                </a:cubicBezTo>
                <a:cubicBezTo>
                  <a:pt x="742" y="610"/>
                  <a:pt x="747" y="580"/>
                  <a:pt x="784" y="563"/>
                </a:cubicBezTo>
                <a:cubicBezTo>
                  <a:pt x="803" y="555"/>
                  <a:pt x="819" y="570"/>
                  <a:pt x="819" y="636"/>
                </a:cubicBezTo>
                <a:cubicBezTo>
                  <a:pt x="819" y="819"/>
                  <a:pt x="819" y="819"/>
                  <a:pt x="819" y="819"/>
                </a:cubicBezTo>
                <a:cubicBezTo>
                  <a:pt x="636" y="819"/>
                  <a:pt x="636" y="819"/>
                  <a:pt x="636" y="819"/>
                </a:cubicBezTo>
                <a:cubicBezTo>
                  <a:pt x="570" y="819"/>
                  <a:pt x="554" y="803"/>
                  <a:pt x="563" y="784"/>
                </a:cubicBezTo>
                <a:cubicBezTo>
                  <a:pt x="580" y="747"/>
                  <a:pt x="609" y="743"/>
                  <a:pt x="601" y="691"/>
                </a:cubicBezTo>
                <a:cubicBezTo>
                  <a:pt x="588" y="603"/>
                  <a:pt x="447" y="603"/>
                  <a:pt x="433" y="691"/>
                </a:cubicBezTo>
                <a:cubicBezTo>
                  <a:pt x="425" y="743"/>
                  <a:pt x="455" y="747"/>
                  <a:pt x="472" y="784"/>
                </a:cubicBezTo>
                <a:cubicBezTo>
                  <a:pt x="480" y="803"/>
                  <a:pt x="465" y="819"/>
                  <a:pt x="399" y="819"/>
                </a:cubicBezTo>
                <a:cubicBezTo>
                  <a:pt x="216" y="819"/>
                  <a:pt x="216" y="819"/>
                  <a:pt x="216" y="819"/>
                </a:cubicBezTo>
                <a:cubicBezTo>
                  <a:pt x="216" y="636"/>
                  <a:pt x="216" y="636"/>
                  <a:pt x="216" y="636"/>
                </a:cubicBezTo>
                <a:cubicBezTo>
                  <a:pt x="216" y="570"/>
                  <a:pt x="200" y="555"/>
                  <a:pt x="180" y="563"/>
                </a:cubicBezTo>
                <a:cubicBezTo>
                  <a:pt x="144" y="580"/>
                  <a:pt x="139" y="610"/>
                  <a:pt x="88" y="602"/>
                </a:cubicBezTo>
                <a:cubicBezTo>
                  <a:pt x="0" y="588"/>
                  <a:pt x="0" y="447"/>
                  <a:pt x="88" y="434"/>
                </a:cubicBezTo>
                <a:cubicBezTo>
                  <a:pt x="139" y="426"/>
                  <a:pt x="144" y="455"/>
                  <a:pt x="180" y="472"/>
                </a:cubicBezTo>
                <a:cubicBezTo>
                  <a:pt x="200" y="481"/>
                  <a:pt x="216" y="465"/>
                  <a:pt x="216" y="399"/>
                </a:cubicBezTo>
                <a:cubicBezTo>
                  <a:pt x="216" y="216"/>
                  <a:pt x="216" y="216"/>
                  <a:pt x="216" y="216"/>
                </a:cubicBezTo>
                <a:lnTo>
                  <a:pt x="399"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512328" y="3653879"/>
            <a:ext cx="2205363" cy="2205364"/>
          </a:xfrm>
          <a:custGeom>
            <a:rect l="l" t="t" r="r" b="b"/>
            <a:pathLst>
              <a:path w="819" h="819">
                <a:moveTo>
                  <a:pt x="216" y="420"/>
                </a:moveTo>
                <a:cubicBezTo>
                  <a:pt x="216" y="354"/>
                  <a:pt x="200" y="339"/>
                  <a:pt x="181" y="347"/>
                </a:cubicBezTo>
                <a:cubicBezTo>
                  <a:pt x="144" y="364"/>
                  <a:pt x="139" y="394"/>
                  <a:pt x="88" y="386"/>
                </a:cubicBezTo>
                <a:cubicBezTo>
                  <a:pt x="0" y="372"/>
                  <a:pt x="0" y="231"/>
                  <a:pt x="88" y="218"/>
                </a:cubicBezTo>
                <a:cubicBezTo>
                  <a:pt x="139" y="210"/>
                  <a:pt x="144" y="239"/>
                  <a:pt x="181" y="256"/>
                </a:cubicBezTo>
                <a:cubicBezTo>
                  <a:pt x="200" y="265"/>
                  <a:pt x="216" y="249"/>
                  <a:pt x="216" y="183"/>
                </a:cubicBezTo>
                <a:cubicBezTo>
                  <a:pt x="216" y="0"/>
                  <a:pt x="216" y="0"/>
                  <a:pt x="216" y="0"/>
                </a:cubicBezTo>
                <a:cubicBezTo>
                  <a:pt x="399" y="0"/>
                  <a:pt x="399" y="0"/>
                  <a:pt x="399" y="0"/>
                </a:cubicBezTo>
                <a:cubicBezTo>
                  <a:pt x="465" y="0"/>
                  <a:pt x="481" y="16"/>
                  <a:pt x="472" y="35"/>
                </a:cubicBezTo>
                <a:cubicBezTo>
                  <a:pt x="455" y="72"/>
                  <a:pt x="426" y="77"/>
                  <a:pt x="434" y="128"/>
                </a:cubicBezTo>
                <a:cubicBezTo>
                  <a:pt x="447" y="216"/>
                  <a:pt x="588" y="216"/>
                  <a:pt x="602" y="128"/>
                </a:cubicBezTo>
                <a:cubicBezTo>
                  <a:pt x="610" y="77"/>
                  <a:pt x="580" y="72"/>
                  <a:pt x="563" y="35"/>
                </a:cubicBezTo>
                <a:cubicBezTo>
                  <a:pt x="555" y="16"/>
                  <a:pt x="570" y="0"/>
                  <a:pt x="636" y="0"/>
                </a:cubicBezTo>
                <a:cubicBezTo>
                  <a:pt x="819" y="0"/>
                  <a:pt x="819" y="0"/>
                  <a:pt x="819" y="0"/>
                </a:cubicBezTo>
                <a:cubicBezTo>
                  <a:pt x="819" y="183"/>
                  <a:pt x="819" y="183"/>
                  <a:pt x="819" y="183"/>
                </a:cubicBezTo>
                <a:cubicBezTo>
                  <a:pt x="819" y="249"/>
                  <a:pt x="803" y="265"/>
                  <a:pt x="784" y="256"/>
                </a:cubicBezTo>
                <a:cubicBezTo>
                  <a:pt x="747" y="239"/>
                  <a:pt x="743" y="210"/>
                  <a:pt x="691" y="218"/>
                </a:cubicBezTo>
                <a:cubicBezTo>
                  <a:pt x="603" y="231"/>
                  <a:pt x="603" y="372"/>
                  <a:pt x="691" y="386"/>
                </a:cubicBezTo>
                <a:cubicBezTo>
                  <a:pt x="743" y="394"/>
                  <a:pt x="747" y="364"/>
                  <a:pt x="784" y="347"/>
                </a:cubicBezTo>
                <a:cubicBezTo>
                  <a:pt x="803" y="339"/>
                  <a:pt x="819" y="354"/>
                  <a:pt x="819" y="420"/>
                </a:cubicBezTo>
                <a:cubicBezTo>
                  <a:pt x="819" y="603"/>
                  <a:pt x="819" y="603"/>
                  <a:pt x="819" y="603"/>
                </a:cubicBezTo>
                <a:cubicBezTo>
                  <a:pt x="636" y="603"/>
                  <a:pt x="636" y="603"/>
                  <a:pt x="636" y="603"/>
                </a:cubicBezTo>
                <a:cubicBezTo>
                  <a:pt x="570" y="603"/>
                  <a:pt x="555" y="619"/>
                  <a:pt x="563" y="639"/>
                </a:cubicBezTo>
                <a:cubicBezTo>
                  <a:pt x="580" y="675"/>
                  <a:pt x="610" y="680"/>
                  <a:pt x="602" y="731"/>
                </a:cubicBezTo>
                <a:cubicBezTo>
                  <a:pt x="588" y="819"/>
                  <a:pt x="447" y="819"/>
                  <a:pt x="434" y="731"/>
                </a:cubicBezTo>
                <a:cubicBezTo>
                  <a:pt x="426" y="680"/>
                  <a:pt x="455" y="675"/>
                  <a:pt x="472" y="639"/>
                </a:cubicBezTo>
                <a:cubicBezTo>
                  <a:pt x="481" y="619"/>
                  <a:pt x="465" y="603"/>
                  <a:pt x="399" y="603"/>
                </a:cubicBezTo>
                <a:cubicBezTo>
                  <a:pt x="216" y="603"/>
                  <a:pt x="216" y="603"/>
                  <a:pt x="216" y="603"/>
                </a:cubicBezTo>
                <a:lnTo>
                  <a:pt x="216" y="420"/>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亲子心灵疏导的重要性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亲子心灵疏导的理论基础</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情绪调节理论</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情绪调节理论强调情绪在心理发展中的重要性，亲子心灵疏导通过教授父母有效的情绪调节策略，促进儿童心理健康。</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认知发展理论</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皮亚杰的认知发展理论指出，儿童在成长过程中经历不同的认知阶段，亲子心灵疏导应顺应儿童的认知发展规律，提供相应的心理支持。</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依恋理论</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依恋理论认为，儿童与主要照顾者之间建立的安全依恋关系对儿童的心理发展至关重要，亲子心灵疏导致力于加强亲子之间的情感联系和安全依恋。</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心理学理论</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人本主义教育理论</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人本主义教育理论强调教育应关注个体的内在需求和情感发展，亲子心灵疏导注重培养儿童的自我意识和自主性，促进其全面发展。</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建构主义教育理论</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建构主义教育理论认为，儿童通过与环境互动和经验积累来构建知识，亲子心灵疏导鼓励父母为儿童提供丰富的学习环境和经验，促进其认知发展。</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社会情感学习理论</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社会情感学习理论强调儿童在社会交往中学习和成长，亲子心灵疏导通过培养儿童的社会情感技能，提高其人际交往能力和社会适应性。</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教育学理论</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家庭系统理论</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家庭系统理论认为，家庭是一个相互关联的系统，每个成员的行为和情感都会对其他成员产生影响，亲子心灵疏导关注家庭系统的整体性和动态性，通过调整家庭互动模式来改善儿童的心理环境。</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7417" r="741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社会化理论</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社会化理论认为，儿童在社会化过程中学习社会规范、价值观和角色行为，亲子心灵疏导通过引导儿童积极参与社会活动和实践，促进其社会化进程和个性发展。</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社会支持网络理论</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社会支持网络理论认为，个体的心理健康和社会适应性与其所拥有的社会支持网络密切相关，亲子心灵疏导致力于帮助儿童和家庭建立和维护有效的社会支持网络，提高其心理韧性和应对压力的能力。</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社会学理论</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亲子心灵疏导的实践方法</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积极倾听</a:t>
            </a:r>
          </a:p>
        </p:txBody>
      </p:sp>
      <p:sp>
        <p:nvSpPr>
          <p:cNvPr id="7" name="AutoShape 7"/>
          <p:cNvSpPr/>
          <p:nvPr/>
        </p:nvSpPr>
        <p:spPr>
          <a:xfrm>
            <a:off x="83032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耐心聆听孩子的想法和感受，不打断或急于给出建议。</a:t>
            </a:r>
            <a:endParaRPr lang="en-US" sz="1100"/>
          </a:p>
        </p:txBody>
      </p:sp>
      <p:sp>
        <p:nvSpPr>
          <p:cNvPr id="8" name="AutoShape 8"/>
          <p:cNvSpPr/>
          <p:nvPr/>
        </p:nvSpPr>
        <p:spPr>
          <a:xfrm>
            <a:off x="513055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理解情感</a:t>
            </a:r>
          </a:p>
        </p:txBody>
      </p:sp>
      <p:sp>
        <p:nvSpPr>
          <p:cNvPr id="10" name="AutoShape 10"/>
          <p:cNvSpPr/>
          <p:nvPr/>
        </p:nvSpPr>
        <p:spPr>
          <a:xfrm>
            <a:off x="483894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尝试站在孩子的角度理解他们的情感，表现出同理心。</a:t>
            </a:r>
            <a:endParaRPr lang="en-US" sz="1100"/>
          </a:p>
        </p:txBody>
      </p:sp>
      <p:sp>
        <p:nvSpPr>
          <p:cNvPr id="11" name="AutoShape 11"/>
          <p:cNvSpPr/>
          <p:nvPr/>
        </p:nvSpPr>
        <p:spPr>
          <a:xfrm>
            <a:off x="913917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鼓励表达</a:t>
            </a:r>
          </a:p>
        </p:txBody>
      </p:sp>
      <p:sp>
        <p:nvSpPr>
          <p:cNvPr id="13" name="AutoShape 13"/>
          <p:cNvSpPr/>
          <p:nvPr/>
        </p:nvSpPr>
        <p:spPr>
          <a:xfrm>
            <a:off x="884756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创造一个安全、无评判的环境，让孩子愿意分享自己的内心世界。</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倾听与理解</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用明确、具体的语言传达自己的想法和感受，避免模糊不清或含糊其辞。</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清晰表达</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9958" r="995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非暴力沟通</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3792" r="1379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情感共鸣</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7583" r="758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采用非攻击性的沟通方式，避免指责、批评或贬低对方。</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与孩子分享自己的相似经历或感受，增进彼此的理解和信任。</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表达与沟通</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https://d.book118.com/045301102104011104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2024-09-13T23:59:04.605</cp:lastPrinted>
  <dcterms:created xsi:type="dcterms:W3CDTF">2024-09-13T15:59:04Z</dcterms:created>
  <dcterms:modified xsi:type="dcterms:W3CDTF">2024-09-13T15:59:06Z</dcterms:modified>
</cp:coreProperties>
</file>