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896" r:id="rId2"/>
    <p:sldMasterId id="2147483898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8" r:id="rId28"/>
    <p:sldId id="331" r:id="rId29"/>
    <p:sldId id="334" r:id="rId30"/>
    <p:sldId id="337" r:id="rId31"/>
    <p:sldId id="340" r:id="rId32"/>
    <p:sldId id="343" r:id="rId33"/>
    <p:sldId id="346" r:id="rId34"/>
    <p:sldId id="349" r:id="rId35"/>
    <p:sldId id="352" r:id="rId36"/>
    <p:sldId id="355" r:id="rId37"/>
    <p:sldId id="358" r:id="rId38"/>
    <p:sldId id="361" r:id="rId39"/>
    <p:sldId id="364" r:id="rId40"/>
    <p:sldId id="366" r:id="rId41"/>
  </p:sldIdLst>
  <p:sldSz cx="9144000" cy="6858000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slide" Target="slides/slide28.xml" /><Relationship Id="rId33" Type="http://schemas.openxmlformats.org/officeDocument/2006/relationships/slide" Target="slides/slide29.xml" /><Relationship Id="rId34" Type="http://schemas.openxmlformats.org/officeDocument/2006/relationships/slide" Target="slides/slide30.xml" /><Relationship Id="rId35" Type="http://schemas.openxmlformats.org/officeDocument/2006/relationships/slide" Target="slides/slide31.xml" /><Relationship Id="rId36" Type="http://schemas.openxmlformats.org/officeDocument/2006/relationships/slide" Target="slides/slide32.xml" /><Relationship Id="rId37" Type="http://schemas.openxmlformats.org/officeDocument/2006/relationships/slide" Target="slides/slide33.xml" /><Relationship Id="rId38" Type="http://schemas.openxmlformats.org/officeDocument/2006/relationships/slide" Target="slides/slide34.xml" /><Relationship Id="rId39" Type="http://schemas.openxmlformats.org/officeDocument/2006/relationships/slide" Target="slides/slide35.xml" /><Relationship Id="rId4" Type="http://schemas.openxmlformats.org/officeDocument/2006/relationships/notesMaster" Target="notesMasters/notesMaster1.xml" /><Relationship Id="rId40" Type="http://schemas.openxmlformats.org/officeDocument/2006/relationships/slide" Target="slides/slide36.xml" /><Relationship Id="rId41" Type="http://schemas.openxmlformats.org/officeDocument/2006/relationships/slide" Target="slides/slide37.xml" /><Relationship Id="rId42" Type="http://schemas.openxmlformats.org/officeDocument/2006/relationships/tags" Target="tags/tag1.xml" /><Relationship Id="rId43" Type="http://schemas.openxmlformats.org/officeDocument/2006/relationships/presProps" Target="presProps.xml" /><Relationship Id="rId44" Type="http://schemas.openxmlformats.org/officeDocument/2006/relationships/viewProps" Target="viewProps.xml" /><Relationship Id="rId45" Type="http://schemas.openxmlformats.org/officeDocument/2006/relationships/theme" Target="theme/theme1.xml" /><Relationship Id="rId46" Type="http://schemas.openxmlformats.org/officeDocument/2006/relationships/tableStyles" Target="tableStyles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image" Target="../media/image2.emf" /><Relationship Id="rId3" Type="http://schemas.openxmlformats.org/officeDocument/2006/relationships/image" Target="../media/image3.e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emf" /><Relationship Id="rId2" Type="http://schemas.openxmlformats.org/officeDocument/2006/relationships/image" Target="../media/image9.emf" /><Relationship Id="rId3" Type="http://schemas.openxmlformats.org/officeDocument/2006/relationships/image" Target="../media/image10.emf" /><Relationship Id="rId4" Type="http://schemas.openxmlformats.org/officeDocument/2006/relationships/image" Target="../media/image11.e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emf" /><Relationship Id="rId2" Type="http://schemas.openxmlformats.org/officeDocument/2006/relationships/image" Target="../media/image14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emf" /><Relationship Id="rId2" Type="http://schemas.openxmlformats.org/officeDocument/2006/relationships/image" Target="../media/image15.e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emf" /><Relationship Id="rId2" Type="http://schemas.openxmlformats.org/officeDocument/2006/relationships/image" Target="../media/image17.e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e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e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emf" /></Relationships>
</file>

<file path=ppt/drawings/_rels/vmlDrawing1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wmf" /></Relationships>
</file>

<file path=ppt/drawings/_rels/vmlDrawing1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emf" /></Relationships>
</file>

<file path=ppt/drawings/_rels/vmlDrawing1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emf" /><Relationship Id="rId2" Type="http://schemas.openxmlformats.org/officeDocument/2006/relationships/image" Target="../media/image24.emf" /></Relationships>
</file>

<file path=ppt/drawings/_rels/vmlDrawing1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5.emf" /></Relationships>
</file>

<file path=ppt/drawings/_rels/vmlDrawing1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6.emf" /><Relationship Id="rId2" Type="http://schemas.openxmlformats.org/officeDocument/2006/relationships/image" Target="../media/image27.emf" /><Relationship Id="rId3" Type="http://schemas.openxmlformats.org/officeDocument/2006/relationships/image" Target="../media/image28.emf" /><Relationship Id="rId4" Type="http://schemas.openxmlformats.org/officeDocument/2006/relationships/image" Target="../media/image29.emf" /></Relationships>
</file>

<file path=ppt/drawings/_rels/vmlDrawing1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0.emf" /><Relationship Id="rId2" Type="http://schemas.openxmlformats.org/officeDocument/2006/relationships/image" Target="../media/image31.emf" /></Relationships>
</file>

<file path=ppt/drawings/_rels/vmlDrawing1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2.emf" /><Relationship Id="rId2" Type="http://schemas.openxmlformats.org/officeDocument/2006/relationships/image" Target="../media/image33.emf" /></Relationships>
</file>

<file path=ppt/drawings/_rels/vmlDrawing1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4.emf" /><Relationship Id="rId2" Type="http://schemas.openxmlformats.org/officeDocument/2006/relationships/image" Target="../media/image35.emf" /><Relationship Id="rId3" Type="http://schemas.openxmlformats.org/officeDocument/2006/relationships/image" Target="../media/image36.emf" /></Relationships>
</file>

<file path=ppt/drawings/_rels/vmlDrawing1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7.emf" /><Relationship Id="rId2" Type="http://schemas.openxmlformats.org/officeDocument/2006/relationships/image" Target="../media/image38.emf" /></Relationships>
</file>

<file path=ppt/drawings/_rels/vmlDrawing2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9.emf" /></Relationships>
</file>

<file path=ppt/drawings/_rels/vmlDrawing2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0.emf" /><Relationship Id="rId2" Type="http://schemas.openxmlformats.org/officeDocument/2006/relationships/image" Target="../media/image41.emf" /></Relationships>
</file>

<file path=ppt/drawings/_rels/vmlDrawing2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2.emf" /><Relationship Id="rId2" Type="http://schemas.openxmlformats.org/officeDocument/2006/relationships/image" Target="../media/image43.emf" /></Relationships>
</file>

<file path=ppt/drawings/_rels/vmlDrawing2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4.emf" /><Relationship Id="rId2" Type="http://schemas.openxmlformats.org/officeDocument/2006/relationships/image" Target="../media/image45.emf" /></Relationships>
</file>

<file path=ppt/drawings/_rels/vmlDrawing2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2.emf" /><Relationship Id="rId2" Type="http://schemas.openxmlformats.org/officeDocument/2006/relationships/image" Target="../media/image46.emf" /></Relationships>
</file>

<file path=ppt/drawings/_rels/vmlDrawing2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7.wmf" /><Relationship Id="rId2" Type="http://schemas.openxmlformats.org/officeDocument/2006/relationships/image" Target="../media/image48.emf" /><Relationship Id="rId3" Type="http://schemas.openxmlformats.org/officeDocument/2006/relationships/image" Target="../media/image49.emf" /><Relationship Id="rId4" Type="http://schemas.openxmlformats.org/officeDocument/2006/relationships/image" Target="../media/image50.emf" /></Relationships>
</file>

<file path=ppt/drawings/_rels/vmlDrawing2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1.emf" /><Relationship Id="rId2" Type="http://schemas.openxmlformats.org/officeDocument/2006/relationships/image" Target="../media/image52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eaLnBrk="1" hangingPunct="1">
              <a:lnSpc>
                <a:spcPct val="100000"/>
              </a:lnSpc>
            </a:pPr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9876" name="Rectangle 4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prstClr val="black"/>
            </a:solidFill>
            <a:miter lim="800000"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eaLnBrk="1" hangingPunct="1">
              <a:lnSpc>
                <a:spcPct val="100000"/>
              </a:lnSpc>
            </a:pPr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F2705999-3E24-4569-AF73-D509B5DE472A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*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3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3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_rels/notesSlide3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_rels/notesSlide3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898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A15AA0F2-1EA7-4D4A-9870-A2153D540AD3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899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80900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新药研究过程（Discovery）</a:t>
            </a:r>
          </a:p>
          <a:p>
            <a:r>
              <a:t>I期临床研究           </a:t>
            </a:r>
          </a:p>
          <a:p>
            <a:r>
              <a:t>II期临床研究          </a:t>
            </a:r>
          </a:p>
          <a:p>
            <a:r>
              <a:t>III期临床研究         </a:t>
            </a:r>
          </a:p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22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4F2CAB54-05FD-43A0-B8E6-07787B4DF588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3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1923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81924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/>
              <a:t>药物合成设计的基础：有机合成反应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有机合成反应：分为经典有机合成反应（</a:t>
            </a:r>
            <a:r>
              <a:rPr lang="en-US" altLang="zh-CN"/>
              <a:t>classical organic reaction</a:t>
            </a:r>
            <a:r>
              <a:rPr lang="zh-CN" altLang="en-US"/>
              <a:t>）、特殊反应（</a:t>
            </a:r>
            <a:r>
              <a:rPr lang="en-US" altLang="zh-CN"/>
              <a:t>special organic reaction </a:t>
            </a:r>
            <a:r>
              <a:rPr lang="zh-CN" altLang="en-US"/>
              <a:t>）。前者是理论基础，后者靠实践积累。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946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2661DA78-3C5C-45B1-97FF-45A078D2FE56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4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2947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82948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/>
              <a:t>药物合成设计的基础：有机合成反应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有机合成反应：分为经典有机合成反应（</a:t>
            </a:r>
            <a:r>
              <a:rPr lang="en-US" altLang="zh-CN"/>
              <a:t>classical organic reaction</a:t>
            </a:r>
            <a:r>
              <a:rPr lang="zh-CN" altLang="en-US"/>
              <a:t>）、特殊反应（</a:t>
            </a:r>
            <a:r>
              <a:rPr lang="en-US" altLang="zh-CN"/>
              <a:t>special organic reaction </a:t>
            </a:r>
            <a:r>
              <a:rPr lang="zh-CN" altLang="en-US"/>
              <a:t>）。前者是理论基础，后者靠实践积累。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970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6582ABB9-C490-4C49-AE25-825DD3DF4E65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5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3971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83972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/>
              <a:t>       </a:t>
            </a:r>
            <a:r>
              <a:rPr lang="zh-CN" altLang="en-US"/>
              <a:t>挑战性：化学反应理论高深莫测，化学合成难题无穷无尽，已攻克的难题有待优化完善。  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这就要求研究人员理论功底要深、知识面要广、思维要敏捷、经验要丰富、富有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创造性。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创新性：化合物创新、合成路线创新、化学反应创新、工艺条件创新。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994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28BA43FA-6470-4F31-A6A2-6859900CD2E5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6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4995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84996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/>
              <a:t>       </a:t>
            </a:r>
            <a:r>
              <a:rPr lang="zh-CN" altLang="en-US"/>
              <a:t>挑战性：化学反应理论高深莫测，化学合成难题无穷无尽，已攻克的难题有待优化完善。  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这就要求研究人员理论功底要深、知识面要广、思维要敏捷、经验要丰富、富有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创造性。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创新性：化合物创新、合成路线创新、化学反应创新、工艺条件创新。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6018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EF577CD3-80B3-491A-9384-81CA1BBEE2F9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7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6019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86020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Retrosynthetic (or antithetic) analysis is a problem-solving technique  for transforming the structure of a synthetic target (TGT) molecule to a sequence of progressively simpler structures along a pathway which ultimately leads to simple or commercially available starting materials for a chemical synthesis.</a:t>
            </a:r>
          </a:p>
          <a:p>
            <a:r>
              <a:t>The transformation of a molecule to a synthetic precursor is accomplished by application of a transform, the exact reverse of a synthetic reaction, to a target structure.</a:t>
            </a:r>
          </a:p>
          <a:p>
            <a:r>
              <a:t>Corey &amp; Cheng, The Logic of Chemical Synthesis, 1989. </a:t>
            </a:r>
          </a:p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7042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A3E9A31F-8E95-41A0-8482-E71F9EE3618D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8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7043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87044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Elias James Corey (July 12, 1928- )</a:t>
            </a:r>
          </a:p>
          <a:p>
            <a:r>
              <a:t>出生于Boston附近Methuen , 1岁半其父亲逝世</a:t>
            </a:r>
          </a:p>
          <a:p>
            <a:r>
              <a:t>60年代提出retrosynthesis理论</a:t>
            </a:r>
          </a:p>
          <a:p>
            <a:r>
              <a:t>对有机合成做出了极大贡献</a:t>
            </a:r>
          </a:p>
          <a:p>
            <a:r>
              <a:t>理论</a:t>
            </a:r>
          </a:p>
          <a:p>
            <a:r>
              <a:t>方法</a:t>
            </a:r>
          </a:p>
          <a:p>
            <a:r>
              <a:t>全合成</a:t>
            </a:r>
          </a:p>
          <a:p>
            <a:r>
              <a:t>1990年取得Noble Prize in chemistry</a:t>
            </a:r>
          </a:p>
          <a:p>
            <a:r>
              <a:t>16岁进入MIT学工程，但发觉自己对化学感兴趣，结果改学化学, 23岁获PhD, 27岁University of Illinois正教授，回到Harvard University</a:t>
            </a:r>
          </a:p>
          <a:p>
            <a:r>
              <a:t>He chose to work in organic chemistry because of "its intrinsic beauty and its great relevance to human health"</a:t>
            </a:r>
          </a:p>
          <a:p>
            <a:r>
              <a:t>Now a Emeritus Professor at Harvard University</a:t>
            </a:r>
          </a:p>
          <a:p>
            <a:r>
              <a:t>     《The logic of chemical synthesis》</a:t>
            </a:r>
          </a:p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066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9E17F388-3653-4049-A345-3D4F8C5B7725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10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8067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88068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Robert Burns Woodward (1917 –1979)</a:t>
            </a:r>
          </a:p>
          <a:p>
            <a:r>
              <a:t>出生于Boston, 1岁时其父亲逝世</a:t>
            </a:r>
          </a:p>
          <a:p>
            <a:r>
              <a:t>当代有机合成之父</a:t>
            </a:r>
          </a:p>
          <a:p>
            <a:r>
              <a:t>之前，有机合成没有形成系统理论指导</a:t>
            </a:r>
          </a:p>
          <a:p>
            <a:r>
              <a:t>利用有机化学理论进行合理设计</a:t>
            </a:r>
          </a:p>
          <a:p>
            <a:r>
              <a:t>合理设计rational design</a:t>
            </a:r>
          </a:p>
          <a:p>
            <a:r>
              <a:t>对有机化学理论和实践作出了巨大贡献</a:t>
            </a:r>
          </a:p>
          <a:p>
            <a:r>
              <a:t>理论：合成设计，前线轨道理论 Woodward-Hoffman Rules  </a:t>
            </a:r>
          </a:p>
          <a:p>
            <a:r>
              <a:t>方法: 紫外，红外，核磁</a:t>
            </a:r>
          </a:p>
          <a:p>
            <a:r>
              <a:t>全合成: 大量复杂天然产物合成，如 B12, 红霉素，头孢霉素</a:t>
            </a:r>
          </a:p>
          <a:p>
            <a:r>
              <a:t>1965年取得Noble Prize in chemistry</a:t>
            </a:r>
          </a:p>
          <a:p>
            <a:r>
              <a:t>1933年，16岁进入MIT学化学，1936年获学士，1937年获博士，University of Illinois 博后，回到Harvard Universty</a:t>
            </a:r>
          </a:p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090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F9329E84-6CB1-4EBE-A7A2-2A556222D31A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11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9091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89092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合成子（synthon)</a:t>
            </a:r>
          </a:p>
          <a:p>
            <a:r>
              <a:t>分子、离子、或某种骨架结构</a:t>
            </a:r>
          </a:p>
          <a:p>
            <a:r>
              <a:t>实际存在或不存在结构</a:t>
            </a:r>
          </a:p>
          <a:p>
            <a:r>
              <a:t>主要用来帮助表示逆合成转换</a:t>
            </a:r>
          </a:p>
          <a:p>
            <a:r>
              <a:t>离子形式</a:t>
            </a:r>
          </a:p>
          <a:p>
            <a:r>
              <a:t>自由基</a:t>
            </a:r>
          </a:p>
          <a:p>
            <a:r>
              <a:t>分子</a:t>
            </a:r>
          </a:p>
          <a:p>
            <a:r>
              <a:t>合成子类型</a:t>
            </a:r>
          </a:p>
          <a:p>
            <a:r>
              <a:t>Ra:含有亲电性或能接收电子, 如R</a:t>
            </a:r>
          </a:p>
          <a:p>
            <a:r>
              <a:t>Rd:含有亲核性或能给出电子,如R</a:t>
            </a:r>
          </a:p>
          <a:p>
            <a:r>
              <a:t>Rr:自由基,如 Br</a:t>
            </a:r>
          </a:p>
          <a:p>
            <a:r>
              <a:t>Re:中性分子, electrocyclic synthon </a:t>
            </a:r>
          </a:p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114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4D2C7166-6D27-4460-807D-8BC10B3580E6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12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0115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90116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  a-合成子——正离子   ，亲电性</a:t>
            </a:r>
          </a:p>
          <a:p>
            <a:r>
              <a:t>      </a:t>
            </a:r>
          </a:p>
          <a:p>
            <a:r>
              <a:t>      Ra          </a:t>
            </a:r>
          </a:p>
          <a:p>
            <a:r>
              <a:t>      a0</a:t>
            </a:r>
          </a:p>
          <a:p>
            <a:r>
              <a:t>      a1 </a:t>
            </a:r>
          </a:p>
          <a:p>
            <a:r>
              <a:t>      a2</a:t>
            </a:r>
          </a:p>
          <a:p>
            <a:r>
              <a:t>      a3</a:t>
            </a:r>
          </a:p>
          <a:p>
            <a:r>
              <a:t>合成子                 等价物                   官能团</a:t>
            </a:r>
          </a:p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138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C7C59935-FB5A-4E44-BB58-7C929A2E19EB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14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1139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91140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逆向切断antithetical disconnection</a:t>
            </a:r>
          </a:p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62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F6699055-85DB-492B-BFE1-A35F7C2FF7AB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15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2163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92164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逆向连接antithetical connection</a:t>
            </a:r>
          </a:p>
          <a:p/>
          <a:p/>
          <a:p/>
          <a:p/>
          <a:p/>
          <a:p/>
          <a:p>
            <a:r>
              <a:t>逆向重排antithetical rearrangement</a:t>
            </a:r>
          </a:p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186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CD3D7EA8-045D-4840-860E-A1AE84EEA09C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16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3187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93188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/>
              <a:t>       </a:t>
            </a:r>
            <a:r>
              <a:rPr lang="zh-CN" altLang="en-US"/>
              <a:t>挑战性：化学反应理论高深莫测，化学合成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这就要求研究人员理论功底要深、知识面要广、思维要敏捷、经验要丰富、富有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创造性。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创新性：化合物创新、合成路线创新、化学反应创新、工艺条件创新。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210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6565781B-FC01-4612-92FF-EF78FBA2E49F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17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4211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94212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逆向官能团添加：添加官能团经过简单化学反应能够被去除</a:t>
            </a:r>
          </a:p>
          <a:p/>
          <a:p/>
          <a:p/>
          <a:p/>
          <a:p/>
          <a:p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5234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586FE0B8-857A-43B0-A7E4-84A1F6CE2342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18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5235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95236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逆向官能团去除：经过简单化学反应能够加上</a:t>
            </a:r>
          </a:p>
          <a:p/>
          <a:p/>
          <a:p/>
          <a:p/>
          <a:p/>
          <a:p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6258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A98CFED7-2832-4D9D-ADA3-A2BE2EFEA4F5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19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6259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96260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合成路线</a:t>
            </a:r>
          </a:p>
          <a:p>
            <a:r>
              <a:t>对于复杂分子理论上可能有很多条合成路线，把全部可能合成路线汇合在一起形成所谓“合成树”（synthesis tree)</a:t>
            </a:r>
          </a:p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282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1C2DF2B2-1835-44F4-A88E-B70C372C1A15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20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7283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97284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可能合成路线那么多，怎么评价？怎么找到最正确合成路线？</a:t>
            </a:r>
          </a:p>
          <a:p>
            <a:r>
              <a:t>经济：人力、物力、时间、设备、产物质量和数量等，全方面衡量是否成本最低？</a:t>
            </a:r>
          </a:p>
          <a:p>
            <a:r>
              <a:t>环境保护：生产工艺对周围环境以及对操作人员危害性是否最小？</a:t>
            </a:r>
          </a:p>
          <a:p>
            <a:r>
              <a:t>安全：生产工艺路线有没有安全隐患？</a:t>
            </a:r>
          </a:p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306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C5150352-1621-4070-8D72-F79191A95240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21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8307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98308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逆合成份析（retrosynthetic analysis)：</a:t>
            </a:r>
          </a:p>
          <a:p>
            <a:r>
              <a:t>从目标分子出发，利用逆向切割、连接、重排以及官能团交换、添加、去除等伎俩，将目标分子变成较为简单中间体；</a:t>
            </a:r>
          </a:p>
          <a:p>
            <a:r>
              <a:t>重复上述方法直到最终中间体变成能够轻易购置到等价试剂为止；</a:t>
            </a:r>
          </a:p>
          <a:p>
            <a:r>
              <a:t>结合文件对上述逆向合成路线进行可行性分析；</a:t>
            </a:r>
          </a:p>
          <a:p>
            <a:r>
              <a:t>考虑经济、环境保护、安全原因，优选出一条切实可行路线进行试验；</a:t>
            </a:r>
          </a:p>
          <a:p>
            <a:r>
              <a:t>对工艺条件进行优化，确定最正确工艺进行放大生产。</a:t>
            </a:r>
          </a:p>
          <a:p/>
          <a:p>
            <a:r>
              <a:t>       </a:t>
            </a:r>
          </a:p>
          <a:p>
            <a:r>
              <a:t>第二节  逆合成份析    </a:t>
            </a:r>
          </a:p>
          <a:p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330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C6C50CFF-BFBA-487E-882C-D5D0370D505F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22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9331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99332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/>
              <a:t>       </a:t>
            </a:r>
            <a:r>
              <a:rPr lang="zh-CN" altLang="en-US"/>
              <a:t>挑战性：化学反应理论高深莫测，化学合成难题无穷无尽，已攻克的难题有待优化完善。  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这就要求研究人员理论功底要深、知识面要广、思维要敏捷、经验要丰富、富有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创造性。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创新性：化合物创新、合成路线创新、化学反应创新、工艺条件创新。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354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2760BE77-88D8-4BE2-BA9A-613B540A8032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23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0355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00356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/>
              <a:t>       </a:t>
            </a:r>
            <a:r>
              <a:rPr lang="zh-CN" altLang="en-US"/>
              <a:t>挑战性：化学反应理论高深莫测，化学合成难题无穷无尽，已攻克的难题有待优化完善。  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这就要求研究人员理论功底要深、知识面要广、思维要敏捷、经验要丰富、富有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创造性。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创新性：化合物创新、合成路线创新、化学反应创新、工艺条件创新。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378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7BA4B203-915E-45C7-8AB2-56AB961D8B3D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24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1379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01380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双官能团化合物逆合成：1,2-双官能团</a:t>
            </a:r>
          </a:p>
          <a:p/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02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5C619898-6CD5-4ACB-8C65-56AE3CF5D679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25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2403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02404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双官能团化合物逆合成：1,2-双官能团</a:t>
            </a:r>
          </a:p>
          <a:p/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426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E0A9C01A-FA6F-49D3-BA8F-5297887CC66F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26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3427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03428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双官能团化合物逆合成：1,2-双官能团</a:t>
            </a:r>
          </a:p>
          <a:p/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450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345C3990-95CA-4DF7-86F0-90A007E2C504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27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4451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04452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双官能团化合物逆合成：1,3-双官能团, Aldol condensation</a:t>
            </a:r>
          </a:p>
          <a:p/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474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C798348C-12D0-42C2-98F9-7F4CE20E3D66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28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5475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05476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双官能团化合物逆合成：1,3-双官能团</a:t>
            </a:r>
          </a:p>
          <a:p/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498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130DF962-68BA-49B6-A411-F721FB4ED82D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29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6499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06500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/>
              <a:t>       </a:t>
            </a:r>
            <a:r>
              <a:rPr lang="zh-CN" altLang="en-US"/>
              <a:t>挑战性：化学反应理论高深莫测，化学合成难题无穷无尽，已攻克的难题有待优化完善。  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这就要求研究人员理论功底要深、知识面要广、思维要敏捷、经验要丰富、富有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创造性。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创新性：化合物创新、合成路线创新、化学反应创新、工艺条件创新。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522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57FD77A7-05CC-4681-AC62-724788D703E6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30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7523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07524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双官能团化合物逆合成：1,4-双官能团</a:t>
            </a:r>
          </a:p>
          <a:p/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8546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3CA97861-DCAC-485C-B4A0-92055F05B62A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31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8547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08548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双官能团化合物逆合成：1,4-双官能团</a:t>
            </a:r>
          </a:p>
          <a:p/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570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313A5A8C-4A58-4747-B137-B7D0FED03568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32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9571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09572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双官能团化合物逆合成：1,5-双官能, Micheal加成反应</a:t>
            </a:r>
          </a:p>
          <a:p/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594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26F3288E-71AD-41D1-AD71-5E76B10798D8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33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0595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10596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/>
              <a:t>       </a:t>
            </a:r>
            <a:r>
              <a:rPr lang="zh-CN" altLang="en-US"/>
              <a:t>挑战性：化学反应理论高深莫测，化学合成难题无穷无尽，已攻克的难题有待优化完善。  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这就要求研究人员理论功底要深、知识面要广、思维要敏捷、经验要丰富、富有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创造性。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创新性：化合物创新、合成路线创新、化学反应创新、工艺条件创新。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1618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0517F1B1-2001-4A28-88C9-B3B59236D49C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34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1619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11620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/>
              <a:t>       </a:t>
            </a:r>
            <a:r>
              <a:rPr lang="zh-CN" altLang="en-US"/>
              <a:t>挑战性：化学反应理论高深莫测，化学合成难题无穷无尽，已攻克的难题有待优化完善。  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这就要求研究人员理论功底要深、知识面要广、思维要敏捷、经验要丰富、富有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                创造性。</a:t>
            </a:r>
            <a:endParaRPr lang="zh-CN" altLang="en-US"/>
          </a:p>
          <a:p>
            <a:pPr marL="0" lvl="0" indent="0" eaLnBrk="1" hangingPunct="1"/>
            <a:r>
              <a:rPr lang="zh-CN" altLang="en-US"/>
              <a:t>       创新性：化合物创新、合成路线创新、化学反应创新、工艺条件创新。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42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1A815DD7-9CAC-4B1F-98D8-E01BC039F1AE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35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2643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12644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双官能团化合物逆合成：1,6-双官能</a:t>
            </a:r>
          </a:p>
          <a:p>
            <a:r>
              <a:t>    环己烯及其衍生物氧化，Diels-Alder产物, 醛酮缩合环状产物</a:t>
            </a:r>
          </a:p>
          <a:p/>
          <a:p>
            <a:r>
              <a:t>       </a:t>
            </a:r>
          </a:p>
          <a:p/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3666" name="Rectangle 7"/>
          <p:cNvSpPr/>
          <p:nvPr>
            <p:ph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lnSpc>
                <a:spcPct val="100000"/>
              </a:lnSpc>
            </a:pPr>
            <a:fld id="{FD5EB686-AC76-4426-834A-85F8923BAA45}" type="slidenum">
              <a:rPr lang="en-US" altLang="zh-CN" sz="1200">
                <a:solidFill>
                  <a:schemeClr val="tx1"/>
                </a:solidFill>
                <a:latin typeface="Times New Roman" pitchFamily="18" charset="0"/>
              </a:rPr>
              <a:t>36</a:t>
            </a:fld>
            <a:endParaRPr lang="en-US" altLang="zh-CN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3667" name="Rectangle 2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sp>
      <p:sp>
        <p:nvSpPr>
          <p:cNvPr id="113668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1200" b="0" i="0" u="none" baseline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</a:lstStyle>
          <a:p>
            <a:r>
              <a:t>环状化合物逆向合成：三元环，Carbene 加成</a:t>
            </a:r>
          </a:p>
          <a:p/>
          <a:p/>
          <a:p>
            <a:r>
              <a:t>Carbene 产生</a:t>
            </a:r>
          </a:p>
          <a:p/>
          <a:p>
            <a:r>
              <a:t>       </a:t>
            </a:r>
          </a:p>
          <a:p/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D0611C-7D23-414F-820D-4D8C09E785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E87906-4B87-4900-8840-FB1758165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08C70A-D913-4577-9ADB-F15D89466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C5DD94-DFB8-4962-8AC2-4336ABF34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5DD19B-95A5-4EDE-811C-9F486538B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23A8A0-BF9E-4BFC-875E-40113B9088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CFD2B5-B79F-4516-9EF7-BA55413AE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E92F2A-9149-4285-B0B9-161F23EEC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12F254-EFC5-403F-B3C5-3E0AC891C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AC62F6-4AF8-4B98-8B4E-B049EB2E4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903580-A306-4ADF-849F-1601CFC376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228600" y="457200"/>
            <a:ext cx="8153400" cy="579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 algn="ctr" rtl="0" eaLnBrk="1" hangingPunct="1">
              <a:defRPr kumimoji="1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 algn="ctr" rtl="0" eaLnBrk="1" hangingPunct="1">
              <a:defRPr kumimoji="1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 algn="ctr" rtl="0" eaLnBrk="1" hangingPunct="1">
              <a:defRPr kumimoji="1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60418" name="标题占位符 1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/>
            <a:r>
              <a:t>单击此处编辑母版标题样式</a:t>
            </a:r>
          </a:p>
        </p:txBody>
      </p:sp>
      <p:sp>
        <p:nvSpPr>
          <p:cNvPr id="60419" name="文本占位符 2"/>
          <p:cNvSpPr/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6042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 algn="ctr" rtl="0" eaLnBrk="1" hangingPunct="1">
              <a:defRPr kumimoji="1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/>
            <a:fld id="{C25CC65D-27C8-4FA6-97EA-FD6E21E64618}" type="datetime1">
              <a:rPr lang="zh-CN" altLang="en-US" sz="1200">
                <a:solidFill>
                  <a:srgbClr val="898989"/>
                </a:solidFill>
              </a:rPr>
              <a:t>*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6042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rtlCol="0" anchor="ctr" anchorCtr="0"/>
          <a:lstStyle>
            <a:defPPr algn="ctr" rtl="0" eaLnBrk="1" hangingPunct="1">
              <a:defRPr kumimoji="1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6042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 anchor="ctr" anchorCtr="0"/>
          <a:lstStyle>
            <a:defPPr algn="ctr" rtl="0" eaLnBrk="1" hangingPunct="1">
              <a:defRPr kumimoji="1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/>
            <a:fld id="{EAB35697-6131-40C8-B514-94CF8746621C}" type="slidenum">
              <a:rPr lang="zh-CN" altLang="en-US" sz="1200">
                <a:solidFill>
                  <a:srgbClr val="898989"/>
                </a:solidFill>
              </a:rPr>
              <a:t>*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60423" name="Rectangle 2053"/>
          <p:cNvSpPr>
            <a:spLocks noChangeArrowheads="1"/>
          </p:cNvSpPr>
          <p:nvPr/>
        </p:nvSpPr>
        <p:spPr bwMode="auto">
          <a:xfrm>
            <a:off x="0" y="6461125"/>
            <a:ext cx="428625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Organic Reactions for Drug Synthesis</a:t>
            </a:r>
            <a:endParaRPr lang="en-US" altLang="zh-CN" sz="2000" b="1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/>
        <a:buChar char="•"/>
        <a:defRPr kumimoji="0"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/>
        <a:buChar char="–"/>
        <a:defRPr kumimoji="0"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/>
        <a:buChar char="•"/>
        <a:defRPr kumimoji="0"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/>
        <a:buChar char="–"/>
        <a:defRPr kumimoji="0"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/>
        <a:buChar char="»"/>
        <a:defRPr kumimoji="0"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62466" name="Rectangle 2053"/>
          <p:cNvSpPr>
            <a:spLocks noChangeArrowheads="1"/>
          </p:cNvSpPr>
          <p:nvPr/>
        </p:nvSpPr>
        <p:spPr bwMode="auto">
          <a:xfrm>
            <a:off x="0" y="6461125"/>
            <a:ext cx="428625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Organic Reactions for Drug Synthesis</a:t>
            </a:r>
            <a:endParaRPr lang="en-US" altLang="zh-CN" sz="2000" b="1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2467" name="标题占位符 1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/>
            <a:r>
              <a:t>单击此处编辑母版标题样式</a:t>
            </a:r>
          </a:p>
        </p:txBody>
      </p:sp>
      <p:sp>
        <p:nvSpPr>
          <p:cNvPr id="62468" name="文本占位符 2"/>
          <p:cNvSpPr/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/>
        <a:buChar char="•"/>
        <a:defRPr kumimoji="0"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/>
        <a:buChar char="–"/>
        <a:defRPr kumimoji="0"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/>
        <a:buChar char="•"/>
        <a:defRPr kumimoji="0"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/>
        <a:buChar char="–"/>
        <a:defRPr kumimoji="0"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/>
        <a:buChar char="»"/>
        <a:defRPr kumimoji="0"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4.x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1.emf" /><Relationship Id="rId5" Type="http://schemas.openxmlformats.org/officeDocument/2006/relationships/oleObject" Target="../embeddings/oleObject2.bin" TargetMode="Internal" /><Relationship Id="rId6" Type="http://schemas.openxmlformats.org/officeDocument/2006/relationships/image" Target="../media/image2.emf" /><Relationship Id="rId7" Type="http://schemas.openxmlformats.org/officeDocument/2006/relationships/oleObject" Target="../embeddings/oleObject3.bin" TargetMode="Internal" /><Relationship Id="rId8" Type="http://schemas.openxmlformats.org/officeDocument/2006/relationships/image" Target="../media/image3.emf" /><Relationship Id="rId9" Type="http://schemas.openxmlformats.org/officeDocument/2006/relationships/vmlDrawing" Target="../drawings/vmlDrawing1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5.xml" /><Relationship Id="rId3" Type="http://schemas.openxmlformats.org/officeDocument/2006/relationships/oleObject" Target="../embeddings/oleObject4.bin" TargetMode="Internal" /><Relationship Id="rId4" Type="http://schemas.openxmlformats.org/officeDocument/2006/relationships/image" Target="../media/image4.emf" /><Relationship Id="rId5" Type="http://schemas.openxmlformats.org/officeDocument/2006/relationships/vmlDrawing" Target="../drawings/vmlDrawing2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7.xml" /><Relationship Id="rId3" Type="http://schemas.openxmlformats.org/officeDocument/2006/relationships/hyperlink" Target="https://en.wikipedia.org/wiki/University_of_Illinois_at_Urbana%E2%80%93Champaign" TargetMode="External" /><Relationship Id="rId4" Type="http://schemas.openxmlformats.org/officeDocument/2006/relationships/image" Target="../media/image5.jpeg" /><Relationship Id="rId5" Type="http://schemas.openxmlformats.org/officeDocument/2006/relationships/hyperlink" Target="https://en.wikipedia.org/wiki/File:E.J.Coreyx240.jpg" TargetMode="Ex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7.jpeg" /><Relationship Id="rId4" Type="http://schemas.openxmlformats.org/officeDocument/2006/relationships/hyperlink" Target="https://en.wikipedia.org/wiki/File:Robert_Woodward_Nobel.jpg" TargetMode="Externa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10" Type="http://schemas.openxmlformats.org/officeDocument/2006/relationships/image" Target="../media/image11.emf" /><Relationship Id="rId11" Type="http://schemas.openxmlformats.org/officeDocument/2006/relationships/vmlDrawing" Target="../drawings/vmlDrawing3.vml" /><Relationship Id="rId2" Type="http://schemas.openxmlformats.org/officeDocument/2006/relationships/notesSlide" Target="../notesSlides/notesSlide9.xml" /><Relationship Id="rId3" Type="http://schemas.openxmlformats.org/officeDocument/2006/relationships/oleObject" Target="../embeddings/oleObject5.bin" TargetMode="Internal" /><Relationship Id="rId4" Type="http://schemas.openxmlformats.org/officeDocument/2006/relationships/image" Target="../media/image8.emf" /><Relationship Id="rId5" Type="http://schemas.openxmlformats.org/officeDocument/2006/relationships/oleObject" Target="../embeddings/oleObject6.bin" TargetMode="Internal" /><Relationship Id="rId6" Type="http://schemas.openxmlformats.org/officeDocument/2006/relationships/image" Target="../media/image9.emf" /><Relationship Id="rId7" Type="http://schemas.openxmlformats.org/officeDocument/2006/relationships/oleObject" Target="../embeddings/oleObject7.bin" TargetMode="Internal" /><Relationship Id="rId8" Type="http://schemas.openxmlformats.org/officeDocument/2006/relationships/image" Target="../media/image10.emf" /><Relationship Id="rId9" Type="http://schemas.openxmlformats.org/officeDocument/2006/relationships/oleObject" Target="../embeddings/oleObject8.bin" TargetMode="In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0.xml" /><Relationship Id="rId3" Type="http://schemas.openxmlformats.org/officeDocument/2006/relationships/oleObject" Target="../embeddings/oleObject9.bin" TargetMode="Internal" /><Relationship Id="rId4" Type="http://schemas.openxmlformats.org/officeDocument/2006/relationships/image" Target="../media/image12.wmf" /><Relationship Id="rId5" Type="http://schemas.openxmlformats.org/officeDocument/2006/relationships/vmlDrawing" Target="../drawings/vmlDrawing4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oleObject" Target="../embeddings/oleObject10.bin" TargetMode="Internal" /><Relationship Id="rId3" Type="http://schemas.openxmlformats.org/officeDocument/2006/relationships/image" Target="../media/image13.emf" /><Relationship Id="rId4" Type="http://schemas.openxmlformats.org/officeDocument/2006/relationships/oleObject" Target="../embeddings/oleObject11.bin" TargetMode="Internal" /><Relationship Id="rId5" Type="http://schemas.openxmlformats.org/officeDocument/2006/relationships/image" Target="../media/image14.wmf" /><Relationship Id="rId6" Type="http://schemas.openxmlformats.org/officeDocument/2006/relationships/vmlDrawing" Target="../drawings/vmlDrawing5.v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1.xml" /><Relationship Id="rId3" Type="http://schemas.openxmlformats.org/officeDocument/2006/relationships/oleObject" Target="../embeddings/oleObject12.bin" TargetMode="Internal" /><Relationship Id="rId4" Type="http://schemas.openxmlformats.org/officeDocument/2006/relationships/image" Target="../media/image10.emf" /><Relationship Id="rId5" Type="http://schemas.openxmlformats.org/officeDocument/2006/relationships/oleObject" Target="../embeddings/oleObject13.bin" TargetMode="Internal" /><Relationship Id="rId6" Type="http://schemas.openxmlformats.org/officeDocument/2006/relationships/image" Target="../media/image15.emf" /><Relationship Id="rId7" Type="http://schemas.openxmlformats.org/officeDocument/2006/relationships/vmlDrawing" Target="../drawings/vmlDrawing6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2.xml" /><Relationship Id="rId3" Type="http://schemas.openxmlformats.org/officeDocument/2006/relationships/oleObject" Target="../embeddings/oleObject14.bin" TargetMode="Internal" /><Relationship Id="rId4" Type="http://schemas.openxmlformats.org/officeDocument/2006/relationships/image" Target="../media/image16.emf" /><Relationship Id="rId5" Type="http://schemas.openxmlformats.org/officeDocument/2006/relationships/oleObject" Target="../embeddings/oleObject15.bin" TargetMode="Internal" /><Relationship Id="rId6" Type="http://schemas.openxmlformats.org/officeDocument/2006/relationships/image" Target="../media/image17.emf" /><Relationship Id="rId7" Type="http://schemas.openxmlformats.org/officeDocument/2006/relationships/vmlDrawing" Target="../drawings/vmlDrawing7.v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3.xml" /><Relationship Id="rId3" Type="http://schemas.openxmlformats.org/officeDocument/2006/relationships/oleObject" Target="../embeddings/oleObject16.bin" TargetMode="Internal" /><Relationship Id="rId4" Type="http://schemas.openxmlformats.org/officeDocument/2006/relationships/image" Target="../media/image18.emf" /><Relationship Id="rId5" Type="http://schemas.openxmlformats.org/officeDocument/2006/relationships/vmlDrawing" Target="../drawings/vmlDrawing8.v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4.xml" /><Relationship Id="rId3" Type="http://schemas.openxmlformats.org/officeDocument/2006/relationships/oleObject" Target="../embeddings/oleObject17.bin" TargetMode="Internal" /><Relationship Id="rId4" Type="http://schemas.openxmlformats.org/officeDocument/2006/relationships/image" Target="../media/image19.emf" /><Relationship Id="rId5" Type="http://schemas.openxmlformats.org/officeDocument/2006/relationships/vmlDrawing" Target="../drawings/vmlDrawing9.v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5.xml" /><Relationship Id="rId3" Type="http://schemas.openxmlformats.org/officeDocument/2006/relationships/oleObject" Target="../embeddings/oleObject18.bin" TargetMode="Internal" /><Relationship Id="rId4" Type="http://schemas.openxmlformats.org/officeDocument/2006/relationships/image" Target="../media/image20.emf" /><Relationship Id="rId5" Type="http://schemas.openxmlformats.org/officeDocument/2006/relationships/vmlDrawing" Target="../drawings/vmlDrawing10.v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6.xml" /><Relationship Id="rId3" Type="http://schemas.openxmlformats.org/officeDocument/2006/relationships/oleObject" Target="../embeddings/oleObject19.bin" TargetMode="Internal" /><Relationship Id="rId4" Type="http://schemas.openxmlformats.org/officeDocument/2006/relationships/image" Target="../media/image21.wmf" /><Relationship Id="rId5" Type="http://schemas.openxmlformats.org/officeDocument/2006/relationships/vmlDrawing" Target="../drawings/vmlDrawing11.v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7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8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9.xml" /><Relationship Id="rId3" Type="http://schemas.openxmlformats.org/officeDocument/2006/relationships/oleObject" Target="../embeddings/oleObject20.bin" TargetMode="Internal" /><Relationship Id="rId4" Type="http://schemas.openxmlformats.org/officeDocument/2006/relationships/image" Target="../media/image22.emf" /><Relationship Id="rId5" Type="http://schemas.openxmlformats.org/officeDocument/2006/relationships/vmlDrawing" Target="../drawings/vmlDrawing12.v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20.xml" /><Relationship Id="rId3" Type="http://schemas.openxmlformats.org/officeDocument/2006/relationships/oleObject" Target="../embeddings/oleObject21.bin" TargetMode="Internal" /><Relationship Id="rId4" Type="http://schemas.openxmlformats.org/officeDocument/2006/relationships/image" Target="../media/image23.emf" /><Relationship Id="rId5" Type="http://schemas.openxmlformats.org/officeDocument/2006/relationships/oleObject" Target="../embeddings/oleObject22.bin" TargetMode="Internal" /><Relationship Id="rId6" Type="http://schemas.openxmlformats.org/officeDocument/2006/relationships/image" Target="../media/image24.emf" /><Relationship Id="rId7" Type="http://schemas.openxmlformats.org/officeDocument/2006/relationships/vmlDrawing" Target="../drawings/vmlDrawing13.v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21.xml" /><Relationship Id="rId3" Type="http://schemas.openxmlformats.org/officeDocument/2006/relationships/oleObject" Target="../embeddings/oleObject23.bin" TargetMode="Internal" /><Relationship Id="rId4" Type="http://schemas.openxmlformats.org/officeDocument/2006/relationships/image" Target="../media/image25.emf" /><Relationship Id="rId5" Type="http://schemas.openxmlformats.org/officeDocument/2006/relationships/vmlDrawing" Target="../drawings/vmlDrawing14.v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10" Type="http://schemas.openxmlformats.org/officeDocument/2006/relationships/image" Target="../media/image29.emf" /><Relationship Id="rId11" Type="http://schemas.openxmlformats.org/officeDocument/2006/relationships/vmlDrawing" Target="../drawings/vmlDrawing15.vml" /><Relationship Id="rId2" Type="http://schemas.openxmlformats.org/officeDocument/2006/relationships/notesSlide" Target="../notesSlides/notesSlide22.xml" /><Relationship Id="rId3" Type="http://schemas.openxmlformats.org/officeDocument/2006/relationships/oleObject" Target="../embeddings/oleObject24.bin" TargetMode="Internal" /><Relationship Id="rId4" Type="http://schemas.openxmlformats.org/officeDocument/2006/relationships/image" Target="../media/image26.emf" /><Relationship Id="rId5" Type="http://schemas.openxmlformats.org/officeDocument/2006/relationships/oleObject" Target="../embeddings/oleObject25.bin" TargetMode="Internal" /><Relationship Id="rId6" Type="http://schemas.openxmlformats.org/officeDocument/2006/relationships/image" Target="../media/image27.emf" /><Relationship Id="rId7" Type="http://schemas.openxmlformats.org/officeDocument/2006/relationships/oleObject" Target="../embeddings/oleObject26.bin" TargetMode="Internal" /><Relationship Id="rId8" Type="http://schemas.openxmlformats.org/officeDocument/2006/relationships/image" Target="../media/image28.emf" /><Relationship Id="rId9" Type="http://schemas.openxmlformats.org/officeDocument/2006/relationships/oleObject" Target="../embeddings/oleObject27.bin" TargetMode="Interna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23.xml" /><Relationship Id="rId3" Type="http://schemas.openxmlformats.org/officeDocument/2006/relationships/oleObject" Target="../embeddings/oleObject28.bin" TargetMode="Internal" /><Relationship Id="rId4" Type="http://schemas.openxmlformats.org/officeDocument/2006/relationships/image" Target="../media/image30.emf" /><Relationship Id="rId5" Type="http://schemas.openxmlformats.org/officeDocument/2006/relationships/oleObject" Target="../embeddings/oleObject29.bin" TargetMode="Internal" /><Relationship Id="rId6" Type="http://schemas.openxmlformats.org/officeDocument/2006/relationships/image" Target="../media/image31.emf" /><Relationship Id="rId7" Type="http://schemas.openxmlformats.org/officeDocument/2006/relationships/vmlDrawing" Target="../drawings/vmlDrawing16.v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24.xml" /><Relationship Id="rId3" Type="http://schemas.openxmlformats.org/officeDocument/2006/relationships/oleObject" Target="../embeddings/oleObject30.bin" TargetMode="Internal" /><Relationship Id="rId4" Type="http://schemas.openxmlformats.org/officeDocument/2006/relationships/image" Target="../media/image32.emf" /><Relationship Id="rId5" Type="http://schemas.openxmlformats.org/officeDocument/2006/relationships/oleObject" Target="../embeddings/oleObject31.bin" TargetMode="Internal" /><Relationship Id="rId6" Type="http://schemas.openxmlformats.org/officeDocument/2006/relationships/image" Target="../media/image33.emf" /><Relationship Id="rId7" Type="http://schemas.openxmlformats.org/officeDocument/2006/relationships/vmlDrawing" Target="../drawings/vmlDrawing17.v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25.xml" /><Relationship Id="rId3" Type="http://schemas.openxmlformats.org/officeDocument/2006/relationships/oleObject" Target="../embeddings/oleObject32.bin" TargetMode="Internal" /><Relationship Id="rId4" Type="http://schemas.openxmlformats.org/officeDocument/2006/relationships/image" Target="../media/image34.emf" /><Relationship Id="rId5" Type="http://schemas.openxmlformats.org/officeDocument/2006/relationships/oleObject" Target="../embeddings/oleObject33.bin" TargetMode="Internal" /><Relationship Id="rId6" Type="http://schemas.openxmlformats.org/officeDocument/2006/relationships/image" Target="../media/image35.emf" /><Relationship Id="rId7" Type="http://schemas.openxmlformats.org/officeDocument/2006/relationships/oleObject" Target="../embeddings/oleObject34.bin" TargetMode="Internal" /><Relationship Id="rId8" Type="http://schemas.openxmlformats.org/officeDocument/2006/relationships/image" Target="../media/image36.emf" /><Relationship Id="rId9" Type="http://schemas.openxmlformats.org/officeDocument/2006/relationships/vmlDrawing" Target="../drawings/vmlDrawing18.v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26.xml" /><Relationship Id="rId3" Type="http://schemas.openxmlformats.org/officeDocument/2006/relationships/oleObject" Target="../embeddings/oleObject35.bin" TargetMode="Internal" /><Relationship Id="rId4" Type="http://schemas.openxmlformats.org/officeDocument/2006/relationships/image" Target="../media/image37.emf" /><Relationship Id="rId5" Type="http://schemas.openxmlformats.org/officeDocument/2006/relationships/oleObject" Target="../embeddings/oleObject36.bin" TargetMode="Internal" /><Relationship Id="rId6" Type="http://schemas.openxmlformats.org/officeDocument/2006/relationships/image" Target="../media/image38.emf" /><Relationship Id="rId7" Type="http://schemas.openxmlformats.org/officeDocument/2006/relationships/vmlDrawing" Target="../drawings/vmlDrawing19.v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27.xml" /><Relationship Id="rId3" Type="http://schemas.openxmlformats.org/officeDocument/2006/relationships/oleObject" Target="../embeddings/oleObject37.bin" TargetMode="Internal" /><Relationship Id="rId4" Type="http://schemas.openxmlformats.org/officeDocument/2006/relationships/image" Target="../media/image39.emf" /><Relationship Id="rId5" Type="http://schemas.openxmlformats.org/officeDocument/2006/relationships/vmlDrawing" Target="../drawings/vmlDrawing20.v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28.xml" /><Relationship Id="rId3" Type="http://schemas.openxmlformats.org/officeDocument/2006/relationships/oleObject" Target="../embeddings/oleObject38.bin" TargetMode="Internal" /><Relationship Id="rId4" Type="http://schemas.openxmlformats.org/officeDocument/2006/relationships/image" Target="../media/image40.emf" /><Relationship Id="rId5" Type="http://schemas.openxmlformats.org/officeDocument/2006/relationships/oleObject" Target="../embeddings/oleObject39.bin" TargetMode="Internal" /><Relationship Id="rId6" Type="http://schemas.openxmlformats.org/officeDocument/2006/relationships/image" Target="../media/image41.emf" /><Relationship Id="rId7" Type="http://schemas.openxmlformats.org/officeDocument/2006/relationships/vmlDrawing" Target="../drawings/vmlDrawing21.v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29.xml" /><Relationship Id="rId3" Type="http://schemas.openxmlformats.org/officeDocument/2006/relationships/oleObject" Target="../embeddings/oleObject40.bin" TargetMode="Internal" /><Relationship Id="rId4" Type="http://schemas.openxmlformats.org/officeDocument/2006/relationships/image" Target="../media/image42.emf" /><Relationship Id="rId5" Type="http://schemas.openxmlformats.org/officeDocument/2006/relationships/oleObject" Target="../embeddings/oleObject41.bin" TargetMode="Internal" /><Relationship Id="rId6" Type="http://schemas.openxmlformats.org/officeDocument/2006/relationships/image" Target="../media/image43.emf" /><Relationship Id="rId7" Type="http://schemas.openxmlformats.org/officeDocument/2006/relationships/vmlDrawing" Target="../drawings/vmlDrawing22.v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0.xml" /><Relationship Id="rId3" Type="http://schemas.openxmlformats.org/officeDocument/2006/relationships/oleObject" Target="../embeddings/oleObject42.bin" TargetMode="Internal" /><Relationship Id="rId4" Type="http://schemas.openxmlformats.org/officeDocument/2006/relationships/image" Target="../media/image44.emf" /><Relationship Id="rId5" Type="http://schemas.openxmlformats.org/officeDocument/2006/relationships/oleObject" Target="../embeddings/oleObject43.bin" TargetMode="Internal" /><Relationship Id="rId6" Type="http://schemas.openxmlformats.org/officeDocument/2006/relationships/image" Target="../media/image45.emf" /><Relationship Id="rId7" Type="http://schemas.openxmlformats.org/officeDocument/2006/relationships/vmlDrawing" Target="../drawings/vmlDrawing23.v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1.xml" /><Relationship Id="rId3" Type="http://schemas.openxmlformats.org/officeDocument/2006/relationships/oleObject" Target="../embeddings/oleObject44.bin" TargetMode="Internal" /><Relationship Id="rId4" Type="http://schemas.openxmlformats.org/officeDocument/2006/relationships/image" Target="../media/image42.emf" /><Relationship Id="rId5" Type="http://schemas.openxmlformats.org/officeDocument/2006/relationships/oleObject" Target="../embeddings/oleObject45.bin" TargetMode="Internal" /><Relationship Id="rId6" Type="http://schemas.openxmlformats.org/officeDocument/2006/relationships/image" Target="../media/image46.emf" /><Relationship Id="rId7" Type="http://schemas.openxmlformats.org/officeDocument/2006/relationships/vmlDrawing" Target="../drawings/vmlDrawing24.v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10" Type="http://schemas.openxmlformats.org/officeDocument/2006/relationships/image" Target="../media/image50.emf" /><Relationship Id="rId11" Type="http://schemas.openxmlformats.org/officeDocument/2006/relationships/vmlDrawing" Target="../drawings/vmlDrawing25.vml" /><Relationship Id="rId2" Type="http://schemas.openxmlformats.org/officeDocument/2006/relationships/notesSlide" Target="../notesSlides/notesSlide32.xml" /><Relationship Id="rId3" Type="http://schemas.openxmlformats.org/officeDocument/2006/relationships/oleObject" Target="../embeddings/oleObject46.bin" TargetMode="Internal" /><Relationship Id="rId4" Type="http://schemas.openxmlformats.org/officeDocument/2006/relationships/image" Target="../media/image47.wmf" /><Relationship Id="rId5" Type="http://schemas.openxmlformats.org/officeDocument/2006/relationships/oleObject" Target="../embeddings/oleObject47.bin" TargetMode="Internal" /><Relationship Id="rId6" Type="http://schemas.openxmlformats.org/officeDocument/2006/relationships/image" Target="../media/image48.emf" /><Relationship Id="rId7" Type="http://schemas.openxmlformats.org/officeDocument/2006/relationships/oleObject" Target="../embeddings/oleObject48.bin" TargetMode="Internal" /><Relationship Id="rId8" Type="http://schemas.openxmlformats.org/officeDocument/2006/relationships/image" Target="../media/image49.emf" /><Relationship Id="rId9" Type="http://schemas.openxmlformats.org/officeDocument/2006/relationships/oleObject" Target="../embeddings/oleObject49.bin" TargetMode="Interna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3.xml" /><Relationship Id="rId3" Type="http://schemas.openxmlformats.org/officeDocument/2006/relationships/oleObject" Target="../embeddings/oleObject50.bin" TargetMode="Internal" /><Relationship Id="rId4" Type="http://schemas.openxmlformats.org/officeDocument/2006/relationships/image" Target="../media/image51.emf" /><Relationship Id="rId5" Type="http://schemas.openxmlformats.org/officeDocument/2006/relationships/oleObject" Target="../embeddings/oleObject51.bin" TargetMode="Internal" /><Relationship Id="rId6" Type="http://schemas.openxmlformats.org/officeDocument/2006/relationships/image" Target="../media/image52.emf" /><Relationship Id="rId7" Type="http://schemas.openxmlformats.org/officeDocument/2006/relationships/vmlDrawing" Target="../drawings/vmlDrawing26.v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321041223011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14" name="Rectangle 8"/>
          <p:cNvSpPr/>
          <p:nvPr>
            <p:ph type="title" idx="4294967295"/>
          </p:nvPr>
        </p:nvSpPr>
        <p:spPr>
          <a:xfrm>
            <a:off x="500062" y="1357312"/>
            <a:ext cx="7924800" cy="236696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eaLnBrk="1" hangingPunct="1">
              <a:lnSpc>
                <a:spcPct val="110000"/>
              </a:lnSpc>
            </a:pPr>
            <a:r>
              <a:rPr lang="en-US" altLang="zh-CN" sz="4000">
                <a:ea typeface="楷体_GB2312" pitchFamily="49" charset="-122"/>
              </a:rPr>
              <a:t>   </a:t>
            </a:r>
            <a:r>
              <a:rPr lang="zh-CN" altLang="en-US" sz="4000">
                <a:solidFill>
                  <a:srgbClr val="800000"/>
                </a:solidFill>
                <a:ea typeface="楷体_GB2312" pitchFamily="49" charset="-122"/>
              </a:rPr>
              <a:t>第八章  药品合成设计</a:t>
            </a:r>
            <a:br>
              <a:rPr lang="zh-CN" altLang="en-US" sz="4000">
                <a:solidFill>
                  <a:srgbClr val="800000"/>
                </a:solidFill>
                <a:ea typeface="楷体_GB2312" pitchFamily="49" charset="-122"/>
              </a:rPr>
            </a:br>
            <a:br>
              <a:rPr lang="zh-CN" altLang="en-US" sz="4000">
                <a:solidFill>
                  <a:srgbClr val="800000"/>
                </a:solidFill>
                <a:ea typeface="楷体_GB2312" pitchFamily="49" charset="-122"/>
              </a:rPr>
            </a:br>
            <a:r>
              <a:rPr lang="en-US" altLang="zh-CN" sz="3600">
                <a:solidFill>
                  <a:srgbClr val="00B050"/>
                </a:solidFill>
              </a:rPr>
              <a:t>Principles of Drug Synthesis </a:t>
            </a:r>
            <a:br>
              <a:rPr lang="en-US" altLang="zh-CN" sz="3600"/>
            </a:br>
            <a:endParaRPr lang="en-US" altLang="zh-CN" sz="3600"/>
          </a:p>
        </p:txBody>
      </p:sp>
      <p:sp>
        <p:nvSpPr>
          <p:cNvPr id="64515" name="TextBox 64514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64516" name="TextBox 6451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538" name="Rectangle 2"/>
          <p:cNvSpPr/>
          <p:nvPr>
            <p:ph type="title" idx="4294967295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eaLnBrk="1" hangingPunct="1"/>
            <a:r>
              <a:rPr lang="zh-CN" altLang="en-US" sz="4000" b="1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新药研究过程（</a:t>
            </a:r>
            <a:r>
              <a:rPr lang="en-US" altLang="zh-CN" sz="4000" b="1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Discovery</a:t>
            </a:r>
            <a:r>
              <a:rPr lang="zh-CN" altLang="en-US" sz="4000" b="1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）</a:t>
            </a:r>
            <a:endParaRPr lang="zh-CN" altLang="en-US" sz="4000" b="1">
              <a:solidFill>
                <a:srgbClr val="C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cxnSp>
        <p:nvCxnSpPr>
          <p:cNvPr id="65539" name="直接连接符 5"/>
          <p:cNvCxnSpPr/>
          <p:nvPr/>
        </p:nvCxnSpPr>
        <p:spPr>
          <a:xfrm rot="5400000">
            <a:off x="357188" y="3500438"/>
            <a:ext cx="3286125" cy="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5540" name="直接连接符 9"/>
          <p:cNvCxnSpPr/>
          <p:nvPr/>
        </p:nvCxnSpPr>
        <p:spPr>
          <a:xfrm>
            <a:off x="2000250" y="1857375"/>
            <a:ext cx="2214562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sp>
        <p:nvSpPr>
          <p:cNvPr id="65541" name="TextBox 10"/>
          <p:cNvSpPr txBox="1"/>
          <p:nvPr/>
        </p:nvSpPr>
        <p:spPr>
          <a:xfrm>
            <a:off x="2071688" y="1143000"/>
            <a:ext cx="1801812" cy="6826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en-US" altLang="zh-CN" sz="32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Discovery</a:t>
            </a:r>
            <a:endParaRPr kumimoji="0" lang="zh-CN" altLang="en-US" sz="3200" b="1">
              <a:solidFill>
                <a:srgbClr val="00B050"/>
              </a:solidFill>
              <a:latin typeface="华文仿宋" pitchFamily="2" charset="-122"/>
              <a:ea typeface="华文仿宋" pitchFamily="2" charset="-122"/>
            </a:endParaRPr>
          </a:p>
        </p:txBody>
      </p:sp>
      <p:cxnSp>
        <p:nvCxnSpPr>
          <p:cNvPr id="65542" name="直接连接符 13"/>
          <p:cNvCxnSpPr/>
          <p:nvPr/>
        </p:nvCxnSpPr>
        <p:spPr>
          <a:xfrm rot="5400000">
            <a:off x="2786856" y="2785269"/>
            <a:ext cx="2857500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5543" name="直接连接符 17"/>
          <p:cNvCxnSpPr/>
          <p:nvPr/>
        </p:nvCxnSpPr>
        <p:spPr>
          <a:xfrm>
            <a:off x="4214812" y="1357312"/>
            <a:ext cx="714375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5544" name="直接连接符 19"/>
          <p:cNvCxnSpPr/>
          <p:nvPr/>
        </p:nvCxnSpPr>
        <p:spPr>
          <a:xfrm>
            <a:off x="4214812" y="2071688"/>
            <a:ext cx="714375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5545" name="直接连接符 21"/>
          <p:cNvCxnSpPr/>
          <p:nvPr/>
        </p:nvCxnSpPr>
        <p:spPr>
          <a:xfrm>
            <a:off x="4214812" y="2786062"/>
            <a:ext cx="714375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5546" name="直接连接符 23"/>
          <p:cNvCxnSpPr/>
          <p:nvPr/>
        </p:nvCxnSpPr>
        <p:spPr>
          <a:xfrm>
            <a:off x="4214812" y="4214812"/>
            <a:ext cx="714375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5547" name="直接连接符 25"/>
          <p:cNvCxnSpPr/>
          <p:nvPr/>
        </p:nvCxnSpPr>
        <p:spPr>
          <a:xfrm>
            <a:off x="4214812" y="3500438"/>
            <a:ext cx="785812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sp>
        <p:nvSpPr>
          <p:cNvPr id="65548" name="TextBox 27"/>
          <p:cNvSpPr txBox="1"/>
          <p:nvPr/>
        </p:nvSpPr>
        <p:spPr>
          <a:xfrm>
            <a:off x="4929188" y="1071563"/>
            <a:ext cx="2646362" cy="53498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zh-CN" altLang="en-US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靶点发觉和确证</a:t>
            </a:r>
            <a:endParaRPr kumimoji="0" lang="zh-CN" altLang="en-US" sz="2400" b="1">
              <a:solidFill>
                <a:srgbClr val="00B05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49" name="TextBox 46"/>
          <p:cNvSpPr txBox="1"/>
          <p:nvPr/>
        </p:nvSpPr>
        <p:spPr>
          <a:xfrm>
            <a:off x="4929188" y="1785938"/>
            <a:ext cx="2646362" cy="511175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zh-CN" altLang="en-US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先导化合物发觉</a:t>
            </a:r>
            <a:endParaRPr kumimoji="0" lang="zh-CN" altLang="en-US" sz="2400" b="1">
              <a:solidFill>
                <a:srgbClr val="00B05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50" name="TextBox 47"/>
          <p:cNvSpPr txBox="1"/>
          <p:nvPr/>
        </p:nvSpPr>
        <p:spPr>
          <a:xfrm>
            <a:off x="4929188" y="2500313"/>
            <a:ext cx="2646362" cy="53498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zh-CN" altLang="en-US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候选药品确实定    </a:t>
            </a:r>
            <a:endParaRPr kumimoji="0" lang="zh-CN" altLang="en-US" sz="2400" b="1">
              <a:solidFill>
                <a:srgbClr val="00B05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51" name="TextBox 48"/>
          <p:cNvSpPr txBox="1"/>
          <p:nvPr/>
        </p:nvSpPr>
        <p:spPr>
          <a:xfrm>
            <a:off x="4929188" y="3214688"/>
            <a:ext cx="2646362" cy="53498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zh-CN" altLang="en-US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作用机制确实定    </a:t>
            </a:r>
            <a:endParaRPr kumimoji="0" lang="zh-CN" altLang="en-US" sz="2400" b="1">
              <a:solidFill>
                <a:srgbClr val="00B05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52" name="TextBox 50"/>
          <p:cNvSpPr txBox="1"/>
          <p:nvPr/>
        </p:nvSpPr>
        <p:spPr>
          <a:xfrm>
            <a:off x="4929188" y="3929063"/>
            <a:ext cx="2646362" cy="53498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zh-CN" altLang="en-US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毒理药效药代研究</a:t>
            </a:r>
            <a:endParaRPr kumimoji="0" lang="zh-CN" altLang="en-US" sz="2400" b="1">
              <a:solidFill>
                <a:srgbClr val="00B050"/>
              </a:solidFill>
              <a:latin typeface="华文仿宋" pitchFamily="2" charset="-122"/>
              <a:ea typeface="华文仿宋" pitchFamily="2" charset="-122"/>
            </a:endParaRPr>
          </a:p>
        </p:txBody>
      </p:sp>
      <p:cxnSp>
        <p:nvCxnSpPr>
          <p:cNvPr id="65553" name="直接连接符 54"/>
          <p:cNvCxnSpPr/>
          <p:nvPr/>
        </p:nvCxnSpPr>
        <p:spPr>
          <a:xfrm>
            <a:off x="2000250" y="5143500"/>
            <a:ext cx="2214562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5554" name="直接连接符 56"/>
          <p:cNvCxnSpPr/>
          <p:nvPr/>
        </p:nvCxnSpPr>
        <p:spPr>
          <a:xfrm rot="5400000">
            <a:off x="3501231" y="5644356"/>
            <a:ext cx="1427162" cy="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5555" name="直接连接符 59"/>
          <p:cNvCxnSpPr/>
          <p:nvPr/>
        </p:nvCxnSpPr>
        <p:spPr>
          <a:xfrm>
            <a:off x="4214812" y="4929188"/>
            <a:ext cx="714375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5556" name="直接连接符 61"/>
          <p:cNvCxnSpPr/>
          <p:nvPr/>
        </p:nvCxnSpPr>
        <p:spPr>
          <a:xfrm>
            <a:off x="4214812" y="5715000"/>
            <a:ext cx="714375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5557" name="直接连接符 62"/>
          <p:cNvCxnSpPr/>
          <p:nvPr/>
        </p:nvCxnSpPr>
        <p:spPr>
          <a:xfrm>
            <a:off x="4214812" y="6357938"/>
            <a:ext cx="714375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sp>
        <p:nvSpPr>
          <p:cNvPr id="65558" name="TextBox 65"/>
          <p:cNvSpPr txBox="1"/>
          <p:nvPr/>
        </p:nvSpPr>
        <p:spPr>
          <a:xfrm>
            <a:off x="4929188" y="4714875"/>
            <a:ext cx="2679700" cy="534988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en-US" altLang="zh-CN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I</a:t>
            </a:r>
            <a:r>
              <a:rPr kumimoji="0" lang="zh-CN" altLang="en-US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期临床研究           </a:t>
            </a:r>
            <a:endParaRPr kumimoji="0" lang="zh-CN" altLang="en-US" sz="2400" b="1">
              <a:solidFill>
                <a:srgbClr val="00B05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59" name="TextBox 67"/>
          <p:cNvSpPr txBox="1"/>
          <p:nvPr/>
        </p:nvSpPr>
        <p:spPr>
          <a:xfrm>
            <a:off x="4929188" y="5429250"/>
            <a:ext cx="2711450" cy="534988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en-US" altLang="zh-CN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II</a:t>
            </a:r>
            <a:r>
              <a:rPr kumimoji="0" lang="zh-CN" altLang="en-US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期临床研究          </a:t>
            </a:r>
            <a:endParaRPr kumimoji="0" lang="zh-CN" altLang="en-US" sz="2400" b="1">
              <a:solidFill>
                <a:srgbClr val="00B05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60" name="TextBox 68"/>
          <p:cNvSpPr txBox="1"/>
          <p:nvPr/>
        </p:nvSpPr>
        <p:spPr>
          <a:xfrm>
            <a:off x="4929188" y="6108700"/>
            <a:ext cx="2743200" cy="534988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en-US" altLang="zh-CN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III</a:t>
            </a:r>
            <a:r>
              <a:rPr kumimoji="0" lang="zh-CN" altLang="en-US" sz="24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期临床研究         </a:t>
            </a:r>
            <a:endParaRPr kumimoji="0" lang="zh-CN" altLang="en-US" sz="2400" b="1">
              <a:solidFill>
                <a:srgbClr val="00B050"/>
              </a:solidFill>
              <a:latin typeface="华文仿宋" pitchFamily="2" charset="-122"/>
              <a:ea typeface="华文仿宋" pitchFamily="2" charset="-122"/>
            </a:endParaRPr>
          </a:p>
        </p:txBody>
      </p:sp>
      <p:cxnSp>
        <p:nvCxnSpPr>
          <p:cNvPr id="65561" name="直接连接符 71"/>
          <p:cNvCxnSpPr/>
          <p:nvPr/>
        </p:nvCxnSpPr>
        <p:spPr>
          <a:xfrm rot="10800000">
            <a:off x="785812" y="3429000"/>
            <a:ext cx="1214438" cy="1588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sp>
        <p:nvSpPr>
          <p:cNvPr id="65562" name="TextBox 72"/>
          <p:cNvSpPr txBox="1"/>
          <p:nvPr/>
        </p:nvSpPr>
        <p:spPr>
          <a:xfrm>
            <a:off x="1928813" y="4429125"/>
            <a:ext cx="2371725" cy="64928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en-US" altLang="zh-CN" sz="3200" b="1">
                <a:solidFill>
                  <a:srgbClr val="00B050"/>
                </a:solidFill>
                <a:latin typeface="华文仿宋" pitchFamily="2" charset="-122"/>
                <a:ea typeface="华文仿宋" pitchFamily="2" charset="-122"/>
              </a:rPr>
              <a:t>Development</a:t>
            </a:r>
            <a:endParaRPr kumimoji="0" lang="zh-CN" altLang="en-US" sz="3200" b="1">
              <a:solidFill>
                <a:srgbClr val="00B05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63" name="TextBox 76"/>
          <p:cNvSpPr txBox="1"/>
          <p:nvPr/>
        </p:nvSpPr>
        <p:spPr>
          <a:xfrm>
            <a:off x="214313" y="2714625"/>
            <a:ext cx="1825625" cy="6826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zh-CN" altLang="en-US" sz="3200" b="1">
                <a:solidFill>
                  <a:srgbClr val="800000"/>
                </a:solidFill>
                <a:latin typeface="华文仿宋" pitchFamily="2" charset="-122"/>
                <a:ea typeface="华文仿宋" pitchFamily="2" charset="-122"/>
              </a:rPr>
              <a:t>新药研究</a:t>
            </a:r>
            <a:endParaRPr kumimoji="0" lang="zh-CN" altLang="en-US" sz="3200" b="1">
              <a:solidFill>
                <a:srgbClr val="80000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64" name="TextBox 77"/>
          <p:cNvSpPr txBox="1"/>
          <p:nvPr/>
        </p:nvSpPr>
        <p:spPr>
          <a:xfrm>
            <a:off x="642938" y="3500438"/>
            <a:ext cx="1058862" cy="6826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en-US" altLang="zh-CN" sz="3200" b="1">
                <a:solidFill>
                  <a:srgbClr val="800000"/>
                </a:solidFill>
                <a:latin typeface="华文仿宋" pitchFamily="2" charset="-122"/>
                <a:ea typeface="华文仿宋" pitchFamily="2" charset="-122"/>
              </a:rPr>
              <a:t>R&amp;D</a:t>
            </a:r>
            <a:endParaRPr kumimoji="0" lang="zh-CN" altLang="en-US" sz="3200" b="1">
              <a:solidFill>
                <a:srgbClr val="80000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65" name="右大括号 78"/>
          <p:cNvSpPr/>
          <p:nvPr/>
        </p:nvSpPr>
        <p:spPr>
          <a:xfrm>
            <a:off x="7572375" y="1214438"/>
            <a:ext cx="714375" cy="3000375"/>
          </a:xfrm>
          <a:prstGeom prst="rightBrace">
            <a:avLst>
              <a:gd name="adj1" fmla="val 8342"/>
              <a:gd name="adj2" fmla="val 50000"/>
            </a:avLst>
          </a:prstGeom>
          <a:noFill/>
          <a:ln>
            <a:solidFill>
              <a:srgbClr val="FF0000"/>
            </a:solidFill>
            <a:round/>
          </a:ln>
        </p:spPr>
        <p:txBody>
          <a:bodyPr anchor="ctr" anchorCtr="0"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0" marR="0" lvl="0" indent="0" eaLnBrk="1" hangingPunct="1"/>
            <a:endParaRPr lang="zh-CN" alt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5566" name="TextBox 79"/>
          <p:cNvSpPr txBox="1"/>
          <p:nvPr/>
        </p:nvSpPr>
        <p:spPr>
          <a:xfrm>
            <a:off x="8215313" y="1785938"/>
            <a:ext cx="628650" cy="166370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vert="vert"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zh-CN" altLang="en-US" sz="2400" b="1">
                <a:solidFill>
                  <a:srgbClr val="FF0000"/>
                </a:solidFill>
                <a:latin typeface="华文仿宋" pitchFamily="2" charset="-122"/>
                <a:ea typeface="华文仿宋" pitchFamily="2" charset="-122"/>
              </a:rPr>
              <a:t>少许药品</a:t>
            </a:r>
            <a:endParaRPr kumimoji="0" lang="zh-CN" altLang="en-US" sz="2400" b="1">
              <a:solidFill>
                <a:srgbClr val="FF000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67" name="右大括号 80"/>
          <p:cNvSpPr/>
          <p:nvPr/>
        </p:nvSpPr>
        <p:spPr>
          <a:xfrm>
            <a:off x="7643812" y="5000625"/>
            <a:ext cx="571500" cy="1357312"/>
          </a:xfrm>
          <a:prstGeom prst="rightBrace">
            <a:avLst>
              <a:gd name="adj1" fmla="val 8334"/>
              <a:gd name="adj2" fmla="val 50000"/>
            </a:avLst>
          </a:prstGeom>
          <a:noFill/>
          <a:ln>
            <a:solidFill>
              <a:srgbClr val="4A7EBB"/>
            </a:solidFill>
            <a:round/>
          </a:ln>
        </p:spPr>
        <p:txBody>
          <a:bodyPr anchor="ctr" anchorCtr="0"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0" marR="0" lvl="0" indent="0" eaLnBrk="1" hangingPunct="1"/>
            <a:endParaRPr lang="zh-CN" alt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5568" name="TextBox 81"/>
          <p:cNvSpPr txBox="1"/>
          <p:nvPr/>
        </p:nvSpPr>
        <p:spPr>
          <a:xfrm>
            <a:off x="8143875" y="4786313"/>
            <a:ext cx="628650" cy="166370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vert="vert"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zh-CN" altLang="en-US" sz="2400" b="1">
                <a:solidFill>
                  <a:srgbClr val="FF0000"/>
                </a:solidFill>
                <a:latin typeface="华文仿宋" pitchFamily="2" charset="-122"/>
                <a:ea typeface="华文仿宋" pitchFamily="2" charset="-122"/>
              </a:rPr>
              <a:t>大量药品</a:t>
            </a:r>
            <a:endParaRPr kumimoji="0" lang="zh-CN" altLang="en-US" sz="2400" b="1">
              <a:solidFill>
                <a:srgbClr val="FF0000"/>
              </a:solidFill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5569" name="TextBox 65568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65570" name="TextBox 65569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562" name="Rectangle 1026"/>
          <p:cNvSpPr/>
          <p:nvPr>
            <p:ph type="title" idx="4294967295"/>
          </p:nvPr>
        </p:nvSpPr>
        <p:spPr>
          <a:xfrm>
            <a:off x="785812" y="357188"/>
            <a:ext cx="7772400" cy="82867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eaLnBrk="1" hangingPunct="1"/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药品合成设计</a:t>
            </a:r>
            <a:endParaRPr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6563" name="Rectangle 1027"/>
          <p:cNvSpPr/>
          <p:nvPr>
            <p:ph idx="4294967295"/>
          </p:nvPr>
        </p:nvSpPr>
        <p:spPr>
          <a:xfrm>
            <a:off x="1285875" y="1214438"/>
            <a:ext cx="7273925" cy="5143500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r>
              <a:rPr lang="zh-CN" altLang="en-US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目标：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经济、环境保护、安全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能够放大、操作简单、过程可控</a:t>
            </a:r>
            <a:endParaRPr lang="en-US" altLang="zh-CN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/>
            <a:r>
              <a:rPr lang="zh-CN" altLang="en-US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挑战性：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多条路选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原料起源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设备要求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试剂、溶剂规范使用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/>
            <a:r>
              <a:rPr lang="zh-CN" altLang="en-US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创新性：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工艺创新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反应创新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6564" name="TextBox 66563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66565" name="TextBox 66564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第3页</a:t>
            </a:r>
          </a:p>
        </p:txBody>
      </p:sp>
    </p:spTree>
  </p:cSld>
  <p:clrMapOvr>
    <a:masterClrMapping/>
  </p:clrMapOvr>
  <p:transition>
    <p:random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586" name="Rectangle 1026"/>
          <p:cNvSpPr/>
          <p:nvPr>
            <p:ph type="title" idx="4294967295"/>
          </p:nvPr>
        </p:nvSpPr>
        <p:spPr>
          <a:xfrm>
            <a:off x="785812" y="357188"/>
            <a:ext cx="7772400" cy="82867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eaLnBrk="1" hangingPunct="1"/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药品合成设计</a:t>
            </a:r>
            <a:endParaRPr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7587" name="Rectangle 1027"/>
          <p:cNvSpPr/>
          <p:nvPr>
            <p:ph idx="4294967295"/>
          </p:nvPr>
        </p:nvSpPr>
        <p:spPr>
          <a:xfrm>
            <a:off x="1285875" y="1214438"/>
            <a:ext cx="7273925" cy="5143500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r>
              <a:rPr lang="en-US" altLang="zh-CN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Discovery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随机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搜集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速度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毫克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~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克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不考虑经济、环境保护、安全等</a:t>
            </a:r>
            <a:endParaRPr lang="en-US" altLang="zh-CN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/>
            <a:r>
              <a:rPr lang="en-US" altLang="zh-CN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Development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工艺化学（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processing chemistry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）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生产工艺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千克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~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吨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生产工艺 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vs 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研究工艺（往往不一样）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7588" name="TextBox 67587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67589" name="TextBox 6758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第4页</a:t>
            </a:r>
          </a:p>
        </p:txBody>
      </p:sp>
    </p:spTree>
  </p:cSld>
  <p:clrMapOvr>
    <a:masterClrMapping/>
  </p:clrMapOvr>
  <p:transition>
    <p:random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9" name="Rectangle 2"/>
          <p:cNvSpPr/>
          <p:nvPr>
            <p:ph idx="4294967295"/>
          </p:nvPr>
        </p:nvSpPr>
        <p:spPr>
          <a:xfrm>
            <a:off x="714375" y="1357312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靶向分子（</a:t>
            </a:r>
            <a:r>
              <a:rPr lang="en-US" altLang="zh-CN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target molecule)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目标化合物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其它：起始原料，试剂，溶剂，中间体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变换（</a:t>
            </a:r>
            <a:r>
              <a:rPr lang="en-US" altLang="zh-CN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transformation)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</a:pP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Forward transformation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逆合成（</a:t>
            </a:r>
            <a:r>
              <a:rPr lang="en-US" altLang="zh-CN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retrosynthesis)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</a:pP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Backward transformation, also called “</a:t>
            </a:r>
            <a:r>
              <a:rPr lang="en-US" altLang="zh-CN" b="1">
                <a:solidFill>
                  <a:srgbClr val="CC3300"/>
                </a:solidFill>
                <a:latin typeface="Times New Roman" pitchFamily="18" charset="0"/>
                <a:ea typeface="楷体_GB2312" pitchFamily="49" charset="-122"/>
              </a:rPr>
              <a:t>retrosynthetic analysis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”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</a:pP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FGI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functional group interconversion)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官能团交换</a:t>
            </a:r>
            <a:r>
              <a:rPr lang="en-US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没有统一标准，个人喜好，需合理性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endParaRPr lang="zh-CN" altLang="en-US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4929188" y="2714625"/>
          <a:ext cx="1571625" cy="4191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29188" y="2714625"/>
                        <a:ext cx="1571625" cy="4191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6"/>
          <p:cNvGraphicFramePr>
            <a:graphicFrameLocks noChangeAspect="1"/>
          </p:cNvGraphicFramePr>
          <p:nvPr/>
        </p:nvGraphicFramePr>
        <p:xfrm>
          <a:off x="5643562" y="4500562"/>
          <a:ext cx="1643062" cy="381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43562" y="4500562"/>
                        <a:ext cx="1643062" cy="381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7"/>
          <p:cNvGraphicFramePr>
            <a:graphicFrameLocks noChangeAspect="1"/>
          </p:cNvGraphicFramePr>
          <p:nvPr/>
        </p:nvGraphicFramePr>
        <p:xfrm>
          <a:off x="214312" y="5786438"/>
          <a:ext cx="8715375" cy="6429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name="CS ChemDraw Drawing" r:id="rId7" progId="ChemDraw.Document.6.0">
                  <p:embed/>
                </p:oleObj>
              </mc:Choice>
              <mc:Fallback>
                <p:oleObj name="CS ChemDraw Drawing" r:id="rId7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4312" y="5786438"/>
                        <a:ext cx="8715375" cy="642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第一节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惯用术语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031" name="TextBox 1030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032" name="TextBox 1031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第5页</a:t>
            </a:r>
          </a:p>
        </p:txBody>
      </p:sp>
    </p:spTree>
  </p:cSld>
  <p:clrMapOvr>
    <a:masterClrMapping/>
  </p:clrMapOvr>
  <p:transition>
    <p:random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1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500062" y="1071562"/>
          <a:ext cx="8215312" cy="55768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062" y="1071562"/>
                        <a:ext cx="8215312" cy="55768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Box 2051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2053" name="TextBox 2052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第6页</a:t>
            </a:r>
          </a:p>
        </p:txBody>
      </p:sp>
    </p:spTree>
  </p:cSld>
  <p:clrMapOvr>
    <a:masterClrMapping/>
  </p:clrMapOvr>
  <p:transition>
    <p:random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10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kumimoji="0" lang="en-US" altLang="zh-CN" sz="40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Retrosynthesis</a:t>
            </a:r>
            <a:endParaRPr kumimoji="0" lang="zh-CN" altLang="en-US" sz="40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8611" name="Rectangle 3"/>
          <p:cNvSpPr txBox="1">
            <a:spLocks noChangeArrowheads="1"/>
          </p:cNvSpPr>
          <p:nvPr/>
        </p:nvSpPr>
        <p:spPr>
          <a:xfrm>
            <a:off x="571500" y="1500188"/>
            <a:ext cx="7772400" cy="4648200"/>
          </a:xfrm>
          <a:prstGeom prst="rect">
            <a:avLst/>
          </a:prstGeom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609600" marR="0" lvl="0" indent="-609600" algn="l" eaLnBrk="1" hangingPunct="1">
              <a:lnSpc>
                <a:spcPct val="110000"/>
              </a:lnSpc>
              <a:spcBef>
                <a:spcPct val="20000"/>
              </a:spcBef>
              <a:buFont typeface="Arial"/>
              <a:buChar char="•"/>
            </a:pPr>
            <a:r>
              <a:rPr kumimoji="0" lang="en-US" altLang="zh-CN" sz="2400" b="1">
                <a:solidFill>
                  <a:srgbClr val="00B050"/>
                </a:solidFill>
                <a:latin typeface="Calibri" pitchFamily="34" charset="0"/>
              </a:rPr>
              <a:t>Retrosynthetic (or antithetic) analysis </a:t>
            </a:r>
            <a:r>
              <a:rPr kumimoji="0" lang="en-US" altLang="zh-CN" sz="2400">
                <a:solidFill>
                  <a:schemeClr val="tx1"/>
                </a:solidFill>
                <a:latin typeface="Calibri" pitchFamily="34" charset="0"/>
              </a:rPr>
              <a:t>is a problem-solving technique  for transforming the structure of a </a:t>
            </a:r>
            <a:r>
              <a:rPr kumimoji="0" lang="en-US" altLang="zh-CN" sz="2400" i="1">
                <a:solidFill>
                  <a:schemeClr val="tx1"/>
                </a:solidFill>
                <a:latin typeface="Calibri" pitchFamily="34" charset="0"/>
              </a:rPr>
              <a:t>synthetic target (TGT)</a:t>
            </a:r>
            <a:r>
              <a:rPr kumimoji="0" lang="en-US" altLang="zh-CN" sz="2400">
                <a:solidFill>
                  <a:schemeClr val="tx1"/>
                </a:solidFill>
                <a:latin typeface="Calibri" pitchFamily="34" charset="0"/>
              </a:rPr>
              <a:t> molecule to a sequence of progressively simpler structures along a pathway which ultimately leads to simple or commercially available starting materials for a chemical synthesis.</a:t>
            </a:r>
            <a:endParaRPr kumimoji="0" lang="en-US" altLang="zh-CN" sz="2400">
              <a:solidFill>
                <a:schemeClr val="tx1"/>
              </a:solidFill>
              <a:latin typeface="Calibri" pitchFamily="34" charset="0"/>
            </a:endParaRPr>
          </a:p>
          <a:p>
            <a:pPr marL="609600" marR="0" lvl="0" indent="-609600" algn="l" eaLnBrk="1" hangingPunct="1">
              <a:lnSpc>
                <a:spcPct val="110000"/>
              </a:lnSpc>
              <a:spcBef>
                <a:spcPct val="20000"/>
              </a:spcBef>
              <a:buFont typeface="Arial"/>
              <a:buChar char="•"/>
            </a:pPr>
            <a:r>
              <a:rPr kumimoji="0" lang="en-US" altLang="zh-CN" sz="2400" b="1">
                <a:solidFill>
                  <a:srgbClr val="00B050"/>
                </a:solidFill>
                <a:latin typeface="Calibri" pitchFamily="34" charset="0"/>
              </a:rPr>
              <a:t>The transformation </a:t>
            </a:r>
            <a:r>
              <a:rPr kumimoji="0" lang="en-US" altLang="zh-CN" sz="2400">
                <a:solidFill>
                  <a:schemeClr val="tx1"/>
                </a:solidFill>
                <a:latin typeface="Calibri" pitchFamily="34" charset="0"/>
              </a:rPr>
              <a:t>of a molecule to a synthetic precursor is accomplished by application of a </a:t>
            </a:r>
            <a:r>
              <a:rPr kumimoji="0" lang="en-US" altLang="zh-CN" sz="2400" i="1">
                <a:solidFill>
                  <a:schemeClr val="tx1"/>
                </a:solidFill>
                <a:latin typeface="Calibri" pitchFamily="34" charset="0"/>
              </a:rPr>
              <a:t>transform</a:t>
            </a:r>
            <a:r>
              <a:rPr kumimoji="0" lang="en-US" altLang="zh-CN" sz="2400">
                <a:solidFill>
                  <a:schemeClr val="tx1"/>
                </a:solidFill>
                <a:latin typeface="Calibri" pitchFamily="34" charset="0"/>
              </a:rPr>
              <a:t>, the exact reverse of a </a:t>
            </a:r>
            <a:r>
              <a:rPr kumimoji="0" lang="en-US" altLang="zh-CN" sz="2400" i="1">
                <a:solidFill>
                  <a:schemeClr val="tx1"/>
                </a:solidFill>
                <a:latin typeface="Calibri" pitchFamily="34" charset="0"/>
              </a:rPr>
              <a:t>synthetic reaction</a:t>
            </a:r>
            <a:r>
              <a:rPr kumimoji="0" lang="en-US" altLang="zh-CN" sz="2400">
                <a:solidFill>
                  <a:schemeClr val="tx1"/>
                </a:solidFill>
                <a:latin typeface="Calibri" pitchFamily="34" charset="0"/>
              </a:rPr>
              <a:t>, to a target structure.</a:t>
            </a:r>
            <a:endParaRPr kumimoji="0" lang="en-US" altLang="zh-CN" sz="2400">
              <a:solidFill>
                <a:schemeClr val="tx1"/>
              </a:solidFill>
              <a:latin typeface="Calibri" pitchFamily="34" charset="0"/>
            </a:endParaRPr>
          </a:p>
          <a:p>
            <a:pPr marL="990600" marR="0" lvl="1" indent="-533400" algn="r"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0" lang="en-US" altLang="zh-CN" sz="2000">
                <a:solidFill>
                  <a:schemeClr val="tx1"/>
                </a:solidFill>
                <a:latin typeface="Calibri" pitchFamily="34" charset="0"/>
              </a:rPr>
              <a:t>Corey &amp; Cheng, </a:t>
            </a:r>
            <a:r>
              <a:rPr kumimoji="0" lang="en-US" altLang="zh-CN" sz="2400" i="1">
                <a:solidFill>
                  <a:srgbClr val="C00000"/>
                </a:solidFill>
                <a:latin typeface="Calibri" pitchFamily="34" charset="0"/>
              </a:rPr>
              <a:t>The Logic of Chemical Synthesis</a:t>
            </a:r>
            <a:r>
              <a:rPr kumimoji="0" lang="en-US" altLang="zh-CN" sz="2000">
                <a:solidFill>
                  <a:schemeClr val="tx1"/>
                </a:solidFill>
                <a:latin typeface="Calibri" pitchFamily="34" charset="0"/>
              </a:rPr>
              <a:t>, 1989. </a:t>
            </a:r>
            <a:endParaRPr kumimoji="0" lang="en-US" altLang="zh-CN" sz="200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8612" name="TextBox 68611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68613" name="TextBox 68612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第7页</a:t>
            </a:r>
          </a:p>
        </p:txBody>
      </p:sp>
    </p:spTree>
  </p:cSld>
  <p:clrMapOvr>
    <a:masterClrMapping/>
  </p:clrMapOvr>
  <p:transition>
    <p:random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642938" y="1357312"/>
            <a:ext cx="7772400" cy="5019675"/>
          </a:xfrm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eaLnBrk="1" hangingPunct="1">
              <a:lnSpc>
                <a:spcPct val="75000"/>
              </a:lnSpc>
            </a:pP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Elias James Corey (July 12, 1928- )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75000"/>
              </a:lnSpc>
            </a:pP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出生于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Boston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附近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Methuen</a:t>
            </a:r>
            <a:r>
              <a:rPr lang="en-US" altLang="zh-CN" sz="2200"/>
              <a:t> , 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岁半其父亲逝世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75000"/>
              </a:lnSpc>
            </a:pP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60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年代提出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retrosynthesis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理论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75000"/>
              </a:lnSpc>
            </a:pP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对有机合成做出了极大贡献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742950" marR="0" lvl="1" indent="-285750" eaLnBrk="1" hangingPunct="1">
              <a:lnSpc>
                <a:spcPct val="75000"/>
              </a:lnSpc>
            </a:pP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理论</a:t>
            </a:r>
            <a:endParaRPr lang="en-US" altLang="zh-CN" sz="19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742950" marR="0" lvl="1" indent="-285750" eaLnBrk="1" hangingPunct="1">
              <a:lnSpc>
                <a:spcPct val="75000"/>
              </a:lnSpc>
            </a:pP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方法</a:t>
            </a:r>
            <a:endParaRPr lang="en-US" altLang="zh-CN" sz="19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742950" marR="0" lvl="1" indent="-285750" eaLnBrk="1" hangingPunct="1">
              <a:lnSpc>
                <a:spcPct val="75000"/>
              </a:lnSpc>
            </a:pP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全合成</a:t>
            </a:r>
            <a:endParaRPr lang="en-US" altLang="zh-CN" sz="19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75000"/>
              </a:lnSpc>
            </a:pP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1990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年取得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Noble Prize in chemistry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75000"/>
              </a:lnSpc>
            </a:pPr>
            <a:r>
              <a:rPr lang="en-US" altLang="zh-CN" sz="22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16</a:t>
            </a:r>
            <a:r>
              <a:rPr lang="zh-CN" altLang="en-US" sz="22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岁进入</a:t>
            </a:r>
            <a:r>
              <a:rPr lang="en-US" altLang="zh-CN" sz="22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MIT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学工程，但发觉自己对化学感兴趣，结果改学化学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, 23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岁获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PhD, 27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岁</a:t>
            </a:r>
            <a:r>
              <a:rPr lang="en-US" altLang="zh-CN" sz="2200">
                <a:latin typeface="Times New Roman" pitchFamily="18" charset="0"/>
                <a:ea typeface="Times New Roman" pitchFamily="18" charset="0"/>
                <a:hlinkClick r:id="rId3" tooltip="University of Illinois at Urbana–Champaign"/>
              </a:rPr>
              <a:t>University of Illinois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正教授，回到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Harvard University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75000"/>
              </a:lnSpc>
            </a:pPr>
            <a:r>
              <a:rPr lang="en-US" altLang="zh-CN" sz="2200"/>
              <a:t>He chose to work in organic chemistry because of </a:t>
            </a:r>
            <a:r>
              <a:rPr lang="en-US" altLang="zh-CN" sz="2200" i="1"/>
              <a:t>"</a:t>
            </a:r>
            <a:r>
              <a:rPr lang="en-US" altLang="zh-CN" sz="2200" b="1" i="1">
                <a:solidFill>
                  <a:srgbClr val="C00000"/>
                </a:solidFill>
              </a:rPr>
              <a:t>its intrinsic beauty and its great relevance to human health</a:t>
            </a:r>
            <a:r>
              <a:rPr lang="en-US" altLang="zh-CN" sz="2200" i="1"/>
              <a:t>"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75000"/>
              </a:lnSpc>
            </a:pP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Now a Emeritus Professor at Harvard University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75000"/>
              </a:lnSpc>
              <a:buNone/>
            </a:pP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     </a:t>
            </a:r>
            <a:r>
              <a:rPr lang="en-US" altLang="zh-CN" sz="22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《</a:t>
            </a:r>
            <a:r>
              <a:rPr lang="en-US" altLang="zh-CN" sz="3300" b="1" i="1">
                <a:solidFill>
                  <a:srgbClr val="800000"/>
                </a:solidFill>
                <a:latin typeface="Times New Roman" pitchFamily="18" charset="0"/>
                <a:ea typeface="楷体_GB2312" pitchFamily="49" charset="-122"/>
              </a:rPr>
              <a:t>The logic of chemical synthesis</a:t>
            </a:r>
            <a:r>
              <a:rPr lang="en-US" altLang="zh-CN" sz="22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》</a:t>
            </a:r>
            <a:endParaRPr lang="zh-CN" altLang="en-US" sz="22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9635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kumimoji="0"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E. J. Corey</a:t>
            </a:r>
            <a:endParaRPr kumimoji="0"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pic>
        <p:nvPicPr>
          <p:cNvPr id="69636" name="Picture 6" descr="E.J.Coreyx240">
            <a:hlinkClick r:id="rId5" tooltip="E.J.Coreyx240"/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786562" y="571500"/>
            <a:ext cx="2079554" cy="2587889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9637" name="TextBox 69636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69638" name="TextBox 69637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第8页</a:t>
            </a:r>
          </a:p>
        </p:txBody>
      </p:sp>
    </p:spTree>
  </p:cSld>
  <p:clrMapOvr>
    <a:masterClrMapping/>
  </p:clrMapOvr>
  <p:transition>
    <p:random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65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2000250" y="11112"/>
            <a:ext cx="5036180" cy="6693696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2F4D71"/>
            </a:prstShdw>
          </a:effectLst>
        </p:spPr>
      </p:pic>
      <p:sp>
        <p:nvSpPr>
          <p:cNvPr id="70659" name="TextBox 70658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70660" name="TextBox 70659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第9页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642938" y="1428750"/>
            <a:ext cx="7772400" cy="5019675"/>
          </a:xfrm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eaLnBrk="1" hangingPunct="1">
              <a:lnSpc>
                <a:spcPct val="95000"/>
              </a:lnSpc>
            </a:pP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Robert Burns Woodward (</a:t>
            </a:r>
            <a:r>
              <a:rPr lang="en-US" altLang="zh-CN" sz="2200"/>
              <a:t>1917 –1979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)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95000"/>
              </a:lnSpc>
            </a:pP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出生于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Boston, 1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岁时其父亲逝世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95000"/>
              </a:lnSpc>
            </a:pP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当代有机合成之父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742950" marR="0" lvl="1" indent="-285750" eaLnBrk="1" hangingPunct="1">
              <a:lnSpc>
                <a:spcPct val="95000"/>
              </a:lnSpc>
            </a:pP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之前，有机合成没有形成系统理论指导</a:t>
            </a:r>
            <a:endParaRPr lang="en-US" altLang="zh-CN" sz="19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742950" marR="0" lvl="1" indent="-285750" eaLnBrk="1" hangingPunct="1">
              <a:lnSpc>
                <a:spcPct val="95000"/>
              </a:lnSpc>
            </a:pP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利用有机化学理论进行合理设计</a:t>
            </a:r>
            <a:endParaRPr lang="en-US" altLang="zh-CN" sz="19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742950" marR="0" lvl="1" indent="-285750" eaLnBrk="1" hangingPunct="1">
              <a:lnSpc>
                <a:spcPct val="95000"/>
              </a:lnSpc>
            </a:pP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合理设计</a:t>
            </a:r>
            <a:r>
              <a:rPr lang="en-US" altLang="zh-CN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rational design</a:t>
            </a:r>
            <a:endParaRPr lang="en-US" altLang="zh-CN" sz="19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95000"/>
              </a:lnSpc>
            </a:pP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对有机化学理论和实践作出了巨大贡献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742950" marR="0" lvl="1" indent="-285750" eaLnBrk="1" hangingPunct="1">
              <a:lnSpc>
                <a:spcPct val="95000"/>
              </a:lnSpc>
            </a:pP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理论：合成设计，前线轨道理论 </a:t>
            </a:r>
            <a:r>
              <a:rPr lang="en-US" altLang="zh-CN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Woodward-Hoffman Rules</a:t>
            </a: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  </a:t>
            </a:r>
            <a:endParaRPr lang="en-US" altLang="zh-CN" sz="1900" b="1" u="sng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742950" marR="0" lvl="1" indent="-285750" eaLnBrk="1" hangingPunct="1">
              <a:lnSpc>
                <a:spcPct val="95000"/>
              </a:lnSpc>
            </a:pP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方法</a:t>
            </a:r>
            <a:r>
              <a:rPr lang="en-US" altLang="zh-CN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: </a:t>
            </a: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紫外，红外，核磁</a:t>
            </a:r>
            <a:endParaRPr lang="en-US" altLang="zh-CN" sz="19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742950" marR="0" lvl="1" indent="-285750" eaLnBrk="1" hangingPunct="1">
              <a:lnSpc>
                <a:spcPct val="95000"/>
              </a:lnSpc>
            </a:pP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全合成</a:t>
            </a:r>
            <a:r>
              <a:rPr lang="en-US" altLang="zh-CN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: </a:t>
            </a: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大量复杂天然产物合成，如 </a:t>
            </a:r>
            <a:r>
              <a:rPr lang="en-US" altLang="zh-CN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B12, </a:t>
            </a:r>
            <a:r>
              <a:rPr lang="zh-CN" altLang="en-US" sz="19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红霉素，头孢霉素</a:t>
            </a:r>
            <a:endParaRPr lang="en-US" altLang="zh-CN" sz="19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95000"/>
              </a:lnSpc>
            </a:pP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1965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年取得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Noble Prize in chemistry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marR="0" lvl="0" indent="-342900" eaLnBrk="1" hangingPunct="1">
              <a:lnSpc>
                <a:spcPct val="95000"/>
              </a:lnSpc>
            </a:pP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1933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年，</a:t>
            </a:r>
            <a:r>
              <a:rPr lang="en-US" altLang="zh-CN" sz="22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16</a:t>
            </a:r>
            <a:r>
              <a:rPr lang="zh-CN" altLang="en-US" sz="22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岁进入</a:t>
            </a:r>
            <a:r>
              <a:rPr lang="en-US" altLang="zh-CN" sz="22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MIT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学化学，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1936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年获学士，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1937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年获博士，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University of Illinois </a:t>
            </a:r>
            <a:r>
              <a:rPr lang="zh-CN" altLang="en-US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博后，回到</a:t>
            </a:r>
            <a:r>
              <a:rPr lang="en-US" altLang="zh-CN" sz="22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Harvard Universty</a:t>
            </a:r>
            <a:endParaRPr lang="en-US" altLang="zh-CN" sz="22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71683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kumimoji="0"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Woodward</a:t>
            </a:r>
            <a:endParaRPr kumimoji="0"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pic>
        <p:nvPicPr>
          <p:cNvPr id="71684" name="Picture 3" descr="Robert Woodward Nobel.jpg">
            <a:hlinkClick r:id="rId4"/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29375" y="571500"/>
            <a:ext cx="2110821" cy="282350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1685" name="TextBox 71684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71686" name="TextBox 7168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第10页</a:t>
            </a:r>
          </a:p>
        </p:txBody>
      </p:sp>
    </p:spTree>
  </p:cSld>
  <p:clrMapOvr>
    <a:masterClrMapping/>
  </p:clrMapOvr>
  <p:transition>
    <p:random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8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合成子及其等价试剂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3079" name="Rectangle 2"/>
          <p:cNvSpPr/>
          <p:nvPr>
            <p:ph idx="4294967295"/>
          </p:nvPr>
        </p:nvSpPr>
        <p:spPr>
          <a:xfrm>
            <a:off x="785812" y="1285875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合成子（</a:t>
            </a:r>
            <a:r>
              <a:rPr lang="en-US" altLang="zh-CN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synthon)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分子、离子、或某种骨架结构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实际存在或不存在结构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主要用来帮助表示逆合成转换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2" eaLnBrk="1" hangingPunct="1">
              <a:lnSpc>
                <a:spcPct val="95000"/>
              </a:lnSpc>
            </a:pPr>
            <a:r>
              <a:rPr lang="zh-CN" altLang="en-US" sz="2000" b="1">
                <a:latin typeface="Times New Roman" pitchFamily="18" charset="0"/>
                <a:ea typeface="楷体_GB2312" pitchFamily="49" charset="-122"/>
              </a:rPr>
              <a:t>离子形式</a:t>
            </a:r>
            <a:endParaRPr lang="en-US" altLang="zh-CN" sz="2000" b="1">
              <a:latin typeface="Times New Roman" pitchFamily="18" charset="0"/>
              <a:ea typeface="楷体_GB2312" pitchFamily="49" charset="-122"/>
            </a:endParaRPr>
          </a:p>
          <a:p>
            <a:pPr lvl="2" eaLnBrk="1" hangingPunct="1">
              <a:lnSpc>
                <a:spcPct val="95000"/>
              </a:lnSpc>
            </a:pPr>
            <a:r>
              <a:rPr lang="zh-CN" altLang="en-US" sz="2000" b="1">
                <a:latin typeface="Times New Roman" pitchFamily="18" charset="0"/>
                <a:ea typeface="楷体_GB2312" pitchFamily="49" charset="-122"/>
              </a:rPr>
              <a:t>自由基</a:t>
            </a:r>
            <a:endParaRPr lang="en-US" altLang="zh-CN" sz="2000" b="1">
              <a:latin typeface="Times New Roman" pitchFamily="18" charset="0"/>
              <a:ea typeface="楷体_GB2312" pitchFamily="49" charset="-122"/>
            </a:endParaRPr>
          </a:p>
          <a:p>
            <a:pPr lvl="2" eaLnBrk="1" hangingPunct="1">
              <a:lnSpc>
                <a:spcPct val="95000"/>
              </a:lnSpc>
            </a:pPr>
            <a:r>
              <a:rPr lang="zh-CN" altLang="en-US" sz="2000" b="1">
                <a:latin typeface="Times New Roman" pitchFamily="18" charset="0"/>
                <a:ea typeface="楷体_GB2312" pitchFamily="49" charset="-122"/>
              </a:rPr>
              <a:t>分子</a:t>
            </a:r>
            <a:endParaRPr lang="en-US" altLang="zh-CN" sz="20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合成子类型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Ra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: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含有亲电性或能接收电子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, 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如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R</a:t>
            </a: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Rd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: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含有亲核性或能给出电子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,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如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R</a:t>
            </a: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Rr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: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自由基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,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如 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Br</a:t>
            </a: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Re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: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中性分子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, electrocyclic synthon </a:t>
            </a:r>
            <a:endParaRPr lang="zh-CN" altLang="en-US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6143625" y="4572000"/>
          <a:ext cx="285750" cy="285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43625" y="4572000"/>
                        <a:ext cx="285750" cy="285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6072188" y="5000625"/>
          <a:ext cx="217488" cy="2174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72188" y="5000625"/>
                        <a:ext cx="217488" cy="217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/>
        </p:nvGraphicFramePr>
        <p:xfrm>
          <a:off x="3857625" y="5572125"/>
          <a:ext cx="93662" cy="920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name="CS ChemDraw Drawing" r:id="rId7" progId="ChemDraw.Document.6.0">
                  <p:embed/>
                </p:oleObj>
              </mc:Choice>
              <mc:Fallback>
                <p:oleObj name="CS ChemDraw Drawing" r:id="rId7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57625" y="5572125"/>
                        <a:ext cx="93662" cy="92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7"/>
          <p:cNvGraphicFramePr>
            <a:graphicFrameLocks noChangeAspect="1"/>
          </p:cNvGraphicFramePr>
          <p:nvPr/>
        </p:nvGraphicFramePr>
        <p:xfrm>
          <a:off x="6500812" y="5929312"/>
          <a:ext cx="500062" cy="2317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name="CS ChemDraw Drawing" r:id="rId9" progId="ChemDraw.Document.6.0">
                  <p:embed/>
                </p:oleObj>
              </mc:Choice>
              <mc:Fallback>
                <p:oleObj name="CS ChemDraw Drawing" r:id="rId9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00812" y="5929312"/>
                        <a:ext cx="500062" cy="231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TextBox 307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3081" name="TextBox 308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第11页</a:t>
            </a:r>
          </a:p>
        </p:txBody>
      </p:sp>
    </p:spTree>
  </p:cSld>
  <p:clrMapOvr>
    <a:masterClrMapping/>
  </p:clrMapOvr>
  <p:transition>
    <p:random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9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合成子及其等价试剂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100" name="Rectangle 2"/>
          <p:cNvSpPr txBox="1">
            <a:spLocks noChangeArrowheads="1"/>
          </p:cNvSpPr>
          <p:nvPr/>
        </p:nvSpPr>
        <p:spPr>
          <a:xfrm>
            <a:off x="0" y="1143000"/>
            <a:ext cx="9144000" cy="5715000"/>
          </a:xfrm>
          <a:prstGeom prst="rect">
            <a:avLst/>
          </a:prstGeom>
          <a:solidFill>
            <a:schemeClr val="bg1"/>
          </a:solidFill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CN" sz="3200" b="1">
                <a:solidFill>
                  <a:schemeClr val="tx1"/>
                </a:solidFill>
                <a:latin typeface="Calibri" pitchFamily="34" charset="0"/>
              </a:rPr>
              <a:t>  </a:t>
            </a:r>
            <a:r>
              <a:rPr kumimoji="0" lang="en-US" altLang="zh-CN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a-</a:t>
            </a:r>
            <a:r>
              <a:rPr kumimoji="0" lang="zh-CN" altLang="en-US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合成子</a:t>
            </a:r>
            <a:r>
              <a:rPr kumimoji="0" lang="en-US" altLang="zh-CN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——</a:t>
            </a:r>
            <a:r>
              <a:rPr kumimoji="0" lang="zh-CN" altLang="en-US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正</a:t>
            </a:r>
            <a:r>
              <a:rPr kumimoji="0" lang="zh-CN" altLang="en-US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  <a:sym typeface="Symbol" pitchFamily="18" charset="2"/>
              </a:rPr>
              <a:t>离子   </a:t>
            </a:r>
            <a:r>
              <a:rPr kumimoji="0" lang="zh-CN" altLang="en-US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，亲电性</a:t>
            </a:r>
            <a:endParaRPr kumimoji="0" lang="zh-CN" altLang="en-US" sz="3200" b="1">
              <a:solidFill>
                <a:srgbClr val="00B050"/>
              </a:solidFill>
              <a:latin typeface="华文楷体" pitchFamily="2" charset="-122"/>
              <a:ea typeface="华文楷体" pitchFamily="2" charset="-122"/>
            </a:endParaRPr>
          </a:p>
          <a:p>
            <a:pPr marL="342900" marR="0" lvl="0" indent="-342900"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zh-CN" altLang="en-US" sz="3200" b="1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      </a:t>
            </a:r>
            <a:endParaRPr kumimoji="0" lang="zh-CN" altLang="en-US" sz="3200" b="1">
              <a:solidFill>
                <a:schemeClr val="tx1"/>
              </a:solidFill>
              <a:latin typeface="Calibri" pitchFamily="34" charset="0"/>
              <a:sym typeface="Symbol" pitchFamily="18" charset="2"/>
            </a:endParaRPr>
          </a:p>
          <a:p>
            <a:pPr marL="342900" marR="0" lvl="0" indent="-342900"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zh-CN" altLang="en-US" sz="3200" b="1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      </a:t>
            </a:r>
            <a:r>
              <a:rPr kumimoji="0" lang="en-US" altLang="zh-CN" sz="32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R</a:t>
            </a:r>
            <a:r>
              <a:rPr kumimoji="0" lang="en-US" altLang="zh-CN" sz="3600" b="1" baseline="-16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a          </a:t>
            </a:r>
            <a:endParaRPr kumimoji="0" lang="en-US" altLang="zh-CN" sz="3600" b="1" baseline="-16000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  <a:p>
            <a:pPr marL="342900" marR="0" lvl="0" indent="-342900"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CN" sz="32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     a</a:t>
            </a:r>
            <a:r>
              <a:rPr kumimoji="0" lang="en-US" altLang="zh-CN" sz="2400" b="1" baseline="30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0</a:t>
            </a:r>
            <a:endParaRPr kumimoji="0" lang="en-US" altLang="zh-CN" sz="3200" b="1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  <a:p>
            <a:pPr marL="342900" marR="0" lvl="0" indent="-342900"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CN" sz="32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     a</a:t>
            </a:r>
            <a:r>
              <a:rPr kumimoji="0" lang="en-US" altLang="zh-CN" sz="2400" b="1" baseline="30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1</a:t>
            </a:r>
            <a:r>
              <a:rPr kumimoji="0" lang="en-US" altLang="zh-CN" sz="32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</a:t>
            </a:r>
            <a:endParaRPr kumimoji="0" lang="en-US" altLang="zh-CN" sz="3200" b="1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  <a:p>
            <a:pPr marL="342900" marR="0" lvl="0" indent="-342900"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CN" sz="32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     a</a:t>
            </a:r>
            <a:r>
              <a:rPr kumimoji="0" lang="en-US" altLang="zh-CN" sz="2400" b="1" baseline="30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2</a:t>
            </a:r>
            <a:endParaRPr kumimoji="0" lang="en-US" altLang="zh-CN" sz="2400" b="1" baseline="30000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  <a:p>
            <a:pPr marL="342900" marR="0" lvl="0" indent="-342900"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CN" sz="32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     a</a:t>
            </a:r>
            <a:r>
              <a:rPr kumimoji="0" lang="en-US" altLang="zh-CN" sz="2400" b="1" baseline="30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3</a:t>
            </a:r>
            <a:endParaRPr kumimoji="0" lang="en-US" altLang="zh-CN" sz="2400" b="1" baseline="30000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2286000" y="2786062"/>
          <a:ext cx="5715000" cy="33734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name="ISIS/Draw Sketch" r:id="rId3" progId="ISISServer">
                  <p:embed/>
                </p:oleObj>
              </mc:Choice>
              <mc:Fallback>
                <p:oleObj name="ISIS/Draw Sketch" r:id="rId3" progId="ISISServer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0" y="2786062"/>
                        <a:ext cx="5715000" cy="33734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 Box 4"/>
          <p:cNvSpPr/>
          <p:nvPr/>
        </p:nvSpPr>
        <p:spPr>
          <a:xfrm>
            <a:off x="2214562" y="2143125"/>
            <a:ext cx="5738812" cy="387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 b="1">
                <a:solidFill>
                  <a:schemeClr val="tx1"/>
                </a:solidFill>
                <a:latin typeface="Times New Roman" pitchFamily="18" charset="0"/>
              </a:rPr>
              <a:t>合成子                 等价物                   官能团</a:t>
            </a:r>
            <a:endParaRPr lang="zh-CN" altLang="en-US" sz="24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102" name="TextBox 4101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4103" name="TextBox 4102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第12页</a:t>
            </a:r>
          </a:p>
        </p:txBody>
      </p:sp>
    </p:spTree>
  </p:cSld>
  <p:clrMapOvr>
    <a:masterClrMapping/>
  </p:clrMapOvr>
  <p:transition>
    <p:random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4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合成子及其等价试剂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5125" name="Rectangle 2"/>
          <p:cNvSpPr txBox="1">
            <a:spLocks noChangeArrowheads="1"/>
          </p:cNvSpPr>
          <p:nvPr/>
        </p:nvSpPr>
        <p:spPr>
          <a:xfrm>
            <a:off x="0" y="928688"/>
            <a:ext cx="9144000" cy="5929312"/>
          </a:xfrm>
          <a:prstGeom prst="rect">
            <a:avLst/>
          </a:prstGeom>
          <a:solidFill>
            <a:schemeClr val="bg1"/>
          </a:solidFill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marR="0" lvl="0" indent="-342900"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0" lang="en-US" altLang="zh-CN" sz="3200" b="1">
                <a:latin typeface="Calibri" pitchFamily="34" charset="0"/>
              </a:rPr>
              <a:t>   </a:t>
            </a:r>
            <a:r>
              <a:rPr kumimoji="0" lang="en-US" altLang="zh-CN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d-</a:t>
            </a:r>
            <a:r>
              <a:rPr kumimoji="0" lang="zh-CN" altLang="en-US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合成子</a:t>
            </a:r>
            <a:r>
              <a:rPr kumimoji="0" lang="en-US" altLang="zh-CN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——</a:t>
            </a:r>
            <a:r>
              <a:rPr kumimoji="0" lang="zh-CN" altLang="en-US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  <a:sym typeface="Symbol" pitchFamily="18" charset="2"/>
              </a:rPr>
              <a:t>负离子  </a:t>
            </a:r>
            <a:r>
              <a:rPr kumimoji="0" lang="zh-CN" altLang="en-US" sz="3200" b="1">
                <a:solidFill>
                  <a:srgbClr val="00B050"/>
                </a:solidFill>
                <a:latin typeface="华文楷体" pitchFamily="2" charset="-122"/>
                <a:ea typeface="华文楷体" pitchFamily="2" charset="-122"/>
              </a:rPr>
              <a:t>，亲核性</a:t>
            </a:r>
            <a:endParaRPr kumimoji="0" lang="zh-CN" altLang="en-US" sz="3200" b="1">
              <a:solidFill>
                <a:srgbClr val="00B050"/>
              </a:solidFill>
              <a:latin typeface="华文楷体" pitchFamily="2" charset="-122"/>
              <a:ea typeface="华文楷体" pitchFamily="2" charset="-122"/>
              <a:sym typeface="Symbol" pitchFamily="18" charset="2"/>
            </a:endParaRPr>
          </a:p>
          <a:p>
            <a:pPr marL="742950" marR="0" lvl="1" indent="-285750" algn="l" eaLnBrk="1" hangingPunct="1">
              <a:lnSpc>
                <a:spcPct val="150000"/>
              </a:lnSpc>
              <a:spcBef>
                <a:spcPct val="20000"/>
              </a:spcBef>
            </a:pPr>
            <a:r>
              <a:rPr kumimoji="0" lang="zh-CN" altLang="en-US" sz="2800" b="1">
                <a:latin typeface="Calibri" pitchFamily="34" charset="0"/>
                <a:sym typeface="Symbol" pitchFamily="18" charset="2"/>
              </a:rPr>
              <a:t>    </a:t>
            </a:r>
            <a:endParaRPr kumimoji="0" lang="zh-CN" altLang="en-US" sz="2800" b="1">
              <a:latin typeface="Calibri" pitchFamily="34" charset="0"/>
              <a:sym typeface="Symbol" pitchFamily="18" charset="2"/>
            </a:endParaRPr>
          </a:p>
          <a:p>
            <a:pPr marL="742950" marR="0" lvl="1" indent="-285750" algn="l" eaLnBrk="1" hangingPunct="1">
              <a:lnSpc>
                <a:spcPct val="150000"/>
              </a:lnSpc>
              <a:spcBef>
                <a:spcPct val="20000"/>
              </a:spcBef>
            </a:pPr>
            <a:r>
              <a:rPr kumimoji="0" lang="zh-CN" altLang="en-US" sz="2800" b="1">
                <a:latin typeface="Calibri" pitchFamily="34" charset="0"/>
                <a:sym typeface="Symbol" pitchFamily="18" charset="2"/>
              </a:rPr>
              <a:t>    </a:t>
            </a:r>
            <a:r>
              <a:rPr kumimoji="0" lang="en-US" altLang="zh-CN" sz="28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R</a:t>
            </a:r>
            <a:r>
              <a:rPr kumimoji="0" lang="en-US" altLang="zh-CN" sz="3200" b="1" baseline="-16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d </a:t>
            </a:r>
            <a:endParaRPr kumimoji="0" lang="en-US" altLang="zh-CN" sz="3200" b="1" baseline="-16000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  <a:p>
            <a:pPr marL="742950" marR="0" lvl="1" indent="-285750" algn="l" eaLnBrk="1" hangingPunct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zh-CN" sz="3200" b="1" baseline="-16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    </a:t>
            </a:r>
            <a:r>
              <a:rPr kumimoji="0" lang="en-US" altLang="zh-CN" sz="28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d</a:t>
            </a:r>
            <a:r>
              <a:rPr kumimoji="0" lang="en-US" altLang="zh-CN" sz="2000" b="1" baseline="30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0</a:t>
            </a:r>
            <a:r>
              <a:rPr kumimoji="0" lang="en-US" altLang="zh-CN" sz="3200" b="1" baseline="-16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</a:t>
            </a:r>
            <a:endParaRPr kumimoji="0" lang="en-US" altLang="zh-CN" sz="3200" b="1" baseline="-16000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  <a:p>
            <a:pPr marL="742950" marR="0" lvl="1" indent="-285750" algn="l" eaLnBrk="1" hangingPunct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zh-CN" sz="3200" b="1" baseline="-16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    </a:t>
            </a:r>
            <a:r>
              <a:rPr kumimoji="0" lang="en-US" altLang="zh-CN" sz="28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d</a:t>
            </a:r>
            <a:r>
              <a:rPr kumimoji="0" lang="en-US" altLang="zh-CN" sz="2000" b="1" baseline="30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1,2</a:t>
            </a:r>
            <a:endParaRPr kumimoji="0" lang="en-US" altLang="zh-CN" sz="3200" b="1" baseline="-16000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  <a:p>
            <a:pPr marL="742950" marR="0" lvl="1" indent="-285750" algn="l" eaLnBrk="1" hangingPunct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zh-CN" sz="3200" b="1" baseline="-16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    </a:t>
            </a:r>
            <a:r>
              <a:rPr kumimoji="0" lang="en-US" altLang="zh-CN" sz="28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d</a:t>
            </a:r>
            <a:r>
              <a:rPr kumimoji="0" lang="en-US" altLang="zh-CN" sz="2000" b="1" baseline="30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1</a:t>
            </a:r>
            <a:endParaRPr kumimoji="0" lang="en-US" altLang="zh-CN" sz="2000" b="1" baseline="30000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  <a:p>
            <a:pPr marL="742950" marR="0" lvl="1" indent="-285750" algn="l" eaLnBrk="1" hangingPunct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zh-CN" sz="2000" b="1" baseline="30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       </a:t>
            </a:r>
            <a:r>
              <a:rPr kumimoji="0" lang="en-US" altLang="zh-CN" sz="28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d</a:t>
            </a:r>
            <a:r>
              <a:rPr kumimoji="0" lang="en-US" altLang="zh-CN" sz="2000" b="1" baseline="30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2</a:t>
            </a:r>
            <a:endParaRPr kumimoji="0" lang="en-US" altLang="zh-CN" sz="2000" b="1" baseline="30000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  <a:p>
            <a:pPr marL="742950" marR="0" lvl="1" indent="-285750" algn="l" eaLnBrk="1" hangingPunct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zh-CN" sz="2000" b="1" baseline="30000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        </a:t>
            </a:r>
            <a:r>
              <a:rPr kumimoji="0" lang="en-US" altLang="zh-CN" sz="2800" b="1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d</a:t>
            </a:r>
            <a:r>
              <a:rPr kumimoji="0" lang="en-US" altLang="zh-CN" sz="2000" b="1" baseline="30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3    </a:t>
            </a:r>
            <a:endParaRPr kumimoji="0" lang="en-US" altLang="zh-CN" sz="2000" b="1" baseline="30000">
              <a:solidFill>
                <a:srgbClr val="FF0000"/>
              </a:solidFill>
              <a:latin typeface="Calibri" pitchFamily="34" charset="0"/>
              <a:sym typeface="Symbol" pitchFamily="18" charset="2"/>
            </a:endParaRPr>
          </a:p>
        </p:txBody>
      </p:sp>
      <p:sp>
        <p:nvSpPr>
          <p:cNvPr id="5126" name="Text Box 7"/>
          <p:cNvSpPr/>
          <p:nvPr/>
        </p:nvSpPr>
        <p:spPr>
          <a:xfrm>
            <a:off x="2428875" y="1857375"/>
            <a:ext cx="5046662" cy="387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 b="1">
                <a:solidFill>
                  <a:schemeClr val="tx1"/>
                </a:solidFill>
                <a:latin typeface="Times New Roman" pitchFamily="18" charset="0"/>
              </a:rPr>
              <a:t>合成子            等价物               官能团</a:t>
            </a:r>
            <a:endParaRPr lang="zh-CN" altLang="en-US" sz="2400" b="1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4357688" y="1143000"/>
          <a:ext cx="261938" cy="2619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name="CS ChemDraw Drawing" r:id="rId2" progId="ChemDraw.Document.6.0">
                  <p:embed/>
                </p:oleObj>
              </mc:Choice>
              <mc:Fallback>
                <p:oleObj name="CS ChemDraw Drawing" r:id="rId2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57688" y="1143000"/>
                        <a:ext cx="261938" cy="261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2571750" y="2500312"/>
          <a:ext cx="4978400" cy="41814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name="ISIS/Draw Sketch" r:id="rId4" progId="ISISServer">
                  <p:embed/>
                </p:oleObj>
              </mc:Choice>
              <mc:Fallback>
                <p:oleObj name="ISIS/Draw Sketch" r:id="rId4" progId="ISISServer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71750" y="2500312"/>
                        <a:ext cx="4978400" cy="4181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Box 5126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5128" name="TextBox 5127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第13页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8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kumimoji="0"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逆向切断、连接、重排</a:t>
            </a:r>
            <a:endParaRPr kumimoji="0"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6149" name="Rectangle 2"/>
          <p:cNvSpPr/>
          <p:nvPr>
            <p:ph idx="4294967295"/>
          </p:nvPr>
        </p:nvSpPr>
        <p:spPr>
          <a:xfrm>
            <a:off x="785812" y="1285875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latin typeface="Times New Roman" pitchFamily="18" charset="0"/>
                <a:ea typeface="楷体_GB2312" pitchFamily="49" charset="-122"/>
              </a:rPr>
              <a:t>逆向切断</a:t>
            </a:r>
            <a:r>
              <a:rPr lang="en-US" altLang="zh-CN" sz="2800" b="1">
                <a:latin typeface="Times New Roman" pitchFamily="18" charset="0"/>
                <a:ea typeface="楷体_GB2312" pitchFamily="49" charset="-122"/>
              </a:rPr>
              <a:t>antithetical disconnection</a:t>
            </a:r>
            <a:endParaRPr lang="zh-CN" altLang="en-US" sz="2800" b="1"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3857625" y="5572125"/>
          <a:ext cx="93662" cy="920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57625" y="5572125"/>
                        <a:ext cx="93662" cy="92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6"/>
          <p:cNvGraphicFramePr>
            <a:graphicFrameLocks noChangeAspect="1"/>
          </p:cNvGraphicFramePr>
          <p:nvPr/>
        </p:nvGraphicFramePr>
        <p:xfrm>
          <a:off x="785812" y="2000250"/>
          <a:ext cx="7721600" cy="43576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5812" y="2000250"/>
                        <a:ext cx="7721600" cy="4357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Box 614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6151" name="TextBox 615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第14页</a:t>
            </a:r>
          </a:p>
        </p:txBody>
      </p:sp>
    </p:spTree>
  </p:cSld>
  <p:clrMapOvr>
    <a:masterClrMapping/>
  </p:clrMapOvr>
  <p:transition>
    <p:random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2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kumimoji="0"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逆向切断、连接、重排</a:t>
            </a:r>
            <a:endParaRPr kumimoji="0"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7173" name="Rectangle 2"/>
          <p:cNvSpPr/>
          <p:nvPr>
            <p:ph idx="4294967295"/>
          </p:nvPr>
        </p:nvSpPr>
        <p:spPr>
          <a:xfrm>
            <a:off x="785812" y="1357312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latin typeface="Times New Roman" pitchFamily="18" charset="0"/>
                <a:ea typeface="楷体_GB2312" pitchFamily="49" charset="-122"/>
              </a:rPr>
              <a:t>逆向连接</a:t>
            </a:r>
            <a:r>
              <a:rPr lang="en-US" altLang="zh-CN" sz="2800" b="1">
                <a:latin typeface="Times New Roman" pitchFamily="18" charset="0"/>
                <a:ea typeface="楷体_GB2312" pitchFamily="49" charset="-122"/>
              </a:rPr>
              <a:t>antithetical connection</a:t>
            </a:r>
            <a:endParaRPr lang="en-US" altLang="zh-CN" sz="28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8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en-US" altLang="zh-CN" sz="28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8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8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8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8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latin typeface="Times New Roman" pitchFamily="18" charset="0"/>
                <a:ea typeface="楷体_GB2312" pitchFamily="49" charset="-122"/>
              </a:rPr>
              <a:t>逆向重排</a:t>
            </a:r>
            <a:r>
              <a:rPr lang="en-US" altLang="zh-CN" sz="2800" b="1">
                <a:latin typeface="Times New Roman" pitchFamily="18" charset="0"/>
                <a:ea typeface="楷体_GB2312" pitchFamily="49" charset="-122"/>
              </a:rPr>
              <a:t>antithetical rearrangement</a:t>
            </a:r>
            <a:endParaRPr lang="zh-CN" altLang="en-US" sz="2800" b="1"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7170" name="Object 7"/>
          <p:cNvGraphicFramePr>
            <a:graphicFrameLocks noChangeAspect="1"/>
          </p:cNvGraphicFramePr>
          <p:nvPr/>
        </p:nvGraphicFramePr>
        <p:xfrm>
          <a:off x="1571625" y="1785938"/>
          <a:ext cx="5624512" cy="29289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71625" y="1785938"/>
                        <a:ext cx="5624512" cy="2928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10"/>
          <p:cNvGraphicFramePr>
            <a:graphicFrameLocks noChangeAspect="1"/>
          </p:cNvGraphicFramePr>
          <p:nvPr/>
        </p:nvGraphicFramePr>
        <p:xfrm>
          <a:off x="1571625" y="5286375"/>
          <a:ext cx="6319838" cy="10715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71625" y="5286375"/>
                        <a:ext cx="6319838" cy="1071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Box 7173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7175" name="TextBox 7174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第15页</a:t>
            </a:r>
          </a:p>
        </p:txBody>
      </p:sp>
    </p:spTree>
  </p:cSld>
  <p:clrMapOvr>
    <a:masterClrMapping/>
  </p:clrMapOvr>
  <p:transition>
    <p:random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5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kumimoji="0"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逆向官能团交换</a:t>
            </a:r>
            <a:endParaRPr kumimoji="0"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8196" name="Rectangle 2"/>
          <p:cNvSpPr/>
          <p:nvPr>
            <p:ph idx="4294967295"/>
          </p:nvPr>
        </p:nvSpPr>
        <p:spPr>
          <a:xfrm>
            <a:off x="785812" y="1357312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逆向官能团交换：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经过简单化学反应能够转变成所需官能团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zh-CN" altLang="en-US" sz="2400" b="1"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2000250" y="2071688"/>
          <a:ext cx="6286500" cy="42211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3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0250" y="2071688"/>
                        <a:ext cx="6286500" cy="42211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TextBox 8196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8198" name="TextBox 8197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第16页</a:t>
            </a:r>
          </a:p>
        </p:txBody>
      </p:sp>
    </p:spTree>
  </p:cSld>
  <p:clrMapOvr>
    <a:masterClrMapping/>
  </p:clrMapOvr>
  <p:transition>
    <p:random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9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kumimoji="0"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逆向官能团交换</a:t>
            </a:r>
            <a:endParaRPr kumimoji="0"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9220" name="Rectangle 2"/>
          <p:cNvSpPr/>
          <p:nvPr>
            <p:ph idx="4294967295"/>
          </p:nvPr>
        </p:nvSpPr>
        <p:spPr>
          <a:xfrm>
            <a:off x="785812" y="1357312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逆向官能团添加：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添加官能团经过简单化学反应能够被去除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zh-CN" altLang="en-US" sz="2400" b="1"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2428875" y="2286000"/>
          <a:ext cx="4429125" cy="37306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4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8875" y="2286000"/>
                        <a:ext cx="4429125" cy="3730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Box 9220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9222" name="TextBox 9221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第17页</a:t>
            </a:r>
          </a:p>
        </p:txBody>
      </p:sp>
    </p:spTree>
  </p:cSld>
  <p:clrMapOvr>
    <a:masterClrMapping/>
  </p:clrMapOvr>
  <p:transition>
    <p:random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3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kumimoji="0"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逆向官能团交换</a:t>
            </a:r>
            <a:endParaRPr kumimoji="0"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0244" name="Rectangle 2"/>
          <p:cNvSpPr/>
          <p:nvPr>
            <p:ph idx="4294967295"/>
          </p:nvPr>
        </p:nvSpPr>
        <p:spPr>
          <a:xfrm>
            <a:off x="785812" y="1357312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逆向官能团去除：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经过简单化学反应能够加上</a:t>
            </a:r>
            <a:endParaRPr lang="en-US" altLang="zh-CN" sz="24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en-US" altLang="zh-CN" sz="2400" b="1"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zh-CN" altLang="en-US" sz="2400" b="1"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1143000" y="2071688"/>
          <a:ext cx="6983412" cy="39290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5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71688"/>
                        <a:ext cx="6983412" cy="39290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Box 10244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0246" name="TextBox 1024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第18页</a:t>
            </a:r>
          </a:p>
        </p:txBody>
      </p:sp>
    </p:spTree>
  </p:cSld>
  <p:clrMapOvr>
    <a:masterClrMapping/>
  </p:clrMapOvr>
  <p:transition>
    <p:random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7" name="Rectangle 2"/>
          <p:cNvSpPr/>
          <p:nvPr>
            <p:ph idx="4294967295"/>
          </p:nvPr>
        </p:nvSpPr>
        <p:spPr>
          <a:xfrm>
            <a:off x="714375" y="1357312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合成路线</a:t>
            </a:r>
            <a:endParaRPr lang="en-US" altLang="zh-CN" sz="28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对于复杂分子理论上可能有很多条合成路线，把全部可能合成路线汇合在一起形成所谓“合成树”（</a:t>
            </a:r>
            <a:r>
              <a:rPr lang="en-US" altLang="zh-CN" sz="24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synthesis tree)</a:t>
            </a: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1268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合成路线设计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1266" name="Object 10"/>
          <p:cNvGraphicFramePr>
            <a:graphicFrameLocks noChangeAspect="1"/>
          </p:cNvGraphicFramePr>
          <p:nvPr/>
        </p:nvGraphicFramePr>
        <p:xfrm>
          <a:off x="1000125" y="2857500"/>
          <a:ext cx="7143750" cy="35004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6" name="Document" r:id="rId3" progId="ChemWindow.Document">
                  <p:embed/>
                </p:oleObj>
              </mc:Choice>
              <mc:Fallback>
                <p:oleObj name="Document" r:id="rId3" progId="ChemWindow.Document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0125" y="2857500"/>
                        <a:ext cx="7143750" cy="35004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TextBox 11268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1270" name="TextBox 11269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第19页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706" name="Rectangle 2"/>
          <p:cNvSpPr/>
          <p:nvPr>
            <p:ph idx="4294967295"/>
          </p:nvPr>
        </p:nvSpPr>
        <p:spPr>
          <a:xfrm>
            <a:off x="714375" y="1357312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可能合成路线那么多，怎么评价？怎么找到最正确合成路线？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</a:pPr>
            <a:r>
              <a:rPr lang="zh-CN" altLang="en-US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经济：人力、物力、时间、设备、产物质量和数量等，全方面衡量是否成本最低？</a:t>
            </a:r>
            <a:endParaRPr lang="en-US" altLang="zh-CN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</a:pPr>
            <a:r>
              <a:rPr lang="zh-CN" altLang="en-US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环境保护：生产工艺对周围环境以及对操作人员危害性是否最小？</a:t>
            </a:r>
            <a:endParaRPr lang="en-US" altLang="zh-CN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</a:pPr>
            <a:r>
              <a:rPr lang="zh-CN" altLang="en-US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安全：生产工艺路线有没有安全隐患？</a:t>
            </a:r>
            <a:endParaRPr lang="en-US" altLang="zh-CN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72707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合成路线评价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72708" name="TextBox 72707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72709" name="TextBox 7270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第20页</a:t>
            </a:r>
          </a:p>
        </p:txBody>
      </p:sp>
    </p:spTree>
  </p:cSld>
  <p:clrMapOvr>
    <a:masterClrMapping/>
  </p:clrMapOvr>
  <p:transition>
    <p:random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730" name="Rectangle 2"/>
          <p:cNvSpPr/>
          <p:nvPr>
            <p:ph idx="4294967295"/>
          </p:nvPr>
        </p:nvSpPr>
        <p:spPr>
          <a:xfrm>
            <a:off x="714375" y="1357312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逆合成份析（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retrosynthetic analysis)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：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从目标分子出发，利用逆向切割、连接、重排以及官能团交换、添加、去除等伎俩，将目标分子变成较为简单中间体；</a:t>
            </a: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重复上述方法直到最终中间体变成能够轻易购置到等价试剂为止；</a:t>
            </a: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结合文件对上述逆向合成路线进行可行性分析；</a:t>
            </a: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考虑经济、环境保护、安全原因，优选出一条切实可行路线进行试验；</a:t>
            </a: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对工艺条件进行优化，确定最正确工艺进行放大生产。</a:t>
            </a: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73731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第二节  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73732" name="TextBox 73731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73733" name="TextBox 73732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第21页</a:t>
            </a:r>
          </a:p>
        </p:txBody>
      </p:sp>
    </p:spTree>
  </p:cSld>
  <p:clrMapOvr>
    <a:masterClrMapping/>
  </p:clrMapOvr>
  <p:transition>
    <p:random/>
  </p:transition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1" name="Rectangle 2"/>
          <p:cNvSpPr/>
          <p:nvPr>
            <p:ph idx="4294967295"/>
          </p:nvPr>
        </p:nvSpPr>
        <p:spPr>
          <a:xfrm>
            <a:off x="785812" y="1285875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单官能团化合物逆合成：</a:t>
            </a:r>
            <a:r>
              <a:rPr lang="el-GR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α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切割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2292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857250" y="2214562"/>
          <a:ext cx="7361238" cy="27146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7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7250" y="2214562"/>
                        <a:ext cx="7361238" cy="2714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Box 12292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2294" name="TextBox 12293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第22页</a:t>
            </a:r>
          </a:p>
        </p:txBody>
      </p:sp>
    </p:spTree>
  </p:cSld>
  <p:clrMapOvr>
    <a:masterClrMapping/>
  </p:clrMapOvr>
  <p:transition>
    <p:random/>
  </p:transition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6" name="Rectangle 2"/>
          <p:cNvSpPr/>
          <p:nvPr>
            <p:ph idx="4294967295"/>
          </p:nvPr>
        </p:nvSpPr>
        <p:spPr>
          <a:xfrm>
            <a:off x="714375" y="1500188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单官能团化合物逆合成：</a:t>
            </a:r>
            <a:r>
              <a:rPr lang="el-GR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β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切割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3317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285875" y="2357438"/>
          <a:ext cx="6403975" cy="12858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8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85875" y="2357438"/>
                        <a:ext cx="6403975" cy="1285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/>
        </p:nvGraphicFramePr>
        <p:xfrm>
          <a:off x="1285875" y="4071938"/>
          <a:ext cx="6643688" cy="1936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9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85875" y="4071938"/>
                        <a:ext cx="6643688" cy="1936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Box 13317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3319" name="TextBox 1331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第23页</a:t>
            </a:r>
          </a:p>
        </p:txBody>
      </p:sp>
    </p:spTree>
  </p:cSld>
  <p:clrMapOvr>
    <a:masterClrMapping/>
  </p:clrMapOvr>
  <p:transition>
    <p:random/>
  </p:transition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9" name="Rectangle 2"/>
          <p:cNvSpPr/>
          <p:nvPr>
            <p:ph idx="4294967295"/>
          </p:nvPr>
        </p:nvSpPr>
        <p:spPr>
          <a:xfrm>
            <a:off x="714375" y="1428750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1,2-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4340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4338" name="Object 5"/>
          <p:cNvGraphicFramePr>
            <a:graphicFrameLocks noChangeAspect="1"/>
          </p:cNvGraphicFramePr>
          <p:nvPr/>
        </p:nvGraphicFramePr>
        <p:xfrm>
          <a:off x="285750" y="1857375"/>
          <a:ext cx="8489950" cy="45005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0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750" y="1857375"/>
                        <a:ext cx="8489950" cy="4500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TextBox 14340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4342" name="TextBox 14341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第24页</a:t>
            </a:r>
          </a:p>
        </p:txBody>
      </p:sp>
    </p:spTree>
  </p:cSld>
  <p:clrMapOvr>
    <a:masterClrMapping/>
  </p:clrMapOvr>
  <p:transition>
    <p:random/>
  </p:transition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6" name="Rectangle 2"/>
          <p:cNvSpPr/>
          <p:nvPr>
            <p:ph idx="4294967295"/>
          </p:nvPr>
        </p:nvSpPr>
        <p:spPr>
          <a:xfrm>
            <a:off x="714375" y="1214438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1,2-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5367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5362" name="Object 8"/>
          <p:cNvGraphicFramePr>
            <a:graphicFrameLocks noChangeAspect="1"/>
          </p:cNvGraphicFramePr>
          <p:nvPr/>
        </p:nvGraphicFramePr>
        <p:xfrm>
          <a:off x="714375" y="1643062"/>
          <a:ext cx="7732712" cy="12858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1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4375" y="1643062"/>
                        <a:ext cx="7732712" cy="1285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9"/>
          <p:cNvGraphicFramePr>
            <a:graphicFrameLocks noChangeAspect="1"/>
          </p:cNvGraphicFramePr>
          <p:nvPr/>
        </p:nvGraphicFramePr>
        <p:xfrm>
          <a:off x="1571625" y="2928938"/>
          <a:ext cx="5538788" cy="10715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2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71625" y="2928938"/>
                        <a:ext cx="5538788" cy="1071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10"/>
          <p:cNvGraphicFramePr>
            <a:graphicFrameLocks noChangeAspect="1"/>
          </p:cNvGraphicFramePr>
          <p:nvPr/>
        </p:nvGraphicFramePr>
        <p:xfrm>
          <a:off x="642938" y="4071938"/>
          <a:ext cx="7858125" cy="13954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3" name="CS ChemDraw Drawing" r:id="rId7" progId="ChemDraw.Document.6.0">
                  <p:embed/>
                </p:oleObj>
              </mc:Choice>
              <mc:Fallback>
                <p:oleObj name="CS ChemDraw Drawing" r:id="rId7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2938" y="4071938"/>
                        <a:ext cx="7858125" cy="13954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11"/>
          <p:cNvGraphicFramePr>
            <a:graphicFrameLocks noChangeAspect="1"/>
          </p:cNvGraphicFramePr>
          <p:nvPr/>
        </p:nvGraphicFramePr>
        <p:xfrm>
          <a:off x="1357312" y="5429250"/>
          <a:ext cx="5573712" cy="10715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4" name="CS ChemDraw Drawing" r:id="rId9" progId="ChemDraw.Document.6.0">
                  <p:embed/>
                </p:oleObj>
              </mc:Choice>
              <mc:Fallback>
                <p:oleObj name="CS ChemDraw Drawing" r:id="rId9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57312" y="5429250"/>
                        <a:ext cx="5573712" cy="1071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TextBox 15367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5369" name="TextBox 1536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第25页</a:t>
            </a:r>
          </a:p>
        </p:txBody>
      </p:sp>
    </p:spTree>
  </p:cSld>
  <p:clrMapOvr>
    <a:masterClrMapping/>
  </p:clrMapOvr>
  <p:transition>
    <p:random/>
  </p:transition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8" name="Rectangle 2"/>
          <p:cNvSpPr/>
          <p:nvPr>
            <p:ph idx="4294967295"/>
          </p:nvPr>
        </p:nvSpPr>
        <p:spPr>
          <a:xfrm>
            <a:off x="642938" y="1285875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1,2-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6389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6386" name="Object 6"/>
          <p:cNvGraphicFramePr>
            <a:graphicFrameLocks noChangeAspect="1"/>
          </p:cNvGraphicFramePr>
          <p:nvPr/>
        </p:nvGraphicFramePr>
        <p:xfrm>
          <a:off x="357188" y="1714500"/>
          <a:ext cx="8308975" cy="20716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5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7188" y="1714500"/>
                        <a:ext cx="8308975" cy="2071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7"/>
          <p:cNvGraphicFramePr>
            <a:graphicFrameLocks noChangeAspect="1"/>
          </p:cNvGraphicFramePr>
          <p:nvPr/>
        </p:nvGraphicFramePr>
        <p:xfrm>
          <a:off x="357188" y="3857625"/>
          <a:ext cx="8274050" cy="2571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6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7188" y="3857625"/>
                        <a:ext cx="8274050" cy="2571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Box 1638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6391" name="TextBox 1639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第26页</a:t>
            </a:r>
          </a:p>
        </p:txBody>
      </p:sp>
    </p:spTree>
  </p:cSld>
  <p:clrMapOvr>
    <a:masterClrMapping/>
  </p:clrMapOvr>
  <p:transition>
    <p:random/>
  </p:transition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2" name="Rectangle 2"/>
          <p:cNvSpPr/>
          <p:nvPr>
            <p:ph idx="4294967295"/>
          </p:nvPr>
        </p:nvSpPr>
        <p:spPr>
          <a:xfrm>
            <a:off x="642938" y="1285875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1,3-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, Aldol condensation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7413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928688" y="2357438"/>
          <a:ext cx="7489825" cy="142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7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8688" y="2357438"/>
                        <a:ext cx="7489825" cy="1428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214438" y="3929062"/>
          <a:ext cx="6737350" cy="25003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8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14438" y="3929062"/>
                        <a:ext cx="6737350" cy="25003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TextBox 17413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7415" name="TextBox 17414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第27页</a:t>
            </a:r>
          </a:p>
        </p:txBody>
      </p:sp>
    </p:spTree>
  </p:cSld>
  <p:clrMapOvr>
    <a:masterClrMapping/>
  </p:clrMapOvr>
  <p:transition>
    <p:random/>
  </p:transition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7" name="Rectangle 2"/>
          <p:cNvSpPr/>
          <p:nvPr>
            <p:ph idx="4294967295"/>
          </p:nvPr>
        </p:nvSpPr>
        <p:spPr>
          <a:xfrm>
            <a:off x="571500" y="1214438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1,3-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8438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8434" name="Object 7"/>
          <p:cNvGraphicFramePr>
            <a:graphicFrameLocks noChangeAspect="1"/>
          </p:cNvGraphicFramePr>
          <p:nvPr/>
        </p:nvGraphicFramePr>
        <p:xfrm>
          <a:off x="1214438" y="1643062"/>
          <a:ext cx="5715000" cy="13287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9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4438" y="1643062"/>
                        <a:ext cx="5715000" cy="13287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9"/>
          <p:cNvGraphicFramePr>
            <a:graphicFrameLocks noChangeAspect="1"/>
          </p:cNvGraphicFramePr>
          <p:nvPr/>
        </p:nvGraphicFramePr>
        <p:xfrm>
          <a:off x="428625" y="3000375"/>
          <a:ext cx="8210550" cy="17018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0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625" y="3000375"/>
                        <a:ext cx="8210550" cy="1701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11"/>
          <p:cNvGraphicFramePr>
            <a:graphicFrameLocks noChangeAspect="1"/>
          </p:cNvGraphicFramePr>
          <p:nvPr/>
        </p:nvGraphicFramePr>
        <p:xfrm>
          <a:off x="1428750" y="4786312"/>
          <a:ext cx="5786438" cy="17875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1" name="CS ChemDraw Drawing" r:id="rId7" progId="ChemDraw.Document.6.0">
                  <p:embed/>
                </p:oleObj>
              </mc:Choice>
              <mc:Fallback>
                <p:oleObj name="CS ChemDraw Drawing" r:id="rId7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28750" y="4786312"/>
                        <a:ext cx="5786438" cy="1787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TextBox 18438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8440" name="TextBox 18439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第28页</a:t>
            </a:r>
          </a:p>
        </p:txBody>
      </p:sp>
    </p:spTree>
  </p:cSld>
  <p:clrMapOvr>
    <a:masterClrMapping/>
  </p:clrMapOvr>
  <p:transition>
    <p:random/>
  </p:transition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60" name="Rectangle 2"/>
          <p:cNvSpPr/>
          <p:nvPr>
            <p:ph idx="4294967295"/>
          </p:nvPr>
        </p:nvSpPr>
        <p:spPr>
          <a:xfrm>
            <a:off x="571500" y="1214438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1,3-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9461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19458" name="Object 6"/>
          <p:cNvGraphicFramePr>
            <a:graphicFrameLocks noChangeAspect="1"/>
          </p:cNvGraphicFramePr>
          <p:nvPr/>
        </p:nvGraphicFramePr>
        <p:xfrm>
          <a:off x="571500" y="1714500"/>
          <a:ext cx="7643812" cy="21955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2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1500" y="1714500"/>
                        <a:ext cx="7643812" cy="21955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7"/>
          <p:cNvGraphicFramePr>
            <a:graphicFrameLocks noChangeAspect="1"/>
          </p:cNvGraphicFramePr>
          <p:nvPr/>
        </p:nvGraphicFramePr>
        <p:xfrm>
          <a:off x="571500" y="4000500"/>
          <a:ext cx="7715250" cy="24987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3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1500" y="4000500"/>
                        <a:ext cx="7715250" cy="24987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TextBox 19461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19463" name="TextBox 19462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第29页</a:t>
            </a:r>
          </a:p>
        </p:txBody>
      </p:sp>
    </p:spTree>
  </p:cSld>
  <p:clrMapOvr>
    <a:masterClrMapping/>
  </p:clrMapOvr>
  <p:transition>
    <p:random/>
  </p:transition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3" name="Rectangle 2"/>
          <p:cNvSpPr/>
          <p:nvPr>
            <p:ph idx="4294967295"/>
          </p:nvPr>
        </p:nvSpPr>
        <p:spPr>
          <a:xfrm>
            <a:off x="571500" y="1214438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1,4-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0484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20482" name="Object 5"/>
          <p:cNvGraphicFramePr>
            <a:graphicFrameLocks noChangeAspect="1"/>
          </p:cNvGraphicFramePr>
          <p:nvPr/>
        </p:nvGraphicFramePr>
        <p:xfrm>
          <a:off x="428625" y="1785938"/>
          <a:ext cx="8228012" cy="43576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4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8625" y="1785938"/>
                        <a:ext cx="8228012" cy="4357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TextBox 20484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20486" name="TextBox 20485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第30页</a:t>
            </a:r>
          </a:p>
        </p:txBody>
      </p:sp>
    </p:spTree>
  </p:cSld>
  <p:clrMapOvr>
    <a:masterClrMapping/>
  </p:clrMapOvr>
  <p:transition>
    <p:random/>
  </p:transition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8" name="Rectangle 2"/>
          <p:cNvSpPr/>
          <p:nvPr>
            <p:ph idx="4294967295"/>
          </p:nvPr>
        </p:nvSpPr>
        <p:spPr>
          <a:xfrm>
            <a:off x="571500" y="1285875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1,4-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1509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21506" name="Object 6"/>
          <p:cNvGraphicFramePr>
            <a:graphicFrameLocks noChangeAspect="1"/>
          </p:cNvGraphicFramePr>
          <p:nvPr/>
        </p:nvGraphicFramePr>
        <p:xfrm>
          <a:off x="928688" y="1714500"/>
          <a:ext cx="7072312" cy="29860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5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8688" y="1714500"/>
                        <a:ext cx="7072312" cy="2986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7"/>
          <p:cNvGraphicFramePr>
            <a:graphicFrameLocks noChangeAspect="1"/>
          </p:cNvGraphicFramePr>
          <p:nvPr/>
        </p:nvGraphicFramePr>
        <p:xfrm>
          <a:off x="2143125" y="4786312"/>
          <a:ext cx="4714875" cy="16541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6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3125" y="4786312"/>
                        <a:ext cx="4714875" cy="1654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TextBox 2150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21511" name="TextBox 2151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第31页</a:t>
            </a:r>
          </a:p>
        </p:txBody>
      </p:sp>
    </p:spTree>
  </p:cSld>
  <p:clrMapOvr>
    <a:masterClrMapping/>
  </p:clrMapOvr>
  <p:transition>
    <p:random/>
  </p:transition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2" name="Rectangle 2"/>
          <p:cNvSpPr/>
          <p:nvPr>
            <p:ph idx="4294967295"/>
          </p:nvPr>
        </p:nvSpPr>
        <p:spPr>
          <a:xfrm>
            <a:off x="642938" y="1285875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1,5-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, Micheal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加成反应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2533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1000125" y="5357812"/>
          <a:ext cx="6788150" cy="9286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7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0125" y="5357812"/>
                        <a:ext cx="6788150" cy="928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6"/>
          <p:cNvGraphicFramePr>
            <a:graphicFrameLocks noChangeAspect="1"/>
          </p:cNvGraphicFramePr>
          <p:nvPr/>
        </p:nvGraphicFramePr>
        <p:xfrm>
          <a:off x="2357438" y="2071688"/>
          <a:ext cx="4214812" cy="30908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8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57438" y="2071688"/>
                        <a:ext cx="4214812" cy="3090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TextBox 22533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22535" name="TextBox 22534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第32页</a:t>
            </a:r>
          </a:p>
        </p:txBody>
      </p:sp>
    </p:spTree>
  </p:cSld>
  <p:clrMapOvr>
    <a:masterClrMapping/>
  </p:clrMapOvr>
  <p:transition>
    <p:random/>
  </p:transition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6" name="Rectangle 2"/>
          <p:cNvSpPr/>
          <p:nvPr>
            <p:ph idx="4294967295"/>
          </p:nvPr>
        </p:nvSpPr>
        <p:spPr>
          <a:xfrm>
            <a:off x="571500" y="1214438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1,5-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3557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23554" name="Object 6"/>
          <p:cNvGraphicFramePr>
            <a:graphicFrameLocks noChangeAspect="1"/>
          </p:cNvGraphicFramePr>
          <p:nvPr/>
        </p:nvGraphicFramePr>
        <p:xfrm>
          <a:off x="785812" y="1643062"/>
          <a:ext cx="7526338" cy="17859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9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5812" y="1643062"/>
                        <a:ext cx="7526338" cy="1785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7"/>
          <p:cNvGraphicFramePr>
            <a:graphicFrameLocks noChangeAspect="1"/>
          </p:cNvGraphicFramePr>
          <p:nvPr/>
        </p:nvGraphicFramePr>
        <p:xfrm>
          <a:off x="785812" y="3643312"/>
          <a:ext cx="7572375" cy="25923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0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5812" y="3643312"/>
                        <a:ext cx="7572375" cy="25923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8" name="TextBox 23557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23559" name="TextBox 2355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第33页</a:t>
            </a:r>
          </a:p>
        </p:txBody>
      </p:sp>
    </p:spTree>
  </p:cSld>
  <p:clrMapOvr>
    <a:masterClrMapping/>
  </p:clrMapOvr>
  <p:transition>
    <p:random/>
  </p:transition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80" name="Rectangle 2"/>
          <p:cNvSpPr/>
          <p:nvPr>
            <p:ph idx="4294967295"/>
          </p:nvPr>
        </p:nvSpPr>
        <p:spPr>
          <a:xfrm>
            <a:off x="571500" y="1214438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1,5-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4581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000125" y="4643438"/>
          <a:ext cx="6788150" cy="9286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1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0125" y="4643438"/>
                        <a:ext cx="6788150" cy="928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6"/>
          <p:cNvGraphicFramePr>
            <a:graphicFrameLocks noChangeAspect="1"/>
          </p:cNvGraphicFramePr>
          <p:nvPr/>
        </p:nvGraphicFramePr>
        <p:xfrm>
          <a:off x="642938" y="1928812"/>
          <a:ext cx="7694612" cy="20002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2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2938" y="1928812"/>
                        <a:ext cx="7694612" cy="200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TextBox 24581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24583" name="TextBox 24582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第34页</a:t>
            </a:r>
          </a:p>
        </p:txBody>
      </p:sp>
    </p:spTree>
  </p:cSld>
  <p:clrMapOvr>
    <a:masterClrMapping/>
  </p:clrMapOvr>
  <p:transition>
    <p:random/>
  </p:transition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6" name="Rectangle 2"/>
          <p:cNvSpPr/>
          <p:nvPr>
            <p:ph idx="4294967295"/>
          </p:nvPr>
        </p:nvSpPr>
        <p:spPr>
          <a:xfrm>
            <a:off x="571500" y="1214438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双官能团化合物逆合成：</a:t>
            </a: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1,6-</a:t>
            </a: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双官能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r>
              <a:rPr lang="en-US" altLang="zh-CN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环己烯及其衍生物氧化，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Diels-Alder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产物</a:t>
            </a:r>
            <a:r>
              <a:rPr lang="en-US" altLang="zh-CN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, </a:t>
            </a:r>
            <a:r>
              <a:rPr lang="zh-CN" altLang="en-US" sz="24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醛酮缩合环状产物</a:t>
            </a:r>
            <a:endParaRPr lang="en-US" altLang="zh-CN" sz="28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5607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25602" name="Object 16"/>
          <p:cNvGraphicFramePr>
            <a:graphicFrameLocks noChangeAspect="1"/>
          </p:cNvGraphicFramePr>
          <p:nvPr/>
        </p:nvGraphicFramePr>
        <p:xfrm>
          <a:off x="571500" y="5072062"/>
          <a:ext cx="8145462" cy="12858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3" name="Document" r:id="rId3" progId="ChemWindow.Document">
                  <p:embed/>
                </p:oleObj>
              </mc:Choice>
              <mc:Fallback>
                <p:oleObj name="Document" r:id="rId3" progId="ChemWindow.Document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1500" y="5072062"/>
                        <a:ext cx="8145462" cy="1285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5"/>
          <p:cNvGraphicFramePr>
            <a:graphicFrameLocks noChangeAspect="1"/>
          </p:cNvGraphicFramePr>
          <p:nvPr/>
        </p:nvGraphicFramePr>
        <p:xfrm>
          <a:off x="1357312" y="2571750"/>
          <a:ext cx="7089775" cy="22145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4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57312" y="2571750"/>
                        <a:ext cx="7089775" cy="2214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6"/>
          <p:cNvGraphicFramePr>
            <a:graphicFrameLocks noChangeAspect="1"/>
          </p:cNvGraphicFramePr>
          <p:nvPr/>
        </p:nvGraphicFramePr>
        <p:xfrm>
          <a:off x="785812" y="5786438"/>
          <a:ext cx="393700" cy="793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5" name="CS ChemDraw Drawing" r:id="rId7" progId="ChemDraw.Document.6.0">
                  <p:embed/>
                </p:oleObj>
              </mc:Choice>
              <mc:Fallback>
                <p:oleObj name="CS ChemDraw Drawing" r:id="rId7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5812" y="5786438"/>
                        <a:ext cx="393700" cy="79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7"/>
          <p:cNvGraphicFramePr>
            <a:graphicFrameLocks noChangeAspect="1"/>
          </p:cNvGraphicFramePr>
          <p:nvPr/>
        </p:nvGraphicFramePr>
        <p:xfrm>
          <a:off x="5786438" y="5572125"/>
          <a:ext cx="227012" cy="285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6" name="CS ChemDraw Drawing" r:id="rId9" progId="ChemDraw.Document.6.0">
                  <p:embed/>
                </p:oleObj>
              </mc:Choice>
              <mc:Fallback>
                <p:oleObj name="CS ChemDraw Drawing" r:id="rId9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86438" y="5572125"/>
                        <a:ext cx="227012" cy="285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TextBox 25607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25609" name="TextBox 25608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第35页</a:t>
            </a:r>
          </a:p>
        </p:txBody>
      </p:sp>
    </p:spTree>
  </p:cSld>
  <p:clrMapOvr>
    <a:masterClrMapping/>
  </p:clrMapOvr>
  <p:transition>
    <p:random/>
  </p:transition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8" name="Rectangle 2"/>
          <p:cNvSpPr/>
          <p:nvPr>
            <p:ph idx="4294967295"/>
          </p:nvPr>
        </p:nvSpPr>
        <p:spPr>
          <a:xfrm>
            <a:off x="571500" y="1071562"/>
            <a:ext cx="7772400" cy="501967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7" dist="17961" dir="2700000">
              <a:srgbClr val="00003D"/>
            </a:prstShdw>
          </a:effectLst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–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»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CN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lnSpc>
                <a:spcPct val="95000"/>
              </a:lnSpc>
            </a:pPr>
            <a:r>
              <a:rPr lang="zh-CN" altLang="en-US" sz="2800" b="1">
                <a:solidFill>
                  <a:srgbClr val="00B050"/>
                </a:solidFill>
                <a:latin typeface="Times New Roman" pitchFamily="18" charset="0"/>
                <a:ea typeface="楷体_GB2312" pitchFamily="49" charset="-122"/>
              </a:rPr>
              <a:t>环状化合物逆向合成：三元环，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Carbene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加成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Carbene 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产生</a:t>
            </a:r>
            <a:endParaRPr lang="en-US" altLang="zh-CN" b="1">
              <a:solidFill>
                <a:srgbClr val="FF0000"/>
              </a:solidFill>
              <a:latin typeface="Times New Roman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95000"/>
              </a:lnSpc>
              <a:buNone/>
            </a:pP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  <a:p>
            <a:pPr lvl="0" eaLnBrk="1" hangingPunct="1">
              <a:lnSpc>
                <a:spcPct val="95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endParaRPr lang="zh-CN" altLang="en-US" sz="2800" b="1">
              <a:solidFill>
                <a:schemeClr val="tx2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6629" name="Rectangle 1026"/>
          <p:cNvSpPr/>
          <p:nvPr/>
        </p:nvSpPr>
        <p:spPr>
          <a:xfrm>
            <a:off x="642938" y="357188"/>
            <a:ext cx="7772400" cy="828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zh-CN" altLang="en-US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逆合成份析</a:t>
            </a:r>
            <a:r>
              <a:rPr lang="en-US" altLang="zh-CN" sz="3600" b="1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endParaRPr lang="zh-CN" altLang="en-US" sz="3600" b="1">
              <a:solidFill>
                <a:srgbClr val="C00000"/>
              </a:solidFill>
              <a:latin typeface="Times New Roman" pitchFamily="18" charset="0"/>
              <a:ea typeface="楷体_GB2312" pitchFamily="49" charset="-122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endParaRPr kumimoji="0" lang="zh-CN" altLang="en-US" sz="3600" b="1">
              <a:solidFill>
                <a:srgbClr val="00B05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3571875" y="1500188"/>
          <a:ext cx="3571875" cy="10001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7" name="CS ChemDraw Drawing" r:id="rId3" progId="ChemDraw.Document.6.0">
                  <p:embed/>
                </p:oleObj>
              </mc:Choice>
              <mc:Fallback>
                <p:oleObj name="CS ChemDraw Drawing" r:id="rId3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71875" y="1500188"/>
                        <a:ext cx="3571875" cy="1000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5"/>
          <p:cNvGraphicFramePr>
            <a:graphicFrameLocks noChangeAspect="1"/>
          </p:cNvGraphicFramePr>
          <p:nvPr/>
        </p:nvGraphicFramePr>
        <p:xfrm>
          <a:off x="1357312" y="3000375"/>
          <a:ext cx="6783388" cy="3429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8" name="CS ChemDraw Drawing" r:id="rId5" progId="ChemDraw.Document.6.0">
                  <p:embed/>
                </p:oleObj>
              </mc:Choice>
              <mc:Fallback>
                <p:oleObj name="CS ChemDraw Drawing" r:id="rId5" progId="ChemDraw.Document.6.0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57312" y="3000375"/>
                        <a:ext cx="6783388" cy="3429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TextBox 26629"/>
          <p:cNvSpPr txBox="1"/>
          <p:nvPr/>
        </p:nvSpPr>
        <p:spPr>
          <a:xfrm>
            <a:off x="0" y="6498000"/>
            <a:ext cx="216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药物合成设计</a:t>
            </a:r>
          </a:p>
        </p:txBody>
      </p:sp>
      <p:sp>
        <p:nvSpPr>
          <p:cNvPr id="26631" name="TextBox 26630"/>
          <p:cNvSpPr txBox="1"/>
          <p:nvPr/>
        </p:nvSpPr>
        <p:spPr>
          <a:xfrm>
            <a:off x="8064000" y="6498000"/>
            <a:ext cx="720000" cy="1080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ctr" rtl="0" eaLnBrk="1" hangingPunct="1">
              <a:defRPr kumimoji="1" lang="zh-CN"/>
            </a:defPPr>
            <a:lvl1pPr marL="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1pPr>
            <a:lvl2pPr marL="4572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2pPr>
            <a:lvl3pPr marL="9144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3pPr>
            <a:lvl4pPr marL="13716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4pPr>
            <a:lvl5pPr marL="1828800" indent="0" algn="ctr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4400" b="0" i="0" u="none" baseline="0">
                <a:solidFill>
                  <a:schemeClr val="tx2"/>
                </a:solidFill>
                <a:latin typeface="Arial Black" pitchFamily="34" charset="0"/>
                <a:ea typeface="宋体" pitchFamily="2" charset="-122"/>
              </a:defRPr>
            </a:lvl5pPr>
          </a:lstStyle>
          <a:p>
            <a:pPr>
              <a:defRPr sz="1005"/>
            </a:pPr>
            <a:r>
              <a:t>第36页</a:t>
            </a:r>
          </a:p>
        </p:txBody>
      </p:sp>
    </p:spTree>
  </p:cSld>
  <p:clrMapOvr>
    <a:masterClrMapping/>
  </p:clrMapOvr>
  <p:transition>
    <p:random/>
  </p:transition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https://d.book118.com/045321041223011033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/>
        </a:solidFill>
        <a:ln>
          <a:noFill/>
        </a:ln>
        <a:effectLst>
          <a:prstShdw prst="shdw17" dist="17961" dir="2700000">
            <a:schemeClr val="bg1">
              <a:gamma/>
              <a:shade val="60000"/>
              <a:invGamma/>
            </a:schemeClr>
          </a:prstShdw>
        </a:effectLst>
      </a:spPr>
      <a:bodyPr wrap="square" rtlCol="0">
        <a:spAutoFit/>
      </a:bodyPr>
      <a:lstStyle>
        <a:defPPr marL="342900" marR="0" indent="-342900" algn="l" defTabSz="914400" rtl="0" eaLnBrk="1" fontAlgn="base" latinLnBrk="0" hangingPunct="1">
          <a:lnSpc>
            <a:spcPct val="12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Char char="•"/>
          <a:tabLst/>
          <a:defRPr kumimoji="0" sz="2400" b="1" i="0" u="none" strike="noStrike" kern="1200" cap="none" spc="0" normalizeH="0" baseline="0" noProof="0" dirty="0" smtClean="0">
            <a:ln>
              <a:noFill/>
            </a:ln>
            <a:solidFill>
              <a:srgbClr val="00B050"/>
            </a:solidFill>
            <a:effectLst/>
            <a:uLnTx/>
            <a:uFillTx/>
            <a:latin typeface="华文仿宋" pitchFamily="2" charset="-122"/>
            <a:ea typeface="华文仿宋" pitchFamily="2" charset="-122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/>
        </a:solidFill>
        <a:ln>
          <a:noFill/>
        </a:ln>
        <a:effectLst>
          <a:prstShdw prst="shdw17" dist="17961" dir="2700000">
            <a:schemeClr val="bg1">
              <a:gamma/>
              <a:shade val="60000"/>
              <a:invGamma/>
            </a:schemeClr>
          </a:prstShdw>
        </a:effectLst>
      </a:spPr>
      <a:bodyPr wrap="square" rtlCol="0">
        <a:spAutoFit/>
      </a:bodyPr>
      <a:lstStyle>
        <a:defPPr marL="342900" marR="0" indent="-342900" algn="l" defTabSz="914400" rtl="0" eaLnBrk="1" fontAlgn="base" latinLnBrk="0" hangingPunct="1">
          <a:lnSpc>
            <a:spcPct val="12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Char char="•"/>
          <a:tabLst/>
          <a:defRPr kumimoji="0" sz="2400" b="1" i="0" u="none" strike="noStrike" kern="1200" cap="none" spc="0" normalizeH="0" baseline="0" noProof="0" dirty="0" smtClean="0">
            <a:ln>
              <a:noFill/>
            </a:ln>
            <a:solidFill>
              <a:srgbClr val="00B050"/>
            </a:solidFill>
            <a:effectLst/>
            <a:uLnTx/>
            <a:uFillTx/>
            <a:latin typeface="华文仿宋" pitchFamily="2" charset="-122"/>
            <a:ea typeface="华文仿宋" pitchFamily="2" charset="-122"/>
          </a:defRPr>
        </a:defPPr>
      </a:lstStyle>
    </a:txDef>
  </a:objectDefaults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263</Paragraphs>
  <Slides>37</Slides>
  <Notes>33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baseType="lpstr" size="48">
      <vt:lpstr>Arial</vt:lpstr>
      <vt:lpstr>Calibri</vt:lpstr>
      <vt:lpstr>宋体</vt:lpstr>
      <vt:lpstr>Arial Black</vt:lpstr>
      <vt:lpstr>Times New Roman</vt:lpstr>
      <vt:lpstr>楷体_GB2312</vt:lpstr>
      <vt:lpstr>华文楷体</vt:lpstr>
      <vt:lpstr>华文仿宋</vt:lpstr>
      <vt:lpstr>Wingdings</vt:lpstr>
      <vt:lpstr>Symbol</vt:lpstr>
      <vt:lpstr>Office Theme</vt:lpstr>
      <vt:lpstr>   第八章  药品合成设计Principles of Drug Synthesis </vt:lpstr>
      <vt:lpstr>新药研究过程（Discovery）</vt:lpstr>
      <vt:lpstr>药品合成设计</vt:lpstr>
      <vt:lpstr>药品合成设计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2024-08-28T19:14:47.739</cp:lastPrinted>
  <dcterms:created xsi:type="dcterms:W3CDTF">2024-08-28T11:14:47Z</dcterms:created>
  <dcterms:modified xsi:type="dcterms:W3CDTF">2024-08-28T11:14:50Z</dcterms:modified>
</cp:coreProperties>
</file>