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9188450" cy="513715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5C1544F-A774-486E-895C-7DF31C4D17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D7AEDD-4082-425B-9075-391CE9E9A7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5162ED8-CCB4-4C1D-923F-E741C8B761A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DDBBA0E-42ED-479C-9107-A7DFB41844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C051C9C-DE2F-4005-B969-899E76EA1D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9FF1266-698F-4988-853C-8F0A9F8A4CB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C201791-DA61-4DDC-BC8C-0214F8F83C7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A26B03-010E-497A-958F-AEEACB0F1A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8CAF654-0D92-4E10-B480-3300B45ED3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B46FAF-AA5C-4B5B-986B-0617FF606C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94B9414-1CDC-4F45-9905-B9EC4D7FDB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png" /><Relationship Id="rId5" Type="http://schemas.openxmlformats.org/officeDocument/2006/relationships/image" Target="../media/image7.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16.jpeg" /><Relationship Id="rId2" Type="http://schemas.openxmlformats.org/officeDocument/2006/relationships/image" Target="../media/image8.png" /><Relationship Id="rId3" Type="http://schemas.openxmlformats.org/officeDocument/2006/relationships/image" Target="../media/image9.jpe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13.png" /><Relationship Id="rId8" Type="http://schemas.openxmlformats.org/officeDocument/2006/relationships/image" Target="../media/image14.png" /><Relationship Id="rId9" Type="http://schemas.openxmlformats.org/officeDocument/2006/relationships/image" Target="../media/image1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7.pn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2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2.png" /><Relationship Id="rId3" Type="http://schemas.openxmlformats.org/officeDocument/2006/relationships/image" Target="../media/image2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4.jpeg" /><Relationship Id="rId3" Type="http://schemas.openxmlformats.org/officeDocument/2006/relationships/image" Target="../media/image15.jpeg" /><Relationship Id="rId4" Type="http://schemas.openxmlformats.org/officeDocument/2006/relationships/image" Target="../media/image25.jpeg" /><Relationship Id="rId5" Type="http://schemas.openxmlformats.org/officeDocument/2006/relationships/image" Target="../media/image2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7.png" /><Relationship Id="rId3" Type="http://schemas.openxmlformats.org/officeDocument/2006/relationships/image" Target="../media/image28.jpeg" /><Relationship Id="rId4"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 Id="rId3" Type="http://schemas.openxmlformats.org/officeDocument/2006/relationships/image" Target="../media/image29.png" /><Relationship Id="rId4" Type="http://schemas.openxmlformats.org/officeDocument/2006/relationships/image" Target="../media/image3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32.jpeg" /><Relationship Id="rId3" Type="http://schemas.openxmlformats.org/officeDocument/2006/relationships/image" Target="../media/image3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5330100142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rot="21600000">
            <a:off x="0" y="0"/>
            <a:ext cx="9188450" cy="5137150"/>
          </a:xfrm>
          <a:prstGeom prst="rect">
            <a:avLst/>
          </a:prstGeom>
        </p:spPr>
      </p:pic>
      <p:sp>
        <p:nvSpPr>
          <p:cNvPr id="4" name="textbox 4"/>
          <p:cNvSpPr/>
          <p:nvPr/>
        </p:nvSpPr>
        <p:spPr>
          <a:xfrm>
            <a:off x="44472" y="679439"/>
            <a:ext cx="9074150" cy="921385"/>
          </a:xfrm>
          <a:prstGeom prst="rect">
            <a:avLst/>
          </a:prstGeom>
          <a:solidFill>
            <a:srgbClr val="355E91"/>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07000"/>
              </a:lnSpc>
            </a:pPr>
            <a:endParaRPr lang="Arial" altLang="Arial" sz="1000"/>
          </a:p>
          <a:p>
            <a:pPr algn="l" rtl="0" eaLnBrk="0">
              <a:lnSpc>
                <a:spcPct val="108000"/>
              </a:lnSpc>
            </a:pPr>
            <a:endParaRPr lang="Arial" altLang="Arial" sz="1000"/>
          </a:p>
          <a:p>
            <a:pPr marL="2488564" algn="l" rtl="0" eaLnBrk="0">
              <a:lnSpc>
                <a:spcPct val="97000"/>
              </a:lnSpc>
              <a:spcBef>
                <a:spcPts val="1"/>
              </a:spcBef>
            </a:pPr>
            <a:r>
              <a:rPr sz="3400" b="1" kern="0" spc="180">
                <a:solidFill>
                  <a:srgbClr val="FFFFFF">
                    <a:alpha val="100000"/>
                  </a:srgbClr>
                </a:solidFill>
                <a:latin typeface="SimHei"/>
                <a:ea typeface="SimHei"/>
                <a:cs typeface="SimHei"/>
              </a:rPr>
              <a:t>动力电池回收与利用</a:t>
            </a:r>
            <a:endParaRPr lang="SimHei" altLang="SimHei" sz="3400"/>
          </a:p>
        </p:txBody>
      </p:sp>
      <p:pic>
        <p:nvPicPr>
          <p:cNvPr id="6" name="picture 6"/>
          <p:cNvPicPr>
            <a:picLocks noChangeAspect="1"/>
          </p:cNvPicPr>
          <p:nvPr/>
        </p:nvPicPr>
        <p:blipFill>
          <a:blip r:embed="rId3"/>
          <a:stretch>
            <a:fillRect/>
          </a:stretch>
        </p:blipFill>
        <p:spPr>
          <a:xfrm rot="21600000">
            <a:off x="1803417" y="3346442"/>
            <a:ext cx="5594295" cy="1409685"/>
          </a:xfrm>
          <a:prstGeom prst="rect">
            <a:avLst/>
          </a:prstGeom>
        </p:spPr>
      </p:pic>
      <p:sp>
        <p:nvSpPr>
          <p:cNvPr id="8" name="textbox 8"/>
          <p:cNvSpPr/>
          <p:nvPr/>
        </p:nvSpPr>
        <p:spPr>
          <a:xfrm>
            <a:off x="190476" y="4781556"/>
            <a:ext cx="6858000" cy="336550"/>
          </a:xfrm>
          <a:prstGeom prst="rect">
            <a:avLst/>
          </a:prstGeom>
          <a:solidFill>
            <a:srgbClr val="C5D8EF"/>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02000"/>
              </a:lnSpc>
            </a:pPr>
            <a:endParaRPr lang="Arial" altLang="Arial" sz="600"/>
          </a:p>
          <a:p>
            <a:pPr marL="1974850" algn="l" rtl="0" eaLnBrk="0">
              <a:lnSpc>
                <a:spcPct val="95000"/>
              </a:lnSpc>
              <a:spcBef>
                <a:spcPts val="5"/>
              </a:spcBef>
            </a:pPr>
            <a:r>
              <a:rPr sz="1000" kern="0" spc="0">
                <a:solidFill>
                  <a:srgbClr val="000000">
                    <a:alpha val="100000"/>
                  </a:srgbClr>
                </a:solidFill>
                <a:latin typeface="SimHei"/>
                <a:ea typeface="SimHei"/>
                <a:cs typeface="SimHei"/>
              </a:rPr>
              <a:t>山东重工集团    </a:t>
            </a:r>
            <a:r>
              <a:rPr sz="1000" kern="0" spc="-10">
                <a:solidFill>
                  <a:srgbClr val="000000">
                    <a:alpha val="100000"/>
                  </a:srgbClr>
                </a:solidFill>
                <a:latin typeface="SimHei"/>
                <a:ea typeface="SimHei"/>
                <a:cs typeface="SimHei"/>
              </a:rPr>
              <a:t> </a:t>
            </a:r>
            <a:r>
              <a:rPr sz="1000" kern="0" spc="-10">
                <a:solidFill>
                  <a:srgbClr val="000000">
                    <a:alpha val="100000"/>
                  </a:srgbClr>
                </a:solidFill>
                <a:latin typeface="Arial"/>
                <a:ea typeface="Arial"/>
                <a:cs typeface="Arial"/>
              </a:rPr>
              <a:t>Shandong</a:t>
            </a:r>
            <a:r>
              <a:rPr sz="1000" kern="0" spc="7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Industry Group</a:t>
            </a:r>
            <a:endParaRPr lang="Arial" altLang="Arial" sz="1000"/>
          </a:p>
        </p:txBody>
      </p:sp>
      <p:pic>
        <p:nvPicPr>
          <p:cNvPr id="10" name="picture 10"/>
          <p:cNvPicPr>
            <a:picLocks noChangeAspect="1"/>
          </p:cNvPicPr>
          <p:nvPr/>
        </p:nvPicPr>
        <p:blipFill>
          <a:blip r:embed="rId4"/>
          <a:stretch>
            <a:fillRect/>
          </a:stretch>
        </p:blipFill>
        <p:spPr>
          <a:xfrm rot="21600000">
            <a:off x="7854931" y="114301"/>
            <a:ext cx="1060438" cy="304787"/>
          </a:xfrm>
          <a:prstGeom prst="rect">
            <a:avLst/>
          </a:prstGeom>
        </p:spPr>
      </p:pic>
      <p:sp>
        <p:nvSpPr>
          <p:cNvPr id="12" name="textbox 12"/>
          <p:cNvSpPr/>
          <p:nvPr/>
        </p:nvSpPr>
        <p:spPr>
          <a:xfrm>
            <a:off x="3956067" y="3071311"/>
            <a:ext cx="1282064" cy="3048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1940"/>
              </a:lnSpc>
            </a:pPr>
            <a:endParaRPr lang="Arial" altLang="Arial" sz="100"/>
          </a:p>
          <a:p>
            <a:pPr marL="12700" algn="l" rtl="0" eaLnBrk="0">
              <a:lnSpc>
                <a:spcPct val="96000"/>
              </a:lnSpc>
            </a:pPr>
            <a:r>
              <a:rPr sz="1900" kern="0" spc="190">
                <a:solidFill>
                  <a:srgbClr val="000000">
                    <a:alpha val="100000"/>
                  </a:srgbClr>
                </a:solidFill>
                <a:latin typeface="SimHei"/>
                <a:ea typeface="SimHei"/>
                <a:cs typeface="SimHei"/>
              </a:rPr>
              <a:t>2022年4月</a:t>
            </a:r>
            <a:endParaRPr lang="SimHei" altLang="SimHei" sz="19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4" name="picture 14"/>
          <p:cNvPicPr>
            <a:picLocks noChangeAspect="1"/>
          </p:cNvPicPr>
          <p:nvPr/>
        </p:nvPicPr>
        <p:blipFill>
          <a:blip r:embed="rId2"/>
          <a:stretch>
            <a:fillRect/>
          </a:stretch>
        </p:blipFill>
        <p:spPr>
          <a:xfrm rot="21600000">
            <a:off x="0" y="0"/>
            <a:ext cx="9188450" cy="5137150"/>
          </a:xfrm>
          <a:prstGeom prst="rect">
            <a:avLst/>
          </a:prstGeom>
        </p:spPr>
      </p:pic>
      <p:pic>
        <p:nvPicPr>
          <p:cNvPr id="16" name="picture 16"/>
          <p:cNvPicPr>
            <a:picLocks noChangeAspect="1"/>
          </p:cNvPicPr>
          <p:nvPr/>
        </p:nvPicPr>
        <p:blipFill>
          <a:blip r:embed="rId3"/>
          <a:stretch>
            <a:fillRect/>
          </a:stretch>
        </p:blipFill>
        <p:spPr>
          <a:xfrm rot="21600000">
            <a:off x="552409" y="1778018"/>
            <a:ext cx="4610120" cy="2730498"/>
          </a:xfrm>
          <a:prstGeom prst="rect">
            <a:avLst/>
          </a:prstGeom>
        </p:spPr>
      </p:pic>
      <p:pic>
        <p:nvPicPr>
          <p:cNvPr id="18" name="picture 18"/>
          <p:cNvPicPr>
            <a:picLocks noChangeAspect="1"/>
          </p:cNvPicPr>
          <p:nvPr/>
        </p:nvPicPr>
        <p:blipFill>
          <a:blip r:embed="rId4"/>
          <a:stretch>
            <a:fillRect/>
          </a:stretch>
        </p:blipFill>
        <p:spPr>
          <a:xfrm rot="21600000">
            <a:off x="5232362" y="1778018"/>
            <a:ext cx="3340093" cy="2743186"/>
          </a:xfrm>
          <a:prstGeom prst="rect">
            <a:avLst/>
          </a:prstGeom>
        </p:spPr>
      </p:pic>
      <p:sp>
        <p:nvSpPr>
          <p:cNvPr id="20" name="textbox 20"/>
          <p:cNvSpPr/>
          <p:nvPr/>
        </p:nvSpPr>
        <p:spPr>
          <a:xfrm>
            <a:off x="549047" y="490349"/>
            <a:ext cx="7531734" cy="12147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658"/>
              </a:lnSpc>
            </a:pPr>
            <a:endParaRPr lang="Arial" altLang="Arial" sz="100"/>
          </a:p>
          <a:p>
            <a:pPr marL="12700" algn="l" rtl="0" eaLnBrk="0">
              <a:lnSpc>
                <a:spcPct val="92000"/>
              </a:lnSpc>
            </a:pPr>
            <a:r>
              <a:rPr sz="1600" b="1" kern="0" spc="160">
                <a:solidFill>
                  <a:srgbClr val="0000FF">
                    <a:alpha val="100000"/>
                  </a:srgbClr>
                </a:solidFill>
                <a:latin typeface="SimHei"/>
                <a:ea typeface="SimHei"/>
                <a:cs typeface="SimHei"/>
              </a:rPr>
              <a:t>口我国大量电池退役即将进</a:t>
            </a:r>
            <a:r>
              <a:rPr sz="1600" b="1" kern="0" spc="150">
                <a:solidFill>
                  <a:srgbClr val="0000FF">
                    <a:alpha val="100000"/>
                  </a:srgbClr>
                </a:solidFill>
                <a:latin typeface="SimHei"/>
                <a:ea typeface="SimHei"/>
                <a:cs typeface="SimHei"/>
              </a:rPr>
              <a:t>入快速上升期，急需电池回收的节能减排技术。</a:t>
            </a:r>
            <a:endParaRPr lang="SimHei" altLang="SimHei" sz="1600"/>
          </a:p>
          <a:p>
            <a:pPr marL="73025" algn="l" rtl="0" eaLnBrk="0">
              <a:lnSpc>
                <a:spcPct val="85000"/>
              </a:lnSpc>
              <a:spcBef>
                <a:spcPts val="1026"/>
              </a:spcBef>
            </a:pPr>
            <a:r>
              <a:rPr sz="1600" kern="0" spc="30">
                <a:solidFill>
                  <a:srgbClr val="000000">
                    <a:alpha val="100000"/>
                  </a:srgbClr>
                </a:solidFill>
                <a:latin typeface="SimHei"/>
                <a:ea typeface="SimHei"/>
                <a:cs typeface="SimHei"/>
              </a:rPr>
              <a:t>&gt;2025年中国需要回收和梯次利</a:t>
            </a:r>
            <a:r>
              <a:rPr sz="1600" kern="0" spc="20">
                <a:solidFill>
                  <a:srgbClr val="000000">
                    <a:alpha val="100000"/>
                  </a:srgbClr>
                </a:solidFill>
                <a:latin typeface="SimHei"/>
                <a:ea typeface="SimHei"/>
                <a:cs typeface="SimHei"/>
              </a:rPr>
              <a:t>用的电池总量125</a:t>
            </a:r>
            <a:r>
              <a:rPr sz="1600" kern="0" spc="0">
                <a:solidFill>
                  <a:srgbClr val="000000">
                    <a:alpha val="100000"/>
                  </a:srgbClr>
                </a:solidFill>
                <a:latin typeface="SimSun"/>
                <a:ea typeface="SimSun"/>
                <a:cs typeface="SimSun"/>
              </a:rPr>
              <a:t>GWh</a:t>
            </a:r>
            <a:r>
              <a:rPr sz="1600" kern="0" spc="20">
                <a:solidFill>
                  <a:srgbClr val="000000">
                    <a:alpha val="100000"/>
                  </a:srgbClr>
                </a:solidFill>
                <a:latin typeface="SimSun"/>
                <a:ea typeface="SimSun"/>
                <a:cs typeface="SimSun"/>
              </a:rPr>
              <a:t>。</a:t>
            </a:r>
            <a:endParaRPr lang="SimSun" altLang="SimSun" sz="1600"/>
          </a:p>
          <a:p>
            <a:pPr marL="73025" algn="l" rtl="0" eaLnBrk="0">
              <a:lnSpc>
                <a:spcPts val="2350"/>
              </a:lnSpc>
            </a:pPr>
            <a:r>
              <a:rPr sz="1600" kern="0" spc="-40">
                <a:solidFill>
                  <a:srgbClr val="000000">
                    <a:alpha val="100000"/>
                  </a:srgbClr>
                </a:solidFill>
                <a:latin typeface="SimHei"/>
                <a:ea typeface="SimHei"/>
                <a:cs typeface="SimHei"/>
              </a:rPr>
              <a:t>&gt;电池材料生产与回收利用能耗排放较大</a:t>
            </a:r>
            <a:r>
              <a:rPr sz="1600" kern="0" spc="-50">
                <a:solidFill>
                  <a:srgbClr val="000000">
                    <a:alpha val="100000"/>
                  </a:srgbClr>
                </a:solidFill>
                <a:latin typeface="SimHei"/>
                <a:ea typeface="SimHei"/>
                <a:cs typeface="SimHei"/>
              </a:rPr>
              <a:t>。</a:t>
            </a:r>
            <a:endParaRPr lang="SimHei" altLang="SimHei" sz="1600"/>
          </a:p>
          <a:p>
            <a:pPr algn="l" rtl="0" eaLnBrk="0">
              <a:lnSpc>
                <a:spcPct val="106000"/>
              </a:lnSpc>
            </a:pPr>
            <a:endParaRPr lang="Arial" altLang="Arial" sz="600"/>
          </a:p>
          <a:p>
            <a:pPr marL="73025" algn="l" rtl="0" eaLnBrk="0">
              <a:lnSpc>
                <a:spcPct val="95000"/>
              </a:lnSpc>
              <a:spcBef>
                <a:spcPts val="3"/>
              </a:spcBef>
            </a:pPr>
            <a:r>
              <a:rPr sz="1600" kern="0" spc="-30">
                <a:solidFill>
                  <a:srgbClr val="000000">
                    <a:alpha val="100000"/>
                  </a:srgbClr>
                </a:solidFill>
                <a:latin typeface="SimHei"/>
                <a:ea typeface="SimHei"/>
                <a:cs typeface="SimHei"/>
              </a:rPr>
              <a:t>&gt;电池回收利用有利于缓解电</a:t>
            </a:r>
            <a:r>
              <a:rPr sz="1600" kern="0" spc="-40">
                <a:solidFill>
                  <a:srgbClr val="000000">
                    <a:alpha val="100000"/>
                  </a:srgbClr>
                </a:solidFill>
                <a:latin typeface="SimHei"/>
                <a:ea typeface="SimHei"/>
                <a:cs typeface="SimHei"/>
              </a:rPr>
              <a:t>池原材料资源紧张问题。</a:t>
            </a:r>
            <a:endParaRPr lang="SimHei" altLang="SimHei" sz="1600"/>
          </a:p>
        </p:txBody>
      </p:sp>
      <p:sp>
        <p:nvSpPr>
          <p:cNvPr id="22" name="textbox 22"/>
          <p:cNvSpPr/>
          <p:nvPr/>
        </p:nvSpPr>
        <p:spPr>
          <a:xfrm>
            <a:off x="675335" y="4587646"/>
            <a:ext cx="2646045" cy="20700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8"/>
              </a:lnSpc>
            </a:pPr>
            <a:endParaRPr lang="Arial" altLang="Arial" sz="100"/>
          </a:p>
          <a:p>
            <a:pPr marL="12700" algn="l" rtl="0" eaLnBrk="0">
              <a:lnSpc>
                <a:spcPct val="99000"/>
              </a:lnSpc>
            </a:pPr>
            <a:r>
              <a:rPr sz="1200" b="1" kern="0" spc="10">
                <a:solidFill>
                  <a:srgbClr val="000000">
                    <a:alpha val="100000"/>
                  </a:srgbClr>
                </a:solidFill>
                <a:latin typeface="SimHei"/>
                <a:ea typeface="SimHei"/>
                <a:cs typeface="SimHei"/>
              </a:rPr>
              <a:t>数据来源：欧阳明高202</a:t>
            </a:r>
            <a:r>
              <a:rPr sz="1200" b="1" kern="0" spc="0">
                <a:solidFill>
                  <a:srgbClr val="000000">
                    <a:alpha val="100000"/>
                  </a:srgbClr>
                </a:solidFill>
                <a:latin typeface="SimHei"/>
                <a:ea typeface="SimHei"/>
                <a:cs typeface="SimHei"/>
              </a:rPr>
              <a:t>2年百人会报告</a:t>
            </a:r>
            <a:endParaRPr lang="SimHei" altLang="SimHei" sz="1200"/>
          </a:p>
        </p:txBody>
      </p:sp>
      <p:sp>
        <p:nvSpPr>
          <p:cNvPr id="24" name="textbox 24"/>
          <p:cNvSpPr/>
          <p:nvPr/>
        </p:nvSpPr>
        <p:spPr>
          <a:xfrm>
            <a:off x="2152650" y="4862850"/>
            <a:ext cx="2941954" cy="1701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759"/>
              </a:lnSpc>
            </a:pPr>
            <a:endParaRPr lang="Arial" altLang="Arial" sz="100"/>
          </a:p>
          <a:p>
            <a:pPr marL="12700" algn="l" rtl="0" eaLnBrk="0">
              <a:lnSpc>
                <a:spcPct val="95000"/>
              </a:lnSpc>
            </a:pPr>
            <a:r>
              <a:rPr sz="1000" kern="0" spc="0">
                <a:solidFill>
                  <a:srgbClr val="000000">
                    <a:alpha val="100000"/>
                  </a:srgbClr>
                </a:solidFill>
                <a:latin typeface="SimHei"/>
                <a:ea typeface="SimHei"/>
                <a:cs typeface="SimHei"/>
              </a:rPr>
              <a:t>山东重工集团    </a:t>
            </a:r>
            <a:r>
              <a:rPr sz="1000" kern="0" spc="-10">
                <a:solidFill>
                  <a:srgbClr val="000000">
                    <a:alpha val="100000"/>
                  </a:srgbClr>
                </a:solidFill>
                <a:latin typeface="SimHei"/>
                <a:ea typeface="SimHei"/>
                <a:cs typeface="SimHei"/>
              </a:rPr>
              <a:t> </a:t>
            </a:r>
            <a:r>
              <a:rPr sz="1000" kern="0" spc="-10">
                <a:solidFill>
                  <a:srgbClr val="000000">
                    <a:alpha val="100000"/>
                  </a:srgbClr>
                </a:solidFill>
                <a:latin typeface="Arial"/>
                <a:ea typeface="Arial"/>
                <a:cs typeface="Arial"/>
              </a:rPr>
              <a:t>Shandong</a:t>
            </a:r>
            <a:r>
              <a:rPr sz="1000" kern="0" spc="7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Industry Group</a:t>
            </a:r>
            <a:endParaRPr lang="Arial" altLang="Arial" sz="1000"/>
          </a:p>
        </p:txBody>
      </p:sp>
      <p:pic>
        <p:nvPicPr>
          <p:cNvPr id="26" name="picture 26"/>
          <p:cNvPicPr>
            <a:picLocks noChangeAspect="1"/>
          </p:cNvPicPr>
          <p:nvPr/>
        </p:nvPicPr>
        <p:blipFill>
          <a:blip r:embed="rId5"/>
          <a:stretch>
            <a:fillRect/>
          </a:stretch>
        </p:blipFill>
        <p:spPr>
          <a:xfrm rot="21600000">
            <a:off x="7867610" y="114301"/>
            <a:ext cx="1047758" cy="304787"/>
          </a:xfrm>
          <a:prstGeom prst="rect">
            <a:avLst/>
          </a:prstGeom>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8" name="picture 28"/>
          <p:cNvPicPr>
            <a:picLocks noChangeAspect="1"/>
          </p:cNvPicPr>
          <p:nvPr/>
        </p:nvPicPr>
        <p:blipFill>
          <a:blip r:embed="rId2"/>
          <a:stretch>
            <a:fillRect/>
          </a:stretch>
        </p:blipFill>
        <p:spPr>
          <a:xfrm rot="21600000">
            <a:off x="0" y="0"/>
            <a:ext cx="9188450" cy="5137150"/>
          </a:xfrm>
          <a:prstGeom prst="rect">
            <a:avLst/>
          </a:prstGeom>
        </p:spPr>
      </p:pic>
      <p:pic>
        <p:nvPicPr>
          <p:cNvPr id="30" name="picture 30"/>
          <p:cNvPicPr>
            <a:picLocks noChangeAspect="1"/>
          </p:cNvPicPr>
          <p:nvPr/>
        </p:nvPicPr>
        <p:blipFill>
          <a:blip r:embed="rId3"/>
          <a:stretch>
            <a:fillRect/>
          </a:stretch>
        </p:blipFill>
        <p:spPr>
          <a:xfrm rot="21600000">
            <a:off x="4571988" y="1073150"/>
            <a:ext cx="3073444" cy="1701783"/>
          </a:xfrm>
          <a:prstGeom prst="rect">
            <a:avLst/>
          </a:prstGeom>
        </p:spPr>
      </p:pic>
      <p:sp>
        <p:nvSpPr>
          <p:cNvPr id="32" name="textbox 32"/>
          <p:cNvSpPr/>
          <p:nvPr/>
        </p:nvSpPr>
        <p:spPr>
          <a:xfrm>
            <a:off x="323872" y="2989752"/>
            <a:ext cx="8653780" cy="57086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8399"/>
              </a:lnSpc>
            </a:pPr>
            <a:endParaRPr lang="Arial" altLang="Arial" sz="100"/>
          </a:p>
          <a:p>
            <a:pPr marL="12700" algn="l" rtl="0" eaLnBrk="0">
              <a:lnSpc>
                <a:spcPct val="112000"/>
              </a:lnSpc>
            </a:pPr>
            <a:r>
              <a:rPr sz="1600" kern="0" spc="-20">
                <a:solidFill>
                  <a:srgbClr val="000000">
                    <a:alpha val="100000"/>
                  </a:srgbClr>
                </a:solidFill>
                <a:latin typeface="SimSun"/>
                <a:ea typeface="SimSun"/>
                <a:cs typeface="SimSun"/>
              </a:rPr>
              <a:t>商务部令2020年第2号《报废机动车回收管理办法实施细则》,于2020年9月1日起施行。</a:t>
            </a:r>
            <a:r>
              <a:rPr sz="1600" kern="0" spc="450">
                <a:solidFill>
                  <a:srgbClr val="000000">
                    <a:alpha val="100000"/>
                  </a:srgbClr>
                </a:solidFill>
                <a:latin typeface="SimSun"/>
                <a:ea typeface="SimSun"/>
                <a:cs typeface="SimSun"/>
              </a:rPr>
              <a:t> </a:t>
            </a:r>
            <a:r>
              <a:rPr sz="1600" kern="0" spc="-20">
                <a:solidFill>
                  <a:srgbClr val="000000">
                    <a:alpha val="100000"/>
                  </a:srgbClr>
                </a:solidFill>
                <a:latin typeface="SimSun"/>
                <a:ea typeface="SimSun"/>
                <a:cs typeface="SimSun"/>
              </a:rPr>
              <a:t>《细则》</a:t>
            </a:r>
            <a:r>
              <a:rPr sz="1600" kern="0" spc="0">
                <a:solidFill>
                  <a:srgbClr val="000000">
                    <a:alpha val="100000"/>
                  </a:srgbClr>
                </a:solidFill>
                <a:latin typeface="SimSun"/>
                <a:ea typeface="SimSun"/>
                <a:cs typeface="SimSun"/>
              </a:rPr>
              <a:t> 重点提出</a:t>
            </a:r>
            <a:r>
              <a:rPr sz="1600" kern="0" spc="0">
                <a:solidFill>
                  <a:srgbClr val="FF3737">
                    <a:alpha val="100000"/>
                  </a:srgbClr>
                </a:solidFill>
                <a:latin typeface="SimSun"/>
                <a:ea typeface="SimSun"/>
                <a:cs typeface="SimSun"/>
              </a:rPr>
              <a:t>新能源汽车动力电池的</a:t>
            </a:r>
            <a:r>
              <a:rPr sz="1600" kern="0" spc="-10">
                <a:solidFill>
                  <a:srgbClr val="FF3737">
                    <a:alpha val="100000"/>
                  </a:srgbClr>
                </a:solidFill>
                <a:latin typeface="SimSun"/>
                <a:ea typeface="SimSun"/>
                <a:cs typeface="SimSun"/>
              </a:rPr>
              <a:t>回收利用管理要求</a:t>
            </a:r>
            <a:r>
              <a:rPr sz="1600" kern="0" spc="-10">
                <a:solidFill>
                  <a:srgbClr val="000000">
                    <a:alpha val="100000"/>
                  </a:srgbClr>
                </a:solidFill>
                <a:latin typeface="SimSun"/>
                <a:ea typeface="SimSun"/>
                <a:cs typeface="SimSun"/>
              </a:rPr>
              <a:t>，实现全过程安全管理。</a:t>
            </a:r>
            <a:endParaRPr lang="SimSun" altLang="SimSun" sz="1600"/>
          </a:p>
        </p:txBody>
      </p:sp>
      <p:graphicFrame>
        <p:nvGraphicFramePr>
          <p:cNvPr id="34" name="table 34"/>
          <p:cNvGraphicFramePr>
            <a:graphicFrameLocks noGrp="1"/>
          </p:cNvGraphicFramePr>
          <p:nvPr/>
        </p:nvGraphicFramePr>
        <p:xfrm>
          <a:off x="650858" y="1171589"/>
          <a:ext cx="3016250" cy="1440814"/>
        </p:xfrm>
        <a:graphic>
          <a:graphicData uri="http://schemas.openxmlformats.org/drawingml/2006/table">
            <a:tbl>
              <a:tblPr/>
              <a:tblGrid>
                <a:gridCol w="403859"/>
                <a:gridCol w="371475"/>
                <a:gridCol w="2240914"/>
              </a:tblGrid>
              <a:tr h="130175">
                <a:tc gridSpan="3">
                  <a:txBody>
                    <a:bodyPr vert="horz" wrap="square"/>
                    <a:lstStyle/>
                    <a:p>
                      <a:pPr algn="l" rtl="0" eaLnBrk="0">
                        <a:lnSpc>
                          <a:spcPct val="82365"/>
                        </a:lnSpc>
                      </a:pPr>
                      <a:endParaRPr lang="Arial" altLang="Arial" sz="100"/>
                    </a:p>
                    <a:p>
                      <a:pPr marL="47625" algn="l" rtl="0" eaLnBrk="0">
                        <a:lnSpc>
                          <a:spcPts val="782"/>
                        </a:lnSpc>
                      </a:pPr>
                      <a:r>
                        <a:rPr sz="600" kern="0" spc="40">
                          <a:solidFill>
                            <a:srgbClr val="000000">
                              <a:alpha val="100000"/>
                            </a:srgbClr>
                          </a:solidFill>
                          <a:latin typeface="SimSun"/>
                          <a:ea typeface="SimSun"/>
                          <a:cs typeface="SimSun"/>
                        </a:rPr>
                        <a:t>初料类    材料名部</a:t>
                      </a:r>
                      <a:r>
                        <a:rPr sz="600" kern="0" spc="10">
                          <a:solidFill>
                            <a:srgbClr val="000000">
                              <a:alpha val="100000"/>
                            </a:srgbClr>
                          </a:solidFill>
                          <a:latin typeface="SimSun"/>
                          <a:ea typeface="SimSun"/>
                          <a:cs typeface="SimSun"/>
                        </a:rPr>
                        <a:t>            </a:t>
                      </a:r>
                      <a:r>
                        <a:rPr sz="600" kern="0" spc="0">
                          <a:solidFill>
                            <a:srgbClr val="000000">
                              <a:alpha val="100000"/>
                            </a:srgbClr>
                          </a:solidFill>
                          <a:latin typeface="SimSun"/>
                          <a:ea typeface="SimSun"/>
                          <a:cs typeface="SimSun"/>
                        </a:rPr>
                        <a:t>  </a:t>
                      </a:r>
                      <a:r>
                        <a:rPr sz="600" kern="0" spc="40">
                          <a:solidFill>
                            <a:srgbClr val="000000">
                              <a:alpha val="100000"/>
                            </a:srgbClr>
                          </a:solidFill>
                          <a:latin typeface="SimSun"/>
                          <a:ea typeface="SimSun"/>
                          <a:cs typeface="SimSun"/>
                        </a:rPr>
                        <a:t>主要化学特性       </a:t>
                      </a:r>
                      <a:r>
                        <a:rPr sz="600" kern="0" spc="30">
                          <a:solidFill>
                            <a:srgbClr val="000000">
                              <a:alpha val="100000"/>
                            </a:srgbClr>
                          </a:solidFill>
                          <a:latin typeface="SimSun"/>
                          <a:ea typeface="SimSun"/>
                          <a:cs typeface="SimSun"/>
                        </a:rPr>
                        <a:t>       可概产生的污染</a:t>
                      </a:r>
                      <a:endParaRPr lang="SimSun" altLang="SimSun" sz="600"/>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3100">
                <a:tc>
                  <a:txBody>
                    <a:bodyPr vert="horz" wrap="square"/>
                    <a:lstStyle/>
                    <a:p>
                      <a:pPr algn="l" rtl="0" eaLnBrk="0">
                        <a:lnSpc>
                          <a:spcPct val="193000"/>
                        </a:lnSpc>
                      </a:pPr>
                      <a:endParaRPr lang="Arial" altLang="Arial" sz="1000"/>
                    </a:p>
                    <a:p>
                      <a:pPr algn="l" rtl="0" eaLnBrk="0">
                        <a:lnSpc>
                          <a:spcPct val="6839"/>
                        </a:lnSpc>
                      </a:pPr>
                      <a:endParaRPr lang="Arial" altLang="Arial" sz="100"/>
                    </a:p>
                    <a:p>
                      <a:pPr marL="41275" algn="l" rtl="0" eaLnBrk="0">
                        <a:lnSpc>
                          <a:spcPts val="730"/>
                        </a:lnSpc>
                      </a:pPr>
                      <a:r>
                        <a:rPr sz="600" kern="0" spc="30">
                          <a:solidFill>
                            <a:srgbClr val="000000">
                              <a:alpha val="100000"/>
                            </a:srgbClr>
                          </a:solidFill>
                          <a:latin typeface="SimSun"/>
                          <a:ea typeface="SimSun"/>
                          <a:cs typeface="SimSun"/>
                        </a:rPr>
                        <a:t>正模材构</a:t>
                      </a:r>
                      <a:endParaRPr lang="SimSun" altLang="SimSun" sz="600"/>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vert="horz" wrap="square"/>
                    <a:lstStyle/>
                    <a:p>
                      <a:pPr algn="l" rtl="0" eaLnBrk="0">
                        <a:lnSpc>
                          <a:spcPct val="106000"/>
                        </a:lnSpc>
                      </a:pPr>
                      <a:endParaRPr lang="Arial" altLang="Arial" sz="400"/>
                    </a:p>
                    <a:p>
                      <a:pPr marL="43815" algn="l" rtl="0" eaLnBrk="0">
                        <a:lnSpc>
                          <a:spcPts val="463"/>
                        </a:lnSpc>
                        <a:spcBef>
                          <a:spcPts val="1"/>
                        </a:spcBef>
                      </a:pPr>
                      <a:r>
                        <a:rPr sz="600" kern="0" spc="20">
                          <a:solidFill>
                            <a:srgbClr val="000000">
                              <a:alpha val="100000"/>
                            </a:srgbClr>
                          </a:solidFill>
                          <a:latin typeface="SimSun"/>
                          <a:ea typeface="SimSun"/>
                          <a:cs typeface="SimSun"/>
                        </a:rPr>
                        <a:t>ucao,</a:t>
                      </a:r>
                      <a:endParaRPr lang="SimSun" altLang="SimSun" sz="600"/>
                    </a:p>
                    <a:p>
                      <a:pPr marL="37465" algn="l" rtl="0" eaLnBrk="0">
                        <a:lnSpc>
                          <a:spcPct val="84000"/>
                        </a:lnSpc>
                        <a:spcBef>
                          <a:spcPts val="1055"/>
                        </a:spcBef>
                      </a:pPr>
                      <a:r>
                        <a:rPr sz="600" kern="0" spc="0">
                          <a:solidFill>
                            <a:srgbClr val="000000">
                              <a:alpha val="100000"/>
                            </a:srgbClr>
                          </a:solidFill>
                          <a:latin typeface="SimSun"/>
                          <a:ea typeface="SimSun"/>
                          <a:cs typeface="SimSun"/>
                        </a:rPr>
                        <a:t>LM</a:t>
                      </a:r>
                      <a:r>
                        <a:rPr sz="600" kern="0" spc="20">
                          <a:solidFill>
                            <a:srgbClr val="000000">
                              <a:alpha val="100000"/>
                            </a:srgbClr>
                          </a:solidFill>
                          <a:latin typeface="Calibri"/>
                          <a:ea typeface="Calibri"/>
                          <a:cs typeface="Calibri"/>
                        </a:rPr>
                        <a:t>₁</a:t>
                      </a:r>
                      <a:r>
                        <a:rPr sz="600" kern="0" spc="20">
                          <a:solidFill>
                            <a:srgbClr val="000000">
                              <a:alpha val="100000"/>
                            </a:srgbClr>
                          </a:solidFill>
                          <a:latin typeface="SimSun"/>
                          <a:ea typeface="SimSun"/>
                          <a:cs typeface="SimSun"/>
                        </a:rPr>
                        <a:t>O</a:t>
                      </a:r>
                      <a:r>
                        <a:rPr sz="600" kern="0" spc="20">
                          <a:solidFill>
                            <a:srgbClr val="000000">
                              <a:alpha val="100000"/>
                            </a:srgbClr>
                          </a:solidFill>
                          <a:latin typeface="Calibri"/>
                          <a:ea typeface="Calibri"/>
                          <a:cs typeface="Calibri"/>
                        </a:rPr>
                        <a:t>₄</a:t>
                      </a:r>
                      <a:endParaRPr lang="Calibri" altLang="Calibri" sz="600"/>
                    </a:p>
                    <a:p>
                      <a:pPr algn="l" rtl="0" eaLnBrk="0">
                        <a:lnSpc>
                          <a:spcPct val="144000"/>
                        </a:lnSpc>
                      </a:pPr>
                      <a:endParaRPr lang="Arial" altLang="Arial" sz="1000"/>
                    </a:p>
                    <a:p>
                      <a:pPr algn="l" rtl="0" eaLnBrk="0">
                        <a:lnSpc>
                          <a:spcPct val="154000"/>
                        </a:lnSpc>
                      </a:pPr>
                      <a:endParaRPr lang="Arial" altLang="Arial" sz="100"/>
                    </a:p>
                    <a:p>
                      <a:pPr marL="50165" algn="l" rtl="0" eaLnBrk="0">
                        <a:lnSpc>
                          <a:spcPct val="83000"/>
                        </a:lnSpc>
                      </a:pPr>
                      <a:r>
                        <a:rPr sz="600" kern="0" spc="10">
                          <a:solidFill>
                            <a:srgbClr val="000000">
                              <a:alpha val="100000"/>
                            </a:srgbClr>
                          </a:solidFill>
                          <a:latin typeface="SimSun"/>
                          <a:ea typeface="SimSun"/>
                          <a:cs typeface="SimSun"/>
                        </a:rPr>
                        <a:t>LNO</a:t>
                      </a:r>
                      <a:endParaRPr lang="SimSun" altLang="SimSun" sz="600"/>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vert="horz" wrap="square"/>
                    <a:lstStyle/>
                    <a:p>
                      <a:pPr algn="l" rtl="0" eaLnBrk="0">
                        <a:lnSpc>
                          <a:spcPct val="139000"/>
                        </a:lnSpc>
                      </a:pPr>
                      <a:endParaRPr lang="Arial" altLang="Arial" sz="100"/>
                    </a:p>
                    <a:p>
                      <a:pPr marL="129539" indent="50165" algn="l" rtl="0" eaLnBrk="0">
                        <a:lnSpc>
                          <a:spcPct val="116000"/>
                        </a:lnSpc>
                        <a:spcBef>
                          <a:spcPts val="1"/>
                        </a:spcBef>
                      </a:pPr>
                      <a:r>
                        <a:rPr sz="500" kern="0" spc="40">
                          <a:solidFill>
                            <a:srgbClr val="000000">
                              <a:alpha val="100000"/>
                            </a:srgbClr>
                          </a:solidFill>
                          <a:latin typeface="SimSun"/>
                          <a:ea typeface="SimSun"/>
                          <a:cs typeface="SimSun"/>
                        </a:rPr>
                        <a:t>与水，酸成氧化期发生强用反应，燃使重</a:t>
                      </a:r>
                      <a:r>
                        <a:rPr sz="500" kern="0" spc="10">
                          <a:solidFill>
                            <a:srgbClr val="000000">
                              <a:alpha val="100000"/>
                            </a:srgbClr>
                          </a:solidFill>
                          <a:latin typeface="SimSun"/>
                          <a:ea typeface="SimSun"/>
                          <a:cs typeface="SimSun"/>
                        </a:rPr>
                        <a:t>  </a:t>
                      </a:r>
                      <a:r>
                        <a:rPr sz="500" kern="0" spc="40">
                          <a:solidFill>
                            <a:srgbClr val="000000">
                              <a:alpha val="100000"/>
                            </a:srgbClr>
                          </a:solidFill>
                          <a:latin typeface="SimSun"/>
                          <a:ea typeface="SimSun"/>
                          <a:cs typeface="SimSun"/>
                        </a:rPr>
                        <a:t>受热丙分染使环建</a:t>
                      </a:r>
                      <a:r>
                        <a:rPr sz="500" kern="0" spc="0">
                          <a:solidFill>
                            <a:srgbClr val="000000">
                              <a:alpha val="100000"/>
                            </a:srgbClr>
                          </a:solidFill>
                          <a:latin typeface="SimSun"/>
                          <a:ea typeface="SimSun"/>
                          <a:cs typeface="SimSun"/>
                        </a:rPr>
                        <a:t>pH</a:t>
                      </a:r>
                      <a:r>
                        <a:rPr sz="500" kern="0" spc="40">
                          <a:solidFill>
                            <a:srgbClr val="000000">
                              <a:alpha val="100000"/>
                            </a:srgbClr>
                          </a:solidFill>
                          <a:latin typeface="SimSun"/>
                          <a:ea typeface="SimSun"/>
                          <a:cs typeface="SimSun"/>
                        </a:rPr>
                        <a:t>升高</a:t>
                      </a:r>
                      <a:r>
                        <a:rPr sz="500" kern="0" spc="10">
                          <a:solidFill>
                            <a:srgbClr val="000000">
                              <a:alpha val="100000"/>
                            </a:srgbClr>
                          </a:solidFill>
                          <a:latin typeface="SimSun"/>
                          <a:ea typeface="SimSun"/>
                          <a:cs typeface="SimSun"/>
                        </a:rPr>
                        <a:t> </a:t>
                      </a:r>
                      <a:r>
                        <a:rPr sz="600" kern="0" spc="40">
                          <a:solidFill>
                            <a:srgbClr val="000000">
                              <a:alpha val="100000"/>
                            </a:srgbClr>
                          </a:solidFill>
                          <a:latin typeface="SimSun"/>
                          <a:ea typeface="SimSun"/>
                          <a:cs typeface="SimSun"/>
                        </a:rPr>
                        <a:t>第产生有卷的图，估氧化物</a:t>
                      </a:r>
                      <a:endParaRPr lang="SimSun" altLang="SimSun" sz="600"/>
                    </a:p>
                    <a:p>
                      <a:pPr algn="r" rtl="0" eaLnBrk="0">
                        <a:lnSpc>
                          <a:spcPts val="640"/>
                        </a:lnSpc>
                        <a:spcBef>
                          <a:spcPts val="122"/>
                        </a:spcBef>
                      </a:pPr>
                      <a:r>
                        <a:rPr sz="500" kern="0" spc="100">
                          <a:solidFill>
                            <a:srgbClr val="000000">
                              <a:alpha val="100000"/>
                            </a:srgbClr>
                          </a:solidFill>
                          <a:latin typeface="SimSun"/>
                          <a:ea typeface="SimSun"/>
                          <a:cs typeface="SimSun"/>
                        </a:rPr>
                        <a:t>与有视溶利或还原剂或强氧</a:t>
                      </a:r>
                      <a:r>
                        <a:rPr sz="500" kern="0" spc="90">
                          <a:solidFill>
                            <a:srgbClr val="000000">
                              <a:alpha val="100000"/>
                            </a:srgbClr>
                          </a:solidFill>
                          <a:latin typeface="SimSun"/>
                          <a:ea typeface="SimSun"/>
                          <a:cs typeface="SimSun"/>
                        </a:rPr>
                        <a:t>化剂(双氧  </a:t>
                      </a:r>
                      <a:r>
                        <a:rPr sz="500" kern="0" spc="-120">
                          <a:solidFill>
                            <a:srgbClr val="000000">
                              <a:alpha val="100000"/>
                            </a:srgbClr>
                          </a:solidFill>
                          <a:latin typeface="SimSun"/>
                          <a:ea typeface="SimSun"/>
                          <a:cs typeface="SimSun"/>
                        </a:rPr>
                        <a:t>金，属值污染使环境</a:t>
                      </a:r>
                      <a:r>
                        <a:rPr sz="500" kern="0" spc="-110">
                          <a:solidFill>
                            <a:srgbClr val="000000">
                              <a:alpha val="100000"/>
                            </a:srgbClr>
                          </a:solidFill>
                          <a:latin typeface="SimSun"/>
                          <a:ea typeface="SimSun"/>
                          <a:cs typeface="SimSun"/>
                        </a:rPr>
                        <a:t>pH升</a:t>
                      </a:r>
                      <a:r>
                        <a:rPr sz="500" kern="0" spc="-120">
                          <a:solidFill>
                            <a:srgbClr val="000000">
                              <a:alpha val="100000"/>
                            </a:srgbClr>
                          </a:solidFill>
                          <a:latin typeface="SimSun"/>
                          <a:ea typeface="SimSun"/>
                          <a:cs typeface="SimSun"/>
                        </a:rPr>
                        <a:t>高。接</a:t>
                      </a:r>
                      <a:r>
                        <a:rPr sz="500" kern="0" spc="-30">
                          <a:solidFill>
                            <a:srgbClr val="000000">
                              <a:alpha val="100000"/>
                            </a:srgbClr>
                          </a:solidFill>
                          <a:latin typeface="SimSun"/>
                          <a:ea typeface="SimSun"/>
                          <a:cs typeface="SimSun"/>
                        </a:rPr>
                        <a:t>酸</a:t>
                      </a:r>
                      <a:endParaRPr lang="SimSun" altLang="SimSun" sz="500"/>
                    </a:p>
                    <a:p>
                      <a:pPr marL="122554" algn="l" rtl="0" eaLnBrk="0">
                        <a:lnSpc>
                          <a:spcPct val="90000"/>
                        </a:lnSpc>
                        <a:spcBef>
                          <a:spcPts val="156"/>
                        </a:spcBef>
                      </a:pPr>
                      <a:r>
                        <a:rPr sz="600" kern="0" spc="50">
                          <a:solidFill>
                            <a:srgbClr val="000000">
                              <a:alpha val="100000"/>
                            </a:srgbClr>
                          </a:solidFill>
                          <a:latin typeface="SimSun"/>
                          <a:ea typeface="SimSun"/>
                          <a:cs typeface="SimSun"/>
                        </a:rPr>
                        <a:t>益等),金属和末等发</a:t>
                      </a:r>
                      <a:r>
                        <a:rPr sz="600" kern="0" spc="40">
                          <a:solidFill>
                            <a:srgbClr val="000000">
                              <a:alpha val="100000"/>
                            </a:srgbClr>
                          </a:solidFill>
                          <a:latin typeface="SimSun"/>
                          <a:ea typeface="SimSun"/>
                          <a:cs typeface="SimSun"/>
                        </a:rPr>
                        <a:t>生反应可产生有毒气体</a:t>
                      </a:r>
                      <a:endParaRPr lang="SimSun" altLang="SimSun" sz="600"/>
                    </a:p>
                    <a:p>
                      <a:pPr marL="135889" algn="l" rtl="0" eaLnBrk="0">
                        <a:lnSpc>
                          <a:spcPts val="900"/>
                        </a:lnSpc>
                      </a:pPr>
                      <a:r>
                        <a:rPr sz="600" kern="0" spc="50">
                          <a:solidFill>
                            <a:srgbClr val="000000">
                              <a:alpha val="100000"/>
                            </a:srgbClr>
                          </a:solidFill>
                          <a:latin typeface="SimSun"/>
                          <a:ea typeface="SimSun"/>
                          <a:cs typeface="SimSun"/>
                        </a:rPr>
                        <a:t>(</a:t>
                      </a:r>
                      <a:r>
                        <a:rPr sz="600" kern="0" spc="0">
                          <a:solidFill>
                            <a:srgbClr val="000000">
                              <a:alpha val="100000"/>
                            </a:srgbClr>
                          </a:solidFill>
                          <a:latin typeface="SimSun"/>
                          <a:ea typeface="SimSun"/>
                          <a:cs typeface="SimSun"/>
                        </a:rPr>
                        <a:t>Cl</a:t>
                      </a:r>
                      <a:r>
                        <a:rPr sz="600" kern="0" spc="50">
                          <a:solidFill>
                            <a:srgbClr val="000000">
                              <a:alpha val="100000"/>
                            </a:srgbClr>
                          </a:solidFill>
                          <a:latin typeface="Calibri"/>
                          <a:ea typeface="Calibri"/>
                          <a:cs typeface="Calibri"/>
                        </a:rPr>
                        <a:t>₁</a:t>
                      </a:r>
                      <a:r>
                        <a:rPr sz="600" kern="0" spc="50">
                          <a:solidFill>
                            <a:srgbClr val="000000">
                              <a:alpha val="100000"/>
                            </a:srgbClr>
                          </a:solidFill>
                          <a:latin typeface="SimSun"/>
                          <a:ea typeface="SimSun"/>
                          <a:cs typeface="SimSun"/>
                        </a:rPr>
                        <a:t>),受热分解产生氧</a:t>
                      </a:r>
                      <a:r>
                        <a:rPr sz="600" kern="0" spc="40">
                          <a:solidFill>
                            <a:srgbClr val="000000">
                              <a:alpha val="100000"/>
                            </a:srgbClr>
                          </a:solidFill>
                          <a:latin typeface="SimSun"/>
                          <a:ea typeface="SimSun"/>
                          <a:cs typeface="SimSun"/>
                        </a:rPr>
                        <a:t>气。</a:t>
                      </a:r>
                      <a:endParaRPr lang="SimSun" altLang="SimSun" sz="600"/>
                    </a:p>
                    <a:p>
                      <a:pPr marL="167004" algn="l" rtl="0" eaLnBrk="0">
                        <a:lnSpc>
                          <a:spcPts val="647"/>
                        </a:lnSpc>
                        <a:spcBef>
                          <a:spcPts val="48"/>
                        </a:spcBef>
                      </a:pPr>
                      <a:r>
                        <a:rPr sz="500" kern="0" spc="30">
                          <a:solidFill>
                            <a:srgbClr val="000000">
                              <a:alpha val="100000"/>
                            </a:srgbClr>
                          </a:solidFill>
                          <a:latin typeface="SimSun"/>
                          <a:ea typeface="SimSun"/>
                          <a:cs typeface="SimSun"/>
                        </a:rPr>
                        <a:t>受费分解为</a:t>
                      </a:r>
                      <a:r>
                        <a:rPr sz="500" kern="0" spc="0">
                          <a:solidFill>
                            <a:srgbClr val="000000">
                              <a:alpha val="100000"/>
                            </a:srgbClr>
                          </a:solidFill>
                          <a:latin typeface="SimSun"/>
                          <a:ea typeface="SimSun"/>
                          <a:cs typeface="SimSun"/>
                        </a:rPr>
                        <a:t>Li</a:t>
                      </a:r>
                      <a:r>
                        <a:rPr sz="500" kern="0" spc="30">
                          <a:solidFill>
                            <a:srgbClr val="000000">
                              <a:alpha val="100000"/>
                            </a:srgbClr>
                          </a:solidFill>
                          <a:latin typeface="SimSun"/>
                          <a:ea typeface="SimSun"/>
                          <a:cs typeface="SimSun"/>
                        </a:rPr>
                        <a:t>;D,</a:t>
                      </a:r>
                      <a:r>
                        <a:rPr sz="500" kern="0" spc="0">
                          <a:solidFill>
                            <a:srgbClr val="000000">
                              <a:alpha val="100000"/>
                            </a:srgbClr>
                          </a:solidFill>
                          <a:latin typeface="SimSun"/>
                          <a:ea typeface="SimSun"/>
                          <a:cs typeface="SimSun"/>
                        </a:rPr>
                        <a:t>NiO</a:t>
                      </a:r>
                      <a:r>
                        <a:rPr sz="500" kern="0" spc="30">
                          <a:solidFill>
                            <a:srgbClr val="000000">
                              <a:alpha val="100000"/>
                            </a:srgbClr>
                          </a:solidFill>
                          <a:latin typeface="SimSun"/>
                          <a:ea typeface="SimSun"/>
                          <a:cs typeface="SimSun"/>
                        </a:rPr>
                        <a:t>和O</a:t>
                      </a:r>
                      <a:r>
                        <a:rPr sz="500" kern="0" spc="30">
                          <a:solidFill>
                            <a:srgbClr val="000000">
                              <a:alpha val="100000"/>
                            </a:srgbClr>
                          </a:solidFill>
                          <a:latin typeface="Calibri"/>
                          <a:ea typeface="Calibri"/>
                          <a:cs typeface="Calibri"/>
                        </a:rPr>
                        <a:t>₂</a:t>
                      </a:r>
                      <a:r>
                        <a:rPr sz="500" kern="0" spc="30">
                          <a:solidFill>
                            <a:srgbClr val="000000">
                              <a:alpha val="100000"/>
                            </a:srgbClr>
                          </a:solidFill>
                          <a:latin typeface="SimSun"/>
                          <a:ea typeface="SimSun"/>
                          <a:cs typeface="SimSun"/>
                        </a:rPr>
                        <a:t>,遇水，数发重生金    污染使环</a:t>
                      </a:r>
                      <a:r>
                        <a:rPr sz="500" kern="0" spc="20">
                          <a:solidFill>
                            <a:srgbClr val="000000">
                              <a:alpha val="100000"/>
                            </a:srgbClr>
                          </a:solidFill>
                          <a:latin typeface="SimSun"/>
                          <a:ea typeface="SimSun"/>
                          <a:cs typeface="SimSun"/>
                        </a:rPr>
                        <a:t>境</a:t>
                      </a:r>
                      <a:r>
                        <a:rPr sz="500" kern="0" spc="0">
                          <a:solidFill>
                            <a:srgbClr val="000000">
                              <a:alpha val="100000"/>
                            </a:srgbClr>
                          </a:solidFill>
                          <a:latin typeface="SimSun"/>
                          <a:ea typeface="SimSun"/>
                          <a:cs typeface="SimSun"/>
                        </a:rPr>
                        <a:t>pH</a:t>
                      </a:r>
                      <a:r>
                        <a:rPr sz="500" kern="0" spc="20">
                          <a:solidFill>
                            <a:srgbClr val="000000">
                              <a:alpha val="100000"/>
                            </a:srgbClr>
                          </a:solidFill>
                          <a:latin typeface="SimSun"/>
                          <a:ea typeface="SimSun"/>
                          <a:cs typeface="SimSun"/>
                        </a:rPr>
                        <a:t>升离。</a:t>
                      </a:r>
                      <a:endParaRPr lang="SimSun" altLang="SimSun" sz="500"/>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2554">
                <a:tc gridSpan="3">
                  <a:txBody>
                    <a:bodyPr vert="horz" wrap="square"/>
                    <a:lstStyle/>
                    <a:p>
                      <a:pPr algn="l" rtl="0" eaLnBrk="0">
                        <a:lnSpc>
                          <a:spcPct val="93780"/>
                        </a:lnSpc>
                      </a:pPr>
                      <a:endParaRPr lang="Arial" altLang="Arial" sz="100"/>
                    </a:p>
                    <a:p>
                      <a:pPr marL="923925" algn="l" rtl="0" eaLnBrk="0">
                        <a:lnSpc>
                          <a:spcPct val="84000"/>
                        </a:lnSpc>
                      </a:pPr>
                      <a:r>
                        <a:rPr sz="400" kern="0" spc="30">
                          <a:solidFill>
                            <a:srgbClr val="000000">
                              <a:alpha val="100000"/>
                            </a:srgbClr>
                          </a:solidFill>
                          <a:latin typeface="SimSun"/>
                          <a:ea typeface="SimSun"/>
                          <a:cs typeface="SimSun"/>
                        </a:rPr>
                        <a:t>粉生和空气的混合物遇热原或火源可</a:t>
                      </a:r>
                      <a:r>
                        <a:rPr sz="400" kern="0" spc="20">
                          <a:solidFill>
                            <a:srgbClr val="000000">
                              <a:alpha val="100000"/>
                            </a:srgbClr>
                          </a:solidFill>
                          <a:latin typeface="SimSun"/>
                          <a:ea typeface="SimSun"/>
                          <a:cs typeface="SimSun"/>
                        </a:rPr>
                        <a:t>发生爆炸。</a:t>
                      </a:r>
                      <a:endParaRPr lang="SimSun" altLang="SimSun" sz="400"/>
                    </a:p>
                    <a:p>
                      <a:pPr marL="2180589" algn="l" rtl="0" eaLnBrk="0">
                        <a:lnSpc>
                          <a:spcPct val="83000"/>
                        </a:lnSpc>
                        <a:spcBef>
                          <a:spcPts val="1"/>
                        </a:spcBef>
                      </a:pPr>
                      <a:r>
                        <a:rPr sz="400" kern="0" spc="30">
                          <a:solidFill>
                            <a:srgbClr val="000000">
                              <a:alpha val="100000"/>
                            </a:srgbClr>
                          </a:solidFill>
                          <a:latin typeface="SimSun"/>
                          <a:ea typeface="SimSun"/>
                          <a:cs typeface="SimSun"/>
                        </a:rPr>
                        <a:t>粉尘污染</a:t>
                      </a:r>
                      <a:endParaRPr lang="SimSun" altLang="SimSun" sz="400"/>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97155">
                <a:tc gridSpan="3">
                  <a:txBody>
                    <a:bodyPr vert="horz" wrap="square"/>
                    <a:lstStyle/>
                    <a:p>
                      <a:pPr algn="l" rtl="0" eaLnBrk="0">
                        <a:lnSpc>
                          <a:spcPct val="49889"/>
                        </a:lnSpc>
                      </a:pPr>
                      <a:endParaRPr lang="Arial" altLang="Arial" sz="100"/>
                    </a:p>
                    <a:p>
                      <a:pPr marL="396875" algn="l" rtl="0" eaLnBrk="0">
                        <a:lnSpc>
                          <a:spcPct val="91000"/>
                        </a:lnSpc>
                      </a:pPr>
                      <a:r>
                        <a:rPr sz="600" kern="0" spc="0">
                          <a:solidFill>
                            <a:srgbClr val="000000">
                              <a:alpha val="100000"/>
                            </a:srgbClr>
                          </a:solidFill>
                          <a:latin typeface="SimSun"/>
                          <a:ea typeface="SimSun"/>
                          <a:cs typeface="SimSun"/>
                        </a:rPr>
                        <a:t>glusy</a:t>
                      </a:r>
                      <a:r>
                        <a:rPr sz="600" kern="0" spc="230">
                          <a:solidFill>
                            <a:srgbClr val="000000">
                              <a:alpha val="100000"/>
                            </a:srgbClr>
                          </a:solidFill>
                          <a:latin typeface="SimSun"/>
                          <a:ea typeface="SimSun"/>
                          <a:cs typeface="SimSun"/>
                        </a:rPr>
                        <a:t> </a:t>
                      </a:r>
                      <a:r>
                        <a:rPr sz="600" kern="0" spc="0">
                          <a:solidFill>
                            <a:srgbClr val="000000">
                              <a:alpha val="100000"/>
                            </a:srgbClr>
                          </a:solidFill>
                          <a:latin typeface="SimSun"/>
                          <a:ea typeface="SimSun"/>
                          <a:cs typeface="SimSun"/>
                        </a:rPr>
                        <a:t>artoms</a:t>
                      </a:r>
                      <a:r>
                        <a:rPr sz="600" kern="0" spc="50">
                          <a:solidFill>
                            <a:srgbClr val="000000">
                              <a:alpha val="100000"/>
                            </a:srgbClr>
                          </a:solidFill>
                          <a:latin typeface="SimSun"/>
                          <a:ea typeface="SimSun"/>
                          <a:cs typeface="SimSun"/>
                        </a:rPr>
                        <a:t>可)与强复化制发生反点，他使严生C0及</a:t>
                      </a:r>
                      <a:r>
                        <a:rPr sz="600" kern="0" spc="0">
                          <a:solidFill>
                            <a:srgbClr val="000000">
                              <a:alpha val="100000"/>
                            </a:srgbClr>
                          </a:solidFill>
                          <a:latin typeface="SimSun"/>
                          <a:ea typeface="SimSun"/>
                          <a:cs typeface="SimSun"/>
                        </a:rPr>
                        <a:t>CO</a:t>
                      </a:r>
                      <a:r>
                        <a:rPr sz="600" kern="0" spc="50">
                          <a:solidFill>
                            <a:srgbClr val="000000">
                              <a:alpha val="100000"/>
                            </a:srgbClr>
                          </a:solidFill>
                          <a:latin typeface="Calibri"/>
                          <a:ea typeface="Calibri"/>
                          <a:cs typeface="Calibri"/>
                        </a:rPr>
                        <a:t>₂</a:t>
                      </a:r>
                      <a:r>
                        <a:rPr sz="600" kern="0" spc="50">
                          <a:solidFill>
                            <a:srgbClr val="000000">
                              <a:alpha val="100000"/>
                            </a:srgbClr>
                          </a:solidFill>
                          <a:latin typeface="SimSun"/>
                          <a:ea typeface="SimSun"/>
                          <a:cs typeface="SimSun"/>
                        </a:rPr>
                        <a:t>气</a:t>
                      </a:r>
                      <a:endParaRPr lang="SimSun" altLang="SimSun" sz="600"/>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vert="horz" wrap="square"/>
                    <a:lstStyle/>
                    <a:p>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417829">
                <a:tc>
                  <a:txBody>
                    <a:bodyPr vert="horz" wrap="square"/>
                    <a:lstStyle/>
                    <a:p>
                      <a:pPr algn="l" rtl="0" eaLnBrk="0">
                        <a:lnSpc>
                          <a:spcPct val="109000"/>
                        </a:lnSpc>
                      </a:pPr>
                      <a:endParaRPr lang="Arial" altLang="Arial" sz="300"/>
                    </a:p>
                    <a:p>
                      <a:pPr marL="47625" algn="l" rtl="0" eaLnBrk="0">
                        <a:lnSpc>
                          <a:spcPts val="730"/>
                        </a:lnSpc>
                        <a:spcBef>
                          <a:spcPts val="2"/>
                        </a:spcBef>
                      </a:pPr>
                      <a:r>
                        <a:rPr sz="600" kern="0" spc="30">
                          <a:solidFill>
                            <a:srgbClr val="000000">
                              <a:alpha val="100000"/>
                            </a:srgbClr>
                          </a:solidFill>
                          <a:latin typeface="SimSun"/>
                          <a:ea typeface="SimSun"/>
                          <a:cs typeface="SimSun"/>
                        </a:rPr>
                        <a:t>负概材料</a:t>
                      </a:r>
                      <a:endParaRPr lang="SimSun" altLang="SimSun" sz="600"/>
                    </a:p>
                  </a:txBody>
                  <a:tcPr marL="0" marR="0" marT="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vert="horz" wrap="square"/>
                    <a:lstStyle/>
                    <a:p>
                      <a:pPr algn="l" rtl="0" eaLnBrk="0">
                        <a:lnSpc>
                          <a:spcPct val="108000"/>
                        </a:lnSpc>
                      </a:pPr>
                      <a:endParaRPr lang="Arial" altLang="Arial" sz="100"/>
                    </a:p>
                    <a:p>
                      <a:pPr marL="31115" algn="l" rtl="0" eaLnBrk="0">
                        <a:lnSpc>
                          <a:spcPct val="90000"/>
                        </a:lnSpc>
                      </a:pPr>
                      <a:r>
                        <a:rPr sz="600" kern="0" spc="160">
                          <a:solidFill>
                            <a:srgbClr val="000000">
                              <a:alpha val="100000"/>
                            </a:srgbClr>
                          </a:solidFill>
                          <a:latin typeface="SimSun"/>
                          <a:ea typeface="SimSun"/>
                          <a:cs typeface="SimSun"/>
                        </a:rPr>
                        <a:t>石</a:t>
                      </a:r>
                      <a:r>
                        <a:rPr sz="600" kern="0" spc="0">
                          <a:solidFill>
                            <a:srgbClr val="000000">
                              <a:alpha val="100000"/>
                            </a:srgbClr>
                          </a:solidFill>
                          <a:latin typeface="SimSun"/>
                          <a:ea typeface="SimSun"/>
                          <a:cs typeface="SimSun"/>
                        </a:rPr>
                        <a:t>Onphie</a:t>
                      </a:r>
                      <a:endParaRPr lang="SimSun" altLang="SimSun" sz="600"/>
                    </a:p>
                    <a:p>
                      <a:pPr marL="37465" algn="l" rtl="0" eaLnBrk="0">
                        <a:lnSpc>
                          <a:spcPts val="1467"/>
                        </a:lnSpc>
                      </a:pPr>
                      <a:r>
                        <a:rPr sz="600" kern="0" spc="10">
                          <a:solidFill>
                            <a:srgbClr val="000000">
                              <a:alpha val="100000"/>
                            </a:srgbClr>
                          </a:solidFill>
                          <a:latin typeface="SimSun"/>
                          <a:ea typeface="SimSun"/>
                          <a:cs typeface="SimSun"/>
                        </a:rPr>
                        <a:t>被</a:t>
                      </a:r>
                      <a:endParaRPr lang="SimSun" altLang="SimSun" sz="600"/>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vert="horz" wrap="square"/>
                    <a:lstStyle/>
                    <a:p>
                      <a:pPr algn="l" rtl="0" eaLnBrk="0">
                        <a:lnSpc>
                          <a:spcPct val="28874"/>
                        </a:lnSpc>
                      </a:pPr>
                      <a:endParaRPr lang="Arial" altLang="Arial" sz="100"/>
                    </a:p>
                    <a:p>
                      <a:pPr marL="161289" algn="l" rtl="0" eaLnBrk="0">
                        <a:lnSpc>
                          <a:spcPct val="94000"/>
                        </a:lnSpc>
                      </a:pPr>
                      <a:r>
                        <a:rPr sz="400" kern="0" spc="40">
                          <a:solidFill>
                            <a:srgbClr val="000000">
                              <a:alpha val="100000"/>
                            </a:srgbClr>
                          </a:solidFill>
                          <a:latin typeface="SimSun"/>
                          <a:ea typeface="SimSun"/>
                          <a:cs typeface="SimSun"/>
                        </a:rPr>
                        <a:t>与强氧化新(解，液繁)可发生反应，</a:t>
                      </a:r>
                      <a:r>
                        <a:rPr sz="400" kern="0" spc="30">
                          <a:solidFill>
                            <a:srgbClr val="000000">
                              <a:alpha val="100000"/>
                            </a:srgbClr>
                          </a:solidFill>
                          <a:latin typeface="SimSun"/>
                          <a:ea typeface="SimSun"/>
                          <a:cs typeface="SimSun"/>
                        </a:rPr>
                        <a:t>燃使产生</a:t>
                      </a:r>
                      <a:endParaRPr lang="SimSun" altLang="SimSun" sz="400"/>
                    </a:p>
                    <a:p>
                      <a:pPr marL="1398905" algn="l" rtl="0" eaLnBrk="0">
                        <a:lnSpc>
                          <a:spcPct val="85000"/>
                        </a:lnSpc>
                        <a:spcBef>
                          <a:spcPts val="4"/>
                        </a:spcBef>
                      </a:pPr>
                      <a:r>
                        <a:rPr sz="400" kern="0" spc="30">
                          <a:solidFill>
                            <a:srgbClr val="000000">
                              <a:alpha val="100000"/>
                            </a:srgbClr>
                          </a:solidFill>
                          <a:latin typeface="SimSun"/>
                          <a:ea typeface="SimSun"/>
                          <a:cs typeface="SimSun"/>
                        </a:rPr>
                        <a:t>粉全污染</a:t>
                      </a:r>
                      <a:endParaRPr lang="SimSun" altLang="SimSun" sz="400"/>
                    </a:p>
                    <a:p>
                      <a:pPr marL="142239" algn="l" rtl="0" eaLnBrk="0">
                        <a:lnSpc>
                          <a:spcPts val="730"/>
                        </a:lnSpc>
                      </a:pPr>
                      <a:r>
                        <a:rPr sz="600" kern="0" spc="30">
                          <a:solidFill>
                            <a:srgbClr val="000000">
                              <a:alpha val="100000"/>
                            </a:srgbClr>
                          </a:solidFill>
                          <a:latin typeface="SimSun"/>
                          <a:ea typeface="SimSun"/>
                          <a:cs typeface="SimSun"/>
                        </a:rPr>
                        <a:t>C0及C0</a:t>
                      </a:r>
                      <a:r>
                        <a:rPr sz="600" kern="0" spc="30">
                          <a:solidFill>
                            <a:srgbClr val="000000">
                              <a:alpha val="100000"/>
                            </a:srgbClr>
                          </a:solidFill>
                          <a:latin typeface="Calibri"/>
                          <a:ea typeface="Calibri"/>
                          <a:cs typeface="Calibri"/>
                        </a:rPr>
                        <a:t>₂</a:t>
                      </a:r>
                      <a:r>
                        <a:rPr sz="600" kern="0" spc="30">
                          <a:solidFill>
                            <a:srgbClr val="000000">
                              <a:alpha val="100000"/>
                            </a:srgbClr>
                          </a:solidFill>
                          <a:latin typeface="SimSun"/>
                          <a:ea typeface="SimSun"/>
                          <a:cs typeface="SimSun"/>
                        </a:rPr>
                        <a:t>气体，</a:t>
                      </a:r>
                      <a:endParaRPr lang="SimSun" altLang="SimSun" sz="600"/>
                    </a:p>
                    <a:p>
                      <a:pPr marL="135889" indent="24765" algn="l" rtl="0" eaLnBrk="0">
                        <a:lnSpc>
                          <a:spcPct val="107000"/>
                        </a:lnSpc>
                        <a:spcBef>
                          <a:spcPts val="5"/>
                        </a:spcBef>
                      </a:pPr>
                      <a:r>
                        <a:rPr sz="600" kern="0" spc="-10">
                          <a:solidFill>
                            <a:srgbClr val="000000">
                              <a:alpha val="100000"/>
                            </a:srgbClr>
                          </a:solidFill>
                          <a:latin typeface="SimSun"/>
                          <a:ea typeface="SimSun"/>
                          <a:cs typeface="SimSun"/>
                        </a:rPr>
                        <a:t>与水作用生成强藏，自想</a:t>
                      </a:r>
                      <a:r>
                        <a:rPr sz="600" kern="0" spc="-20">
                          <a:solidFill>
                            <a:srgbClr val="000000">
                              <a:alpha val="100000"/>
                            </a:srgbClr>
                          </a:solidFill>
                          <a:latin typeface="SimSun"/>
                          <a:ea typeface="SimSun"/>
                          <a:cs typeface="SimSun"/>
                        </a:rPr>
                        <a:t>，可与氧气、宽气，二  便环境pH升高</a:t>
                      </a:r>
                      <a:r>
                        <a:rPr sz="600" kern="0" spc="-10">
                          <a:solidFill>
                            <a:srgbClr val="000000">
                              <a:alpha val="100000"/>
                            </a:srgbClr>
                          </a:solidFill>
                          <a:latin typeface="SimSun"/>
                          <a:ea typeface="SimSun"/>
                          <a:cs typeface="SimSun"/>
                        </a:rPr>
                        <a:t> </a:t>
                      </a:r>
                      <a:r>
                        <a:rPr sz="600" kern="0" spc="30">
                          <a:solidFill>
                            <a:srgbClr val="000000">
                              <a:alpha val="100000"/>
                            </a:srgbClr>
                          </a:solidFill>
                          <a:latin typeface="SimSun"/>
                          <a:ea typeface="SimSun"/>
                          <a:cs typeface="SimSun"/>
                        </a:rPr>
                        <a:t>氧化碳和酸等物质反应。</a:t>
                      </a:r>
                      <a:endParaRPr lang="SimSun" altLang="SimSun" sz="600"/>
                    </a:p>
                  </a:txBody>
                  <a:tcPr marL="0" marR="0" marT="0"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pic>
        <p:nvPicPr>
          <p:cNvPr id="36" name="picture 36"/>
          <p:cNvPicPr>
            <a:picLocks noChangeAspect="1"/>
          </p:cNvPicPr>
          <p:nvPr/>
        </p:nvPicPr>
        <p:blipFill>
          <a:blip r:embed="rId4"/>
          <a:stretch>
            <a:fillRect/>
          </a:stretch>
        </p:blipFill>
        <p:spPr>
          <a:xfrm rot="21600000">
            <a:off x="2983416" y="1836905"/>
            <a:ext cx="73875" cy="75184"/>
          </a:xfrm>
          <a:prstGeom prst="rect">
            <a:avLst/>
          </a:prstGeom>
        </p:spPr>
      </p:pic>
      <p:pic>
        <p:nvPicPr>
          <p:cNvPr id="38" name="picture 38"/>
          <p:cNvPicPr>
            <a:picLocks noChangeAspect="1"/>
          </p:cNvPicPr>
          <p:nvPr/>
        </p:nvPicPr>
        <p:blipFill>
          <a:blip r:embed="rId5"/>
          <a:stretch>
            <a:fillRect/>
          </a:stretch>
        </p:blipFill>
        <p:spPr>
          <a:xfrm rot="21600000">
            <a:off x="2913918" y="1836905"/>
            <a:ext cx="65586" cy="75184"/>
          </a:xfrm>
          <a:prstGeom prst="rect">
            <a:avLst/>
          </a:prstGeom>
        </p:spPr>
      </p:pic>
      <p:pic>
        <p:nvPicPr>
          <p:cNvPr id="40" name="picture 40"/>
          <p:cNvPicPr>
            <a:picLocks noChangeAspect="1"/>
          </p:cNvPicPr>
          <p:nvPr/>
        </p:nvPicPr>
        <p:blipFill>
          <a:blip r:embed="rId6"/>
          <a:stretch>
            <a:fillRect/>
          </a:stretch>
        </p:blipFill>
        <p:spPr>
          <a:xfrm rot="21600000">
            <a:off x="2846320" y="1532956"/>
            <a:ext cx="75823" cy="74346"/>
          </a:xfrm>
          <a:prstGeom prst="rect">
            <a:avLst/>
          </a:prstGeom>
        </p:spPr>
      </p:pic>
      <p:pic>
        <p:nvPicPr>
          <p:cNvPr id="42" name="picture 42"/>
          <p:cNvPicPr>
            <a:picLocks noChangeAspect="1"/>
          </p:cNvPicPr>
          <p:nvPr/>
        </p:nvPicPr>
        <p:blipFill>
          <a:blip r:embed="rId7"/>
          <a:stretch>
            <a:fillRect/>
          </a:stretch>
        </p:blipFill>
        <p:spPr>
          <a:xfrm rot="21600000">
            <a:off x="2839908" y="1323361"/>
            <a:ext cx="67192" cy="74397"/>
          </a:xfrm>
          <a:prstGeom prst="rect">
            <a:avLst/>
          </a:prstGeom>
        </p:spPr>
      </p:pic>
      <p:sp>
        <p:nvSpPr>
          <p:cNvPr id="44" name="textbox 44"/>
          <p:cNvSpPr/>
          <p:nvPr/>
        </p:nvSpPr>
        <p:spPr>
          <a:xfrm>
            <a:off x="1079530" y="4320482"/>
            <a:ext cx="5539740" cy="7061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351"/>
              </a:lnSpc>
            </a:pPr>
            <a:endParaRPr lang="Arial" altLang="Arial" sz="100"/>
          </a:p>
          <a:p>
            <a:pPr marL="12700" algn="l" rtl="0" eaLnBrk="0">
              <a:lnSpc>
                <a:spcPct val="88000"/>
              </a:lnSpc>
            </a:pPr>
            <a:r>
              <a:rPr sz="800" kern="0" spc="0">
                <a:solidFill>
                  <a:srgbClr val="000000">
                    <a:alpha val="100000"/>
                  </a:srgbClr>
                </a:solidFill>
                <a:latin typeface="LiSu"/>
                <a:ea typeface="LiSu"/>
                <a:cs typeface="LiSu"/>
              </a:rPr>
              <a:t>&gt;当前位置：首页&gt;政策发布&gt;综合政策</a:t>
            </a:r>
            <a:endParaRPr lang="LiSu" altLang="LiSu" sz="800"/>
          </a:p>
          <a:p>
            <a:pPr algn="r" rtl="0" eaLnBrk="0">
              <a:lnSpc>
                <a:spcPct val="94000"/>
              </a:lnSpc>
              <a:spcBef>
                <a:spcPts val="1057"/>
              </a:spcBef>
            </a:pPr>
            <a:r>
              <a:rPr sz="1400" b="1" kern="0" spc="-30">
                <a:solidFill>
                  <a:srgbClr val="000000">
                    <a:alpha val="100000"/>
                  </a:srgbClr>
                </a:solidFill>
                <a:latin typeface="SimHei"/>
                <a:ea typeface="SimHei"/>
                <a:cs typeface="SimHei"/>
              </a:rPr>
              <a:t>商务部令2020年第2号报废机动车</a:t>
            </a:r>
            <a:r>
              <a:rPr sz="1400" b="1" kern="0" spc="-40">
                <a:solidFill>
                  <a:srgbClr val="000000">
                    <a:alpha val="100000"/>
                  </a:srgbClr>
                </a:solidFill>
                <a:latin typeface="SimHei"/>
                <a:ea typeface="SimHei"/>
                <a:cs typeface="SimHei"/>
              </a:rPr>
              <a:t>回收管理办法实施细则</a:t>
            </a:r>
            <a:endParaRPr lang="SimHei" altLang="SimHei" sz="1400"/>
          </a:p>
          <a:p>
            <a:pPr algn="l" rtl="0" eaLnBrk="0">
              <a:lnSpc>
                <a:spcPct val="105000"/>
              </a:lnSpc>
            </a:pPr>
            <a:endParaRPr lang="Arial" altLang="Arial" sz="700"/>
          </a:p>
          <a:p>
            <a:pPr marL="1085214" algn="l" rtl="0" eaLnBrk="0">
              <a:lnSpc>
                <a:spcPct val="92000"/>
              </a:lnSpc>
              <a:spcBef>
                <a:spcPts val="4"/>
              </a:spcBef>
            </a:pPr>
            <a:r>
              <a:rPr sz="900" kern="0" spc="40">
                <a:solidFill>
                  <a:srgbClr val="000000">
                    <a:alpha val="100000"/>
                  </a:srgbClr>
                </a:solidFill>
                <a:latin typeface="SimHei"/>
                <a:ea typeface="SimHei"/>
                <a:cs typeface="SimHei"/>
              </a:rPr>
              <a:t>山东重工集团    </a:t>
            </a:r>
            <a:r>
              <a:rPr sz="900" kern="0" spc="30">
                <a:solidFill>
                  <a:srgbClr val="000000">
                    <a:alpha val="100000"/>
                  </a:srgbClr>
                </a:solidFill>
                <a:latin typeface="SimHei"/>
                <a:ea typeface="SimHei"/>
                <a:cs typeface="SimHei"/>
              </a:rPr>
              <a:t> </a:t>
            </a:r>
            <a:r>
              <a:rPr sz="900" kern="0" spc="0">
                <a:solidFill>
                  <a:srgbClr val="000000">
                    <a:alpha val="100000"/>
                  </a:srgbClr>
                </a:solidFill>
                <a:latin typeface="Arial"/>
                <a:ea typeface="Arial"/>
                <a:cs typeface="Arial"/>
              </a:rPr>
              <a:t>Shandong</a:t>
            </a:r>
            <a:r>
              <a:rPr sz="900" kern="0" spc="3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Heavy</a:t>
            </a:r>
            <a:r>
              <a:rPr sz="900" kern="0" spc="2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Industry</a:t>
            </a:r>
            <a:r>
              <a:rPr sz="900" kern="0" spc="3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Group</a:t>
            </a:r>
            <a:endParaRPr lang="Arial" altLang="Arial" sz="900"/>
          </a:p>
        </p:txBody>
      </p:sp>
      <p:sp>
        <p:nvSpPr>
          <p:cNvPr id="46" name="textbox 46"/>
          <p:cNvSpPr/>
          <p:nvPr/>
        </p:nvSpPr>
        <p:spPr>
          <a:xfrm>
            <a:off x="323872" y="474635"/>
            <a:ext cx="3063239" cy="6102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460"/>
              </a:lnSpc>
            </a:pPr>
            <a:endParaRPr lang="Arial" altLang="Arial" sz="100"/>
          </a:p>
          <a:p>
            <a:pPr marL="12700" algn="l" rtl="0" eaLnBrk="0">
              <a:lnSpc>
                <a:spcPct val="98000"/>
              </a:lnSpc>
            </a:pPr>
            <a:r>
              <a:rPr sz="1600" kern="0" spc="140">
                <a:solidFill>
                  <a:srgbClr val="0000FF">
                    <a:alpha val="100000"/>
                  </a:srgbClr>
                </a:solidFill>
                <a:latin typeface="SimHei"/>
                <a:ea typeface="SimHei"/>
                <a:cs typeface="SimHei"/>
              </a:rPr>
              <a:t>口</a:t>
            </a:r>
            <a:r>
              <a:rPr sz="1600" kern="0" spc="-120">
                <a:solidFill>
                  <a:srgbClr val="0000FF">
                    <a:alpha val="100000"/>
                  </a:srgbClr>
                </a:solidFill>
                <a:latin typeface="SimHei"/>
                <a:ea typeface="SimHei"/>
                <a:cs typeface="SimHei"/>
              </a:rPr>
              <a:t> </a:t>
            </a:r>
            <a:r>
              <a:rPr sz="1600" b="1" kern="0" spc="140">
                <a:solidFill>
                  <a:srgbClr val="0000FF">
                    <a:alpha val="100000"/>
                  </a:srgbClr>
                </a:solidFill>
                <a:latin typeface="SimHei"/>
                <a:ea typeface="SimHei"/>
                <a:cs typeface="SimHei"/>
              </a:rPr>
              <a:t>废旧动力电池危害</a:t>
            </a:r>
            <a:endParaRPr lang="SimHei" altLang="SimHei" sz="1600"/>
          </a:p>
          <a:p>
            <a:pPr algn="l" rtl="0" eaLnBrk="0">
              <a:lnSpc>
                <a:spcPct val="101000"/>
              </a:lnSpc>
            </a:pPr>
            <a:endParaRPr lang="Arial" altLang="Arial" sz="900"/>
          </a:p>
          <a:p>
            <a:pPr algn="l" rtl="0" eaLnBrk="0">
              <a:lnSpc>
                <a:spcPct val="8771"/>
              </a:lnSpc>
            </a:pPr>
            <a:endParaRPr lang="Arial" altLang="Arial" sz="100"/>
          </a:p>
          <a:p>
            <a:pPr algn="r" rtl="0" eaLnBrk="0">
              <a:lnSpc>
                <a:spcPct val="96000"/>
              </a:lnSpc>
            </a:pPr>
            <a:r>
              <a:rPr sz="1400" b="1" kern="0" spc="-20">
                <a:solidFill>
                  <a:srgbClr val="000000">
                    <a:alpha val="100000"/>
                  </a:srgbClr>
                </a:solidFill>
                <a:latin typeface="SimHei"/>
                <a:ea typeface="SimHei"/>
                <a:cs typeface="SimHei"/>
              </a:rPr>
              <a:t>环境污染、影响人和动植物健康</a:t>
            </a:r>
            <a:endParaRPr lang="SimHei" altLang="SimHei" sz="1400"/>
          </a:p>
        </p:txBody>
      </p:sp>
      <p:grpSp>
        <p:nvGrpSpPr>
          <p:cNvPr id="2" name="group 2"/>
          <p:cNvGrpSpPr/>
          <p:nvPr/>
        </p:nvGrpSpPr>
        <p:grpSpPr>
          <a:xfrm rot="21600000">
            <a:off x="1104911" y="4076687"/>
            <a:ext cx="6756358" cy="196855"/>
            <a:chExt cx="6756358" cy="196855"/>
          </a:xfrm>
        </p:grpSpPr>
        <p:pic>
          <p:nvPicPr>
            <p:cNvPr id="48" name="picture 48"/>
            <p:cNvPicPr>
              <a:picLocks noChangeAspect="1"/>
            </p:cNvPicPr>
            <p:nvPr/>
          </p:nvPicPr>
          <p:blipFill>
            <a:blip r:embed="rId8"/>
            <a:stretch>
              <a:fillRect/>
            </a:stretch>
          </p:blipFill>
          <p:spPr>
            <a:xfrm rot="21600000">
              <a:off x="0" y="0"/>
              <a:ext cx="6756358" cy="196855"/>
            </a:xfrm>
            <a:prstGeom prst="rect">
              <a:avLst/>
            </a:prstGeom>
          </p:spPr>
        </p:pic>
        <p:sp>
          <p:nvSpPr>
            <p:cNvPr id="50" name="textbox 50"/>
            <p:cNvSpPr/>
            <p:nvPr/>
          </p:nvSpPr>
          <p:spPr>
            <a:xfrm>
              <a:off x="1308047" y="43053"/>
              <a:ext cx="725805" cy="16446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093"/>
                </a:lnSpc>
              </a:pPr>
              <a:r>
                <a:rPr sz="1300" kern="0" spc="-20" baseline="5158">
                  <a:solidFill>
                    <a:srgbClr val="D4736C">
                      <a:alpha val="100000"/>
                    </a:srgbClr>
                  </a:solidFill>
                  <a:latin typeface="SimHei"/>
                  <a:ea typeface="SimHei"/>
                  <a:cs typeface="SimHei"/>
                </a:rPr>
                <a:t>血</a:t>
              </a:r>
              <a:r>
                <a:rPr sz="800" kern="0" spc="-20">
                  <a:solidFill>
                    <a:srgbClr val="D4736C">
                      <a:alpha val="100000"/>
                    </a:srgbClr>
                  </a:solidFill>
                  <a:latin typeface="SimHei"/>
                  <a:ea typeface="SimHei"/>
                  <a:cs typeface="SimHei"/>
                </a:rPr>
                <a:t>   </a:t>
              </a:r>
              <a:r>
                <a:rPr sz="900" kern="0" spc="-20">
                  <a:solidFill>
                    <a:srgbClr val="FFFFFF">
                      <a:alpha val="100000"/>
                    </a:srgbClr>
                  </a:solidFill>
                  <a:latin typeface="LiSu"/>
                  <a:ea typeface="LiSu"/>
                  <a:cs typeface="LiSu"/>
                </a:rPr>
                <a:t>机构设置</a:t>
              </a:r>
              <a:endParaRPr lang="LiSu" altLang="LiSu" sz="900"/>
            </a:p>
          </p:txBody>
        </p:sp>
      </p:grpSp>
      <p:sp>
        <p:nvSpPr>
          <p:cNvPr id="52" name="textbox 52"/>
          <p:cNvSpPr/>
          <p:nvPr/>
        </p:nvSpPr>
        <p:spPr>
          <a:xfrm>
            <a:off x="3460717" y="3554387"/>
            <a:ext cx="2640964" cy="4000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2860"/>
              </a:lnSpc>
            </a:pPr>
            <a:endParaRPr lang="Arial" altLang="Arial" sz="100"/>
          </a:p>
          <a:p>
            <a:pPr marL="28575" algn="l" rtl="0" eaLnBrk="0">
              <a:lnSpc>
                <a:spcPct val="95000"/>
              </a:lnSpc>
            </a:pPr>
            <a:r>
              <a:rPr sz="2000" b="1" kern="0" spc="30">
                <a:solidFill>
                  <a:srgbClr val="000000">
                    <a:alpha val="100000"/>
                  </a:srgbClr>
                </a:solidFill>
                <a:latin typeface="SimHei"/>
                <a:ea typeface="SimHei"/>
                <a:cs typeface="SimHei"/>
              </a:rPr>
              <a:t>中华人民共和国商务部</a:t>
            </a:r>
            <a:endParaRPr lang="SimHei" altLang="SimHei" sz="2000"/>
          </a:p>
          <a:p>
            <a:pPr marL="12700" algn="l" rtl="0" eaLnBrk="0">
              <a:lnSpc>
                <a:spcPct val="87000"/>
              </a:lnSpc>
              <a:spcBef>
                <a:spcPts val="32"/>
              </a:spcBef>
            </a:pPr>
            <a:r>
              <a:rPr sz="600" kern="0" spc="20">
                <a:solidFill>
                  <a:srgbClr val="000000">
                    <a:alpha val="100000"/>
                  </a:srgbClr>
                </a:solidFill>
                <a:latin typeface="Arial"/>
                <a:ea typeface="Arial"/>
                <a:cs typeface="Arial"/>
              </a:rPr>
              <a:t>MINISTRY OF COMMERCE OF THE</a:t>
            </a:r>
            <a:r>
              <a:rPr sz="600" kern="0" spc="130">
                <a:solidFill>
                  <a:srgbClr val="000000">
                    <a:alpha val="100000"/>
                  </a:srgbClr>
                </a:solidFill>
                <a:latin typeface="Arial"/>
                <a:ea typeface="Arial"/>
                <a:cs typeface="Arial"/>
              </a:rPr>
              <a:t> </a:t>
            </a:r>
            <a:r>
              <a:rPr sz="600" kern="0" spc="20">
                <a:solidFill>
                  <a:srgbClr val="000000">
                    <a:alpha val="100000"/>
                  </a:srgbClr>
                </a:solidFill>
                <a:latin typeface="Arial"/>
                <a:ea typeface="Arial"/>
                <a:cs typeface="Arial"/>
              </a:rPr>
              <a:t>PEOPLE'S</a:t>
            </a:r>
            <a:r>
              <a:rPr sz="600" kern="0" spc="70">
                <a:solidFill>
                  <a:srgbClr val="000000">
                    <a:alpha val="100000"/>
                  </a:srgbClr>
                </a:solidFill>
                <a:latin typeface="Arial"/>
                <a:ea typeface="Arial"/>
                <a:cs typeface="Arial"/>
              </a:rPr>
              <a:t> </a:t>
            </a:r>
            <a:r>
              <a:rPr sz="600" kern="0" spc="20">
                <a:solidFill>
                  <a:srgbClr val="000000">
                    <a:alpha val="100000"/>
                  </a:srgbClr>
                </a:solidFill>
                <a:latin typeface="Arial"/>
                <a:ea typeface="Arial"/>
                <a:cs typeface="Arial"/>
              </a:rPr>
              <a:t>REPUBLIC OF</a:t>
            </a:r>
            <a:r>
              <a:rPr sz="600" kern="0" spc="40">
                <a:solidFill>
                  <a:srgbClr val="000000">
                    <a:alpha val="100000"/>
                  </a:srgbClr>
                </a:solidFill>
                <a:latin typeface="Arial"/>
                <a:ea typeface="Arial"/>
                <a:cs typeface="Arial"/>
              </a:rPr>
              <a:t> </a:t>
            </a:r>
            <a:r>
              <a:rPr sz="600" kern="0" spc="20">
                <a:solidFill>
                  <a:srgbClr val="000000">
                    <a:alpha val="100000"/>
                  </a:srgbClr>
                </a:solidFill>
                <a:latin typeface="Arial"/>
                <a:ea typeface="Arial"/>
                <a:cs typeface="Arial"/>
              </a:rPr>
              <a:t>CHINA</a:t>
            </a:r>
            <a:endParaRPr lang="Arial" altLang="Arial" sz="600"/>
          </a:p>
        </p:txBody>
      </p:sp>
      <p:sp>
        <p:nvSpPr>
          <p:cNvPr id="54" name="textbox 54"/>
          <p:cNvSpPr/>
          <p:nvPr/>
        </p:nvSpPr>
        <p:spPr>
          <a:xfrm>
            <a:off x="323872" y="2723177"/>
            <a:ext cx="1647189" cy="2667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670"/>
              </a:lnSpc>
            </a:pPr>
            <a:endParaRPr lang="Arial" altLang="Arial" sz="100"/>
          </a:p>
          <a:p>
            <a:pPr marL="12700" algn="l" rtl="0" eaLnBrk="0">
              <a:lnSpc>
                <a:spcPct val="99000"/>
              </a:lnSpc>
            </a:pPr>
            <a:r>
              <a:rPr sz="1600" kern="0" spc="120">
                <a:solidFill>
                  <a:srgbClr val="0000FF">
                    <a:alpha val="100000"/>
                  </a:srgbClr>
                </a:solidFill>
                <a:latin typeface="SimHei"/>
                <a:ea typeface="SimHei"/>
                <a:cs typeface="SimHei"/>
              </a:rPr>
              <a:t>口</a:t>
            </a:r>
            <a:r>
              <a:rPr sz="1600" kern="0" spc="-170">
                <a:solidFill>
                  <a:srgbClr val="0000FF">
                    <a:alpha val="100000"/>
                  </a:srgbClr>
                </a:solidFill>
                <a:latin typeface="SimHei"/>
                <a:ea typeface="SimHei"/>
                <a:cs typeface="SimHei"/>
              </a:rPr>
              <a:t> </a:t>
            </a:r>
            <a:r>
              <a:rPr sz="1600" b="1" kern="0" spc="120">
                <a:solidFill>
                  <a:srgbClr val="0000FF">
                    <a:alpha val="100000"/>
                  </a:srgbClr>
                </a:solidFill>
                <a:latin typeface="SimHei"/>
                <a:ea typeface="SimHei"/>
                <a:cs typeface="SimHei"/>
              </a:rPr>
              <a:t>法规强制要求</a:t>
            </a:r>
            <a:endParaRPr lang="SimHei" altLang="SimHei" sz="1600"/>
          </a:p>
        </p:txBody>
      </p:sp>
      <p:pic>
        <p:nvPicPr>
          <p:cNvPr id="56" name="picture 56"/>
          <p:cNvPicPr>
            <a:picLocks noChangeAspect="1"/>
          </p:cNvPicPr>
          <p:nvPr/>
        </p:nvPicPr>
        <p:blipFill>
          <a:blip r:embed="rId9"/>
          <a:stretch>
            <a:fillRect/>
          </a:stretch>
        </p:blipFill>
        <p:spPr>
          <a:xfrm rot="21600000">
            <a:off x="7854931" y="120671"/>
            <a:ext cx="1054098" cy="298417"/>
          </a:xfrm>
          <a:prstGeom prst="rect">
            <a:avLst/>
          </a:prstGeom>
        </p:spPr>
      </p:pic>
      <p:sp>
        <p:nvSpPr>
          <p:cNvPr id="58" name="textbox 58"/>
          <p:cNvSpPr/>
          <p:nvPr/>
        </p:nvSpPr>
        <p:spPr>
          <a:xfrm>
            <a:off x="5187962" y="806675"/>
            <a:ext cx="1640204" cy="2298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561"/>
              </a:lnSpc>
            </a:pPr>
            <a:endParaRPr lang="Arial" altLang="Arial" sz="100"/>
          </a:p>
          <a:p>
            <a:pPr marL="12700" algn="l" rtl="0" eaLnBrk="0">
              <a:lnSpc>
                <a:spcPct val="96000"/>
              </a:lnSpc>
            </a:pPr>
            <a:r>
              <a:rPr sz="1400" kern="0" spc="10">
                <a:solidFill>
                  <a:srgbClr val="000000">
                    <a:alpha val="100000"/>
                  </a:srgbClr>
                </a:solidFill>
                <a:latin typeface="SimHei"/>
                <a:ea typeface="SimHei"/>
                <a:cs typeface="SimHei"/>
              </a:rPr>
              <a:t>起火、爆炸安全隐患</a:t>
            </a:r>
            <a:endParaRPr lang="SimHei" altLang="SimHei" sz="1400"/>
          </a:p>
        </p:txBody>
      </p:sp>
      <p:pic>
        <p:nvPicPr>
          <p:cNvPr id="60" name="picture 60"/>
          <p:cNvPicPr>
            <a:picLocks noChangeAspect="1"/>
          </p:cNvPicPr>
          <p:nvPr/>
        </p:nvPicPr>
        <p:blipFill>
          <a:blip r:embed="rId10"/>
          <a:stretch>
            <a:fillRect/>
          </a:stretch>
        </p:blipFill>
        <p:spPr>
          <a:xfrm rot="21600000">
            <a:off x="2813043" y="3549667"/>
            <a:ext cx="533389" cy="419088"/>
          </a:xfrm>
          <a:prstGeom prst="rect">
            <a:avLst/>
          </a:prstGeom>
        </p:spPr>
      </p:pic>
      <p:sp>
        <p:nvSpPr>
          <p:cNvPr id="62" name="textbox 62"/>
          <p:cNvSpPr/>
          <p:nvPr/>
        </p:nvSpPr>
        <p:spPr>
          <a:xfrm>
            <a:off x="5816636" y="4132514"/>
            <a:ext cx="678815" cy="15621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414"/>
              </a:lnSpc>
            </a:pPr>
            <a:endParaRPr lang="Arial" altLang="Arial" sz="100"/>
          </a:p>
          <a:p>
            <a:pPr marL="12700" algn="l" rtl="0" eaLnBrk="0">
              <a:lnSpc>
                <a:spcPct val="95000"/>
              </a:lnSpc>
            </a:pPr>
            <a:r>
              <a:rPr sz="900" kern="0" spc="0">
                <a:solidFill>
                  <a:srgbClr val="FFFFFF">
                    <a:alpha val="100000"/>
                  </a:srgbClr>
                </a:solidFill>
                <a:latin typeface="SimSun"/>
                <a:ea typeface="SimSun"/>
                <a:cs typeface="SimSun"/>
              </a:rPr>
              <a:t>司</a:t>
            </a:r>
            <a:r>
              <a:rPr sz="900" kern="0" spc="170">
                <a:solidFill>
                  <a:srgbClr val="FFFFFF">
                    <a:alpha val="100000"/>
                  </a:srgbClr>
                </a:solidFill>
                <a:latin typeface="SimSun"/>
                <a:ea typeface="SimSun"/>
                <a:cs typeface="SimSun"/>
              </a:rPr>
              <a:t> </a:t>
            </a:r>
            <a:r>
              <a:rPr sz="900" kern="0" spc="0">
                <a:solidFill>
                  <a:srgbClr val="FFFFFF">
                    <a:alpha val="100000"/>
                  </a:srgbClr>
                </a:solidFill>
                <a:latin typeface="SimSun"/>
                <a:ea typeface="SimSun"/>
                <a:cs typeface="SimSun"/>
              </a:rPr>
              <a:t>互动交班</a:t>
            </a:r>
            <a:endParaRPr lang="SimSun" altLang="SimSun" sz="900"/>
          </a:p>
        </p:txBody>
      </p:sp>
      <p:sp>
        <p:nvSpPr>
          <p:cNvPr id="64" name="textbox 64"/>
          <p:cNvSpPr/>
          <p:nvPr/>
        </p:nvSpPr>
        <p:spPr>
          <a:xfrm>
            <a:off x="3805715" y="4092234"/>
            <a:ext cx="455294" cy="2000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9052"/>
              </a:lnSpc>
            </a:pPr>
            <a:endParaRPr lang="Arial" altLang="Arial" sz="100"/>
          </a:p>
          <a:p>
            <a:pPr marL="12700" algn="l" rtl="0" eaLnBrk="0">
              <a:lnSpc>
                <a:spcPct val="95000"/>
              </a:lnSpc>
            </a:pPr>
            <a:r>
              <a:rPr sz="1200" b="1" kern="0" spc="-60">
                <a:solidFill>
                  <a:srgbClr val="FFFFFF">
                    <a:alpha val="100000"/>
                  </a:srgbClr>
                </a:solidFill>
                <a:latin typeface="SimHei"/>
                <a:ea typeface="SimHei"/>
                <a:cs typeface="SimHei"/>
              </a:rPr>
              <a:t>务公开</a:t>
            </a:r>
            <a:endParaRPr lang="SimHei" altLang="SimHei" sz="1200"/>
          </a:p>
        </p:txBody>
      </p:sp>
      <p:sp>
        <p:nvSpPr>
          <p:cNvPr id="66" name="textbox 66"/>
          <p:cNvSpPr/>
          <p:nvPr/>
        </p:nvSpPr>
        <p:spPr>
          <a:xfrm>
            <a:off x="7162836" y="4124938"/>
            <a:ext cx="442594" cy="1568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625"/>
              </a:lnSpc>
            </a:pPr>
            <a:endParaRPr lang="Arial" altLang="Arial" sz="100"/>
          </a:p>
          <a:p>
            <a:pPr marL="12700" algn="l" rtl="0" eaLnBrk="0">
              <a:lnSpc>
                <a:spcPct val="95000"/>
              </a:lnSpc>
            </a:pPr>
            <a:r>
              <a:rPr sz="900" kern="0" spc="-80">
                <a:solidFill>
                  <a:srgbClr val="FFFFFF">
                    <a:alpha val="100000"/>
                  </a:srgbClr>
                </a:solidFill>
                <a:latin typeface="SimHei"/>
                <a:ea typeface="SimHei"/>
                <a:cs typeface="SimHei"/>
              </a:rPr>
              <a:t>公</a:t>
            </a:r>
            <a:r>
              <a:rPr sz="900" kern="0" spc="-70">
                <a:solidFill>
                  <a:srgbClr val="FFFFFF">
                    <a:alpha val="100000"/>
                  </a:srgbClr>
                </a:solidFill>
                <a:latin typeface="SimHei"/>
                <a:ea typeface="SimHei"/>
                <a:cs typeface="SimHei"/>
              </a:rPr>
              <a:t>共服</a:t>
            </a:r>
            <a:r>
              <a:rPr sz="900" kern="0" spc="-60">
                <a:solidFill>
                  <a:srgbClr val="FFFFFF">
                    <a:alpha val="100000"/>
                  </a:srgbClr>
                </a:solidFill>
                <a:latin typeface="SimHei"/>
                <a:ea typeface="SimHei"/>
                <a:cs typeface="SimHei"/>
              </a:rPr>
              <a:t>务</a:t>
            </a:r>
            <a:endParaRPr lang="SimHei" altLang="SimHei" sz="900"/>
          </a:p>
        </p:txBody>
      </p:sp>
      <p:sp>
        <p:nvSpPr>
          <p:cNvPr id="68" name="textbox 68"/>
          <p:cNvSpPr/>
          <p:nvPr/>
        </p:nvSpPr>
        <p:spPr>
          <a:xfrm>
            <a:off x="1092211" y="1989619"/>
            <a:ext cx="502284" cy="1174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918"/>
              </a:lnSpc>
            </a:pPr>
            <a:endParaRPr lang="Arial" altLang="Arial" sz="100"/>
          </a:p>
          <a:p>
            <a:pPr marL="12700" algn="l" rtl="0" eaLnBrk="0">
              <a:lnSpc>
                <a:spcPct val="100000"/>
              </a:lnSpc>
            </a:pPr>
            <a:r>
              <a:rPr sz="600" kern="0" spc="110">
                <a:solidFill>
                  <a:srgbClr val="000000">
                    <a:alpha val="100000"/>
                  </a:srgbClr>
                </a:solidFill>
                <a:latin typeface="SimSun"/>
                <a:ea typeface="SimSun"/>
                <a:cs typeface="SimSun"/>
              </a:rPr>
              <a:t>硬材(</a:t>
            </a:r>
            <a:r>
              <a:rPr sz="600" kern="0" spc="0">
                <a:solidFill>
                  <a:srgbClr val="000000">
                    <a:alpha val="100000"/>
                  </a:srgbClr>
                </a:solidFill>
                <a:latin typeface="SimSun"/>
                <a:ea typeface="SimSun"/>
                <a:cs typeface="SimSun"/>
              </a:rPr>
              <a:t>Cades</a:t>
            </a:r>
            <a:r>
              <a:rPr sz="600" kern="0" spc="110">
                <a:solidFill>
                  <a:srgbClr val="000000">
                    <a:alpha val="100000"/>
                  </a:srgbClr>
                </a:solidFill>
                <a:latin typeface="SimSun"/>
                <a:ea typeface="SimSun"/>
                <a:cs typeface="SimSun"/>
              </a:rPr>
              <a:t>,</a:t>
            </a:r>
            <a:endParaRPr lang="SimSun" altLang="SimSun" sz="600"/>
          </a:p>
        </p:txBody>
      </p:sp>
      <p:sp>
        <p:nvSpPr>
          <p:cNvPr id="70" name="textbox 70"/>
          <p:cNvSpPr/>
          <p:nvPr/>
        </p:nvSpPr>
        <p:spPr>
          <a:xfrm>
            <a:off x="1555768" y="4125738"/>
            <a:ext cx="351790" cy="1574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484"/>
              </a:lnSpc>
            </a:pPr>
            <a:endParaRPr lang="Arial" altLang="Arial" sz="100"/>
          </a:p>
          <a:p>
            <a:pPr marL="12700" algn="l" rtl="0" eaLnBrk="0">
              <a:lnSpc>
                <a:spcPct val="96000"/>
              </a:lnSpc>
            </a:pPr>
            <a:r>
              <a:rPr sz="900" kern="0" spc="-30">
                <a:solidFill>
                  <a:srgbClr val="FFFFFF">
                    <a:alpha val="100000"/>
                  </a:srgbClr>
                </a:solidFill>
                <a:latin typeface="SimHei"/>
                <a:ea typeface="SimHei"/>
                <a:cs typeface="SimHei"/>
              </a:rPr>
              <a:t>首  页</a:t>
            </a:r>
            <a:endParaRPr lang="SimHei" altLang="SimHei" sz="900"/>
          </a:p>
        </p:txBody>
      </p:sp>
      <p:sp>
        <p:nvSpPr>
          <p:cNvPr id="72" name="textbox 72"/>
          <p:cNvSpPr/>
          <p:nvPr/>
        </p:nvSpPr>
        <p:spPr>
          <a:xfrm>
            <a:off x="3511529" y="4092234"/>
            <a:ext cx="158750" cy="20574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417"/>
              </a:lnSpc>
            </a:pPr>
            <a:r>
              <a:rPr sz="1100" kern="0" spc="-60">
                <a:solidFill>
                  <a:srgbClr val="E4756D">
                    <a:alpha val="100000"/>
                  </a:srgbClr>
                </a:solidFill>
                <a:latin typeface="SimHei"/>
                <a:ea typeface="SimHei"/>
                <a:cs typeface="SimHei"/>
              </a:rPr>
              <a:t>巨</a:t>
            </a:r>
            <a:endParaRPr lang="SimHei" altLang="SimHei"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4" name="picture 74"/>
          <p:cNvPicPr>
            <a:picLocks noChangeAspect="1"/>
          </p:cNvPicPr>
          <p:nvPr/>
        </p:nvPicPr>
        <p:blipFill>
          <a:blip r:embed="rId2"/>
          <a:stretch>
            <a:fillRect/>
          </a:stretch>
        </p:blipFill>
        <p:spPr>
          <a:xfrm rot="21600000">
            <a:off x="0" y="0"/>
            <a:ext cx="9188450" cy="5137150"/>
          </a:xfrm>
          <a:prstGeom prst="rect">
            <a:avLst/>
          </a:prstGeom>
        </p:spPr>
      </p:pic>
      <p:sp>
        <p:nvSpPr>
          <p:cNvPr id="76" name="textbox 76"/>
          <p:cNvSpPr/>
          <p:nvPr/>
        </p:nvSpPr>
        <p:spPr>
          <a:xfrm>
            <a:off x="444517" y="545967"/>
            <a:ext cx="8449309" cy="447738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878"/>
              </a:lnSpc>
            </a:pPr>
            <a:endParaRPr lang="Arial" altLang="Arial" sz="100"/>
          </a:p>
          <a:p>
            <a:pPr marL="15240" algn="l" rtl="0" eaLnBrk="0">
              <a:lnSpc>
                <a:spcPct val="99000"/>
              </a:lnSpc>
            </a:pPr>
            <a:r>
              <a:rPr sz="1600" b="1" kern="0" spc="110">
                <a:solidFill>
                  <a:srgbClr val="0000FF">
                    <a:alpha val="100000"/>
                  </a:srgbClr>
                </a:solidFill>
                <a:latin typeface="SimHei"/>
                <a:ea typeface="SimHei"/>
                <a:cs typeface="SimHei"/>
              </a:rPr>
              <a:t>口回收的主体：</a:t>
            </a:r>
            <a:endParaRPr lang="SimHei" altLang="SimHei" sz="1600"/>
          </a:p>
          <a:p>
            <a:pPr marL="12700" algn="l" rtl="0" eaLnBrk="0">
              <a:lnSpc>
                <a:spcPct val="111000"/>
              </a:lnSpc>
              <a:spcBef>
                <a:spcPts val="775"/>
              </a:spcBef>
            </a:pPr>
            <a:r>
              <a:rPr sz="1600" kern="0" spc="10">
                <a:solidFill>
                  <a:srgbClr val="000000">
                    <a:alpha val="100000"/>
                  </a:srgbClr>
                </a:solidFill>
                <a:latin typeface="SimHei"/>
                <a:ea typeface="SimHei"/>
                <a:cs typeface="SimHei"/>
              </a:rPr>
              <a:t>(1)经使用后剩余容量</a:t>
            </a:r>
            <a:r>
              <a:rPr sz="1600" kern="0" spc="0">
                <a:solidFill>
                  <a:srgbClr val="000000">
                    <a:alpha val="100000"/>
                  </a:srgbClr>
                </a:solidFill>
                <a:latin typeface="SimHei"/>
                <a:ea typeface="SimHei"/>
                <a:cs typeface="SimHei"/>
              </a:rPr>
              <a:t>或充放电性能无法保障电动汽车正常行驶，或因其他原因拆卸后不      </a:t>
            </a:r>
            <a:r>
              <a:rPr sz="1600" kern="0" spc="-30">
                <a:solidFill>
                  <a:srgbClr val="000000">
                    <a:alpha val="100000"/>
                  </a:srgbClr>
                </a:solidFill>
                <a:latin typeface="SimHei"/>
                <a:ea typeface="SimHei"/>
                <a:cs typeface="SimHei"/>
              </a:rPr>
              <a:t>再使用的动力蓄电池。</a:t>
            </a:r>
            <a:endParaRPr lang="SimHei" altLang="SimHei" sz="1600"/>
          </a:p>
          <a:p>
            <a:pPr marL="12700" algn="l" rtl="0" eaLnBrk="0">
              <a:lnSpc>
                <a:spcPct val="98000"/>
              </a:lnSpc>
              <a:spcBef>
                <a:spcPts val="419"/>
              </a:spcBef>
            </a:pPr>
            <a:r>
              <a:rPr sz="1600" kern="0" spc="-70">
                <a:solidFill>
                  <a:srgbClr val="000000">
                    <a:alpha val="100000"/>
                  </a:srgbClr>
                </a:solidFill>
                <a:latin typeface="SimHei"/>
                <a:ea typeface="SimHei"/>
                <a:cs typeface="SimHei"/>
              </a:rPr>
              <a:t>(2)报废电动汽车上的动力蓄电池。</a:t>
            </a:r>
            <a:endParaRPr lang="SimHei" altLang="SimHei" sz="1600"/>
          </a:p>
          <a:p>
            <a:pPr marL="12700" algn="l" rtl="0" eaLnBrk="0">
              <a:lnSpc>
                <a:spcPct val="98000"/>
              </a:lnSpc>
              <a:spcBef>
                <a:spcPts val="468"/>
              </a:spcBef>
            </a:pPr>
            <a:r>
              <a:rPr sz="1600" kern="0" spc="-40">
                <a:solidFill>
                  <a:srgbClr val="000000">
                    <a:alpha val="100000"/>
                  </a:srgbClr>
                </a:solidFill>
                <a:latin typeface="SimHei"/>
                <a:ea typeface="SimHei"/>
                <a:cs typeface="SimHei"/>
              </a:rPr>
              <a:t>(3)电池生产企业生产过程中报废的动力蓄电池。</a:t>
            </a:r>
            <a:endParaRPr lang="SimHei" altLang="SimHei" sz="1600"/>
          </a:p>
          <a:p>
            <a:pPr marL="12700" algn="l" rtl="0" eaLnBrk="0">
              <a:lnSpc>
                <a:spcPts val="1992"/>
              </a:lnSpc>
              <a:spcBef>
                <a:spcPts val="367"/>
              </a:spcBef>
            </a:pPr>
            <a:r>
              <a:rPr sz="1600" kern="0" spc="-40">
                <a:solidFill>
                  <a:srgbClr val="000000">
                    <a:alpha val="100000"/>
                  </a:srgbClr>
                </a:solidFill>
                <a:latin typeface="SimHei"/>
                <a:ea typeface="SimHei"/>
                <a:cs typeface="SimHei"/>
              </a:rPr>
              <a:t>(4)经梯次利用后报废的动力蓄电池。                                    </a:t>
            </a:r>
            <a:r>
              <a:rPr sz="1600" kern="0" spc="-40" baseline="-11543">
                <a:solidFill>
                  <a:srgbClr val="000000">
                    <a:alpha val="100000"/>
                  </a:srgbClr>
                </a:solidFill>
                <a:latin typeface="SimSun"/>
                <a:ea typeface="SimSun"/>
                <a:cs typeface="SimSun"/>
              </a:rPr>
              <a:t>再生</a:t>
            </a:r>
            <a:r>
              <a:rPr sz="1000" kern="0" spc="-50">
                <a:solidFill>
                  <a:srgbClr val="000000">
                    <a:alpha val="100000"/>
                  </a:srgbClr>
                </a:solidFill>
                <a:latin typeface="SimSun"/>
                <a:ea typeface="SimSun"/>
                <a:cs typeface="SimSun"/>
              </a:rPr>
              <a:t>        </a:t>
            </a:r>
            <a:r>
              <a:rPr sz="1600" kern="0" spc="-50" baseline="-11543">
                <a:solidFill>
                  <a:srgbClr val="000000">
                    <a:alpha val="100000"/>
                  </a:srgbClr>
                </a:solidFill>
                <a:latin typeface="SimSun"/>
                <a:ea typeface="SimSun"/>
                <a:cs typeface="SimSun"/>
              </a:rPr>
              <a:t>原材</a:t>
            </a:r>
            <a:endParaRPr lang="SimSun" altLang="SimSun" sz="1600" baseline="-11543"/>
          </a:p>
          <a:p>
            <a:pPr marL="12700" algn="l" rtl="0" eaLnBrk="0">
              <a:lnSpc>
                <a:spcPts val="2037"/>
              </a:lnSpc>
              <a:spcBef>
                <a:spcPts val="154"/>
              </a:spcBef>
            </a:pPr>
            <a:r>
              <a:rPr sz="1600" kern="0" spc="-40">
                <a:solidFill>
                  <a:srgbClr val="000000">
                    <a:alpha val="100000"/>
                  </a:srgbClr>
                </a:solidFill>
                <a:latin typeface="SimHei"/>
                <a:ea typeface="SimHei"/>
                <a:cs typeface="SimHei"/>
              </a:rPr>
              <a:t>(5)其他需回收利用的动力蓄电池。                                      </a:t>
            </a:r>
            <a:r>
              <a:rPr sz="1600" kern="0" spc="-40" baseline="41430">
                <a:solidFill>
                  <a:srgbClr val="000000">
                    <a:alpha val="100000"/>
                  </a:srgbClr>
                </a:solidFill>
                <a:latin typeface="SimSun"/>
                <a:ea typeface="SimSun"/>
                <a:cs typeface="SimSun"/>
              </a:rPr>
              <a:t>利用</a:t>
            </a:r>
            <a:r>
              <a:rPr sz="1000" kern="0" spc="-40">
                <a:solidFill>
                  <a:srgbClr val="000000">
                    <a:alpha val="100000"/>
                  </a:srgbClr>
                </a:solidFill>
                <a:latin typeface="SimSun"/>
                <a:ea typeface="SimSun"/>
                <a:cs typeface="SimSun"/>
              </a:rPr>
              <a:t>         </a:t>
            </a:r>
            <a:r>
              <a:rPr sz="1600" kern="0" spc="-40" baseline="38175">
                <a:solidFill>
                  <a:srgbClr val="000000">
                    <a:alpha val="100000"/>
                  </a:srgbClr>
                </a:solidFill>
                <a:latin typeface="SimSun"/>
                <a:ea typeface="SimSun"/>
                <a:cs typeface="SimSun"/>
              </a:rPr>
              <a:t>料</a:t>
            </a:r>
            <a:endParaRPr lang="SimSun" altLang="SimSun" sz="1600" baseline="38175"/>
          </a:p>
          <a:p>
            <a:pPr marL="15240" algn="l" rtl="0" eaLnBrk="0">
              <a:lnSpc>
                <a:spcPct val="87000"/>
              </a:lnSpc>
              <a:spcBef>
                <a:spcPts val="1286"/>
              </a:spcBef>
            </a:pPr>
            <a:r>
              <a:rPr sz="1600" b="1" kern="0" spc="70">
                <a:solidFill>
                  <a:srgbClr val="0000FF">
                    <a:alpha val="100000"/>
                  </a:srgbClr>
                </a:solidFill>
                <a:latin typeface="SimHei"/>
                <a:ea typeface="SimHei"/>
                <a:cs typeface="SimHei"/>
              </a:rPr>
              <a:t>口处置方式：</a:t>
            </a:r>
            <a:r>
              <a:rPr sz="1600" kern="0" spc="10">
                <a:solidFill>
                  <a:srgbClr val="0000FF">
                    <a:alpha val="100000"/>
                  </a:srgbClr>
                </a:solidFill>
                <a:latin typeface="SimHei"/>
                <a:ea typeface="SimHei"/>
                <a:cs typeface="SimHei"/>
              </a:rPr>
              <a:t>                                          </a:t>
            </a:r>
            <a:r>
              <a:rPr sz="1100" kern="0" spc="70" baseline="-4735">
                <a:solidFill>
                  <a:srgbClr val="000000">
                    <a:alpha val="100000"/>
                  </a:srgbClr>
                </a:solidFill>
                <a:latin typeface="SimSun"/>
                <a:ea typeface="SimSun"/>
                <a:cs typeface="SimSun"/>
              </a:rPr>
              <a:t>剩余价值</a:t>
            </a:r>
            <a:r>
              <a:rPr sz="1100" kern="0" spc="60" baseline="-4735">
                <a:solidFill>
                  <a:srgbClr val="000000">
                    <a:alpha val="100000"/>
                  </a:srgbClr>
                </a:solidFill>
                <a:latin typeface="SimSun"/>
                <a:ea typeface="SimSun"/>
                <a:cs typeface="SimSun"/>
              </a:rPr>
              <a:t>评估</a:t>
            </a:r>
            <a:endParaRPr lang="SimSun" altLang="SimSun" sz="1100" baseline="-4735"/>
          </a:p>
          <a:p>
            <a:pPr marL="15240" algn="l" rtl="0" eaLnBrk="0">
              <a:lnSpc>
                <a:spcPct val="91000"/>
              </a:lnSpc>
              <a:spcBef>
                <a:spcPts val="965"/>
              </a:spcBef>
            </a:pPr>
            <a:r>
              <a:rPr sz="1600" b="1" kern="0" spc="10">
                <a:solidFill>
                  <a:srgbClr val="000000">
                    <a:alpha val="100000"/>
                  </a:srgbClr>
                </a:solidFill>
                <a:latin typeface="SimHei"/>
                <a:ea typeface="SimHei"/>
                <a:cs typeface="SimHei"/>
              </a:rPr>
              <a:t>梯次利用：</a:t>
            </a:r>
            <a:r>
              <a:rPr sz="1600" kern="0" spc="10">
                <a:solidFill>
                  <a:srgbClr val="000000">
                    <a:alpha val="100000"/>
                  </a:srgbClr>
                </a:solidFill>
                <a:latin typeface="SimHei"/>
                <a:ea typeface="SimHei"/>
                <a:cs typeface="SimHei"/>
              </a:rPr>
              <a:t>将废旧动力蓄电池</a:t>
            </a:r>
            <a:r>
              <a:rPr sz="1600" kern="0" spc="0">
                <a:solidFill>
                  <a:srgbClr val="000000">
                    <a:alpha val="100000"/>
                  </a:srgbClr>
                </a:solidFill>
                <a:latin typeface="SimHei"/>
                <a:ea typeface="SimHei"/>
                <a:cs typeface="SimHei"/>
              </a:rPr>
              <a:t>(或其中的蓄电池包/蓄电池                  </a:t>
            </a:r>
            <a:r>
              <a:rPr sz="1600" kern="0" spc="0" baseline="-13022">
                <a:solidFill>
                  <a:srgbClr val="A40000">
                    <a:alpha val="100000"/>
                  </a:srgbClr>
                </a:solidFill>
                <a:latin typeface="SimSun"/>
                <a:ea typeface="SimSun"/>
                <a:cs typeface="SimSun"/>
              </a:rPr>
              <a:t>周期</a:t>
            </a:r>
            <a:r>
              <a:rPr sz="1000" kern="0" spc="0">
                <a:solidFill>
                  <a:srgbClr val="A40000">
                    <a:alpha val="100000"/>
                  </a:srgbClr>
                </a:solidFill>
                <a:latin typeface="SimSun"/>
                <a:ea typeface="SimSun"/>
                <a:cs typeface="SimSun"/>
              </a:rPr>
              <a:t>       </a:t>
            </a:r>
            <a:r>
              <a:rPr sz="1600" kern="0" spc="0" baseline="3255">
                <a:solidFill>
                  <a:srgbClr val="000000">
                    <a:alpha val="100000"/>
                  </a:srgbClr>
                </a:solidFill>
                <a:latin typeface="SimSun"/>
                <a:ea typeface="SimSun"/>
                <a:cs typeface="SimSun"/>
              </a:rPr>
              <a:t>单体；</a:t>
            </a:r>
            <a:r>
              <a:rPr sz="1600" kern="0" spc="0" baseline="-13022">
                <a:solidFill>
                  <a:srgbClr val="000000">
                    <a:alpha val="100000"/>
                  </a:srgbClr>
                </a:solidFill>
                <a:latin typeface="STXinwei"/>
                <a:ea typeface="STXinwei"/>
                <a:cs typeface="STXinwei"/>
              </a:rPr>
              <a:t>材</a:t>
            </a:r>
            <a:r>
              <a:rPr sz="1000" kern="0" spc="0">
                <a:solidFill>
                  <a:srgbClr val="000000">
                    <a:alpha val="100000"/>
                  </a:srgbClr>
                </a:solidFill>
                <a:latin typeface="STXinwei"/>
                <a:ea typeface="STXinwei"/>
                <a:cs typeface="STXinwei"/>
              </a:rPr>
              <a:t>        </a:t>
            </a:r>
            <a:endParaRPr lang="STXinwei" altLang="STXinwei" sz="1000"/>
          </a:p>
          <a:p>
            <a:pPr marL="12700" algn="l" rtl="0" eaLnBrk="0">
              <a:lnSpc>
                <a:spcPct val="83000"/>
              </a:lnSpc>
              <a:spcBef>
                <a:spcPts val="350"/>
              </a:spcBef>
            </a:pPr>
            <a:r>
              <a:rPr sz="1600" kern="0" spc="40">
                <a:solidFill>
                  <a:srgbClr val="000000">
                    <a:alpha val="100000"/>
                  </a:srgbClr>
                </a:solidFill>
                <a:latin typeface="SimHei"/>
                <a:ea typeface="SimHei"/>
                <a:cs typeface="SimHei"/>
              </a:rPr>
              <a:t>模块/单体蓄电池)应用到其他</a:t>
            </a:r>
            <a:r>
              <a:rPr sz="1600" kern="0" spc="30">
                <a:solidFill>
                  <a:srgbClr val="000000">
                    <a:alpha val="100000"/>
                  </a:srgbClr>
                </a:solidFill>
                <a:latin typeface="SimHei"/>
                <a:ea typeface="SimHei"/>
                <a:cs typeface="SimHei"/>
              </a:rPr>
              <a:t>领域的过程，可以一级利用</a:t>
            </a:r>
            <a:endParaRPr lang="SimHei" altLang="SimHei" sz="1600"/>
          </a:p>
          <a:p>
            <a:pPr marL="12700" algn="l" rtl="0" eaLnBrk="0">
              <a:lnSpc>
                <a:spcPct val="100000"/>
              </a:lnSpc>
              <a:spcBef>
                <a:spcPts val="7"/>
              </a:spcBef>
            </a:pPr>
            <a:r>
              <a:rPr sz="1600" kern="0" spc="-130">
                <a:solidFill>
                  <a:srgbClr val="000000">
                    <a:alpha val="100000"/>
                  </a:srgbClr>
                </a:solidFill>
                <a:latin typeface="SimHei"/>
                <a:ea typeface="SimHei"/>
                <a:cs typeface="SimHei"/>
              </a:rPr>
              <a:t>也可以多级利用。</a:t>
            </a:r>
            <a:endParaRPr lang="SimHei" altLang="SimHei" sz="1600"/>
          </a:p>
          <a:p>
            <a:pPr marL="15240" algn="l" rtl="0" eaLnBrk="0">
              <a:lnSpc>
                <a:spcPct val="93000"/>
              </a:lnSpc>
              <a:spcBef>
                <a:spcPts val="2"/>
              </a:spcBef>
            </a:pPr>
            <a:r>
              <a:rPr sz="1600" b="1" kern="0" spc="-20">
                <a:solidFill>
                  <a:srgbClr val="000000">
                    <a:alpha val="100000"/>
                  </a:srgbClr>
                </a:solidFill>
                <a:latin typeface="SimHei"/>
                <a:ea typeface="SimHei"/>
                <a:cs typeface="SimHei"/>
              </a:rPr>
              <a:t>再生利用：</a:t>
            </a:r>
            <a:r>
              <a:rPr sz="1600" kern="0" spc="-20">
                <a:solidFill>
                  <a:srgbClr val="000000">
                    <a:alpha val="100000"/>
                  </a:srgbClr>
                </a:solidFill>
                <a:latin typeface="SimHei"/>
                <a:ea typeface="SimHei"/>
                <a:cs typeface="SimHei"/>
              </a:rPr>
              <a:t> 对废旧动力蓄电池进行拆解、破碎、分离、提</a:t>
            </a:r>
            <a:r>
              <a:rPr sz="1600" kern="0" spc="30">
                <a:solidFill>
                  <a:srgbClr val="000000">
                    <a:alpha val="100000"/>
                  </a:srgbClr>
                </a:solidFill>
                <a:latin typeface="SimHei"/>
                <a:ea typeface="SimHei"/>
                <a:cs typeface="SimHei"/>
              </a:rPr>
              <a:t>              </a:t>
            </a:r>
            <a:r>
              <a:rPr sz="1600" kern="0" spc="20">
                <a:solidFill>
                  <a:srgbClr val="000000">
                    <a:alpha val="100000"/>
                  </a:srgbClr>
                </a:solidFill>
                <a:latin typeface="SimHei"/>
                <a:ea typeface="SimHei"/>
                <a:cs typeface="SimHei"/>
              </a:rPr>
              <a:t> </a:t>
            </a:r>
            <a:r>
              <a:rPr sz="1600" kern="0" spc="-20" baseline="9766">
                <a:solidFill>
                  <a:srgbClr val="000000">
                    <a:alpha val="100000"/>
                  </a:srgbClr>
                </a:solidFill>
                <a:latin typeface="SimSun"/>
                <a:ea typeface="SimSun"/>
                <a:cs typeface="SimSun"/>
              </a:rPr>
              <a:t>整车</a:t>
            </a:r>
            <a:r>
              <a:rPr sz="1000" kern="0" spc="40">
                <a:solidFill>
                  <a:srgbClr val="000000">
                    <a:alpha val="100000"/>
                  </a:srgbClr>
                </a:solidFill>
                <a:latin typeface="SimSun"/>
                <a:ea typeface="SimSun"/>
                <a:cs typeface="SimSun"/>
              </a:rPr>
              <a:t>       </a:t>
            </a:r>
            <a:r>
              <a:rPr sz="1600" kern="0" spc="-30" baseline="39066">
                <a:solidFill>
                  <a:srgbClr val="000000">
                    <a:alpha val="100000"/>
                  </a:srgbClr>
                </a:solidFill>
                <a:latin typeface="SimSun"/>
                <a:ea typeface="SimSun"/>
                <a:cs typeface="SimSun"/>
              </a:rPr>
              <a:t>电</a:t>
            </a:r>
            <a:r>
              <a:rPr sz="1000" kern="0" spc="-190">
                <a:solidFill>
                  <a:srgbClr val="000000">
                    <a:alpha val="100000"/>
                  </a:srgbClr>
                </a:solidFill>
                <a:latin typeface="SimSun"/>
                <a:ea typeface="SimSun"/>
                <a:cs typeface="SimSun"/>
              </a:rPr>
              <a:t> </a:t>
            </a:r>
            <a:r>
              <a:rPr sz="1600" kern="0" spc="-30" baseline="39066">
                <a:solidFill>
                  <a:srgbClr val="000000">
                    <a:alpha val="100000"/>
                  </a:srgbClr>
                </a:solidFill>
                <a:latin typeface="SimSun"/>
                <a:ea typeface="SimSun"/>
                <a:cs typeface="SimSun"/>
              </a:rPr>
              <a:t>池</a:t>
            </a:r>
            <a:endParaRPr lang="SimSun" altLang="SimSun" sz="1600" baseline="39066"/>
          </a:p>
          <a:p>
            <a:pPr marL="12700" algn="l" rtl="0" eaLnBrk="0">
              <a:lnSpc>
                <a:spcPct val="95000"/>
              </a:lnSpc>
              <a:spcBef>
                <a:spcPts val="212"/>
              </a:spcBef>
            </a:pPr>
            <a:r>
              <a:rPr sz="1600" kern="0" spc="-50">
                <a:solidFill>
                  <a:srgbClr val="000000">
                    <a:alpha val="100000"/>
                  </a:srgbClr>
                </a:solidFill>
                <a:latin typeface="SimHei"/>
                <a:ea typeface="SimHei"/>
                <a:cs typeface="SimHei"/>
              </a:rPr>
              <a:t>纯、冶炼等处理，进行资源化</a:t>
            </a:r>
            <a:r>
              <a:rPr sz="1600" kern="0" spc="-60">
                <a:solidFill>
                  <a:srgbClr val="000000">
                    <a:alpha val="100000"/>
                  </a:srgbClr>
                </a:solidFill>
                <a:latin typeface="SimHei"/>
                <a:ea typeface="SimHei"/>
                <a:cs typeface="SimHei"/>
              </a:rPr>
              <a:t>利用的过程。</a:t>
            </a:r>
            <a:endParaRPr lang="SimHei" altLang="SimHei" sz="1600"/>
          </a:p>
          <a:p>
            <a:pPr algn="l" rtl="0" eaLnBrk="0">
              <a:lnSpc>
                <a:spcPct val="107000"/>
              </a:lnSpc>
            </a:pPr>
            <a:endParaRPr lang="Arial" altLang="Arial" sz="1000"/>
          </a:p>
          <a:p>
            <a:pPr marL="672465" algn="l" rtl="0" eaLnBrk="0">
              <a:lnSpc>
                <a:spcPct val="89000"/>
              </a:lnSpc>
              <a:spcBef>
                <a:spcPts val="305"/>
              </a:spcBef>
            </a:pPr>
            <a:r>
              <a:rPr sz="1000" kern="0" spc="180">
                <a:solidFill>
                  <a:srgbClr val="FF0000">
                    <a:alpha val="100000"/>
                  </a:srgbClr>
                </a:solidFill>
                <a:latin typeface="SimHei"/>
                <a:ea typeface="SimHei"/>
                <a:cs typeface="SimHei"/>
              </a:rPr>
              <a:t>注 ：</a:t>
            </a:r>
            <a:r>
              <a:rPr sz="1000" kern="0" spc="180">
                <a:solidFill>
                  <a:srgbClr val="000000">
                    <a:alpha val="100000"/>
                  </a:srgbClr>
                </a:solidFill>
                <a:latin typeface="SimHei"/>
                <a:ea typeface="SimHei"/>
                <a:cs typeface="SimHei"/>
              </a:rPr>
              <a:t>动力蓄电池为电动汽车提供能量的蓄电池，  包括锂</a:t>
            </a:r>
            <a:r>
              <a:rPr sz="1000" kern="0" spc="170">
                <a:solidFill>
                  <a:srgbClr val="000000">
                    <a:alpha val="100000"/>
                  </a:srgbClr>
                </a:solidFill>
                <a:latin typeface="SimHei"/>
                <a:ea typeface="SimHei"/>
                <a:cs typeface="SimHei"/>
              </a:rPr>
              <a:t>离子蓄电池、镍氢蓄电池等，</a:t>
            </a:r>
            <a:r>
              <a:rPr sz="1000" kern="0" spc="170">
                <a:solidFill>
                  <a:srgbClr val="FF0000">
                    <a:alpha val="100000"/>
                  </a:srgbClr>
                </a:solidFill>
                <a:latin typeface="SimHei"/>
                <a:ea typeface="SimHei"/>
                <a:cs typeface="SimHei"/>
              </a:rPr>
              <a:t>不含铅酸蓄电池。</a:t>
            </a:r>
            <a:endParaRPr lang="SimHei" altLang="SimHei" sz="1000"/>
          </a:p>
          <a:p>
            <a:pPr marL="1720214" algn="l" rtl="0" eaLnBrk="0">
              <a:lnSpc>
                <a:spcPts val="2895"/>
              </a:lnSpc>
            </a:pPr>
            <a:r>
              <a:rPr sz="1000" kern="0" spc="-10">
                <a:solidFill>
                  <a:srgbClr val="000000">
                    <a:alpha val="100000"/>
                  </a:srgbClr>
                </a:solidFill>
                <a:latin typeface="SimHei"/>
                <a:ea typeface="SimHei"/>
                <a:cs typeface="SimHei"/>
              </a:rPr>
              <a:t>山东重工集团     </a:t>
            </a:r>
            <a:r>
              <a:rPr sz="1000" kern="0" spc="-10">
                <a:solidFill>
                  <a:srgbClr val="000000">
                    <a:alpha val="100000"/>
                  </a:srgbClr>
                </a:solidFill>
                <a:latin typeface="Arial"/>
                <a:ea typeface="Arial"/>
                <a:cs typeface="Arial"/>
              </a:rPr>
              <a:t>Shandong</a:t>
            </a:r>
            <a:r>
              <a:rPr sz="1000" kern="0" spc="11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Industry Group</a:t>
            </a:r>
            <a:endParaRPr lang="Arial" altLang="Arial" sz="1000"/>
          </a:p>
        </p:txBody>
      </p:sp>
      <p:sp>
        <p:nvSpPr>
          <p:cNvPr id="78" name="textbox 78"/>
          <p:cNvSpPr/>
          <p:nvPr/>
        </p:nvSpPr>
        <p:spPr>
          <a:xfrm>
            <a:off x="6568557" y="3272551"/>
            <a:ext cx="113029" cy="1250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424"/>
              </a:lnSpc>
            </a:pPr>
            <a:endParaRPr lang="Arial" altLang="Arial" sz="100"/>
          </a:p>
          <a:p>
            <a:pPr marL="12700" algn="l" rtl="0" eaLnBrk="0">
              <a:lnSpc>
                <a:spcPct val="93000"/>
              </a:lnSpc>
            </a:pPr>
            <a:r>
              <a:rPr sz="700" kern="0" spc="-10">
                <a:solidFill>
                  <a:srgbClr val="000000">
                    <a:alpha val="100000"/>
                  </a:srgbClr>
                </a:solidFill>
                <a:latin typeface="SimSun"/>
                <a:ea typeface="SimSun"/>
                <a:cs typeface="SimSun"/>
              </a:rPr>
              <a:t>究</a:t>
            </a:r>
            <a:endParaRPr lang="SimSun" altLang="SimSun" sz="700"/>
          </a:p>
        </p:txBody>
      </p:sp>
      <p:sp>
        <p:nvSpPr>
          <p:cNvPr id="80" name="textbox 80"/>
          <p:cNvSpPr/>
          <p:nvPr/>
        </p:nvSpPr>
        <p:spPr>
          <a:xfrm>
            <a:off x="6436660" y="3144464"/>
            <a:ext cx="113029" cy="1250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424"/>
              </a:lnSpc>
            </a:pPr>
            <a:endParaRPr lang="Arial" altLang="Arial" sz="100"/>
          </a:p>
          <a:p>
            <a:pPr marL="12700" algn="l" rtl="0" eaLnBrk="0">
              <a:lnSpc>
                <a:spcPct val="93000"/>
              </a:lnSpc>
            </a:pPr>
            <a:r>
              <a:rPr sz="700" kern="0" spc="-10">
                <a:solidFill>
                  <a:srgbClr val="000000">
                    <a:alpha val="100000"/>
                  </a:srgbClr>
                </a:solidFill>
                <a:latin typeface="SimSun"/>
                <a:ea typeface="SimSun"/>
                <a:cs typeface="SimSun"/>
              </a:rPr>
              <a:t>究</a:t>
            </a:r>
            <a:endParaRPr lang="SimSun" altLang="SimSun" sz="700"/>
          </a:p>
        </p:txBody>
      </p:sp>
      <p:sp>
        <p:nvSpPr>
          <p:cNvPr id="82" name="textbox 82"/>
          <p:cNvSpPr/>
          <p:nvPr/>
        </p:nvSpPr>
        <p:spPr>
          <a:xfrm>
            <a:off x="6000772" y="3272551"/>
            <a:ext cx="585469" cy="1257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982"/>
              </a:lnSpc>
            </a:pPr>
            <a:endParaRPr lang="Arial" altLang="Arial" sz="100"/>
          </a:p>
          <a:p>
            <a:pPr marL="12700" algn="l" rtl="0" eaLnBrk="0">
              <a:lnSpc>
                <a:spcPct val="94000"/>
              </a:lnSpc>
            </a:pPr>
            <a:r>
              <a:rPr sz="700" kern="0" spc="30">
                <a:solidFill>
                  <a:srgbClr val="000000">
                    <a:alpha val="100000"/>
                  </a:srgbClr>
                </a:solidFill>
                <a:latin typeface="SimSun"/>
                <a:ea typeface="SimSun"/>
                <a:cs typeface="SimSun"/>
              </a:rPr>
              <a:t>●退投应用研</a:t>
            </a:r>
            <a:endParaRPr lang="SimSun" altLang="SimSun" sz="700"/>
          </a:p>
        </p:txBody>
      </p:sp>
      <p:sp>
        <p:nvSpPr>
          <p:cNvPr id="84" name="textbox 84"/>
          <p:cNvSpPr/>
          <p:nvPr/>
        </p:nvSpPr>
        <p:spPr>
          <a:xfrm>
            <a:off x="5868875" y="3144464"/>
            <a:ext cx="585469" cy="1250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703"/>
              </a:lnSpc>
            </a:pPr>
            <a:endParaRPr lang="Arial" altLang="Arial" sz="100"/>
          </a:p>
          <a:p>
            <a:pPr marL="12700" algn="l" rtl="0" eaLnBrk="0">
              <a:lnSpc>
                <a:spcPct val="93000"/>
              </a:lnSpc>
            </a:pPr>
            <a:r>
              <a:rPr sz="700" kern="0" spc="30">
                <a:solidFill>
                  <a:srgbClr val="000000">
                    <a:alpha val="100000"/>
                  </a:srgbClr>
                </a:solidFill>
                <a:latin typeface="SimSun"/>
                <a:ea typeface="SimSun"/>
                <a:cs typeface="SimSun"/>
              </a:rPr>
              <a:t>●电池特性研</a:t>
            </a:r>
            <a:endParaRPr lang="SimSun" altLang="SimSun" sz="700"/>
          </a:p>
        </p:txBody>
      </p:sp>
      <p:sp>
        <p:nvSpPr>
          <p:cNvPr id="86" name="textbox 86"/>
          <p:cNvSpPr/>
          <p:nvPr/>
        </p:nvSpPr>
        <p:spPr>
          <a:xfrm>
            <a:off x="6000772" y="2998671"/>
            <a:ext cx="109220" cy="1409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906"/>
              </a:lnSpc>
            </a:pPr>
            <a:r>
              <a:rPr sz="700" kern="0" spc="-10">
                <a:solidFill>
                  <a:srgbClr val="000000">
                    <a:alpha val="100000"/>
                  </a:srgbClr>
                </a:solidFill>
                <a:latin typeface="SimSun"/>
                <a:ea typeface="SimSun"/>
                <a:cs typeface="SimSun"/>
              </a:rPr>
              <a:t>●</a:t>
            </a:r>
            <a:endParaRPr lang="SimSun" altLang="SimSun" sz="700"/>
          </a:p>
        </p:txBody>
      </p:sp>
      <p:sp>
        <p:nvSpPr>
          <p:cNvPr id="88" name="textbox 88"/>
          <p:cNvSpPr/>
          <p:nvPr/>
        </p:nvSpPr>
        <p:spPr>
          <a:xfrm>
            <a:off x="5977595" y="2872563"/>
            <a:ext cx="109220" cy="1409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906"/>
              </a:lnSpc>
            </a:pPr>
            <a:r>
              <a:rPr sz="700" kern="0" spc="-10">
                <a:solidFill>
                  <a:srgbClr val="000000">
                    <a:alpha val="100000"/>
                  </a:srgbClr>
                </a:solidFill>
                <a:latin typeface="SimSun"/>
                <a:ea typeface="SimSun"/>
                <a:cs typeface="SimSun"/>
              </a:rPr>
              <a:t>●</a:t>
            </a:r>
            <a:endParaRPr lang="SimSun" altLang="SimSun" sz="700"/>
          </a:p>
        </p:txBody>
      </p:sp>
      <p:sp>
        <p:nvSpPr>
          <p:cNvPr id="90" name="textbox 90"/>
          <p:cNvSpPr/>
          <p:nvPr/>
        </p:nvSpPr>
        <p:spPr>
          <a:xfrm>
            <a:off x="6088212" y="2970804"/>
            <a:ext cx="2478404" cy="1670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393"/>
              </a:lnSpc>
            </a:pPr>
            <a:endParaRPr lang="Arial" altLang="Arial" sz="100"/>
          </a:p>
          <a:p>
            <a:pPr marL="12700" algn="l" rtl="0" eaLnBrk="0">
              <a:lnSpc>
                <a:spcPct val="93000"/>
              </a:lnSpc>
            </a:pPr>
            <a:r>
              <a:rPr sz="700" kern="0" spc="0">
                <a:solidFill>
                  <a:srgbClr val="000000">
                    <a:alpha val="100000"/>
                  </a:srgbClr>
                </a:solidFill>
                <a:latin typeface="SimSun"/>
                <a:ea typeface="SimSun"/>
                <a:cs typeface="SimSun"/>
              </a:rPr>
              <a:t>S0H</a:t>
            </a:r>
            <a:r>
              <a:rPr sz="700" kern="0" spc="-100">
                <a:solidFill>
                  <a:srgbClr val="000000">
                    <a:alpha val="100000"/>
                  </a:srgbClr>
                </a:solidFill>
                <a:latin typeface="SimSun"/>
                <a:ea typeface="SimSun"/>
                <a:cs typeface="SimSun"/>
              </a:rPr>
              <a:t> </a:t>
            </a:r>
            <a:r>
              <a:rPr sz="700" kern="0" spc="0">
                <a:solidFill>
                  <a:srgbClr val="000000">
                    <a:alpha val="100000"/>
                  </a:srgbClr>
                </a:solidFill>
                <a:latin typeface="SimSun"/>
                <a:ea typeface="SimSun"/>
                <a:cs typeface="SimSun"/>
              </a:rPr>
              <a:t>评估方法    </a:t>
            </a:r>
            <a:r>
              <a:rPr sz="1000" kern="0" spc="0">
                <a:solidFill>
                  <a:srgbClr val="BA6900">
                    <a:alpha val="100000"/>
                  </a:srgbClr>
                </a:solidFill>
                <a:latin typeface="SimSun"/>
                <a:ea typeface="SimSun"/>
                <a:cs typeface="SimSun"/>
              </a:rPr>
              <a:t>梯次</a:t>
            </a:r>
            <a:r>
              <a:rPr sz="1000" kern="0" spc="90">
                <a:solidFill>
                  <a:srgbClr val="BA6900">
                    <a:alpha val="100000"/>
                  </a:srgbClr>
                </a:solidFill>
                <a:latin typeface="SimSun"/>
                <a:ea typeface="SimSun"/>
                <a:cs typeface="SimSun"/>
              </a:rPr>
              <a:t>  </a:t>
            </a:r>
            <a:r>
              <a:rPr sz="1000" kern="0" spc="0">
                <a:solidFill>
                  <a:srgbClr val="A40000">
                    <a:alpha val="100000"/>
                  </a:srgbClr>
                </a:solidFill>
                <a:latin typeface="SimHei"/>
                <a:ea typeface="SimHei"/>
                <a:cs typeface="SimHei"/>
              </a:rPr>
              <a:t>动力电池全生命</a:t>
            </a:r>
            <a:r>
              <a:rPr sz="1000" kern="0" spc="30">
                <a:solidFill>
                  <a:srgbClr val="A40000">
                    <a:alpha val="100000"/>
                  </a:srgbClr>
                </a:solidFill>
                <a:latin typeface="SimHei"/>
                <a:ea typeface="SimHei"/>
                <a:cs typeface="SimHei"/>
              </a:rPr>
              <a:t>   </a:t>
            </a:r>
            <a:r>
              <a:rPr sz="1000" kern="0" spc="0">
                <a:solidFill>
                  <a:srgbClr val="000000">
                    <a:alpha val="100000"/>
                  </a:srgbClr>
                </a:solidFill>
                <a:latin typeface="SimSun"/>
                <a:ea typeface="SimSun"/>
                <a:cs typeface="SimSun"/>
              </a:rPr>
              <a:t>电池</a:t>
            </a:r>
            <a:endParaRPr lang="SimSun" altLang="SimSun" sz="1000"/>
          </a:p>
        </p:txBody>
      </p:sp>
      <p:pic>
        <p:nvPicPr>
          <p:cNvPr id="92" name="picture 92"/>
          <p:cNvPicPr>
            <a:picLocks noChangeAspect="1"/>
          </p:cNvPicPr>
          <p:nvPr/>
        </p:nvPicPr>
        <p:blipFill>
          <a:blip r:embed="rId3"/>
          <a:stretch>
            <a:fillRect/>
          </a:stretch>
        </p:blipFill>
        <p:spPr>
          <a:xfrm rot="21600000">
            <a:off x="7854931" y="114301"/>
            <a:ext cx="1060438" cy="304787"/>
          </a:xfrm>
          <a:prstGeom prst="rect">
            <a:avLst/>
          </a:prstGeom>
        </p:spPr>
      </p:pic>
      <p:sp>
        <p:nvSpPr>
          <p:cNvPr id="94" name="textbox 94"/>
          <p:cNvSpPr/>
          <p:nvPr/>
        </p:nvSpPr>
        <p:spPr>
          <a:xfrm>
            <a:off x="7905721" y="3956097"/>
            <a:ext cx="284479" cy="1587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549"/>
              </a:lnSpc>
            </a:pPr>
            <a:endParaRPr lang="Arial" altLang="Arial" sz="100"/>
          </a:p>
          <a:p>
            <a:pPr marL="12700" algn="l" rtl="0" eaLnBrk="0">
              <a:lnSpc>
                <a:spcPct val="87000"/>
              </a:lnSpc>
            </a:pPr>
            <a:r>
              <a:rPr sz="1000" kern="0" spc="10">
                <a:solidFill>
                  <a:srgbClr val="000000">
                    <a:alpha val="100000"/>
                  </a:srgbClr>
                </a:solidFill>
                <a:latin typeface="SimSun"/>
                <a:ea typeface="SimSun"/>
                <a:cs typeface="SimSun"/>
              </a:rPr>
              <a:t>系统</a:t>
            </a:r>
            <a:endParaRPr lang="SimSun" altLang="SimSun" sz="10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96" name="picture 96"/>
          <p:cNvPicPr>
            <a:picLocks noChangeAspect="1"/>
          </p:cNvPicPr>
          <p:nvPr/>
        </p:nvPicPr>
        <p:blipFill>
          <a:blip r:embed="rId2"/>
          <a:stretch>
            <a:fillRect/>
          </a:stretch>
        </p:blipFill>
        <p:spPr>
          <a:xfrm rot="21600000">
            <a:off x="165116" y="552449"/>
            <a:ext cx="8305807" cy="4197359"/>
          </a:xfrm>
          <a:prstGeom prst="rect">
            <a:avLst/>
          </a:prstGeom>
        </p:spPr>
      </p:pic>
      <p:sp>
        <p:nvSpPr>
          <p:cNvPr id="98" name="textbox 98"/>
          <p:cNvSpPr/>
          <p:nvPr/>
        </p:nvSpPr>
        <p:spPr>
          <a:xfrm>
            <a:off x="1374537" y="3129190"/>
            <a:ext cx="2037079" cy="7270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393825" algn="l" rtl="0" eaLnBrk="0">
              <a:lnSpc>
                <a:spcPts val="1103"/>
              </a:lnSpc>
            </a:pPr>
            <a:r>
              <a:rPr sz="900" kern="0" spc="-50">
                <a:solidFill>
                  <a:srgbClr val="000000">
                    <a:alpha val="100000"/>
                  </a:srgbClr>
                </a:solidFill>
                <a:latin typeface="STXinwei"/>
                <a:ea typeface="STXinwei"/>
                <a:cs typeface="STXinwei"/>
              </a:rPr>
              <a:t>无害化处理</a:t>
            </a:r>
            <a:endParaRPr lang="STXinwei" altLang="STXinwei" sz="900"/>
          </a:p>
          <a:p>
            <a:pPr algn="l" rtl="0" eaLnBrk="0">
              <a:lnSpc>
                <a:spcPct val="176000"/>
              </a:lnSpc>
            </a:pPr>
            <a:endParaRPr lang="Arial" altLang="Arial" sz="1000"/>
          </a:p>
          <a:p>
            <a:pPr algn="l" rtl="0" eaLnBrk="0">
              <a:lnSpc>
                <a:spcPct val="100000"/>
              </a:lnSpc>
            </a:pPr>
            <a:endParaRPr lang="Arial" altLang="Arial" sz="400"/>
          </a:p>
          <a:p>
            <a:pPr marL="12700" algn="l" rtl="0" eaLnBrk="0">
              <a:lnSpc>
                <a:spcPct val="95000"/>
              </a:lnSpc>
              <a:spcBef>
                <a:spcPts val="4"/>
              </a:spcBef>
            </a:pPr>
            <a:r>
              <a:rPr sz="1600" b="1" kern="0" spc="-30">
                <a:solidFill>
                  <a:srgbClr val="000000">
                    <a:alpha val="100000"/>
                  </a:srgbClr>
                </a:solidFill>
                <a:latin typeface="SimHei"/>
                <a:ea typeface="SimHei"/>
                <a:cs typeface="SimHei"/>
              </a:rPr>
              <a:t>电池回收利用流程模式</a:t>
            </a:r>
            <a:endParaRPr lang="SimHei" altLang="SimHei" sz="1600"/>
          </a:p>
        </p:txBody>
      </p:sp>
      <p:sp>
        <p:nvSpPr>
          <p:cNvPr id="100" name="textbox 100"/>
          <p:cNvSpPr/>
          <p:nvPr/>
        </p:nvSpPr>
        <p:spPr>
          <a:xfrm>
            <a:off x="2705059" y="828249"/>
            <a:ext cx="692150" cy="190627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101"/>
              </a:lnSpc>
            </a:pPr>
            <a:r>
              <a:rPr sz="900" kern="0" spc="-20">
                <a:solidFill>
                  <a:srgbClr val="000000">
                    <a:alpha val="100000"/>
                  </a:srgbClr>
                </a:solidFill>
                <a:latin typeface="SimSun"/>
                <a:ea typeface="SimSun"/>
                <a:cs typeface="SimSun"/>
              </a:rPr>
              <a:t>(H)EV </a:t>
            </a:r>
            <a:r>
              <a:rPr sz="900" kern="0" spc="-20">
                <a:solidFill>
                  <a:srgbClr val="000000">
                    <a:alpha val="100000"/>
                  </a:srgbClr>
                </a:solidFill>
                <a:latin typeface="STXinwei"/>
                <a:ea typeface="STXinwei"/>
                <a:cs typeface="STXinwei"/>
              </a:rPr>
              <a:t>制造高</a:t>
            </a:r>
            <a:endParaRPr lang="STXinwei" altLang="STXinwei" sz="900"/>
          </a:p>
          <a:p>
            <a:pPr algn="l" rtl="0" eaLnBrk="0">
              <a:lnSpc>
                <a:spcPct val="190000"/>
              </a:lnSpc>
            </a:pPr>
            <a:endParaRPr lang="Arial" altLang="Arial" sz="1000"/>
          </a:p>
          <a:p>
            <a:pPr marL="361950" algn="l" rtl="0" eaLnBrk="0">
              <a:lnSpc>
                <a:spcPct val="84000"/>
              </a:lnSpc>
              <a:spcBef>
                <a:spcPts val="192"/>
              </a:spcBef>
            </a:pPr>
            <a:r>
              <a:rPr sz="600" kern="0" spc="0">
                <a:solidFill>
                  <a:srgbClr val="000000">
                    <a:alpha val="100000"/>
                  </a:srgbClr>
                </a:solidFill>
                <a:latin typeface="STXinwei"/>
                <a:ea typeface="STXinwei"/>
                <a:cs typeface="STXinwei"/>
              </a:rPr>
              <a:t>合</a:t>
            </a:r>
            <a:endParaRPr lang="STXinwei" altLang="STXinwei" sz="600"/>
          </a:p>
          <a:p>
            <a:pPr algn="l" rtl="0" eaLnBrk="0">
              <a:lnSpc>
                <a:spcPct val="148000"/>
              </a:lnSpc>
            </a:pPr>
            <a:endParaRPr lang="Arial" altLang="Arial" sz="1000"/>
          </a:p>
          <a:p>
            <a:pPr marL="39369" algn="l" rtl="0" eaLnBrk="0">
              <a:lnSpc>
                <a:spcPct val="77000"/>
              </a:lnSpc>
              <a:spcBef>
                <a:spcPts val="275"/>
              </a:spcBef>
            </a:pPr>
            <a:r>
              <a:rPr sz="900" b="1" kern="0" spc="-90">
                <a:solidFill>
                  <a:srgbClr val="000000">
                    <a:alpha val="100000"/>
                  </a:srgbClr>
                </a:solidFill>
                <a:latin typeface="LiSu"/>
                <a:ea typeface="LiSu"/>
                <a:cs typeface="LiSu"/>
              </a:rPr>
              <a:t>再利用企业</a:t>
            </a:r>
            <a:endParaRPr lang="LiSu" altLang="LiSu" sz="900"/>
          </a:p>
          <a:p>
            <a:pPr algn="l" rtl="0" eaLnBrk="0">
              <a:lnSpc>
                <a:spcPct val="112000"/>
              </a:lnSpc>
            </a:pPr>
            <a:endParaRPr lang="Arial" altLang="Arial" sz="1000"/>
          </a:p>
          <a:p>
            <a:pPr marL="361950" algn="l" rtl="0" eaLnBrk="0">
              <a:lnSpc>
                <a:spcPct val="79000"/>
              </a:lnSpc>
              <a:spcBef>
                <a:spcPts val="191"/>
              </a:spcBef>
            </a:pPr>
            <a:r>
              <a:rPr sz="600" kern="0" spc="-10">
                <a:solidFill>
                  <a:srgbClr val="000000">
                    <a:alpha val="100000"/>
                  </a:srgbClr>
                </a:solidFill>
                <a:latin typeface="STXinwei"/>
                <a:ea typeface="STXinwei"/>
                <a:cs typeface="STXinwei"/>
              </a:rPr>
              <a:t>无</a:t>
            </a:r>
            <a:endParaRPr lang="STXinwei" altLang="STXinwei" sz="600"/>
          </a:p>
          <a:p>
            <a:pPr marL="361950" algn="l" rtl="0" eaLnBrk="0">
              <a:lnSpc>
                <a:spcPct val="70000"/>
              </a:lnSpc>
              <a:spcBef>
                <a:spcPts val="661"/>
              </a:spcBef>
            </a:pPr>
            <a:r>
              <a:rPr sz="600" kern="0" spc="-10">
                <a:solidFill>
                  <a:srgbClr val="000000">
                    <a:alpha val="100000"/>
                  </a:srgbClr>
                </a:solidFill>
                <a:latin typeface="STXinwei"/>
                <a:ea typeface="STXinwei"/>
                <a:cs typeface="STXinwei"/>
              </a:rPr>
              <a:t>法</a:t>
            </a:r>
            <a:endParaRPr lang="STXinwei" altLang="STXinwei" sz="600"/>
          </a:p>
          <a:p>
            <a:pPr marL="361950" algn="l" rtl="0" eaLnBrk="0">
              <a:lnSpc>
                <a:spcPts val="1480"/>
              </a:lnSpc>
            </a:pPr>
            <a:r>
              <a:rPr sz="900" kern="0" spc="-10">
                <a:solidFill>
                  <a:srgbClr val="000000">
                    <a:alpha val="100000"/>
                  </a:srgbClr>
                </a:solidFill>
                <a:latin typeface="STXinwei"/>
                <a:ea typeface="STXinwei"/>
                <a:cs typeface="STXinwei"/>
              </a:rPr>
              <a:t>再</a:t>
            </a:r>
            <a:endParaRPr lang="STXinwei" altLang="STXinwei" sz="900"/>
          </a:p>
          <a:p>
            <a:pPr algn="l" rtl="0" eaLnBrk="0">
              <a:lnSpc>
                <a:spcPct val="187000"/>
              </a:lnSpc>
            </a:pPr>
            <a:endParaRPr lang="Arial" altLang="Arial" sz="1000"/>
          </a:p>
          <a:p>
            <a:pPr algn="l" rtl="0" eaLnBrk="0">
              <a:lnSpc>
                <a:spcPct val="155000"/>
              </a:lnSpc>
            </a:pPr>
            <a:endParaRPr lang="Arial" altLang="Arial" sz="100"/>
          </a:p>
          <a:p>
            <a:pPr marL="114300" algn="l" rtl="0" eaLnBrk="0">
              <a:lnSpc>
                <a:spcPct val="79000"/>
              </a:lnSpc>
              <a:spcBef>
                <a:spcPts val="1"/>
              </a:spcBef>
            </a:pPr>
            <a:r>
              <a:rPr sz="600" kern="0" spc="30">
                <a:solidFill>
                  <a:srgbClr val="000000">
                    <a:alpha val="100000"/>
                  </a:srgbClr>
                </a:solidFill>
                <a:latin typeface="LiSu"/>
                <a:ea typeface="LiSu"/>
                <a:cs typeface="LiSu"/>
              </a:rPr>
              <a:t>再</a:t>
            </a:r>
            <a:r>
              <a:rPr sz="600" kern="0" spc="-3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生</a:t>
            </a:r>
            <a:r>
              <a:rPr sz="600" kern="0" spc="-4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利</a:t>
            </a:r>
            <a:r>
              <a:rPr sz="600" kern="0" spc="-3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用</a:t>
            </a:r>
            <a:endParaRPr lang="LiSu" altLang="LiSu" sz="600"/>
          </a:p>
        </p:txBody>
      </p:sp>
      <p:sp>
        <p:nvSpPr>
          <p:cNvPr id="102" name="textbox 102"/>
          <p:cNvSpPr/>
          <p:nvPr/>
        </p:nvSpPr>
        <p:spPr>
          <a:xfrm>
            <a:off x="2139970" y="4868946"/>
            <a:ext cx="2951479" cy="1574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829"/>
              </a:lnSpc>
            </a:pPr>
            <a:endParaRPr lang="Arial" altLang="Arial" sz="100"/>
          </a:p>
          <a:p>
            <a:pPr marL="12700" algn="l" rtl="0" eaLnBrk="0">
              <a:lnSpc>
                <a:spcPct val="96000"/>
              </a:lnSpc>
            </a:pPr>
            <a:r>
              <a:rPr sz="900" kern="0" spc="110">
                <a:solidFill>
                  <a:srgbClr val="000000">
                    <a:alpha val="100000"/>
                  </a:srgbClr>
                </a:solidFill>
                <a:latin typeface="SimHei"/>
                <a:ea typeface="SimHei"/>
                <a:cs typeface="SimHei"/>
              </a:rPr>
              <a:t>山东重工集团</a:t>
            </a:r>
            <a:r>
              <a:rPr sz="900" kern="0" spc="60">
                <a:solidFill>
                  <a:srgbClr val="000000">
                    <a:alpha val="100000"/>
                  </a:srgbClr>
                </a:solidFill>
                <a:latin typeface="SimHei"/>
                <a:ea typeface="SimHei"/>
                <a:cs typeface="SimHei"/>
              </a:rPr>
              <a:t>     </a:t>
            </a:r>
            <a:r>
              <a:rPr sz="900" kern="0" spc="0">
                <a:solidFill>
                  <a:srgbClr val="000000">
                    <a:alpha val="100000"/>
                  </a:srgbClr>
                </a:solidFill>
                <a:latin typeface="Arial"/>
                <a:ea typeface="Arial"/>
                <a:cs typeface="Arial"/>
              </a:rPr>
              <a:t>Shandong</a:t>
            </a:r>
            <a:r>
              <a:rPr sz="900" kern="0" spc="11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Heavy</a:t>
            </a:r>
            <a:r>
              <a:rPr sz="900" kern="0" spc="6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Industry</a:t>
            </a:r>
            <a:r>
              <a:rPr sz="900" kern="0" spc="110">
                <a:solidFill>
                  <a:srgbClr val="000000">
                    <a:alpha val="100000"/>
                  </a:srgbClr>
                </a:solidFill>
                <a:latin typeface="Arial"/>
                <a:ea typeface="Arial"/>
                <a:cs typeface="Arial"/>
              </a:rPr>
              <a:t> </a:t>
            </a:r>
            <a:r>
              <a:rPr sz="900" kern="0" spc="10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Group</a:t>
            </a:r>
            <a:endParaRPr lang="Arial" altLang="Arial" sz="900"/>
          </a:p>
        </p:txBody>
      </p:sp>
      <p:sp>
        <p:nvSpPr>
          <p:cNvPr id="104" name="textbox 104"/>
          <p:cNvSpPr/>
          <p:nvPr/>
        </p:nvSpPr>
        <p:spPr>
          <a:xfrm>
            <a:off x="1466824" y="795399"/>
            <a:ext cx="889635" cy="44259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237"/>
              </a:lnSpc>
            </a:pPr>
            <a:r>
              <a:rPr sz="1400" kern="0" spc="-50" baseline="-4915">
                <a:solidFill>
                  <a:srgbClr val="000000">
                    <a:alpha val="100000"/>
                  </a:srgbClr>
                </a:solidFill>
                <a:latin typeface="LiSu"/>
                <a:ea typeface="LiSu"/>
                <a:cs typeface="LiSu"/>
              </a:rPr>
              <a:t>电池制造商</a:t>
            </a:r>
            <a:r>
              <a:rPr sz="900" kern="0" spc="90">
                <a:solidFill>
                  <a:srgbClr val="000000">
                    <a:alpha val="100000"/>
                  </a:srgbClr>
                </a:solidFill>
                <a:latin typeface="LiSu"/>
                <a:ea typeface="LiSu"/>
                <a:cs typeface="LiSu"/>
              </a:rPr>
              <a:t>  </a:t>
            </a:r>
            <a:r>
              <a:rPr sz="1400" kern="0" spc="-50" baseline="32290">
                <a:solidFill>
                  <a:srgbClr val="000000">
                    <a:alpha val="100000"/>
                  </a:srgbClr>
                </a:solidFill>
                <a:latin typeface="SimSun"/>
                <a:ea typeface="SimSun"/>
                <a:cs typeface="SimSun"/>
              </a:rPr>
              <a:t>A</a:t>
            </a:r>
            <a:r>
              <a:rPr sz="1400" kern="0" spc="-50" baseline="32290">
                <a:solidFill>
                  <a:srgbClr val="000000">
                    <a:alpha val="100000"/>
                  </a:srgbClr>
                </a:solidFill>
                <a:latin typeface="STXinwei"/>
                <a:ea typeface="STXinwei"/>
                <a:cs typeface="STXinwei"/>
              </a:rPr>
              <a:t>燃</a:t>
            </a:r>
            <a:endParaRPr lang="STXinwei" altLang="STXinwei" sz="1400" baseline="32290"/>
          </a:p>
          <a:p>
            <a:pPr algn="l" rtl="0" eaLnBrk="0">
              <a:lnSpc>
                <a:spcPct val="110000"/>
              </a:lnSpc>
            </a:pPr>
            <a:endParaRPr lang="Arial" altLang="Arial" sz="800"/>
          </a:p>
          <a:p>
            <a:pPr algn="r" rtl="0" eaLnBrk="0">
              <a:lnSpc>
                <a:spcPts val="984"/>
              </a:lnSpc>
              <a:spcBef>
                <a:spcPts val="4"/>
              </a:spcBef>
            </a:pPr>
            <a:r>
              <a:rPr sz="800" kern="0" spc="-10">
                <a:solidFill>
                  <a:srgbClr val="000000">
                    <a:alpha val="100000"/>
                  </a:srgbClr>
                </a:solidFill>
                <a:latin typeface="SimSun"/>
                <a:ea typeface="SimSun"/>
                <a:cs typeface="SimSun"/>
              </a:rPr>
              <a:t>R</a:t>
            </a:r>
            <a:r>
              <a:rPr sz="800" kern="0" spc="-100">
                <a:solidFill>
                  <a:srgbClr val="000000">
                    <a:alpha val="100000"/>
                  </a:srgbClr>
                </a:solidFill>
                <a:latin typeface="SimSun"/>
                <a:ea typeface="SimSun"/>
                <a:cs typeface="SimSun"/>
              </a:rPr>
              <a:t> </a:t>
            </a:r>
            <a:r>
              <a:rPr sz="800" kern="0" spc="-10">
                <a:solidFill>
                  <a:srgbClr val="000000">
                    <a:alpha val="100000"/>
                  </a:srgbClr>
                </a:solidFill>
                <a:latin typeface="STXinwei"/>
                <a:ea typeface="STXinwei"/>
                <a:cs typeface="STXinwei"/>
              </a:rPr>
              <a:t>卷</a:t>
            </a:r>
            <a:endParaRPr lang="STXinwei" altLang="STXinwei" sz="800"/>
          </a:p>
        </p:txBody>
      </p:sp>
      <p:sp>
        <p:nvSpPr>
          <p:cNvPr id="106" name="textbox 106"/>
          <p:cNvSpPr/>
          <p:nvPr/>
        </p:nvSpPr>
        <p:spPr>
          <a:xfrm>
            <a:off x="3968747" y="853108"/>
            <a:ext cx="427355" cy="89217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9641"/>
              </a:lnSpc>
            </a:pPr>
            <a:endParaRPr lang="Arial" altLang="Arial" sz="100"/>
          </a:p>
          <a:p>
            <a:pPr marL="50800" algn="l" rtl="0" eaLnBrk="0">
              <a:lnSpc>
                <a:spcPct val="79000"/>
              </a:lnSpc>
            </a:pPr>
            <a:r>
              <a:rPr sz="900" kern="0" spc="-70">
                <a:solidFill>
                  <a:srgbClr val="000000">
                    <a:alpha val="100000"/>
                  </a:srgbClr>
                </a:solidFill>
                <a:latin typeface="LiSu"/>
                <a:ea typeface="LiSu"/>
                <a:cs typeface="LiSu"/>
              </a:rPr>
              <a:t>消费者</a:t>
            </a:r>
            <a:endParaRPr lang="LiSu" altLang="LiSu" sz="900"/>
          </a:p>
          <a:p>
            <a:pPr marL="253365" algn="l" rtl="0" eaLnBrk="0">
              <a:lnSpc>
                <a:spcPct val="88000"/>
              </a:lnSpc>
              <a:spcBef>
                <a:spcPts val="920"/>
              </a:spcBef>
            </a:pPr>
            <a:r>
              <a:rPr sz="600" kern="0" spc="-60">
                <a:solidFill>
                  <a:srgbClr val="000000">
                    <a:alpha val="100000"/>
                  </a:srgbClr>
                </a:solidFill>
                <a:latin typeface="STXinwei"/>
                <a:ea typeface="STXinwei"/>
                <a:cs typeface="STXinwei"/>
              </a:rPr>
              <a:t>续</a:t>
            </a:r>
            <a:r>
              <a:rPr sz="600" kern="0" spc="0">
                <a:solidFill>
                  <a:srgbClr val="000000">
                    <a:alpha val="100000"/>
                  </a:srgbClr>
                </a:solidFill>
                <a:latin typeface="STXinwei"/>
                <a:ea typeface="STXinwei"/>
                <a:cs typeface="STXinwei"/>
              </a:rPr>
              <a:t>       </a:t>
            </a:r>
            <a:r>
              <a:rPr sz="900" kern="0" spc="0">
                <a:solidFill>
                  <a:srgbClr val="000000">
                    <a:alpha val="100000"/>
                  </a:srgbClr>
                </a:solidFill>
                <a:latin typeface="STXinwei"/>
                <a:ea typeface="STXinwei"/>
                <a:cs typeface="STXinwei"/>
              </a:rPr>
              <a:t>航   </a:t>
            </a:r>
            <a:r>
              <a:rPr sz="800" kern="0" spc="0">
                <a:solidFill>
                  <a:srgbClr val="000000">
                    <a:alpha val="100000"/>
                  </a:srgbClr>
                </a:solidFill>
                <a:latin typeface="STXinwei"/>
                <a:ea typeface="STXinwei"/>
                <a:cs typeface="STXinwei"/>
              </a:rPr>
              <a:t>能</a:t>
            </a:r>
            <a:r>
              <a:rPr sz="800" kern="0" spc="-10">
                <a:solidFill>
                  <a:srgbClr val="000000">
                    <a:alpha val="100000"/>
                  </a:srgbClr>
                </a:solidFill>
                <a:latin typeface="STXinwei"/>
                <a:ea typeface="STXinwei"/>
                <a:cs typeface="STXinwei"/>
              </a:rPr>
              <a:t>    </a:t>
            </a:r>
            <a:r>
              <a:rPr sz="900" kern="0" spc="0">
                <a:solidFill>
                  <a:srgbClr val="000000">
                    <a:alpha val="100000"/>
                  </a:srgbClr>
                </a:solidFill>
                <a:latin typeface="LiSu"/>
                <a:ea typeface="LiSu"/>
                <a:cs typeface="LiSu"/>
              </a:rPr>
              <a:t>力</a:t>
            </a:r>
            <a:endParaRPr lang="LiSu" altLang="LiSu" sz="900"/>
          </a:p>
          <a:p>
            <a:pPr algn="l" rtl="0" eaLnBrk="0">
              <a:lnSpc>
                <a:spcPct val="101000"/>
              </a:lnSpc>
            </a:pPr>
            <a:endParaRPr lang="Arial" altLang="Arial" sz="700"/>
          </a:p>
          <a:p>
            <a:pPr algn="r" rtl="0" eaLnBrk="0">
              <a:lnSpc>
                <a:spcPct val="86000"/>
              </a:lnSpc>
              <a:spcBef>
                <a:spcPts val="2"/>
              </a:spcBef>
            </a:pPr>
            <a:r>
              <a:rPr sz="800" kern="0" spc="-20">
                <a:solidFill>
                  <a:srgbClr val="000000">
                    <a:alpha val="100000"/>
                  </a:srgbClr>
                </a:solidFill>
                <a:latin typeface="LiSu"/>
                <a:ea typeface="LiSu"/>
                <a:cs typeface="LiSu"/>
              </a:rPr>
              <a:t>回收网络</a:t>
            </a:r>
            <a:endParaRPr lang="LiSu" altLang="LiSu" sz="800"/>
          </a:p>
        </p:txBody>
      </p:sp>
      <p:pic>
        <p:nvPicPr>
          <p:cNvPr id="108" name="picture 108"/>
          <p:cNvPicPr>
            <a:picLocks noChangeAspect="1"/>
          </p:cNvPicPr>
          <p:nvPr/>
        </p:nvPicPr>
        <p:blipFill>
          <a:blip r:embed="rId3"/>
          <a:stretch>
            <a:fillRect/>
          </a:stretch>
        </p:blipFill>
        <p:spPr>
          <a:xfrm rot="21600000">
            <a:off x="7867610" y="126990"/>
            <a:ext cx="1047758" cy="292098"/>
          </a:xfrm>
          <a:prstGeom prst="rect">
            <a:avLst/>
          </a:prstGeom>
        </p:spPr>
      </p:pic>
      <p:sp>
        <p:nvSpPr>
          <p:cNvPr id="110" name="textbox 110"/>
          <p:cNvSpPr/>
          <p:nvPr/>
        </p:nvSpPr>
        <p:spPr>
          <a:xfrm>
            <a:off x="1892341" y="1506944"/>
            <a:ext cx="547369" cy="4508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577"/>
              </a:lnSpc>
            </a:pPr>
            <a:endParaRPr lang="Arial" altLang="Arial" sz="100"/>
          </a:p>
          <a:p>
            <a:pPr marL="88264" algn="l" rtl="0" eaLnBrk="0">
              <a:lnSpc>
                <a:spcPct val="100000"/>
              </a:lnSpc>
            </a:pPr>
            <a:r>
              <a:rPr sz="900" kern="0" spc="-60">
                <a:solidFill>
                  <a:srgbClr val="000000">
                    <a:alpha val="100000"/>
                  </a:srgbClr>
                </a:solidFill>
                <a:latin typeface="STXinwei"/>
                <a:ea typeface="STXinwei"/>
                <a:cs typeface="STXinwei"/>
              </a:rPr>
              <a:t>测试认证</a:t>
            </a:r>
            <a:endParaRPr lang="STXinwei" altLang="STXinwei" sz="900"/>
          </a:p>
          <a:p>
            <a:pPr algn="l" rtl="0" eaLnBrk="0">
              <a:lnSpc>
                <a:spcPct val="108000"/>
              </a:lnSpc>
            </a:pPr>
            <a:endParaRPr lang="Arial" altLang="Arial" sz="900"/>
          </a:p>
          <a:p>
            <a:pPr algn="l" rtl="0" eaLnBrk="0">
              <a:lnSpc>
                <a:spcPct val="8137"/>
              </a:lnSpc>
            </a:pPr>
            <a:endParaRPr lang="Arial" altLang="Arial" sz="100"/>
          </a:p>
          <a:p>
            <a:pPr marL="12700" algn="l" rtl="0" eaLnBrk="0">
              <a:lnSpc>
                <a:spcPts val="1088"/>
              </a:lnSpc>
            </a:pPr>
            <a:r>
              <a:rPr sz="900" kern="0" spc="-40">
                <a:solidFill>
                  <a:srgbClr val="000000">
                    <a:alpha val="100000"/>
                  </a:srgbClr>
                </a:solidFill>
                <a:latin typeface="STXinwei"/>
                <a:ea typeface="STXinwei"/>
                <a:cs typeface="STXinwei"/>
              </a:rPr>
              <a:t>相度</a:t>
            </a:r>
            <a:r>
              <a:rPr sz="900" kern="0" spc="100">
                <a:solidFill>
                  <a:srgbClr val="000000">
                    <a:alpha val="100000"/>
                  </a:srgbClr>
                </a:solidFill>
                <a:latin typeface="STXinwei"/>
                <a:ea typeface="STXinwei"/>
                <a:cs typeface="STXinwei"/>
              </a:rPr>
              <a:t>  </a:t>
            </a:r>
            <a:r>
              <a:rPr sz="900" kern="0" spc="-40">
                <a:solidFill>
                  <a:srgbClr val="000000">
                    <a:alpha val="100000"/>
                  </a:srgbClr>
                </a:solidFill>
                <a:latin typeface="STXinwei"/>
                <a:ea typeface="STXinwei"/>
                <a:cs typeface="STXinwei"/>
              </a:rPr>
              <a:t>同收</a:t>
            </a:r>
            <a:endParaRPr lang="STXinwei" altLang="STXinwei" sz="900"/>
          </a:p>
        </p:txBody>
      </p:sp>
      <p:sp>
        <p:nvSpPr>
          <p:cNvPr id="112" name="textbox 112"/>
          <p:cNvSpPr/>
          <p:nvPr/>
        </p:nvSpPr>
        <p:spPr>
          <a:xfrm>
            <a:off x="3498849" y="1243457"/>
            <a:ext cx="459105" cy="48133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075"/>
              </a:lnSpc>
            </a:pPr>
            <a:endParaRPr lang="Arial" altLang="Arial" sz="100"/>
          </a:p>
          <a:p>
            <a:pPr marL="12700" algn="l" rtl="0" eaLnBrk="0">
              <a:lnSpc>
                <a:spcPct val="98000"/>
              </a:lnSpc>
            </a:pPr>
            <a:r>
              <a:rPr sz="900" kern="0" spc="60">
                <a:solidFill>
                  <a:srgbClr val="000000">
                    <a:alpha val="100000"/>
                  </a:srgbClr>
                </a:solidFill>
                <a:latin typeface="STXinwei"/>
                <a:ea typeface="STXinwei"/>
                <a:cs typeface="STXinwei"/>
              </a:rPr>
              <a:t>回*毒任</a:t>
            </a:r>
            <a:endParaRPr lang="STXinwei" altLang="STXinwei" sz="900"/>
          </a:p>
          <a:p>
            <a:pPr algn="l" rtl="0" eaLnBrk="0">
              <a:lnSpc>
                <a:spcPct val="118000"/>
              </a:lnSpc>
            </a:pPr>
            <a:endParaRPr lang="Arial" altLang="Arial" sz="1000"/>
          </a:p>
          <a:p>
            <a:pPr algn="l" rtl="0" eaLnBrk="0">
              <a:lnSpc>
                <a:spcPct val="117000"/>
              </a:lnSpc>
            </a:pPr>
            <a:endParaRPr lang="Arial" altLang="Arial" sz="200"/>
          </a:p>
          <a:p>
            <a:pPr marL="75564" algn="l" rtl="0" eaLnBrk="0">
              <a:lnSpc>
                <a:spcPct val="77000"/>
              </a:lnSpc>
              <a:spcBef>
                <a:spcPts val="1"/>
              </a:spcBef>
            </a:pPr>
            <a:r>
              <a:rPr sz="900" kern="0" spc="-10">
                <a:solidFill>
                  <a:srgbClr val="000000">
                    <a:alpha val="100000"/>
                  </a:srgbClr>
                </a:solidFill>
                <a:latin typeface="STXinwei"/>
                <a:ea typeface="STXinwei"/>
                <a:cs typeface="STXinwei"/>
              </a:rPr>
              <a:t>无</a:t>
            </a:r>
            <a:endParaRPr lang="STXinwei" altLang="STXinwei" sz="900"/>
          </a:p>
        </p:txBody>
      </p:sp>
      <p:sp>
        <p:nvSpPr>
          <p:cNvPr id="114" name="textbox 114"/>
          <p:cNvSpPr/>
          <p:nvPr/>
        </p:nvSpPr>
        <p:spPr>
          <a:xfrm>
            <a:off x="3498849" y="2543670"/>
            <a:ext cx="588009" cy="3016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5169"/>
              </a:lnSpc>
            </a:pPr>
            <a:endParaRPr lang="Arial" altLang="Arial" sz="100"/>
          </a:p>
          <a:p>
            <a:pPr marL="12700" algn="l" rtl="0" eaLnBrk="0">
              <a:lnSpc>
                <a:spcPct val="101000"/>
              </a:lnSpc>
            </a:pPr>
            <a:r>
              <a:rPr sz="900" kern="0" spc="-20">
                <a:solidFill>
                  <a:srgbClr val="000000">
                    <a:alpha val="100000"/>
                  </a:srgbClr>
                </a:solidFill>
                <a:latin typeface="LiSu"/>
                <a:ea typeface="LiSu"/>
                <a:cs typeface="LiSu"/>
              </a:rPr>
              <a:t>破损、腐蚀</a:t>
            </a:r>
            <a:r>
              <a:rPr sz="900" kern="0" spc="10">
                <a:solidFill>
                  <a:srgbClr val="000000">
                    <a:alpha val="100000"/>
                  </a:srgbClr>
                </a:solidFill>
                <a:latin typeface="LiSu"/>
                <a:ea typeface="LiSu"/>
                <a:cs typeface="LiSu"/>
              </a:rPr>
              <a:t> </a:t>
            </a:r>
            <a:r>
              <a:rPr sz="900" kern="0" spc="-10">
                <a:solidFill>
                  <a:srgbClr val="000000">
                    <a:alpha val="100000"/>
                  </a:srgbClr>
                </a:solidFill>
                <a:latin typeface="STXinwei"/>
                <a:ea typeface="STXinwei"/>
                <a:cs typeface="STXinwei"/>
              </a:rPr>
              <a:t>等</a:t>
            </a:r>
            <a:endParaRPr lang="STXinwei" altLang="STXinwei" sz="900"/>
          </a:p>
        </p:txBody>
      </p:sp>
      <p:sp>
        <p:nvSpPr>
          <p:cNvPr id="116" name="textbox 116"/>
          <p:cNvSpPr/>
          <p:nvPr/>
        </p:nvSpPr>
        <p:spPr>
          <a:xfrm>
            <a:off x="998536" y="2515115"/>
            <a:ext cx="1132839" cy="16319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077"/>
              </a:lnSpc>
            </a:pPr>
            <a:endParaRPr lang="Arial" altLang="Arial" sz="100"/>
          </a:p>
          <a:p>
            <a:pPr marL="12700" algn="l" rtl="0" eaLnBrk="0">
              <a:lnSpc>
                <a:spcPct val="100000"/>
              </a:lnSpc>
            </a:pPr>
            <a:r>
              <a:rPr sz="900" b="1" kern="0" spc="-40">
                <a:solidFill>
                  <a:srgbClr val="000000">
                    <a:alpha val="100000"/>
                  </a:srgbClr>
                </a:solidFill>
                <a:latin typeface="STXinwei"/>
                <a:ea typeface="STXinwei"/>
                <a:cs typeface="STXinwei"/>
              </a:rPr>
              <a:t>回收锂、镍、钴、铁等</a:t>
            </a:r>
            <a:endParaRPr lang="STXinwei" altLang="STXinwei" sz="900"/>
          </a:p>
        </p:txBody>
      </p:sp>
      <p:sp>
        <p:nvSpPr>
          <p:cNvPr id="118" name="textbox 118"/>
          <p:cNvSpPr/>
          <p:nvPr/>
        </p:nvSpPr>
        <p:spPr>
          <a:xfrm>
            <a:off x="6076944" y="1295754"/>
            <a:ext cx="801369" cy="2203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418"/>
              </a:lnSpc>
            </a:pPr>
            <a:endParaRPr lang="Arial" altLang="Arial" sz="100"/>
          </a:p>
          <a:p>
            <a:pPr algn="r" rtl="0" eaLnBrk="0">
              <a:lnSpc>
                <a:spcPct val="80000"/>
              </a:lnSpc>
            </a:pPr>
            <a:r>
              <a:rPr sz="600" kern="0" spc="-20">
                <a:solidFill>
                  <a:srgbClr val="000000">
                    <a:alpha val="100000"/>
                  </a:srgbClr>
                </a:solidFill>
                <a:latin typeface="LiSu"/>
                <a:ea typeface="LiSu"/>
                <a:cs typeface="LiSu"/>
              </a:rPr>
              <a:t>低速电动车</a:t>
            </a:r>
            <a:endParaRPr lang="LiSu" altLang="LiSu" sz="600"/>
          </a:p>
          <a:p>
            <a:pPr algn="l" rtl="0" eaLnBrk="0">
              <a:lnSpc>
                <a:spcPct val="142000"/>
              </a:lnSpc>
            </a:pPr>
            <a:endParaRPr lang="Arial" altLang="Arial" sz="200"/>
          </a:p>
          <a:p>
            <a:pPr marL="12700" algn="l" rtl="0" eaLnBrk="0">
              <a:lnSpc>
                <a:spcPct val="86000"/>
              </a:lnSpc>
              <a:spcBef>
                <a:spcPts val="2"/>
              </a:spcBef>
            </a:pPr>
            <a:r>
              <a:rPr sz="600" kern="0" spc="0">
                <a:solidFill>
                  <a:srgbClr val="000000">
                    <a:alpha val="100000"/>
                  </a:srgbClr>
                </a:solidFill>
                <a:latin typeface="Arial"/>
                <a:ea typeface="Arial"/>
                <a:cs typeface="Arial"/>
              </a:rPr>
              <a:t>Eol</a:t>
            </a:r>
            <a:endParaRPr lang="Arial" altLang="Arial" sz="600"/>
          </a:p>
        </p:txBody>
      </p:sp>
      <p:sp>
        <p:nvSpPr>
          <p:cNvPr id="120" name="textbox 120"/>
          <p:cNvSpPr/>
          <p:nvPr/>
        </p:nvSpPr>
        <p:spPr>
          <a:xfrm>
            <a:off x="7175516" y="1292111"/>
            <a:ext cx="1031239" cy="1219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755"/>
              </a:lnSpc>
            </a:pPr>
            <a:r>
              <a:rPr sz="600" kern="0" spc="0">
                <a:solidFill>
                  <a:srgbClr val="000000">
                    <a:alpha val="100000"/>
                  </a:srgbClr>
                </a:solidFill>
                <a:latin typeface="SimHei"/>
                <a:ea typeface="SimHei"/>
                <a:cs typeface="SimHei"/>
              </a:rPr>
              <a:t>电动三轮车      </a:t>
            </a:r>
            <a:r>
              <a:rPr sz="600" b="1" kern="0" spc="0">
                <a:solidFill>
                  <a:srgbClr val="000000">
                    <a:alpha val="100000"/>
                  </a:srgbClr>
                </a:solidFill>
                <a:latin typeface="STXinwei"/>
                <a:ea typeface="STXinwei"/>
                <a:cs typeface="STXinwei"/>
              </a:rPr>
              <a:t>电动摩托车</a:t>
            </a:r>
            <a:endParaRPr lang="STXinwei" altLang="STXinwei" sz="600"/>
          </a:p>
        </p:txBody>
      </p:sp>
      <p:sp>
        <p:nvSpPr>
          <p:cNvPr id="122" name="textbox 122"/>
          <p:cNvSpPr/>
          <p:nvPr/>
        </p:nvSpPr>
        <p:spPr>
          <a:xfrm>
            <a:off x="8421390" y="1313537"/>
            <a:ext cx="186054" cy="647700"/>
          </a:xfrm>
          <a:prstGeom prst="rect">
            <a:avLst/>
          </a:prstGeom>
        </p:spPr>
        <p:txBody>
          <a:bodyPr vert="eaVert"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23"/>
              </a:lnSpc>
            </a:pPr>
            <a:endParaRPr lang="Arial" altLang="Arial" sz="100"/>
          </a:p>
          <a:p>
            <a:pPr marL="12700" algn="l" rtl="0" eaLnBrk="0">
              <a:lnSpc>
                <a:spcPct val="94000"/>
              </a:lnSpc>
            </a:pPr>
            <a:r>
              <a:rPr sz="1100" kern="0" spc="120">
                <a:solidFill>
                  <a:srgbClr val="000000">
                    <a:alpha val="100000"/>
                  </a:srgbClr>
                </a:solidFill>
                <a:latin typeface="SimHei"/>
                <a:ea typeface="SimHei"/>
                <a:cs typeface="SimHei"/>
              </a:rPr>
              <a:t>梯次利用</a:t>
            </a:r>
            <a:endParaRPr lang="SimHei" altLang="SimHei" sz="1100"/>
          </a:p>
        </p:txBody>
      </p:sp>
      <p:sp>
        <p:nvSpPr>
          <p:cNvPr id="124" name="textbox 124"/>
          <p:cNvSpPr/>
          <p:nvPr/>
        </p:nvSpPr>
        <p:spPr>
          <a:xfrm>
            <a:off x="8430901" y="3320051"/>
            <a:ext cx="186054" cy="641984"/>
          </a:xfrm>
          <a:prstGeom prst="rect">
            <a:avLst/>
          </a:prstGeom>
        </p:spPr>
        <p:txBody>
          <a:bodyPr vert="eaVert"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023"/>
              </a:lnSpc>
            </a:pPr>
            <a:endParaRPr lang="Arial" altLang="Arial" sz="100"/>
          </a:p>
          <a:p>
            <a:pPr marL="12700" algn="l" rtl="0" eaLnBrk="0">
              <a:lnSpc>
                <a:spcPct val="94000"/>
              </a:lnSpc>
            </a:pPr>
            <a:r>
              <a:rPr sz="1100" kern="0" spc="110">
                <a:solidFill>
                  <a:srgbClr val="000000">
                    <a:alpha val="100000"/>
                  </a:srgbClr>
                </a:solidFill>
                <a:latin typeface="SimHei"/>
                <a:ea typeface="SimHei"/>
                <a:cs typeface="SimHei"/>
              </a:rPr>
              <a:t>再生利用</a:t>
            </a:r>
            <a:endParaRPr lang="SimHei" altLang="SimHei" sz="1100"/>
          </a:p>
        </p:txBody>
      </p:sp>
      <p:sp>
        <p:nvSpPr>
          <p:cNvPr id="126" name="textbox 126"/>
          <p:cNvSpPr/>
          <p:nvPr/>
        </p:nvSpPr>
        <p:spPr>
          <a:xfrm>
            <a:off x="6229381" y="4489849"/>
            <a:ext cx="530225" cy="1797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079"/>
              </a:lnSpc>
            </a:pPr>
            <a:endParaRPr lang="Arial" altLang="Arial" sz="100"/>
          </a:p>
          <a:p>
            <a:pPr marL="81914" algn="l" rtl="0" eaLnBrk="0">
              <a:lnSpc>
                <a:spcPct val="83000"/>
              </a:lnSpc>
            </a:pPr>
            <a:r>
              <a:rPr sz="600" kern="0" spc="-20">
                <a:solidFill>
                  <a:srgbClr val="FFFFFF">
                    <a:alpha val="100000"/>
                  </a:srgbClr>
                </a:solidFill>
                <a:latin typeface="Times New Roman"/>
                <a:ea typeface="Times New Roman"/>
                <a:cs typeface="Times New Roman"/>
              </a:rPr>
              <a:t>Recovery of</a:t>
            </a:r>
            <a:endParaRPr lang="Times New Roman" altLang="Times New Roman" sz="600"/>
          </a:p>
          <a:p>
            <a:pPr marL="12700" algn="l" rtl="0" eaLnBrk="0">
              <a:lnSpc>
                <a:spcPct val="84000"/>
              </a:lnSpc>
              <a:spcBef>
                <a:spcPts val="7"/>
              </a:spcBef>
            </a:pPr>
            <a:r>
              <a:rPr sz="600" kern="0" spc="0">
                <a:solidFill>
                  <a:srgbClr val="556174">
                    <a:alpha val="100000"/>
                  </a:srgbClr>
                </a:solidFill>
                <a:latin typeface="Times New Roman"/>
                <a:ea typeface="Times New Roman"/>
                <a:cs typeface="Times New Roman"/>
              </a:rPr>
              <a:t>battery meier</a:t>
            </a:r>
            <a:r>
              <a:rPr sz="600" kern="0" spc="-10">
                <a:solidFill>
                  <a:srgbClr val="556174">
                    <a:alpha val="100000"/>
                  </a:srgbClr>
                </a:solidFill>
                <a:latin typeface="Times New Roman"/>
                <a:ea typeface="Times New Roman"/>
                <a:cs typeface="Times New Roman"/>
              </a:rPr>
              <a:t>ials</a:t>
            </a:r>
            <a:endParaRPr lang="Times New Roman" altLang="Times New Roman" sz="600"/>
          </a:p>
        </p:txBody>
      </p:sp>
      <p:sp>
        <p:nvSpPr>
          <p:cNvPr id="128" name="textbox 128"/>
          <p:cNvSpPr/>
          <p:nvPr/>
        </p:nvSpPr>
        <p:spPr>
          <a:xfrm>
            <a:off x="6457990" y="3342307"/>
            <a:ext cx="447675" cy="1968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11"/>
              </a:lnSpc>
            </a:pPr>
            <a:r>
              <a:rPr sz="500" kern="0" spc="10">
                <a:solidFill>
                  <a:srgbClr val="838FA9">
                    <a:alpha val="100000"/>
                  </a:srgbClr>
                </a:solidFill>
                <a:latin typeface="Arial"/>
                <a:ea typeface="Arial"/>
                <a:cs typeface="Arial"/>
              </a:rPr>
              <a:t>Short-dista</a:t>
            </a:r>
            <a:r>
              <a:rPr sz="500" kern="0" spc="0">
                <a:solidFill>
                  <a:srgbClr val="838FA9">
                    <a:alpha val="100000"/>
                  </a:srgbClr>
                </a:solidFill>
                <a:latin typeface="Arial"/>
                <a:ea typeface="Arial"/>
                <a:cs typeface="Arial"/>
              </a:rPr>
              <a:t>nce</a:t>
            </a:r>
            <a:endParaRPr lang="Arial" altLang="Arial" sz="500"/>
          </a:p>
          <a:p>
            <a:pPr marL="12700" algn="l" rtl="0" eaLnBrk="0">
              <a:lnSpc>
                <a:spcPct val="74000"/>
              </a:lnSpc>
              <a:spcBef>
                <a:spcPts val="4"/>
              </a:spcBef>
            </a:pPr>
            <a:r>
              <a:rPr sz="600" kern="0" spc="0">
                <a:solidFill>
                  <a:srgbClr val="78859D">
                    <a:alpha val="100000"/>
                  </a:srgbClr>
                </a:solidFill>
                <a:latin typeface="Times New Roman"/>
                <a:ea typeface="Times New Roman"/>
                <a:cs typeface="Times New Roman"/>
              </a:rPr>
              <a:t>transportatia</a:t>
            </a:r>
            <a:r>
              <a:rPr sz="600" kern="0" spc="-10">
                <a:solidFill>
                  <a:srgbClr val="78859D">
                    <a:alpha val="100000"/>
                  </a:srgbClr>
                </a:solidFill>
                <a:latin typeface="Times New Roman"/>
                <a:ea typeface="Times New Roman"/>
                <a:cs typeface="Times New Roman"/>
              </a:rPr>
              <a:t>n</a:t>
            </a:r>
            <a:endParaRPr lang="Times New Roman" altLang="Times New Roman" sz="600"/>
          </a:p>
        </p:txBody>
      </p:sp>
      <p:sp>
        <p:nvSpPr>
          <p:cNvPr id="130" name="textbox 130"/>
          <p:cNvSpPr/>
          <p:nvPr/>
        </p:nvSpPr>
        <p:spPr>
          <a:xfrm>
            <a:off x="444517" y="833220"/>
            <a:ext cx="466725" cy="1625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827"/>
              </a:lnSpc>
            </a:pPr>
            <a:endParaRPr lang="Arial" altLang="Arial" sz="100"/>
          </a:p>
          <a:p>
            <a:pPr marL="12700" algn="l" rtl="0" eaLnBrk="0">
              <a:lnSpc>
                <a:spcPct val="100000"/>
              </a:lnSpc>
            </a:pPr>
            <a:r>
              <a:rPr sz="900" kern="0" spc="-30">
                <a:solidFill>
                  <a:srgbClr val="000000">
                    <a:alpha val="100000"/>
                  </a:srgbClr>
                </a:solidFill>
                <a:latin typeface="STXinwei"/>
                <a:ea typeface="STXinwei"/>
                <a:cs typeface="STXinwei"/>
              </a:rPr>
              <a:t>矿产资源</a:t>
            </a:r>
            <a:endParaRPr lang="STXinwei" altLang="STXinwei" sz="900"/>
          </a:p>
        </p:txBody>
      </p:sp>
      <p:sp>
        <p:nvSpPr>
          <p:cNvPr id="132" name="textbox 132"/>
          <p:cNvSpPr/>
          <p:nvPr/>
        </p:nvSpPr>
        <p:spPr>
          <a:xfrm>
            <a:off x="5270474" y="3244782"/>
            <a:ext cx="154939" cy="4629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589"/>
              </a:lnSpc>
            </a:pPr>
            <a:endParaRPr lang="Arial" altLang="Arial" sz="100"/>
          </a:p>
          <a:p>
            <a:pPr marL="12700" algn="l" rtl="0" eaLnBrk="0">
              <a:lnSpc>
                <a:spcPct val="66000"/>
              </a:lnSpc>
            </a:pPr>
            <a:r>
              <a:rPr sz="900" kern="0" spc="10">
                <a:solidFill>
                  <a:srgbClr val="000000">
                    <a:alpha val="100000"/>
                  </a:srgbClr>
                </a:solidFill>
                <a:latin typeface="Arial"/>
                <a:ea typeface="Arial"/>
                <a:cs typeface="Arial"/>
              </a:rPr>
              <a:t>v=</a:t>
            </a:r>
            <a:endParaRPr lang="Arial" altLang="Arial" sz="900"/>
          </a:p>
          <a:p>
            <a:pPr algn="l" rtl="0" eaLnBrk="0">
              <a:lnSpc>
                <a:spcPct val="193000"/>
              </a:lnSpc>
            </a:pPr>
            <a:endParaRPr lang="Arial" altLang="Arial" sz="1000"/>
          </a:p>
          <a:p>
            <a:pPr algn="l" rtl="0" eaLnBrk="0">
              <a:lnSpc>
                <a:spcPct val="104000"/>
              </a:lnSpc>
            </a:pPr>
            <a:endParaRPr lang="Arial" altLang="Arial" sz="100"/>
          </a:p>
          <a:p>
            <a:pPr marL="12700" algn="l" rtl="0" eaLnBrk="0">
              <a:lnSpc>
                <a:spcPts val="282"/>
              </a:lnSpc>
              <a:spcBef>
                <a:spcPts val="1"/>
              </a:spcBef>
            </a:pPr>
            <a:r>
              <a:rPr sz="400" kern="0" spc="-10">
                <a:solidFill>
                  <a:srgbClr val="000000">
                    <a:alpha val="100000"/>
                  </a:srgbClr>
                </a:solidFill>
                <a:latin typeface="Times New Roman"/>
                <a:ea typeface="Times New Roman"/>
                <a:cs typeface="Times New Roman"/>
              </a:rPr>
              <a:t>mu</a:t>
            </a:r>
            <a:endParaRPr lang="Times New Roman" altLang="Times New Roman" sz="400"/>
          </a:p>
        </p:txBody>
      </p:sp>
      <p:sp>
        <p:nvSpPr>
          <p:cNvPr id="134" name="textbox 134"/>
          <p:cNvSpPr/>
          <p:nvPr/>
        </p:nvSpPr>
        <p:spPr>
          <a:xfrm>
            <a:off x="7080232" y="3442045"/>
            <a:ext cx="719455" cy="1035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260"/>
              </a:lnSpc>
            </a:pPr>
            <a:endParaRPr lang="Arial" altLang="Arial" sz="100"/>
          </a:p>
          <a:p>
            <a:pPr marL="12700" algn="l" rtl="0" eaLnBrk="0">
              <a:lnSpc>
                <a:spcPct val="85000"/>
              </a:lnSpc>
            </a:pPr>
            <a:r>
              <a:rPr sz="600" kern="0" spc="0">
                <a:solidFill>
                  <a:srgbClr val="7988A1">
                    <a:alpha val="100000"/>
                  </a:srgbClr>
                </a:solidFill>
                <a:latin typeface="Times New Roman"/>
                <a:ea typeface="Times New Roman"/>
                <a:cs typeface="Times New Roman"/>
              </a:rPr>
              <a:t>dismarfing</a:t>
            </a:r>
            <a:r>
              <a:rPr sz="600" kern="0" spc="-10">
                <a:solidFill>
                  <a:srgbClr val="7988A1">
                    <a:alpha val="100000"/>
                  </a:srgbClr>
                </a:solidFill>
                <a:latin typeface="Times New Roman"/>
                <a:ea typeface="Times New Roman"/>
                <a:cs typeface="Times New Roman"/>
              </a:rPr>
              <a:t> </a:t>
            </a:r>
            <a:r>
              <a:rPr sz="600" kern="0" spc="0">
                <a:solidFill>
                  <a:srgbClr val="7988A1">
                    <a:alpha val="100000"/>
                  </a:srgbClr>
                </a:solidFill>
                <a:latin typeface="Times New Roman"/>
                <a:ea typeface="Times New Roman"/>
                <a:cs typeface="Times New Roman"/>
              </a:rPr>
              <a:t>and</a:t>
            </a:r>
            <a:r>
              <a:rPr sz="600" kern="0" spc="20">
                <a:solidFill>
                  <a:srgbClr val="7988A1">
                    <a:alpha val="100000"/>
                  </a:srgbClr>
                </a:solidFill>
                <a:latin typeface="Times New Roman"/>
                <a:ea typeface="Times New Roman"/>
                <a:cs typeface="Times New Roman"/>
              </a:rPr>
              <a:t> </a:t>
            </a:r>
            <a:r>
              <a:rPr sz="600" kern="0" spc="0">
                <a:solidFill>
                  <a:srgbClr val="7988A1">
                    <a:alpha val="100000"/>
                  </a:srgbClr>
                </a:solidFill>
                <a:latin typeface="Times New Roman"/>
                <a:ea typeface="Times New Roman"/>
                <a:cs typeface="Times New Roman"/>
              </a:rPr>
              <a:t>sorting</a:t>
            </a:r>
            <a:endParaRPr lang="Times New Roman" altLang="Times New Roman" sz="600"/>
          </a:p>
        </p:txBody>
      </p:sp>
      <p:sp>
        <p:nvSpPr>
          <p:cNvPr id="136" name="textbox 136"/>
          <p:cNvSpPr/>
          <p:nvPr/>
        </p:nvSpPr>
        <p:spPr>
          <a:xfrm>
            <a:off x="7289820" y="4489767"/>
            <a:ext cx="434340" cy="1016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180"/>
              </a:lnSpc>
            </a:pPr>
            <a:endParaRPr lang="Arial" altLang="Arial" sz="100"/>
          </a:p>
          <a:p>
            <a:pPr marL="12700" algn="l" rtl="0" eaLnBrk="0">
              <a:lnSpc>
                <a:spcPct val="83000"/>
              </a:lnSpc>
            </a:pPr>
            <a:r>
              <a:rPr sz="600" kern="0" spc="-20">
                <a:solidFill>
                  <a:srgbClr val="FFFFFF">
                    <a:alpha val="100000"/>
                  </a:srgbClr>
                </a:solidFill>
                <a:latin typeface="Times New Roman"/>
                <a:ea typeface="Times New Roman"/>
                <a:cs typeface="Times New Roman"/>
              </a:rPr>
              <a:t>Lang-diatance</a:t>
            </a:r>
            <a:endParaRPr lang="Times New Roman" altLang="Times New Roman" sz="600"/>
          </a:p>
        </p:txBody>
      </p:sp>
      <p:sp>
        <p:nvSpPr>
          <p:cNvPr id="138" name="textbox 138"/>
          <p:cNvSpPr/>
          <p:nvPr/>
        </p:nvSpPr>
        <p:spPr>
          <a:xfrm>
            <a:off x="7289821" y="4527011"/>
            <a:ext cx="436880" cy="1384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85"/>
              </a:lnSpc>
            </a:pPr>
            <a:r>
              <a:rPr sz="600" kern="0" spc="-20">
                <a:solidFill>
                  <a:srgbClr val="68748E">
                    <a:alpha val="100000"/>
                  </a:srgbClr>
                </a:solidFill>
                <a:latin typeface="Arial"/>
                <a:ea typeface="Arial"/>
                <a:cs typeface="Arial"/>
              </a:rPr>
              <a:t>trarsportat</a:t>
            </a:r>
            <a:r>
              <a:rPr sz="600" kern="0" spc="-30">
                <a:solidFill>
                  <a:srgbClr val="68748E">
                    <a:alpha val="100000"/>
                  </a:srgbClr>
                </a:solidFill>
                <a:latin typeface="Arial"/>
                <a:ea typeface="Arial"/>
                <a:cs typeface="Arial"/>
              </a:rPr>
              <a:t>ion</a:t>
            </a:r>
            <a:endParaRPr lang="Arial" altLang="Arial" sz="600"/>
          </a:p>
        </p:txBody>
      </p:sp>
      <p:sp>
        <p:nvSpPr>
          <p:cNvPr id="140" name="textbox 140"/>
          <p:cNvSpPr/>
          <p:nvPr/>
        </p:nvSpPr>
        <p:spPr>
          <a:xfrm>
            <a:off x="5949960" y="3358005"/>
            <a:ext cx="321309" cy="1962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609"/>
              </a:lnSpc>
            </a:pPr>
            <a:r>
              <a:rPr sz="500" kern="0" spc="10">
                <a:solidFill>
                  <a:srgbClr val="000000">
                    <a:alpha val="100000"/>
                  </a:srgbClr>
                </a:solidFill>
                <a:latin typeface="Arial"/>
                <a:ea typeface="Arial"/>
                <a:cs typeface="Arial"/>
              </a:rPr>
              <a:t>Spent</a:t>
            </a:r>
            <a:r>
              <a:rPr sz="500" kern="0" spc="70">
                <a:solidFill>
                  <a:srgbClr val="000000">
                    <a:alpha val="100000"/>
                  </a:srgbClr>
                </a:solidFill>
                <a:latin typeface="Arial"/>
                <a:ea typeface="Arial"/>
                <a:cs typeface="Arial"/>
              </a:rPr>
              <a:t> </a:t>
            </a:r>
            <a:r>
              <a:rPr sz="500" kern="0" spc="10">
                <a:solidFill>
                  <a:srgbClr val="000000">
                    <a:alpha val="100000"/>
                  </a:srgbClr>
                </a:solidFill>
                <a:latin typeface="Arial"/>
                <a:ea typeface="Arial"/>
                <a:cs typeface="Arial"/>
              </a:rPr>
              <a:t>LIB</a:t>
            </a:r>
            <a:endParaRPr lang="Arial" altLang="Arial" sz="500"/>
          </a:p>
          <a:p>
            <a:pPr marL="12700" algn="l" rtl="0" eaLnBrk="0">
              <a:lnSpc>
                <a:spcPct val="84000"/>
              </a:lnSpc>
              <a:spcBef>
                <a:spcPts val="131"/>
              </a:spcBef>
            </a:pPr>
            <a:r>
              <a:rPr sz="600" kern="0" spc="-10">
                <a:solidFill>
                  <a:srgbClr val="69758B">
                    <a:alpha val="100000"/>
                  </a:srgbClr>
                </a:solidFill>
                <a:latin typeface="Times New Roman"/>
                <a:ea typeface="Times New Roman"/>
                <a:cs typeface="Times New Roman"/>
              </a:rPr>
              <a:t>collection</a:t>
            </a:r>
            <a:endParaRPr lang="Times New Roman" altLang="Times New Roman" sz="600"/>
          </a:p>
        </p:txBody>
      </p:sp>
      <p:sp>
        <p:nvSpPr>
          <p:cNvPr id="142" name="textbox 142"/>
          <p:cNvSpPr/>
          <p:nvPr/>
        </p:nvSpPr>
        <p:spPr>
          <a:xfrm>
            <a:off x="5271654" y="2370071"/>
            <a:ext cx="567055" cy="1193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738"/>
              </a:lnSpc>
            </a:pPr>
            <a:r>
              <a:rPr sz="600" b="1" kern="0" spc="-20">
                <a:solidFill>
                  <a:srgbClr val="000000">
                    <a:alpha val="100000"/>
                  </a:srgbClr>
                </a:solidFill>
                <a:latin typeface="SimHei"/>
                <a:ea typeface="SimHei"/>
                <a:cs typeface="SimHei"/>
              </a:rPr>
              <a:t>高端</a:t>
            </a:r>
            <a:r>
              <a:rPr sz="600" b="1" kern="0" spc="-20">
                <a:solidFill>
                  <a:srgbClr val="000000">
                    <a:alpha val="100000"/>
                  </a:srgbClr>
                </a:solidFill>
                <a:latin typeface="SimSun"/>
                <a:ea typeface="SimSun"/>
                <a:cs typeface="SimSun"/>
              </a:rPr>
              <a:t>A0</a:t>
            </a:r>
            <a:r>
              <a:rPr sz="600" kern="0" spc="-100">
                <a:solidFill>
                  <a:srgbClr val="000000">
                    <a:alpha val="100000"/>
                  </a:srgbClr>
                </a:solidFill>
                <a:latin typeface="SimSun"/>
                <a:ea typeface="SimSun"/>
                <a:cs typeface="SimSun"/>
              </a:rPr>
              <a:t> </a:t>
            </a:r>
            <a:r>
              <a:rPr sz="600" b="1" kern="0" spc="-20">
                <a:solidFill>
                  <a:srgbClr val="000000">
                    <a:alpha val="100000"/>
                  </a:srgbClr>
                </a:solidFill>
                <a:latin typeface="SimHei"/>
                <a:ea typeface="SimHei"/>
                <a:cs typeface="SimHei"/>
              </a:rPr>
              <a:t>级或以上</a:t>
            </a:r>
            <a:endParaRPr lang="SimHei" altLang="SimHei" sz="600"/>
          </a:p>
        </p:txBody>
      </p:sp>
      <p:sp>
        <p:nvSpPr>
          <p:cNvPr id="144" name="textbox 144"/>
          <p:cNvSpPr/>
          <p:nvPr/>
        </p:nvSpPr>
        <p:spPr>
          <a:xfrm>
            <a:off x="6238893" y="676126"/>
            <a:ext cx="98425" cy="627380"/>
          </a:xfrm>
          <a:prstGeom prst="rect">
            <a:avLst/>
          </a:prstGeom>
        </p:spPr>
        <p:txBody>
          <a:bodyPr vert="eaVert"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645"/>
              </a:lnSpc>
            </a:pPr>
            <a:endParaRPr lang="Arial" altLang="Arial" sz="100"/>
          </a:p>
          <a:p>
            <a:pPr marL="12700" algn="l" rtl="0" eaLnBrk="0">
              <a:lnSpc>
                <a:spcPct val="94000"/>
              </a:lnSpc>
            </a:pPr>
            <a:r>
              <a:rPr sz="500" kern="0" spc="-10">
                <a:solidFill>
                  <a:srgbClr val="000000">
                    <a:alpha val="100000"/>
                  </a:srgbClr>
                </a:solidFill>
                <a:latin typeface="SimSun"/>
                <a:ea typeface="SimSun"/>
                <a:cs typeface="SimSun"/>
              </a:rPr>
              <a:t>增</a:t>
            </a:r>
            <a:r>
              <a:rPr sz="500" kern="0" spc="1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破</a:t>
            </a:r>
            <a:r>
              <a:rPr sz="500" kern="0" spc="-5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别</a:t>
            </a:r>
            <a:r>
              <a:rPr sz="500" kern="0" spc="-4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样</a:t>
            </a:r>
            <a:r>
              <a:rPr sz="500" kern="0" spc="-4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次</a:t>
            </a:r>
            <a:r>
              <a:rPr sz="500" kern="0" spc="-5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和</a:t>
            </a:r>
            <a:r>
              <a:rPr sz="500" kern="0" spc="-40">
                <a:solidFill>
                  <a:srgbClr val="000000">
                    <a:alpha val="100000"/>
                  </a:srgbClr>
                </a:solidFill>
                <a:latin typeface="SimSun"/>
                <a:ea typeface="SimSun"/>
                <a:cs typeface="SimSun"/>
              </a:rPr>
              <a:t> </a:t>
            </a:r>
            <a:r>
              <a:rPr sz="500" kern="0" spc="-10">
                <a:solidFill>
                  <a:srgbClr val="000000">
                    <a:alpha val="100000"/>
                  </a:srgbClr>
                </a:solidFill>
                <a:latin typeface="SimSun"/>
                <a:ea typeface="SimSun"/>
                <a:cs typeface="SimSun"/>
              </a:rPr>
              <a:t>用</a:t>
            </a:r>
            <a:endParaRPr lang="SimSun" altLang="SimSun" sz="500"/>
          </a:p>
        </p:txBody>
      </p:sp>
      <p:sp>
        <p:nvSpPr>
          <p:cNvPr id="146" name="textbox 146"/>
          <p:cNvSpPr/>
          <p:nvPr/>
        </p:nvSpPr>
        <p:spPr>
          <a:xfrm>
            <a:off x="7480296" y="1709184"/>
            <a:ext cx="466090" cy="984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991"/>
              </a:lnSpc>
            </a:pPr>
            <a:endParaRPr lang="Arial" altLang="Arial" sz="100"/>
          </a:p>
          <a:p>
            <a:pPr marL="12700" algn="l" rtl="0" eaLnBrk="0">
              <a:lnSpc>
                <a:spcPct val="79000"/>
              </a:lnSpc>
            </a:pPr>
            <a:r>
              <a:rPr sz="600" kern="0" spc="-20">
                <a:solidFill>
                  <a:srgbClr val="000000">
                    <a:alpha val="100000"/>
                  </a:srgbClr>
                </a:solidFill>
                <a:latin typeface="LiSu"/>
                <a:ea typeface="LiSu"/>
                <a:cs typeface="LiSu"/>
              </a:rPr>
              <a:t>商业用储能站</a:t>
            </a:r>
            <a:endParaRPr lang="LiSu" altLang="LiSu" sz="600"/>
          </a:p>
        </p:txBody>
      </p:sp>
      <p:sp>
        <p:nvSpPr>
          <p:cNvPr id="148" name="textbox 148"/>
          <p:cNvSpPr/>
          <p:nvPr/>
        </p:nvSpPr>
        <p:spPr>
          <a:xfrm>
            <a:off x="6242061" y="3763590"/>
            <a:ext cx="434340" cy="1022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375"/>
              </a:lnSpc>
            </a:pPr>
            <a:endParaRPr lang="Arial" altLang="Arial" sz="100"/>
          </a:p>
          <a:p>
            <a:pPr marL="12700" algn="l" rtl="0" eaLnBrk="0">
              <a:lnSpc>
                <a:spcPct val="84000"/>
              </a:lnSpc>
            </a:pPr>
            <a:r>
              <a:rPr sz="600" kern="0" spc="-20">
                <a:solidFill>
                  <a:srgbClr val="000000">
                    <a:alpha val="100000"/>
                  </a:srgbClr>
                </a:solidFill>
                <a:latin typeface="Times New Roman"/>
                <a:ea typeface="Times New Roman"/>
                <a:cs typeface="Times New Roman"/>
              </a:rPr>
              <a:t>Reuse of</a:t>
            </a:r>
            <a:r>
              <a:rPr sz="600" kern="0" spc="-10">
                <a:solidFill>
                  <a:srgbClr val="000000">
                    <a:alpha val="100000"/>
                  </a:srgbClr>
                </a:solidFill>
                <a:latin typeface="Times New Roman"/>
                <a:ea typeface="Times New Roman"/>
                <a:cs typeface="Times New Roman"/>
              </a:rPr>
              <a:t> </a:t>
            </a:r>
            <a:r>
              <a:rPr sz="600" kern="0" spc="-20">
                <a:solidFill>
                  <a:srgbClr val="000000">
                    <a:alpha val="100000"/>
                  </a:srgbClr>
                </a:solidFill>
                <a:latin typeface="Times New Roman"/>
                <a:ea typeface="Times New Roman"/>
                <a:cs typeface="Times New Roman"/>
              </a:rPr>
              <a:t>LIBs</a:t>
            </a:r>
            <a:endParaRPr lang="Times New Roman" altLang="Times New Roman" sz="600"/>
          </a:p>
        </p:txBody>
      </p:sp>
      <p:sp>
        <p:nvSpPr>
          <p:cNvPr id="150" name="textbox 150"/>
          <p:cNvSpPr/>
          <p:nvPr/>
        </p:nvSpPr>
        <p:spPr>
          <a:xfrm>
            <a:off x="1200175" y="1625970"/>
            <a:ext cx="436880" cy="9906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325"/>
              </a:lnSpc>
            </a:pPr>
            <a:endParaRPr lang="Arial" altLang="Arial" sz="100"/>
          </a:p>
          <a:p>
            <a:pPr marL="12700" algn="l" rtl="0" eaLnBrk="0">
              <a:lnSpc>
                <a:spcPct val="80000"/>
              </a:lnSpc>
            </a:pPr>
            <a:r>
              <a:rPr sz="600" kern="0" spc="30">
                <a:solidFill>
                  <a:srgbClr val="000000">
                    <a:alpha val="100000"/>
                  </a:srgbClr>
                </a:solidFill>
                <a:latin typeface="LiSu"/>
                <a:ea typeface="LiSu"/>
                <a:cs typeface="LiSu"/>
              </a:rPr>
              <a:t>梯</a:t>
            </a:r>
            <a:r>
              <a:rPr sz="600" kern="0" spc="-6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次</a:t>
            </a:r>
            <a:r>
              <a:rPr sz="600" kern="0" spc="-7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利</a:t>
            </a:r>
            <a:r>
              <a:rPr sz="600" kern="0" spc="-70">
                <a:solidFill>
                  <a:srgbClr val="000000">
                    <a:alpha val="100000"/>
                  </a:srgbClr>
                </a:solidFill>
                <a:latin typeface="LiSu"/>
                <a:ea typeface="LiSu"/>
                <a:cs typeface="LiSu"/>
              </a:rPr>
              <a:t> </a:t>
            </a:r>
            <a:r>
              <a:rPr sz="600" kern="0" spc="30">
                <a:solidFill>
                  <a:srgbClr val="000000">
                    <a:alpha val="100000"/>
                  </a:srgbClr>
                </a:solidFill>
                <a:latin typeface="LiSu"/>
                <a:ea typeface="LiSu"/>
                <a:cs typeface="LiSu"/>
              </a:rPr>
              <a:t>用</a:t>
            </a:r>
            <a:endParaRPr lang="LiSu" altLang="LiSu" sz="600"/>
          </a:p>
        </p:txBody>
      </p:sp>
      <p:sp>
        <p:nvSpPr>
          <p:cNvPr id="152" name="textbox 152"/>
          <p:cNvSpPr/>
          <p:nvPr/>
        </p:nvSpPr>
        <p:spPr>
          <a:xfrm>
            <a:off x="6489689" y="1728770"/>
            <a:ext cx="388620" cy="984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105"/>
              </a:lnSpc>
            </a:pPr>
            <a:endParaRPr lang="Arial" altLang="Arial" sz="100"/>
          </a:p>
          <a:p>
            <a:pPr marL="12700" algn="l" rtl="0" eaLnBrk="0">
              <a:lnSpc>
                <a:spcPct val="79000"/>
              </a:lnSpc>
            </a:pPr>
            <a:r>
              <a:rPr sz="600" kern="0" spc="-30">
                <a:solidFill>
                  <a:srgbClr val="000000">
                    <a:alpha val="100000"/>
                  </a:srgbClr>
                </a:solidFill>
                <a:latin typeface="LiSu"/>
                <a:ea typeface="LiSu"/>
                <a:cs typeface="LiSu"/>
              </a:rPr>
              <a:t>充电站储能</a:t>
            </a:r>
            <a:endParaRPr lang="LiSu" altLang="LiSu" sz="600"/>
          </a:p>
        </p:txBody>
      </p:sp>
      <p:pic>
        <p:nvPicPr>
          <p:cNvPr id="154" name="picture 154"/>
          <p:cNvPicPr>
            <a:picLocks noChangeAspect="1"/>
          </p:cNvPicPr>
          <p:nvPr/>
        </p:nvPicPr>
        <p:blipFill>
          <a:blip r:embed="rId4"/>
          <a:stretch>
            <a:fillRect/>
          </a:stretch>
        </p:blipFill>
        <p:spPr>
          <a:xfrm rot="21600000">
            <a:off x="3092464" y="2387593"/>
            <a:ext cx="101624" cy="57176"/>
          </a:xfrm>
          <a:prstGeom prst="rect">
            <a:avLst/>
          </a:prstGeom>
        </p:spPr>
      </p:pic>
      <p:sp>
        <p:nvSpPr>
          <p:cNvPr id="156" name="textbox 156"/>
          <p:cNvSpPr/>
          <p:nvPr/>
        </p:nvSpPr>
        <p:spPr>
          <a:xfrm>
            <a:off x="5562575" y="3652051"/>
            <a:ext cx="118745" cy="1092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659"/>
              </a:lnSpc>
            </a:pPr>
            <a:r>
              <a:rPr sz="900" kern="0" spc="20">
                <a:solidFill>
                  <a:srgbClr val="000000">
                    <a:alpha val="100000"/>
                  </a:srgbClr>
                </a:solidFill>
                <a:latin typeface="Times New Roman"/>
                <a:ea typeface="Times New Roman"/>
                <a:cs typeface="Times New Roman"/>
              </a:rPr>
              <a:t>m</a:t>
            </a:r>
            <a:endParaRPr lang="Times New Roman" altLang="Times New Roman" sz="900"/>
          </a:p>
        </p:txBody>
      </p:sp>
      <p:pic>
        <p:nvPicPr>
          <p:cNvPr id="158" name="picture 158"/>
          <p:cNvPicPr>
            <a:picLocks noChangeAspect="1"/>
          </p:cNvPicPr>
          <p:nvPr/>
        </p:nvPicPr>
        <p:blipFill>
          <a:blip r:embed="rId5"/>
          <a:stretch>
            <a:fillRect/>
          </a:stretch>
        </p:blipFill>
        <p:spPr>
          <a:xfrm rot="21600000">
            <a:off x="5499103" y="4451340"/>
            <a:ext cx="82512" cy="50806"/>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160" name="picture 160"/>
          <p:cNvPicPr>
            <a:picLocks noChangeAspect="1"/>
          </p:cNvPicPr>
          <p:nvPr/>
        </p:nvPicPr>
        <p:blipFill>
          <a:blip r:embed="rId2"/>
          <a:stretch>
            <a:fillRect/>
          </a:stretch>
        </p:blipFill>
        <p:spPr>
          <a:xfrm rot="21600000">
            <a:off x="0" y="0"/>
            <a:ext cx="9188450" cy="5137150"/>
          </a:xfrm>
          <a:prstGeom prst="rect">
            <a:avLst/>
          </a:prstGeom>
        </p:spPr>
      </p:pic>
      <p:sp>
        <p:nvSpPr>
          <p:cNvPr id="162" name="textbox 162"/>
          <p:cNvSpPr/>
          <p:nvPr/>
        </p:nvSpPr>
        <p:spPr>
          <a:xfrm>
            <a:off x="2457431" y="3102337"/>
            <a:ext cx="3200400" cy="85851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247"/>
              </a:lnSpc>
            </a:pPr>
            <a:endParaRPr lang="Arial" altLang="Arial" sz="100"/>
          </a:p>
          <a:p>
            <a:pPr marL="2819400" algn="l" rtl="0" eaLnBrk="0">
              <a:lnSpc>
                <a:spcPct val="100000"/>
              </a:lnSpc>
            </a:pPr>
            <a:r>
              <a:rPr sz="700" kern="0" spc="-20">
                <a:solidFill>
                  <a:srgbClr val="000000">
                    <a:alpha val="100000"/>
                  </a:srgbClr>
                </a:solidFill>
                <a:latin typeface="SimSun"/>
                <a:ea typeface="SimSun"/>
                <a:cs typeface="SimSun"/>
              </a:rPr>
              <a:t>壳体材产</a:t>
            </a:r>
            <a:endParaRPr lang="SimSun" altLang="SimSun" sz="700"/>
          </a:p>
          <a:p>
            <a:pPr algn="r" rtl="0" eaLnBrk="0">
              <a:lnSpc>
                <a:spcPts val="860"/>
              </a:lnSpc>
              <a:spcBef>
                <a:spcPts val="1212"/>
              </a:spcBef>
            </a:pPr>
            <a:r>
              <a:rPr sz="700" kern="0" spc="-20">
                <a:solidFill>
                  <a:srgbClr val="000000">
                    <a:alpha val="100000"/>
                  </a:srgbClr>
                </a:solidFill>
                <a:latin typeface="SimHei"/>
                <a:ea typeface="SimHei"/>
                <a:cs typeface="SimHei"/>
              </a:rPr>
              <a:t>铝答材产</a:t>
            </a:r>
            <a:endParaRPr lang="SimHei" altLang="SimHei" sz="700"/>
          </a:p>
          <a:p>
            <a:pPr marL="145414" algn="l" rtl="0" eaLnBrk="0">
              <a:lnSpc>
                <a:spcPct val="85000"/>
              </a:lnSpc>
              <a:spcBef>
                <a:spcPts val="797"/>
              </a:spcBef>
            </a:pPr>
            <a:r>
              <a:rPr sz="1000" kern="0" spc="-20">
                <a:solidFill>
                  <a:srgbClr val="000000">
                    <a:alpha val="100000"/>
                  </a:srgbClr>
                </a:solidFill>
                <a:latin typeface="SimSun"/>
                <a:ea typeface="SimSun"/>
                <a:cs typeface="SimSun"/>
              </a:rPr>
              <a:t>外壳</a:t>
            </a:r>
            <a:endParaRPr lang="SimSun" altLang="SimSun" sz="1000"/>
          </a:p>
          <a:p>
            <a:pPr marL="12700" algn="l" rtl="0" eaLnBrk="0">
              <a:lnSpc>
                <a:spcPct val="97000"/>
              </a:lnSpc>
              <a:spcBef>
                <a:spcPts val="1"/>
              </a:spcBef>
            </a:pPr>
            <a:r>
              <a:rPr sz="1100" kern="0" spc="0" baseline="9470">
                <a:solidFill>
                  <a:srgbClr val="000000">
                    <a:alpha val="100000"/>
                  </a:srgbClr>
                </a:solidFill>
                <a:latin typeface="Times New Roman"/>
                <a:ea typeface="Times New Roman"/>
                <a:cs typeface="Times New Roman"/>
              </a:rPr>
              <a:t>LmingdFimCaa</a:t>
            </a:r>
            <a:r>
              <a:rPr sz="700" kern="0" spc="10">
                <a:solidFill>
                  <a:srgbClr val="000000">
                    <a:alpha val="100000"/>
                  </a:srgbClr>
                </a:solidFill>
                <a:latin typeface="Times New Roman"/>
                <a:ea typeface="Times New Roman"/>
                <a:cs typeface="Times New Roman"/>
              </a:rPr>
              <a:t>                          </a:t>
            </a:r>
            <a:r>
              <a:rPr sz="1500" kern="0" spc="10" baseline="-17362">
                <a:solidFill>
                  <a:srgbClr val="000000">
                    <a:alpha val="100000"/>
                  </a:srgbClr>
                </a:solidFill>
                <a:latin typeface="SimSun"/>
                <a:ea typeface="SimSun"/>
                <a:cs typeface="SimSun"/>
              </a:rPr>
              <a:t>正根板</a:t>
            </a:r>
            <a:endParaRPr lang="SimSun" altLang="SimSun" sz="1500" baseline="-17362"/>
          </a:p>
          <a:p>
            <a:pPr marL="1129664" algn="l" rtl="0" eaLnBrk="0">
              <a:lnSpc>
                <a:spcPct val="95000"/>
              </a:lnSpc>
              <a:spcBef>
                <a:spcPts val="7"/>
              </a:spcBef>
            </a:pPr>
            <a:r>
              <a:rPr sz="600" kern="0" spc="-10">
                <a:solidFill>
                  <a:srgbClr val="000000">
                    <a:alpha val="100000"/>
                  </a:srgbClr>
                </a:solidFill>
                <a:latin typeface="Arial"/>
                <a:ea typeface="Arial"/>
                <a:cs typeface="Arial"/>
              </a:rPr>
              <a:t>Posbve</a:t>
            </a:r>
            <a:r>
              <a:rPr sz="600" kern="0" spc="70">
                <a:solidFill>
                  <a:srgbClr val="000000">
                    <a:alpha val="100000"/>
                  </a:srgbClr>
                </a:solidFill>
                <a:latin typeface="Arial"/>
                <a:ea typeface="Arial"/>
                <a:cs typeface="Arial"/>
              </a:rPr>
              <a:t> </a:t>
            </a:r>
            <a:r>
              <a:rPr sz="600" kern="0" spc="-10">
                <a:solidFill>
                  <a:srgbClr val="000000">
                    <a:alpha val="100000"/>
                  </a:srgbClr>
                </a:solidFill>
                <a:latin typeface="Arial"/>
                <a:ea typeface="Arial"/>
                <a:cs typeface="Arial"/>
              </a:rPr>
              <a:t>Ekctose</a:t>
            </a:r>
            <a:endParaRPr lang="Arial" altLang="Arial" sz="600"/>
          </a:p>
        </p:txBody>
      </p:sp>
      <p:sp>
        <p:nvSpPr>
          <p:cNvPr id="164" name="textbox 164"/>
          <p:cNvSpPr/>
          <p:nvPr/>
        </p:nvSpPr>
        <p:spPr>
          <a:xfrm>
            <a:off x="139664" y="4781556"/>
            <a:ext cx="6693534" cy="336550"/>
          </a:xfrm>
          <a:prstGeom prst="rect">
            <a:avLst/>
          </a:prstGeom>
          <a:solidFill>
            <a:srgbClr val="C5D8EF"/>
          </a:solidFill>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102000"/>
              </a:lnSpc>
            </a:pPr>
            <a:endParaRPr lang="Arial" altLang="Arial" sz="600"/>
          </a:p>
          <a:p>
            <a:pPr marL="2025650" algn="l" rtl="0" eaLnBrk="0">
              <a:lnSpc>
                <a:spcPts val="1196"/>
              </a:lnSpc>
              <a:spcBef>
                <a:spcPts val="6"/>
              </a:spcBef>
            </a:pPr>
            <a:r>
              <a:rPr sz="1500" kern="0" spc="20" baseline="5740">
                <a:solidFill>
                  <a:srgbClr val="000000">
                    <a:alpha val="100000"/>
                  </a:srgbClr>
                </a:solidFill>
                <a:latin typeface="SimHei"/>
                <a:ea typeface="SimHei"/>
                <a:cs typeface="SimHei"/>
              </a:rPr>
              <a:t>山东重工集团</a:t>
            </a:r>
            <a:r>
              <a:rPr sz="900" kern="0" spc="80">
                <a:solidFill>
                  <a:srgbClr val="000000">
                    <a:alpha val="100000"/>
                  </a:srgbClr>
                </a:solidFill>
                <a:latin typeface="SimHei"/>
                <a:ea typeface="SimHei"/>
                <a:cs typeface="SimHei"/>
              </a:rPr>
              <a:t>     </a:t>
            </a:r>
            <a:r>
              <a:rPr sz="700" kern="0" spc="0">
                <a:solidFill>
                  <a:srgbClr val="000000">
                    <a:alpha val="100000"/>
                  </a:srgbClr>
                </a:solidFill>
                <a:latin typeface="Arial"/>
                <a:ea typeface="Arial"/>
                <a:cs typeface="Arial"/>
              </a:rPr>
              <a:t>Shandong</a:t>
            </a:r>
            <a:r>
              <a:rPr sz="700" kern="0" spc="20">
                <a:solidFill>
                  <a:srgbClr val="000000">
                    <a:alpha val="100000"/>
                  </a:srgbClr>
                </a:solidFill>
                <a:latin typeface="Arial"/>
                <a:ea typeface="Arial"/>
                <a:cs typeface="Arial"/>
              </a:rPr>
              <a:t>       </a:t>
            </a:r>
            <a:r>
              <a:rPr sz="700" kern="0" spc="0">
                <a:solidFill>
                  <a:srgbClr val="000000">
                    <a:alpha val="100000"/>
                  </a:srgbClr>
                </a:solidFill>
                <a:latin typeface="Arial"/>
                <a:ea typeface="Arial"/>
                <a:cs typeface="Arial"/>
              </a:rPr>
              <a:t>Heavy</a:t>
            </a:r>
            <a:r>
              <a:rPr sz="700" kern="0" spc="20">
                <a:solidFill>
                  <a:srgbClr val="000000">
                    <a:alpha val="100000"/>
                  </a:srgbClr>
                </a:solidFill>
                <a:latin typeface="Arial"/>
                <a:ea typeface="Arial"/>
                <a:cs typeface="Arial"/>
              </a:rPr>
              <a:t>       </a:t>
            </a:r>
            <a:r>
              <a:rPr sz="700" kern="0" spc="0">
                <a:solidFill>
                  <a:srgbClr val="000000">
                    <a:alpha val="100000"/>
                  </a:srgbClr>
                </a:solidFill>
                <a:latin typeface="Arial"/>
                <a:ea typeface="Arial"/>
                <a:cs typeface="Arial"/>
              </a:rPr>
              <a:t>Industry</a:t>
            </a:r>
            <a:r>
              <a:rPr sz="700" kern="0" spc="20">
                <a:solidFill>
                  <a:srgbClr val="000000">
                    <a:alpha val="100000"/>
                  </a:srgbClr>
                </a:solidFill>
                <a:latin typeface="Arial"/>
                <a:ea typeface="Arial"/>
                <a:cs typeface="Arial"/>
              </a:rPr>
              <a:t>       </a:t>
            </a:r>
            <a:r>
              <a:rPr sz="700" kern="0" spc="0">
                <a:solidFill>
                  <a:srgbClr val="000000">
                    <a:alpha val="100000"/>
                  </a:srgbClr>
                </a:solidFill>
                <a:latin typeface="Arial"/>
                <a:ea typeface="Arial"/>
                <a:cs typeface="Arial"/>
              </a:rPr>
              <a:t>Group</a:t>
            </a:r>
            <a:endParaRPr lang="Arial" altLang="Arial" sz="700"/>
          </a:p>
        </p:txBody>
      </p:sp>
      <p:sp>
        <p:nvSpPr>
          <p:cNvPr id="166" name="textbox 166"/>
          <p:cNvSpPr/>
          <p:nvPr/>
        </p:nvSpPr>
        <p:spPr>
          <a:xfrm>
            <a:off x="1441464" y="1567163"/>
            <a:ext cx="1603375" cy="67690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324"/>
              </a:lnSpc>
            </a:pPr>
            <a:endParaRPr lang="Arial" altLang="Arial" sz="100"/>
          </a:p>
          <a:p>
            <a:pPr marL="1009014" indent="81914" algn="l" rtl="0" eaLnBrk="0">
              <a:lnSpc>
                <a:spcPct val="87000"/>
              </a:lnSpc>
            </a:pPr>
            <a:r>
              <a:rPr sz="1000" kern="0" spc="-30">
                <a:solidFill>
                  <a:srgbClr val="000000">
                    <a:alpha val="100000"/>
                  </a:srgbClr>
                </a:solidFill>
                <a:latin typeface="SimSun"/>
                <a:ea typeface="SimSun"/>
                <a:cs typeface="SimSun"/>
              </a:rPr>
              <a:t>负极端子</a:t>
            </a:r>
            <a:r>
              <a:rPr sz="1000" kern="0" spc="20">
                <a:solidFill>
                  <a:srgbClr val="000000">
                    <a:alpha val="100000"/>
                  </a:srgbClr>
                </a:solidFill>
                <a:latin typeface="SimSun"/>
                <a:ea typeface="SimSun"/>
                <a:cs typeface="SimSun"/>
              </a:rPr>
              <a:t> </a:t>
            </a:r>
            <a:r>
              <a:rPr sz="700" kern="0" spc="-20">
                <a:solidFill>
                  <a:srgbClr val="000000">
                    <a:alpha val="100000"/>
                  </a:srgbClr>
                </a:solidFill>
                <a:latin typeface="Times New Roman"/>
                <a:ea typeface="Times New Roman"/>
                <a:cs typeface="Times New Roman"/>
              </a:rPr>
              <a:t>ggseie Tomin</a:t>
            </a:r>
            <a:endParaRPr lang="Times New Roman" altLang="Times New Roman" sz="700"/>
          </a:p>
          <a:p>
            <a:pPr algn="l" rtl="0" eaLnBrk="0">
              <a:lnSpc>
                <a:spcPct val="130000"/>
              </a:lnSpc>
            </a:pPr>
            <a:endParaRPr lang="Arial" altLang="Arial" sz="1000"/>
          </a:p>
          <a:p>
            <a:pPr algn="l" rtl="0" eaLnBrk="0">
              <a:lnSpc>
                <a:spcPct val="119000"/>
              </a:lnSpc>
            </a:pPr>
            <a:endParaRPr lang="Arial" altLang="Arial" sz="300"/>
          </a:p>
          <a:p>
            <a:pPr marL="12700" algn="l" rtl="0" eaLnBrk="0">
              <a:lnSpc>
                <a:spcPct val="81000"/>
              </a:lnSpc>
              <a:spcBef>
                <a:spcPts val="3"/>
              </a:spcBef>
            </a:pPr>
            <a:r>
              <a:rPr sz="1400" kern="0" spc="-30">
                <a:solidFill>
                  <a:srgbClr val="FFFFFF">
                    <a:alpha val="100000"/>
                  </a:srgbClr>
                </a:solidFill>
                <a:latin typeface="Arial"/>
                <a:ea typeface="Arial"/>
                <a:cs typeface="Arial"/>
              </a:rPr>
              <a:t>CATL</a:t>
            </a:r>
            <a:endParaRPr lang="Arial" altLang="Arial" sz="1400"/>
          </a:p>
        </p:txBody>
      </p:sp>
      <p:sp>
        <p:nvSpPr>
          <p:cNvPr id="168" name="textbox 168"/>
          <p:cNvSpPr/>
          <p:nvPr/>
        </p:nvSpPr>
        <p:spPr>
          <a:xfrm>
            <a:off x="5283154" y="1731004"/>
            <a:ext cx="520700" cy="12255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8"/>
              </a:lnSpc>
            </a:pPr>
            <a:r>
              <a:rPr sz="700" kern="0" spc="-50">
                <a:solidFill>
                  <a:srgbClr val="000000">
                    <a:alpha val="100000"/>
                  </a:srgbClr>
                </a:solidFill>
                <a:latin typeface="SimHei"/>
                <a:ea typeface="SimHei"/>
                <a:cs typeface="SimHei"/>
              </a:rPr>
              <a:t>正极材料材产</a:t>
            </a:r>
            <a:endParaRPr lang="SimHei" altLang="SimHei" sz="700"/>
          </a:p>
          <a:p>
            <a:pPr marL="12700" algn="l" rtl="0" eaLnBrk="0">
              <a:lnSpc>
                <a:spcPts val="852"/>
              </a:lnSpc>
              <a:spcBef>
                <a:spcPts val="1187"/>
              </a:spcBef>
            </a:pPr>
            <a:r>
              <a:rPr sz="700" kern="0" spc="-50">
                <a:solidFill>
                  <a:srgbClr val="000000">
                    <a:alpha val="100000"/>
                  </a:srgbClr>
                </a:solidFill>
                <a:latin typeface="SimHei"/>
                <a:ea typeface="SimHei"/>
                <a:cs typeface="SimHei"/>
              </a:rPr>
              <a:t>负极材料材产</a:t>
            </a:r>
            <a:endParaRPr lang="SimHei" altLang="SimHei" sz="700"/>
          </a:p>
          <a:p>
            <a:pPr marL="12700" algn="l" rtl="0" eaLnBrk="0">
              <a:lnSpc>
                <a:spcPts val="852"/>
              </a:lnSpc>
              <a:spcBef>
                <a:spcPts val="1297"/>
              </a:spcBef>
            </a:pPr>
            <a:r>
              <a:rPr sz="700" kern="0" spc="-50">
                <a:solidFill>
                  <a:srgbClr val="000000">
                    <a:alpha val="100000"/>
                  </a:srgbClr>
                </a:solidFill>
                <a:latin typeface="SimHei"/>
                <a:ea typeface="SimHei"/>
                <a:cs typeface="SimHei"/>
              </a:rPr>
              <a:t>铜箔材产</a:t>
            </a:r>
            <a:endParaRPr lang="SimHei" altLang="SimHei" sz="700"/>
          </a:p>
          <a:p>
            <a:pPr marL="12700" algn="l" rtl="0" eaLnBrk="0">
              <a:lnSpc>
                <a:spcPts val="858"/>
              </a:lnSpc>
              <a:spcBef>
                <a:spcPts val="1403"/>
              </a:spcBef>
            </a:pPr>
            <a:r>
              <a:rPr sz="700" kern="0" spc="-30">
                <a:solidFill>
                  <a:srgbClr val="000000">
                    <a:alpha val="100000"/>
                  </a:srgbClr>
                </a:solidFill>
                <a:latin typeface="SimHei"/>
                <a:ea typeface="SimHei"/>
                <a:cs typeface="SimHei"/>
              </a:rPr>
              <a:t>电解液材产</a:t>
            </a:r>
            <a:endParaRPr lang="SimHei" altLang="SimHei" sz="700"/>
          </a:p>
          <a:p>
            <a:pPr algn="l" rtl="0" eaLnBrk="0">
              <a:lnSpc>
                <a:spcPct val="107000"/>
              </a:lnSpc>
            </a:pPr>
            <a:endParaRPr lang="Arial" altLang="Arial" sz="1000"/>
          </a:p>
          <a:p>
            <a:pPr marL="12700" algn="l" rtl="0" eaLnBrk="0">
              <a:lnSpc>
                <a:spcPts val="852"/>
              </a:lnSpc>
              <a:spcBef>
                <a:spcPts val="3"/>
              </a:spcBef>
            </a:pPr>
            <a:r>
              <a:rPr sz="700" kern="0" spc="-20">
                <a:solidFill>
                  <a:srgbClr val="000000">
                    <a:alpha val="100000"/>
                  </a:srgbClr>
                </a:solidFill>
                <a:latin typeface="SimHei"/>
                <a:ea typeface="SimHei"/>
                <a:cs typeface="SimHei"/>
              </a:rPr>
              <a:t>隔膜材产</a:t>
            </a:r>
            <a:endParaRPr lang="SimHei" altLang="SimHei" sz="700"/>
          </a:p>
        </p:txBody>
      </p:sp>
      <p:sp>
        <p:nvSpPr>
          <p:cNvPr id="170" name="textbox 170"/>
          <p:cNvSpPr/>
          <p:nvPr/>
        </p:nvSpPr>
        <p:spPr>
          <a:xfrm>
            <a:off x="415903" y="506710"/>
            <a:ext cx="2343785" cy="28003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8263"/>
              </a:lnSpc>
            </a:pPr>
            <a:endParaRPr lang="Arial" altLang="Arial" sz="100"/>
          </a:p>
          <a:p>
            <a:pPr marL="12700" algn="l" rtl="0" eaLnBrk="0">
              <a:lnSpc>
                <a:spcPct val="98000"/>
              </a:lnSpc>
            </a:pPr>
            <a:r>
              <a:rPr sz="1700" b="1" kern="0" spc="110">
                <a:solidFill>
                  <a:srgbClr val="0000FF">
                    <a:alpha val="100000"/>
                  </a:srgbClr>
                </a:solidFill>
                <a:latin typeface="SimHei"/>
                <a:ea typeface="SimHei"/>
                <a:cs typeface="SimHei"/>
              </a:rPr>
              <a:t>口动力电池的组成结构</a:t>
            </a:r>
            <a:endParaRPr lang="SimHei" altLang="SimHei" sz="1700"/>
          </a:p>
        </p:txBody>
      </p:sp>
      <p:pic>
        <p:nvPicPr>
          <p:cNvPr id="172" name="picture 172"/>
          <p:cNvPicPr>
            <a:picLocks noChangeAspect="1"/>
          </p:cNvPicPr>
          <p:nvPr/>
        </p:nvPicPr>
        <p:blipFill>
          <a:blip r:embed="rId3"/>
          <a:stretch>
            <a:fillRect/>
          </a:stretch>
        </p:blipFill>
        <p:spPr>
          <a:xfrm rot="21600000">
            <a:off x="7848589" y="114301"/>
            <a:ext cx="1066779" cy="304787"/>
          </a:xfrm>
          <a:prstGeom prst="rect">
            <a:avLst/>
          </a:prstGeom>
        </p:spPr>
      </p:pic>
      <p:sp>
        <p:nvSpPr>
          <p:cNvPr id="174" name="textbox 174"/>
          <p:cNvSpPr/>
          <p:nvPr/>
        </p:nvSpPr>
        <p:spPr>
          <a:xfrm>
            <a:off x="342893" y="1747862"/>
            <a:ext cx="846455" cy="45465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834"/>
              </a:lnSpc>
            </a:pPr>
            <a:endParaRPr lang="Arial" altLang="Arial" sz="100"/>
          </a:p>
          <a:p>
            <a:pPr marL="12700" algn="l" rtl="0" eaLnBrk="0">
              <a:lnSpc>
                <a:spcPct val="71000"/>
              </a:lnSpc>
            </a:pPr>
            <a:r>
              <a:rPr sz="2200" kern="0" spc="-20">
                <a:solidFill>
                  <a:srgbClr val="FFFFFF">
                    <a:alpha val="100000"/>
                  </a:srgbClr>
                </a:solidFill>
                <a:latin typeface="Arial"/>
                <a:ea typeface="Arial"/>
                <a:cs typeface="Arial"/>
              </a:rPr>
              <a:t>C</a:t>
            </a:r>
            <a:endParaRPr lang="Arial" altLang="Arial" sz="2200"/>
          </a:p>
          <a:p>
            <a:pPr algn="r" rtl="0" eaLnBrk="0">
              <a:lnSpc>
                <a:spcPct val="83000"/>
              </a:lnSpc>
              <a:spcBef>
                <a:spcPts val="10"/>
              </a:spcBef>
            </a:pPr>
            <a:r>
              <a:rPr sz="1500" i="1" kern="0" spc="-30">
                <a:solidFill>
                  <a:srgbClr val="FFFFFF">
                    <a:alpha val="100000"/>
                  </a:srgbClr>
                </a:solidFill>
                <a:latin typeface="Arial"/>
                <a:ea typeface="Arial"/>
                <a:cs typeface="Arial"/>
              </a:rPr>
              <a:t>CA</a:t>
            </a:r>
            <a:endParaRPr lang="Arial" altLang="Arial" sz="1500"/>
          </a:p>
        </p:txBody>
      </p:sp>
      <p:sp>
        <p:nvSpPr>
          <p:cNvPr id="176" name="textbox 176"/>
          <p:cNvSpPr/>
          <p:nvPr/>
        </p:nvSpPr>
        <p:spPr>
          <a:xfrm>
            <a:off x="8153443" y="3108941"/>
            <a:ext cx="561340" cy="3829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46"/>
              </a:lnSpc>
            </a:pPr>
            <a:r>
              <a:rPr sz="700" kern="0" spc="-60">
                <a:solidFill>
                  <a:srgbClr val="000000">
                    <a:alpha val="100000"/>
                  </a:srgbClr>
                </a:solidFill>
                <a:latin typeface="SimSun"/>
                <a:ea typeface="SimSun"/>
                <a:cs typeface="SimSun"/>
              </a:rPr>
              <a:t>濡法回收</a:t>
            </a:r>
            <a:r>
              <a:rPr sz="700" kern="0" spc="-60">
                <a:solidFill>
                  <a:srgbClr val="000000">
                    <a:alpha val="100000"/>
                  </a:srgbClr>
                </a:solidFill>
                <a:latin typeface="Times New Roman"/>
                <a:ea typeface="Times New Roman"/>
                <a:cs typeface="Times New Roman"/>
              </a:rPr>
              <a:t>B</a:t>
            </a:r>
            <a:endParaRPr lang="Times New Roman" altLang="Times New Roman" sz="700"/>
          </a:p>
          <a:p>
            <a:pPr algn="l" rtl="0" eaLnBrk="0">
              <a:lnSpc>
                <a:spcPct val="100000"/>
              </a:lnSpc>
            </a:pPr>
            <a:endParaRPr lang="Arial" altLang="Arial" sz="1000"/>
          </a:p>
          <a:p>
            <a:pPr algn="r" rtl="0" eaLnBrk="0">
              <a:lnSpc>
                <a:spcPts val="761"/>
              </a:lnSpc>
              <a:spcBef>
                <a:spcPts val="4"/>
              </a:spcBef>
            </a:pPr>
            <a:r>
              <a:rPr sz="600" kern="0" spc="10">
                <a:solidFill>
                  <a:srgbClr val="000000">
                    <a:alpha val="100000"/>
                  </a:srgbClr>
                </a:solidFill>
                <a:latin typeface="SimHei"/>
                <a:ea typeface="SimHei"/>
                <a:cs typeface="SimHei"/>
              </a:rPr>
              <a:t>火法·湿法回收</a:t>
            </a:r>
            <a:endParaRPr lang="SimHei" altLang="SimHei" sz="600"/>
          </a:p>
        </p:txBody>
      </p:sp>
      <p:sp>
        <p:nvSpPr>
          <p:cNvPr id="178" name="textbox 178"/>
          <p:cNvSpPr/>
          <p:nvPr/>
        </p:nvSpPr>
        <p:spPr>
          <a:xfrm>
            <a:off x="6076945" y="2537866"/>
            <a:ext cx="1399539" cy="13970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95"/>
              </a:lnSpc>
            </a:pPr>
            <a:r>
              <a:rPr sz="1100" kern="0" spc="0" baseline="6041">
                <a:solidFill>
                  <a:srgbClr val="000000">
                    <a:alpha val="100000"/>
                  </a:srgbClr>
                </a:solidFill>
                <a:latin typeface="SimHei"/>
                <a:ea typeface="SimHei"/>
                <a:cs typeface="SimHei"/>
              </a:rPr>
              <a:t>电池单体</a:t>
            </a:r>
            <a:r>
              <a:rPr sz="700" kern="0" spc="60">
                <a:solidFill>
                  <a:srgbClr val="000000">
                    <a:alpha val="100000"/>
                  </a:srgbClr>
                </a:solidFill>
                <a:latin typeface="SimHei"/>
                <a:ea typeface="SimHei"/>
                <a:cs typeface="SimHei"/>
              </a:rPr>
              <a:t>   </a:t>
            </a:r>
            <a:r>
              <a:rPr sz="700" kern="0" spc="0">
                <a:solidFill>
                  <a:srgbClr val="000000">
                    <a:alpha val="100000"/>
                  </a:srgbClr>
                </a:solidFill>
                <a:latin typeface="SimHei"/>
                <a:ea typeface="SimHei"/>
                <a:cs typeface="SimHei"/>
              </a:rPr>
              <a:t>电池系统   </a:t>
            </a:r>
            <a:r>
              <a:rPr sz="1100" kern="0" spc="0" baseline="-3428">
                <a:solidFill>
                  <a:srgbClr val="000000">
                    <a:alpha val="100000"/>
                  </a:srgbClr>
                </a:solidFill>
                <a:latin typeface="SimSun"/>
                <a:ea typeface="SimSun"/>
                <a:cs typeface="SimSun"/>
              </a:rPr>
              <a:t>使用阶段</a:t>
            </a:r>
            <a:endParaRPr lang="SimSun" altLang="SimSun" sz="1100" baseline="-3428"/>
          </a:p>
        </p:txBody>
      </p:sp>
      <p:sp>
        <p:nvSpPr>
          <p:cNvPr id="180" name="textbox 180"/>
          <p:cNvSpPr/>
          <p:nvPr/>
        </p:nvSpPr>
        <p:spPr>
          <a:xfrm>
            <a:off x="3784610" y="1433854"/>
            <a:ext cx="654050" cy="28829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1127"/>
              </a:lnSpc>
            </a:pPr>
            <a:endParaRPr lang="Arial" altLang="Arial" sz="100"/>
          </a:p>
          <a:p>
            <a:pPr marL="12700" indent="114300" algn="l" rtl="0" eaLnBrk="0">
              <a:lnSpc>
                <a:spcPct val="101000"/>
              </a:lnSpc>
            </a:pPr>
            <a:r>
              <a:rPr sz="1000" kern="0" spc="0">
                <a:solidFill>
                  <a:srgbClr val="000000">
                    <a:alpha val="100000"/>
                  </a:srgbClr>
                </a:solidFill>
                <a:latin typeface="SimSun"/>
                <a:ea typeface="SimSun"/>
                <a:cs typeface="SimSun"/>
              </a:rPr>
              <a:t>正极端子</a:t>
            </a:r>
            <a:r>
              <a:rPr sz="1000" kern="0" spc="30">
                <a:solidFill>
                  <a:srgbClr val="000000">
                    <a:alpha val="100000"/>
                  </a:srgbClr>
                </a:solidFill>
                <a:latin typeface="SimSun"/>
                <a:ea typeface="SimSun"/>
                <a:cs typeface="SimSun"/>
              </a:rPr>
              <a:t> </a:t>
            </a:r>
            <a:r>
              <a:rPr sz="700" kern="0" spc="10">
                <a:solidFill>
                  <a:srgbClr val="000000">
                    <a:alpha val="100000"/>
                  </a:srgbClr>
                </a:solidFill>
                <a:latin typeface="Arial"/>
                <a:ea typeface="Arial"/>
                <a:cs typeface="Arial"/>
              </a:rPr>
              <a:t>Poehe</a:t>
            </a:r>
            <a:r>
              <a:rPr sz="700" kern="0" spc="230">
                <a:solidFill>
                  <a:srgbClr val="000000">
                    <a:alpha val="100000"/>
                  </a:srgbClr>
                </a:solidFill>
                <a:latin typeface="Arial"/>
                <a:ea typeface="Arial"/>
                <a:cs typeface="Arial"/>
              </a:rPr>
              <a:t> </a:t>
            </a:r>
            <a:r>
              <a:rPr sz="700" kern="0" spc="10">
                <a:solidFill>
                  <a:srgbClr val="000000">
                    <a:alpha val="100000"/>
                  </a:srgbClr>
                </a:solidFill>
                <a:latin typeface="Arial"/>
                <a:ea typeface="Arial"/>
                <a:cs typeface="Arial"/>
              </a:rPr>
              <a:t>fmi</a:t>
            </a:r>
            <a:endParaRPr lang="Arial" altLang="Arial" sz="700"/>
          </a:p>
        </p:txBody>
      </p:sp>
      <p:sp>
        <p:nvSpPr>
          <p:cNvPr id="182" name="textbox 182"/>
          <p:cNvSpPr/>
          <p:nvPr/>
        </p:nvSpPr>
        <p:spPr>
          <a:xfrm>
            <a:off x="8153444" y="2544268"/>
            <a:ext cx="402590" cy="41465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66"/>
              </a:lnSpc>
            </a:pPr>
            <a:r>
              <a:rPr sz="700" kern="0" spc="-10">
                <a:solidFill>
                  <a:srgbClr val="000000">
                    <a:alpha val="100000"/>
                  </a:srgbClr>
                </a:solidFill>
                <a:latin typeface="YouYuan"/>
                <a:ea typeface="YouYuan"/>
                <a:cs typeface="YouYuan"/>
              </a:rPr>
              <a:t>火法回收</a:t>
            </a:r>
            <a:endParaRPr lang="YouYuan" altLang="YouYuan" sz="700"/>
          </a:p>
          <a:p>
            <a:pPr algn="l" rtl="0" eaLnBrk="0">
              <a:lnSpc>
                <a:spcPct val="100000"/>
              </a:lnSpc>
            </a:pPr>
            <a:endParaRPr lang="Arial" altLang="Arial" sz="1100"/>
          </a:p>
          <a:p>
            <a:pPr algn="l" rtl="0" eaLnBrk="0">
              <a:lnSpc>
                <a:spcPct val="10543"/>
              </a:lnSpc>
            </a:pPr>
            <a:endParaRPr lang="Arial" altLang="Arial" sz="100"/>
          </a:p>
          <a:p>
            <a:pPr marL="12700" algn="l" rtl="0" eaLnBrk="0">
              <a:lnSpc>
                <a:spcPts val="860"/>
              </a:lnSpc>
            </a:pPr>
            <a:r>
              <a:rPr sz="700" kern="0" spc="-40">
                <a:solidFill>
                  <a:srgbClr val="000000">
                    <a:alpha val="100000"/>
                  </a:srgbClr>
                </a:solidFill>
                <a:latin typeface="SimHei"/>
                <a:ea typeface="SimHei"/>
                <a:cs typeface="SimHei"/>
              </a:rPr>
              <a:t>湿法回收</a:t>
            </a:r>
            <a:r>
              <a:rPr sz="700" kern="0" spc="-40">
                <a:solidFill>
                  <a:srgbClr val="000000">
                    <a:alpha val="100000"/>
                  </a:srgbClr>
                </a:solidFill>
                <a:latin typeface="SimSun"/>
                <a:ea typeface="SimSun"/>
                <a:cs typeface="SimSun"/>
              </a:rPr>
              <a:t>A</a:t>
            </a:r>
            <a:endParaRPr lang="SimSun" altLang="SimSun" sz="700"/>
          </a:p>
        </p:txBody>
      </p:sp>
      <p:sp>
        <p:nvSpPr>
          <p:cNvPr id="184" name="textbox 184"/>
          <p:cNvSpPr/>
          <p:nvPr/>
        </p:nvSpPr>
        <p:spPr>
          <a:xfrm>
            <a:off x="4318000" y="2728349"/>
            <a:ext cx="481965" cy="3670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138"/>
              </a:lnSpc>
            </a:pPr>
            <a:endParaRPr lang="Arial" altLang="Arial" sz="100"/>
          </a:p>
          <a:p>
            <a:pPr marL="12700" indent="101600" algn="l" rtl="0" eaLnBrk="0">
              <a:lnSpc>
                <a:spcPct val="102000"/>
              </a:lnSpc>
            </a:pPr>
            <a:r>
              <a:rPr sz="1000" kern="0" spc="-80">
                <a:solidFill>
                  <a:srgbClr val="000000">
                    <a:alpha val="100000"/>
                  </a:srgbClr>
                </a:solidFill>
                <a:latin typeface="SimHei"/>
                <a:ea typeface="SimHei"/>
                <a:cs typeface="SimHei"/>
              </a:rPr>
              <a:t>负极板</a:t>
            </a:r>
            <a:r>
              <a:rPr sz="1000" kern="0" spc="10">
                <a:solidFill>
                  <a:srgbClr val="000000">
                    <a:alpha val="100000"/>
                  </a:srgbClr>
                </a:solidFill>
                <a:latin typeface="SimHei"/>
                <a:ea typeface="SimHei"/>
                <a:cs typeface="SimHei"/>
              </a:rPr>
              <a:t> </a:t>
            </a:r>
            <a:r>
              <a:rPr sz="1200" kern="0" spc="10">
                <a:solidFill>
                  <a:srgbClr val="000000">
                    <a:alpha val="100000"/>
                  </a:srgbClr>
                </a:solidFill>
                <a:latin typeface="Times New Roman"/>
                <a:ea typeface="Times New Roman"/>
                <a:cs typeface="Times New Roman"/>
              </a:rPr>
              <a:t>Fetse</a:t>
            </a:r>
            <a:endParaRPr lang="Times New Roman" altLang="Times New Roman" sz="1200"/>
          </a:p>
        </p:txBody>
      </p:sp>
      <p:sp>
        <p:nvSpPr>
          <p:cNvPr id="186" name="textbox 186"/>
          <p:cNvSpPr/>
          <p:nvPr/>
        </p:nvSpPr>
        <p:spPr>
          <a:xfrm>
            <a:off x="4356132" y="1959985"/>
            <a:ext cx="354329" cy="2470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76023"/>
              </a:lnSpc>
            </a:pPr>
            <a:endParaRPr lang="Arial" altLang="Arial" sz="100"/>
          </a:p>
          <a:p>
            <a:pPr marL="12700" indent="81914" algn="l" rtl="0" eaLnBrk="0">
              <a:lnSpc>
                <a:spcPct val="73000"/>
              </a:lnSpc>
            </a:pPr>
            <a:r>
              <a:rPr sz="1000" kern="0" spc="-40">
                <a:solidFill>
                  <a:srgbClr val="000000">
                    <a:alpha val="100000"/>
                  </a:srgbClr>
                </a:solidFill>
                <a:latin typeface="SimHei"/>
                <a:ea typeface="SimHei"/>
                <a:cs typeface="SimHei"/>
              </a:rPr>
              <a:t>隔膜</a:t>
            </a:r>
            <a:r>
              <a:rPr sz="1000" kern="0" spc="0">
                <a:solidFill>
                  <a:srgbClr val="000000">
                    <a:alpha val="100000"/>
                  </a:srgbClr>
                </a:solidFill>
                <a:latin typeface="SimHei"/>
                <a:ea typeface="SimHei"/>
                <a:cs typeface="SimHei"/>
              </a:rPr>
              <a:t> </a:t>
            </a:r>
            <a:r>
              <a:rPr sz="1000" kern="0" spc="-20">
                <a:solidFill>
                  <a:srgbClr val="000000">
                    <a:alpha val="100000"/>
                  </a:srgbClr>
                </a:solidFill>
                <a:latin typeface="Times New Roman"/>
                <a:ea typeface="Times New Roman"/>
                <a:cs typeface="Times New Roman"/>
              </a:rPr>
              <a:t>Stpat</a:t>
            </a:r>
            <a:endParaRPr lang="Times New Roman" altLang="Times New Roman" sz="1000"/>
          </a:p>
        </p:txBody>
      </p:sp>
      <p:sp>
        <p:nvSpPr>
          <p:cNvPr id="188" name="textbox 188"/>
          <p:cNvSpPr/>
          <p:nvPr/>
        </p:nvSpPr>
        <p:spPr>
          <a:xfrm>
            <a:off x="8274087" y="3927444"/>
            <a:ext cx="685165" cy="1339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2"/>
              </a:lnSpc>
            </a:pPr>
            <a:r>
              <a:rPr sz="700" kern="0" spc="-50">
                <a:solidFill>
                  <a:srgbClr val="000000">
                    <a:alpha val="100000"/>
                  </a:srgbClr>
                </a:solidFill>
                <a:latin typeface="SimHei"/>
                <a:ea typeface="SimHei"/>
                <a:cs typeface="SimHei"/>
              </a:rPr>
              <a:t>皮水、废气、困废</a:t>
            </a:r>
            <a:endParaRPr lang="SimHei" altLang="SimHei" sz="700"/>
          </a:p>
        </p:txBody>
      </p:sp>
      <p:sp>
        <p:nvSpPr>
          <p:cNvPr id="190" name="textbox 190"/>
          <p:cNvSpPr/>
          <p:nvPr/>
        </p:nvSpPr>
        <p:spPr>
          <a:xfrm>
            <a:off x="5206982" y="1241383"/>
            <a:ext cx="448309" cy="1339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52"/>
              </a:lnSpc>
            </a:pPr>
            <a:r>
              <a:rPr sz="700" kern="0" spc="10">
                <a:solidFill>
                  <a:srgbClr val="000000">
                    <a:alpha val="100000"/>
                  </a:srgbClr>
                </a:solidFill>
                <a:latin typeface="SimHei"/>
                <a:ea typeface="SimHei"/>
                <a:cs typeface="SimHei"/>
              </a:rPr>
              <a:t>能</a:t>
            </a:r>
            <a:r>
              <a:rPr sz="700" kern="0" spc="240">
                <a:solidFill>
                  <a:srgbClr val="000000">
                    <a:alpha val="100000"/>
                  </a:srgbClr>
                </a:solidFill>
                <a:latin typeface="SimHei"/>
                <a:ea typeface="SimHei"/>
                <a:cs typeface="SimHei"/>
              </a:rPr>
              <a:t> </a:t>
            </a:r>
            <a:r>
              <a:rPr sz="700" kern="0" spc="10">
                <a:solidFill>
                  <a:srgbClr val="000000">
                    <a:alpha val="100000"/>
                  </a:srgbClr>
                </a:solidFill>
                <a:latin typeface="SimHei"/>
                <a:ea typeface="SimHei"/>
                <a:cs typeface="SimHei"/>
              </a:rPr>
              <a:t>源</a:t>
            </a:r>
            <a:r>
              <a:rPr sz="700" kern="0" spc="240">
                <a:solidFill>
                  <a:srgbClr val="000000">
                    <a:alpha val="100000"/>
                  </a:srgbClr>
                </a:solidFill>
                <a:latin typeface="SimHei"/>
                <a:ea typeface="SimHei"/>
                <a:cs typeface="SimHei"/>
              </a:rPr>
              <a:t> </a:t>
            </a:r>
            <a:r>
              <a:rPr sz="700" kern="0" spc="10">
                <a:solidFill>
                  <a:srgbClr val="000000">
                    <a:alpha val="100000"/>
                  </a:srgbClr>
                </a:solidFill>
                <a:latin typeface="SimHei"/>
                <a:ea typeface="SimHei"/>
                <a:cs typeface="SimHei"/>
              </a:rPr>
              <a:t>料</a:t>
            </a:r>
            <a:endParaRPr lang="SimHei" altLang="SimHei" sz="700"/>
          </a:p>
        </p:txBody>
      </p:sp>
      <p:sp>
        <p:nvSpPr>
          <p:cNvPr id="192" name="textbox 192"/>
          <p:cNvSpPr/>
          <p:nvPr/>
        </p:nvSpPr>
        <p:spPr>
          <a:xfrm>
            <a:off x="7600940" y="2829996"/>
            <a:ext cx="378459" cy="1358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66"/>
              </a:lnSpc>
            </a:pPr>
            <a:r>
              <a:rPr sz="700" kern="0" spc="-10">
                <a:solidFill>
                  <a:srgbClr val="000000">
                    <a:alpha val="100000"/>
                  </a:srgbClr>
                </a:solidFill>
                <a:latin typeface="YouYuan"/>
                <a:ea typeface="YouYuan"/>
                <a:cs typeface="YouYuan"/>
              </a:rPr>
              <a:t>两生利用</a:t>
            </a:r>
            <a:endParaRPr lang="YouYuan" altLang="YouYuan" sz="700"/>
          </a:p>
        </p:txBody>
      </p:sp>
      <p:sp>
        <p:nvSpPr>
          <p:cNvPr id="194" name="textbox 194"/>
          <p:cNvSpPr/>
          <p:nvPr/>
        </p:nvSpPr>
        <p:spPr>
          <a:xfrm>
            <a:off x="7600940" y="1794963"/>
            <a:ext cx="378459" cy="1358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66"/>
              </a:lnSpc>
            </a:pPr>
            <a:r>
              <a:rPr sz="700" kern="0" spc="-10">
                <a:solidFill>
                  <a:srgbClr val="000000">
                    <a:alpha val="100000"/>
                  </a:srgbClr>
                </a:solidFill>
                <a:latin typeface="YouYuan"/>
                <a:ea typeface="YouYuan"/>
                <a:cs typeface="YouYuan"/>
              </a:rPr>
              <a:t>梯次利用</a:t>
            </a:r>
            <a:endParaRPr lang="YouYuan" altLang="YouYuan" sz="700"/>
          </a:p>
        </p:txBody>
      </p:sp>
      <p:sp>
        <p:nvSpPr>
          <p:cNvPr id="196" name="textbox 196"/>
          <p:cNvSpPr/>
          <p:nvPr/>
        </p:nvSpPr>
        <p:spPr>
          <a:xfrm>
            <a:off x="7505656" y="3426882"/>
            <a:ext cx="370840" cy="1358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66"/>
              </a:lnSpc>
            </a:pPr>
            <a:r>
              <a:rPr sz="700" kern="0" spc="-20">
                <a:solidFill>
                  <a:srgbClr val="000000">
                    <a:alpha val="100000"/>
                  </a:srgbClr>
                </a:solidFill>
                <a:latin typeface="YouYuan"/>
                <a:ea typeface="YouYuan"/>
                <a:cs typeface="YouYuan"/>
              </a:rPr>
              <a:t>回收价段</a:t>
            </a:r>
            <a:endParaRPr lang="YouYuan" altLang="YouYuan" sz="700"/>
          </a:p>
        </p:txBody>
      </p:sp>
      <p:sp>
        <p:nvSpPr>
          <p:cNvPr id="198" name="textbox 198"/>
          <p:cNvSpPr/>
          <p:nvPr/>
        </p:nvSpPr>
        <p:spPr>
          <a:xfrm>
            <a:off x="6661147" y="3426882"/>
            <a:ext cx="370840" cy="1358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866"/>
              </a:lnSpc>
            </a:pPr>
            <a:r>
              <a:rPr sz="700" kern="0" spc="-20">
                <a:solidFill>
                  <a:srgbClr val="000000">
                    <a:alpha val="100000"/>
                  </a:srgbClr>
                </a:solidFill>
                <a:latin typeface="YouYuan"/>
                <a:ea typeface="YouYuan"/>
                <a:cs typeface="YouYuan"/>
              </a:rPr>
              <a:t>生产验段</a:t>
            </a:r>
            <a:endParaRPr lang="YouYuan" altLang="YouYuan" sz="7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00" name="picture 200"/>
          <p:cNvPicPr>
            <a:picLocks noChangeAspect="1"/>
          </p:cNvPicPr>
          <p:nvPr/>
        </p:nvPicPr>
        <p:blipFill>
          <a:blip r:embed="rId2"/>
          <a:stretch>
            <a:fillRect/>
          </a:stretch>
        </p:blipFill>
        <p:spPr>
          <a:xfrm rot="21600000">
            <a:off x="0" y="0"/>
            <a:ext cx="9188450" cy="5137150"/>
          </a:xfrm>
          <a:prstGeom prst="rect">
            <a:avLst/>
          </a:prstGeom>
        </p:spPr>
      </p:pic>
      <p:sp>
        <p:nvSpPr>
          <p:cNvPr id="202" name="textbox 202"/>
          <p:cNvSpPr/>
          <p:nvPr/>
        </p:nvSpPr>
        <p:spPr>
          <a:xfrm>
            <a:off x="546141" y="1466098"/>
            <a:ext cx="1297939" cy="18230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480"/>
              </a:lnSpc>
            </a:pPr>
            <a:endParaRPr lang="Arial" altLang="Arial" sz="100"/>
          </a:p>
          <a:p>
            <a:pPr marL="500380" indent="-62864" algn="l" rtl="0" eaLnBrk="0">
              <a:lnSpc>
                <a:spcPct val="137000"/>
              </a:lnSpc>
            </a:pPr>
            <a:r>
              <a:rPr sz="1100" kern="0" spc="-80">
                <a:solidFill>
                  <a:srgbClr val="000000">
                    <a:alpha val="100000"/>
                  </a:srgbClr>
                </a:solidFill>
                <a:latin typeface="Times New Roman"/>
                <a:ea typeface="Times New Roman"/>
                <a:cs typeface="Times New Roman"/>
              </a:rPr>
              <a:t>NCM</a:t>
            </a:r>
            <a:r>
              <a:rPr sz="1100" kern="0" spc="-80">
                <a:solidFill>
                  <a:srgbClr val="000000">
                    <a:alpha val="100000"/>
                  </a:srgbClr>
                </a:solidFill>
                <a:latin typeface="SimSun"/>
                <a:ea typeface="SimSun"/>
                <a:cs typeface="SimSun"/>
              </a:rPr>
              <a:t>火法回收 </a:t>
            </a:r>
            <a:r>
              <a:rPr sz="1000" kern="0" spc="-10">
                <a:solidFill>
                  <a:srgbClr val="000000">
                    <a:alpha val="100000"/>
                  </a:srgbClr>
                </a:solidFill>
                <a:latin typeface="Times New Roman"/>
                <a:ea typeface="Times New Roman"/>
                <a:cs typeface="Times New Roman"/>
              </a:rPr>
              <a:t>LFP</a:t>
            </a:r>
            <a:r>
              <a:rPr sz="1000" kern="0" spc="-10">
                <a:solidFill>
                  <a:srgbClr val="000000">
                    <a:alpha val="100000"/>
                  </a:srgbClr>
                </a:solidFill>
                <a:latin typeface="SimSun"/>
                <a:ea typeface="SimSun"/>
                <a:cs typeface="SimSun"/>
              </a:rPr>
              <a:t>湿法回收</a:t>
            </a:r>
            <a:endParaRPr lang="SimSun" altLang="SimSun" sz="1000"/>
          </a:p>
          <a:p>
            <a:pPr algn="r" rtl="0" eaLnBrk="0">
              <a:lnSpc>
                <a:spcPct val="90000"/>
              </a:lnSpc>
              <a:spcBef>
                <a:spcPts val="935"/>
              </a:spcBef>
            </a:pPr>
            <a:r>
              <a:rPr sz="900" kern="0" spc="-20">
                <a:solidFill>
                  <a:srgbClr val="000000">
                    <a:alpha val="100000"/>
                  </a:srgbClr>
                </a:solidFill>
                <a:latin typeface="Times New Roman"/>
                <a:ea typeface="Times New Roman"/>
                <a:cs typeface="Times New Roman"/>
              </a:rPr>
              <a:t>NCM</a:t>
            </a:r>
            <a:endParaRPr lang="Times New Roman" altLang="Times New Roman" sz="900"/>
          </a:p>
          <a:p>
            <a:pPr algn="l" rtl="0" eaLnBrk="0">
              <a:lnSpc>
                <a:spcPct val="117000"/>
              </a:lnSpc>
            </a:pPr>
            <a:endParaRPr lang="Arial" altLang="Arial" sz="1000"/>
          </a:p>
          <a:p>
            <a:pPr algn="l" rtl="0" eaLnBrk="0">
              <a:lnSpc>
                <a:spcPct val="117000"/>
              </a:lnSpc>
            </a:pPr>
            <a:endParaRPr lang="Arial" altLang="Arial" sz="1000"/>
          </a:p>
          <a:p>
            <a:pPr marL="12700" algn="l" rtl="0" eaLnBrk="0">
              <a:lnSpc>
                <a:spcPct val="95000"/>
              </a:lnSpc>
              <a:spcBef>
                <a:spcPts val="331"/>
              </a:spcBef>
            </a:pPr>
            <a:r>
              <a:rPr sz="1100" kern="0" spc="-100">
                <a:solidFill>
                  <a:srgbClr val="000000">
                    <a:alpha val="100000"/>
                  </a:srgbClr>
                </a:solidFill>
                <a:latin typeface="SimSun"/>
                <a:ea typeface="SimSun"/>
                <a:cs typeface="SimSun"/>
              </a:rPr>
              <a:t>电池使用</a:t>
            </a:r>
            <a:endParaRPr lang="SimSun" altLang="SimSun" sz="1100"/>
          </a:p>
          <a:p>
            <a:pPr algn="l" rtl="0" eaLnBrk="0">
              <a:lnSpc>
                <a:spcPct val="117000"/>
              </a:lnSpc>
            </a:pPr>
            <a:endParaRPr lang="Arial" altLang="Arial" sz="1000"/>
          </a:p>
          <a:p>
            <a:pPr algn="l" rtl="0" eaLnBrk="0">
              <a:lnSpc>
                <a:spcPct val="117000"/>
              </a:lnSpc>
            </a:pPr>
            <a:endParaRPr lang="Arial" altLang="Arial" sz="1000"/>
          </a:p>
          <a:p>
            <a:pPr algn="l" rtl="0" eaLnBrk="0">
              <a:lnSpc>
                <a:spcPct val="141000"/>
              </a:lnSpc>
            </a:pPr>
            <a:endParaRPr lang="Arial" altLang="Arial" sz="200"/>
          </a:p>
          <a:p>
            <a:pPr marL="539115" algn="l" rtl="0" eaLnBrk="0">
              <a:lnSpc>
                <a:spcPct val="95000"/>
              </a:lnSpc>
            </a:pPr>
            <a:r>
              <a:rPr sz="1100" kern="0" spc="-80">
                <a:solidFill>
                  <a:srgbClr val="000000">
                    <a:alpha val="100000"/>
                  </a:srgbClr>
                </a:solidFill>
                <a:latin typeface="SimSun"/>
                <a:ea typeface="SimSun"/>
                <a:cs typeface="SimSun"/>
              </a:rPr>
              <a:t>梯次利用</a:t>
            </a:r>
            <a:endParaRPr lang="SimSun" altLang="SimSun" sz="1100"/>
          </a:p>
        </p:txBody>
      </p:sp>
      <p:sp>
        <p:nvSpPr>
          <p:cNvPr id="204" name="textbox 204"/>
          <p:cNvSpPr/>
          <p:nvPr/>
        </p:nvSpPr>
        <p:spPr>
          <a:xfrm>
            <a:off x="1866889" y="1535493"/>
            <a:ext cx="995680" cy="15081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233"/>
              </a:lnSpc>
            </a:pPr>
            <a:r>
              <a:rPr sz="1000" kern="0" spc="-10">
                <a:solidFill>
                  <a:srgbClr val="000000">
                    <a:alpha val="100000"/>
                  </a:srgbClr>
                </a:solidFill>
                <a:latin typeface="SimSun"/>
                <a:ea typeface="SimSun"/>
                <a:cs typeface="SimSun"/>
              </a:rPr>
              <a:t>原材料</a:t>
            </a:r>
            <a:endParaRPr lang="SimSun" altLang="SimSun" sz="1000"/>
          </a:p>
          <a:p>
            <a:pPr algn="l" rtl="0" eaLnBrk="0">
              <a:lnSpc>
                <a:spcPct val="121000"/>
              </a:lnSpc>
            </a:pPr>
            <a:endParaRPr lang="Arial" altLang="Arial" sz="1000"/>
          </a:p>
          <a:p>
            <a:pPr marL="374015" algn="l" rtl="0" eaLnBrk="0">
              <a:lnSpc>
                <a:spcPct val="95000"/>
              </a:lnSpc>
              <a:spcBef>
                <a:spcPts val="484"/>
              </a:spcBef>
            </a:pPr>
            <a:r>
              <a:rPr sz="1600" kern="0" spc="-30">
                <a:solidFill>
                  <a:srgbClr val="000000">
                    <a:alpha val="100000"/>
                  </a:srgbClr>
                </a:solidFill>
                <a:latin typeface="SimSun"/>
                <a:ea typeface="SimSun"/>
                <a:cs typeface="SimSun"/>
              </a:rPr>
              <a:t>收</a:t>
            </a:r>
            <a:r>
              <a:rPr sz="1600" kern="0" spc="-30">
                <a:solidFill>
                  <a:srgbClr val="000000">
                    <a:alpha val="100000"/>
                  </a:srgbClr>
                </a:solidFill>
                <a:latin typeface="Times New Roman"/>
                <a:ea typeface="Times New Roman"/>
                <a:cs typeface="Times New Roman"/>
              </a:rPr>
              <a:t>B</a:t>
            </a:r>
            <a:endParaRPr lang="Times New Roman" altLang="Times New Roman" sz="1600"/>
          </a:p>
          <a:p>
            <a:pPr marL="12700" algn="l" rtl="0" eaLnBrk="0">
              <a:lnSpc>
                <a:spcPts val="1448"/>
              </a:lnSpc>
              <a:spcBef>
                <a:spcPts val="1221"/>
              </a:spcBef>
            </a:pPr>
            <a:r>
              <a:rPr sz="1100" kern="0" spc="-40">
                <a:solidFill>
                  <a:srgbClr val="000000">
                    <a:alpha val="100000"/>
                  </a:srgbClr>
                </a:solidFill>
                <a:latin typeface="Times New Roman"/>
                <a:ea typeface="Times New Roman"/>
                <a:cs typeface="Times New Roman"/>
              </a:rPr>
              <a:t>NCM</a:t>
            </a:r>
            <a:r>
              <a:rPr sz="1100" kern="0" spc="120">
                <a:solidFill>
                  <a:srgbClr val="000000">
                    <a:alpha val="100000"/>
                  </a:srgbClr>
                </a:solidFill>
                <a:latin typeface="Times New Roman"/>
                <a:ea typeface="Times New Roman"/>
                <a:cs typeface="Times New Roman"/>
              </a:rPr>
              <a:t> </a:t>
            </a:r>
            <a:r>
              <a:rPr sz="1100" kern="0" spc="-40">
                <a:solidFill>
                  <a:srgbClr val="000000">
                    <a:alpha val="100000"/>
                  </a:srgbClr>
                </a:solidFill>
                <a:latin typeface="SimSun"/>
                <a:ea typeface="SimSun"/>
                <a:cs typeface="SimSun"/>
              </a:rPr>
              <a:t>湿法</a:t>
            </a:r>
            <a:r>
              <a:rPr sz="900" kern="0" spc="-40">
                <a:solidFill>
                  <a:srgbClr val="000000">
                    <a:alpha val="100000"/>
                  </a:srgbClr>
                </a:solidFill>
                <a:latin typeface="SimSun"/>
                <a:ea typeface="SimSun"/>
                <a:cs typeface="SimSun"/>
              </a:rPr>
              <a:t>回</a:t>
            </a:r>
            <a:endParaRPr lang="SimSun" altLang="SimSun" sz="900"/>
          </a:p>
          <a:p>
            <a:pPr algn="l" rtl="0" eaLnBrk="0">
              <a:lnSpc>
                <a:spcPct val="123000"/>
              </a:lnSpc>
            </a:pPr>
            <a:endParaRPr lang="Arial" altLang="Arial" sz="300"/>
          </a:p>
          <a:p>
            <a:pPr marL="62864" indent="-5714" algn="l" rtl="0" eaLnBrk="0">
              <a:lnSpc>
                <a:spcPct val="135000"/>
              </a:lnSpc>
              <a:spcBef>
                <a:spcPts val="3"/>
              </a:spcBef>
            </a:pPr>
            <a:r>
              <a:rPr sz="1100" kern="0" spc="-50">
                <a:solidFill>
                  <a:srgbClr val="000000">
                    <a:alpha val="100000"/>
                  </a:srgbClr>
                </a:solidFill>
                <a:latin typeface="Times New Roman"/>
                <a:ea typeface="Times New Roman"/>
                <a:cs typeface="Times New Roman"/>
              </a:rPr>
              <a:t>NCM</a:t>
            </a:r>
            <a:r>
              <a:rPr sz="1100" kern="0" spc="-50">
                <a:solidFill>
                  <a:srgbClr val="000000">
                    <a:alpha val="100000"/>
                  </a:srgbClr>
                </a:solidFill>
                <a:latin typeface="SimSun"/>
                <a:ea typeface="SimSun"/>
                <a:cs typeface="SimSun"/>
              </a:rPr>
              <a:t>火法</a:t>
            </a:r>
            <a:r>
              <a:rPr sz="1100" kern="0" spc="250">
                <a:solidFill>
                  <a:srgbClr val="000000">
                    <a:alpha val="100000"/>
                  </a:srgbClr>
                </a:solidFill>
                <a:latin typeface="SimSun"/>
                <a:ea typeface="SimSun"/>
                <a:cs typeface="SimSun"/>
              </a:rPr>
              <a:t> </a:t>
            </a:r>
            <a:r>
              <a:rPr sz="800" kern="0" spc="-50">
                <a:solidFill>
                  <a:srgbClr val="000000">
                    <a:alpha val="100000"/>
                  </a:srgbClr>
                </a:solidFill>
                <a:latin typeface="SimSun"/>
                <a:ea typeface="SimSun"/>
                <a:cs typeface="SimSun"/>
              </a:rPr>
              <a:t>湿法</a:t>
            </a:r>
            <a:r>
              <a:rPr sz="800" kern="0" spc="0">
                <a:solidFill>
                  <a:srgbClr val="000000">
                    <a:alpha val="100000"/>
                  </a:srgbClr>
                </a:solidFill>
                <a:latin typeface="SimSun"/>
                <a:ea typeface="SimSun"/>
                <a:cs typeface="SimSun"/>
              </a:rPr>
              <a:t>  </a:t>
            </a:r>
            <a:r>
              <a:rPr sz="1100" kern="0" spc="-90">
                <a:solidFill>
                  <a:srgbClr val="000000">
                    <a:alpha val="100000"/>
                  </a:srgbClr>
                </a:solidFill>
                <a:latin typeface="Times New Roman"/>
                <a:ea typeface="Times New Roman"/>
                <a:cs typeface="Times New Roman"/>
              </a:rPr>
              <a:t>LFP</a:t>
            </a:r>
            <a:r>
              <a:rPr sz="1100" kern="0" spc="-90">
                <a:solidFill>
                  <a:srgbClr val="000000">
                    <a:alpha val="100000"/>
                  </a:srgbClr>
                </a:solidFill>
                <a:latin typeface="SimSun"/>
                <a:ea typeface="SimSun"/>
                <a:cs typeface="SimSun"/>
              </a:rPr>
              <a:t>“物理法”</a:t>
            </a:r>
            <a:endParaRPr lang="SimSun" altLang="SimSun" sz="1100"/>
          </a:p>
        </p:txBody>
      </p:sp>
      <p:sp>
        <p:nvSpPr>
          <p:cNvPr id="206" name="textbox 206"/>
          <p:cNvSpPr/>
          <p:nvPr/>
        </p:nvSpPr>
        <p:spPr>
          <a:xfrm>
            <a:off x="428728" y="493359"/>
            <a:ext cx="3475354" cy="2940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203"/>
              </a:lnSpc>
            </a:pPr>
            <a:endParaRPr lang="Arial" altLang="Arial" sz="100"/>
          </a:p>
          <a:p>
            <a:pPr marL="12700" algn="l" rtl="0" eaLnBrk="0">
              <a:lnSpc>
                <a:spcPct val="98000"/>
              </a:lnSpc>
            </a:pPr>
            <a:r>
              <a:rPr sz="1800" b="1" kern="0" spc="0">
                <a:solidFill>
                  <a:srgbClr val="0000FF">
                    <a:alpha val="100000"/>
                  </a:srgbClr>
                </a:solidFill>
                <a:latin typeface="SimHei"/>
                <a:ea typeface="SimHei"/>
                <a:cs typeface="SimHei"/>
              </a:rPr>
              <a:t>口再生利用的工艺方法和</a:t>
            </a:r>
            <a:r>
              <a:rPr sz="1800" b="1" kern="0" spc="-10">
                <a:solidFill>
                  <a:srgbClr val="0000FF">
                    <a:alpha val="100000"/>
                  </a:srgbClr>
                </a:solidFill>
                <a:latin typeface="SimHei"/>
                <a:ea typeface="SimHei"/>
                <a:cs typeface="SimHei"/>
              </a:rPr>
              <a:t>生产过程</a:t>
            </a:r>
            <a:endParaRPr lang="SimHei" altLang="SimHei" sz="1800"/>
          </a:p>
        </p:txBody>
      </p:sp>
      <p:sp>
        <p:nvSpPr>
          <p:cNvPr id="208" name="textbox 208"/>
          <p:cNvSpPr/>
          <p:nvPr/>
        </p:nvSpPr>
        <p:spPr>
          <a:xfrm>
            <a:off x="3174956" y="2372758"/>
            <a:ext cx="2181860" cy="29590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848"/>
              </a:lnSpc>
            </a:pPr>
            <a:r>
              <a:rPr sz="700" kern="0" spc="100">
                <a:solidFill>
                  <a:srgbClr val="DD414C">
                    <a:alpha val="100000"/>
                  </a:srgbClr>
                </a:solidFill>
                <a:latin typeface="SimSun"/>
                <a:ea typeface="SimSun"/>
                <a:cs typeface="SimSun"/>
              </a:rPr>
              <a:t>物理分选</a:t>
            </a:r>
            <a:endParaRPr lang="SimSun" altLang="SimSun" sz="700"/>
          </a:p>
          <a:p>
            <a:pPr marL="12700" algn="l" rtl="0" eaLnBrk="0">
              <a:lnSpc>
                <a:spcPct val="95000"/>
              </a:lnSpc>
              <a:spcBef>
                <a:spcPts val="27"/>
              </a:spcBef>
            </a:pPr>
            <a:r>
              <a:rPr sz="1100" kern="0" spc="-100">
                <a:solidFill>
                  <a:srgbClr val="000000">
                    <a:alpha val="100000"/>
                  </a:srgbClr>
                </a:solidFill>
                <a:latin typeface="SimSun"/>
                <a:ea typeface="SimSun"/>
                <a:cs typeface="SimSun"/>
              </a:rPr>
              <a:t>前驱体</a:t>
            </a:r>
            <a:endParaRPr lang="SimSun" altLang="SimSun" sz="1100"/>
          </a:p>
        </p:txBody>
      </p:sp>
      <p:sp>
        <p:nvSpPr>
          <p:cNvPr id="210" name="textbox 210"/>
          <p:cNvSpPr/>
          <p:nvPr/>
        </p:nvSpPr>
        <p:spPr>
          <a:xfrm>
            <a:off x="2158990" y="4850658"/>
            <a:ext cx="2933064" cy="1854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255"/>
              </a:lnSpc>
            </a:pPr>
            <a:r>
              <a:rPr sz="1000" kern="0" spc="0">
                <a:solidFill>
                  <a:srgbClr val="000000">
                    <a:alpha val="100000"/>
                  </a:srgbClr>
                </a:solidFill>
                <a:latin typeface="SimHei"/>
                <a:ea typeface="SimHei"/>
                <a:cs typeface="SimHei"/>
              </a:rPr>
              <a:t>山东重工集团</a:t>
            </a:r>
            <a:r>
              <a:rPr sz="1000" kern="0" spc="100">
                <a:solidFill>
                  <a:srgbClr val="000000">
                    <a:alpha val="100000"/>
                  </a:srgbClr>
                </a:solidFill>
                <a:latin typeface="SimHei"/>
                <a:ea typeface="SimHei"/>
                <a:cs typeface="SimHei"/>
              </a:rPr>
              <a:t>    </a:t>
            </a:r>
            <a:r>
              <a:rPr sz="1000" kern="0" spc="0">
                <a:solidFill>
                  <a:srgbClr val="000000">
                    <a:alpha val="100000"/>
                  </a:srgbClr>
                </a:solidFill>
                <a:latin typeface="Arial"/>
                <a:ea typeface="Arial"/>
                <a:cs typeface="Arial"/>
              </a:rPr>
              <a:t>Shandon</a:t>
            </a:r>
            <a:r>
              <a:rPr sz="1000" kern="0" spc="-10">
                <a:solidFill>
                  <a:srgbClr val="000000">
                    <a:alpha val="100000"/>
                  </a:srgbClr>
                </a:solidFill>
                <a:latin typeface="Arial"/>
                <a:ea typeface="Arial"/>
                <a:cs typeface="Arial"/>
              </a:rPr>
              <a:t>g</a:t>
            </a:r>
            <a:r>
              <a:rPr sz="1000" kern="0" spc="8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10">
                <a:solidFill>
                  <a:srgbClr val="000000">
                    <a:alpha val="100000"/>
                  </a:srgbClr>
                </a:solidFill>
                <a:latin typeface="Arial"/>
                <a:ea typeface="Arial"/>
                <a:cs typeface="Arial"/>
              </a:rPr>
              <a:t>Industry Group</a:t>
            </a:r>
            <a:endParaRPr lang="Arial" altLang="Arial" sz="1000"/>
          </a:p>
        </p:txBody>
      </p:sp>
      <p:sp>
        <p:nvSpPr>
          <p:cNvPr id="212" name="textbox 212"/>
          <p:cNvSpPr/>
          <p:nvPr/>
        </p:nvSpPr>
        <p:spPr>
          <a:xfrm>
            <a:off x="4749765" y="1443817"/>
            <a:ext cx="1348105" cy="3473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339"/>
              </a:lnSpc>
            </a:pPr>
            <a:endParaRPr lang="Arial" altLang="Arial" sz="100"/>
          </a:p>
          <a:p>
            <a:pPr marL="431800" algn="l" rtl="0" eaLnBrk="0">
              <a:lnSpc>
                <a:spcPct val="93000"/>
              </a:lnSpc>
            </a:pPr>
            <a:r>
              <a:rPr sz="500" kern="0" spc="-10">
                <a:solidFill>
                  <a:srgbClr val="000000">
                    <a:alpha val="100000"/>
                  </a:srgbClr>
                </a:solidFill>
                <a:latin typeface="SimSun"/>
                <a:ea typeface="SimSun"/>
                <a:cs typeface="SimSun"/>
              </a:rPr>
              <a:t>理片机</a:t>
            </a:r>
            <a:endParaRPr lang="SimSun" altLang="SimSun" sz="500"/>
          </a:p>
          <a:p>
            <a:pPr marL="12700" algn="l" rtl="0" eaLnBrk="0">
              <a:lnSpc>
                <a:spcPct val="69000"/>
              </a:lnSpc>
              <a:spcBef>
                <a:spcPts val="1"/>
              </a:spcBef>
            </a:pPr>
            <a:r>
              <a:rPr sz="500" kern="0" spc="-10">
                <a:solidFill>
                  <a:srgbClr val="000000">
                    <a:alpha val="100000"/>
                  </a:srgbClr>
                </a:solidFill>
                <a:latin typeface="STXinwei"/>
                <a:ea typeface="STXinwei"/>
                <a:cs typeface="STXinwei"/>
              </a:rPr>
              <a:t>金</a:t>
            </a:r>
            <a:endParaRPr lang="STXinwei" altLang="STXinwei" sz="500"/>
          </a:p>
          <a:p>
            <a:pPr algn="l" rtl="0" eaLnBrk="0">
              <a:lnSpc>
                <a:spcPct val="103000"/>
              </a:lnSpc>
            </a:pPr>
            <a:endParaRPr lang="Arial" altLang="Arial" sz="800"/>
          </a:p>
          <a:p>
            <a:pPr marL="1072514" algn="l" rtl="0" eaLnBrk="0">
              <a:lnSpc>
                <a:spcPct val="95000"/>
              </a:lnSpc>
              <a:spcBef>
                <a:spcPts val="1"/>
              </a:spcBef>
            </a:pPr>
            <a:r>
              <a:rPr sz="500" kern="0" spc="10">
                <a:solidFill>
                  <a:srgbClr val="000000">
                    <a:alpha val="100000"/>
                  </a:srgbClr>
                </a:solidFill>
                <a:latin typeface="STXinwei"/>
                <a:ea typeface="STXinwei"/>
                <a:cs typeface="STXinwei"/>
              </a:rPr>
              <a:t>国转密炉</a:t>
            </a:r>
            <a:endParaRPr lang="STXinwei" altLang="STXinwei" sz="500"/>
          </a:p>
        </p:txBody>
      </p:sp>
      <p:pic>
        <p:nvPicPr>
          <p:cNvPr id="214" name="picture 214"/>
          <p:cNvPicPr>
            <a:picLocks noChangeAspect="1"/>
          </p:cNvPicPr>
          <p:nvPr/>
        </p:nvPicPr>
        <p:blipFill>
          <a:blip r:embed="rId3"/>
          <a:stretch>
            <a:fillRect/>
          </a:stretch>
        </p:blipFill>
        <p:spPr>
          <a:xfrm rot="21600000">
            <a:off x="7854931" y="120671"/>
            <a:ext cx="1054098" cy="298417"/>
          </a:xfrm>
          <a:prstGeom prst="rect">
            <a:avLst/>
          </a:prstGeom>
        </p:spPr>
      </p:pic>
      <p:sp>
        <p:nvSpPr>
          <p:cNvPr id="216" name="textbox 216"/>
          <p:cNvSpPr/>
          <p:nvPr/>
        </p:nvSpPr>
        <p:spPr>
          <a:xfrm>
            <a:off x="787430" y="3665196"/>
            <a:ext cx="527050" cy="1841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248"/>
              </a:lnSpc>
            </a:pPr>
            <a:r>
              <a:rPr sz="1000" kern="0" spc="-20">
                <a:solidFill>
                  <a:srgbClr val="000000">
                    <a:alpha val="100000"/>
                  </a:srgbClr>
                </a:solidFill>
                <a:latin typeface="SimSun"/>
                <a:ea typeface="SimSun"/>
                <a:cs typeface="SimSun"/>
              </a:rPr>
              <a:t>电池系统</a:t>
            </a:r>
            <a:endParaRPr lang="SimSun" altLang="SimSun" sz="1000"/>
          </a:p>
        </p:txBody>
      </p:sp>
      <p:sp>
        <p:nvSpPr>
          <p:cNvPr id="218" name="textbox 218"/>
          <p:cNvSpPr/>
          <p:nvPr/>
        </p:nvSpPr>
        <p:spPr>
          <a:xfrm>
            <a:off x="1828756" y="4209844"/>
            <a:ext cx="520065" cy="18351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241"/>
              </a:lnSpc>
            </a:pPr>
            <a:r>
              <a:rPr sz="1000" kern="0" spc="-30">
                <a:solidFill>
                  <a:srgbClr val="000000">
                    <a:alpha val="100000"/>
                  </a:srgbClr>
                </a:solidFill>
                <a:latin typeface="SimSun"/>
                <a:ea typeface="SimSun"/>
                <a:cs typeface="SimSun"/>
              </a:rPr>
              <a:t>电池单体</a:t>
            </a:r>
            <a:endParaRPr lang="SimSun" altLang="SimSun" sz="1000"/>
          </a:p>
        </p:txBody>
      </p:sp>
      <p:sp>
        <p:nvSpPr>
          <p:cNvPr id="220" name="textbox 220"/>
          <p:cNvSpPr/>
          <p:nvPr/>
        </p:nvSpPr>
        <p:spPr>
          <a:xfrm>
            <a:off x="2844815" y="3675476"/>
            <a:ext cx="519430" cy="18224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algn="r" rtl="0" eaLnBrk="0">
              <a:lnSpc>
                <a:spcPts val="1233"/>
              </a:lnSpc>
            </a:pPr>
            <a:r>
              <a:rPr sz="1000" kern="0" spc="-40">
                <a:solidFill>
                  <a:srgbClr val="000000">
                    <a:alpha val="100000"/>
                  </a:srgbClr>
                </a:solidFill>
                <a:latin typeface="SimSun"/>
                <a:ea typeface="SimSun"/>
                <a:cs typeface="SimSun"/>
              </a:rPr>
              <a:t>电池材料</a:t>
            </a:r>
            <a:endParaRPr lang="SimSun" altLang="SimSun" sz="1000"/>
          </a:p>
        </p:txBody>
      </p:sp>
      <p:sp>
        <p:nvSpPr>
          <p:cNvPr id="222" name="textbox 222"/>
          <p:cNvSpPr/>
          <p:nvPr/>
        </p:nvSpPr>
        <p:spPr>
          <a:xfrm>
            <a:off x="6985039" y="2650467"/>
            <a:ext cx="580390" cy="977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309"/>
              </a:lnSpc>
            </a:pPr>
            <a:endParaRPr lang="Arial" altLang="Arial" sz="100"/>
          </a:p>
          <a:p>
            <a:pPr marL="12700" algn="l" rtl="0" eaLnBrk="0">
              <a:lnSpc>
                <a:spcPct val="95000"/>
              </a:lnSpc>
            </a:pPr>
            <a:r>
              <a:rPr sz="500" kern="0" spc="70">
                <a:solidFill>
                  <a:srgbClr val="000000">
                    <a:alpha val="100000"/>
                  </a:srgbClr>
                </a:solidFill>
                <a:latin typeface="SimSun"/>
                <a:ea typeface="SimSun"/>
                <a:cs typeface="SimSun"/>
              </a:rPr>
              <a:t>探动第分</a:t>
            </a:r>
            <a:r>
              <a:rPr sz="500" kern="0" spc="-40">
                <a:solidFill>
                  <a:srgbClr val="000000">
                    <a:alpha val="100000"/>
                  </a:srgbClr>
                </a:solidFill>
                <a:latin typeface="SimSun"/>
                <a:ea typeface="SimSun"/>
                <a:cs typeface="SimSun"/>
              </a:rPr>
              <a:t> </a:t>
            </a:r>
            <a:r>
              <a:rPr sz="500" kern="0" spc="70">
                <a:solidFill>
                  <a:srgbClr val="000000">
                    <a:alpha val="100000"/>
                  </a:srgbClr>
                </a:solidFill>
                <a:latin typeface="SimSun"/>
                <a:ea typeface="SimSun"/>
                <a:cs typeface="SimSun"/>
              </a:rPr>
              <a:t>，</a:t>
            </a:r>
            <a:r>
              <a:rPr sz="500" kern="0" spc="-80">
                <a:solidFill>
                  <a:srgbClr val="000000">
                    <a:alpha val="100000"/>
                  </a:srgbClr>
                </a:solidFill>
                <a:latin typeface="SimSun"/>
                <a:ea typeface="SimSun"/>
                <a:cs typeface="SimSun"/>
              </a:rPr>
              <a:t> </a:t>
            </a:r>
            <a:r>
              <a:rPr sz="500" kern="0" spc="70">
                <a:solidFill>
                  <a:srgbClr val="000000">
                    <a:alpha val="100000"/>
                  </a:srgbClr>
                </a:solidFill>
                <a:latin typeface="SimSun"/>
                <a:ea typeface="SimSun"/>
                <a:cs typeface="SimSun"/>
              </a:rPr>
              <a:t>碰选</a:t>
            </a:r>
            <a:endParaRPr lang="SimSun" altLang="SimSun" sz="500"/>
          </a:p>
        </p:txBody>
      </p:sp>
      <p:pic>
        <p:nvPicPr>
          <p:cNvPr id="224" name="picture 224"/>
          <p:cNvPicPr>
            <a:picLocks noChangeAspect="1"/>
          </p:cNvPicPr>
          <p:nvPr/>
        </p:nvPicPr>
        <p:blipFill>
          <a:blip r:embed="rId4"/>
          <a:stretch>
            <a:fillRect/>
          </a:stretch>
        </p:blipFill>
        <p:spPr>
          <a:xfrm rot="21600000">
            <a:off x="7696245" y="2419340"/>
            <a:ext cx="241288" cy="120671"/>
          </a:xfrm>
          <a:prstGeom prst="rect">
            <a:avLst/>
          </a:prstGeom>
        </p:spPr>
      </p:pic>
      <p:sp>
        <p:nvSpPr>
          <p:cNvPr id="226" name="textbox 226"/>
          <p:cNvSpPr/>
          <p:nvPr/>
        </p:nvSpPr>
        <p:spPr>
          <a:xfrm>
            <a:off x="4927562" y="4143012"/>
            <a:ext cx="454025" cy="984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936"/>
              </a:lnSpc>
            </a:pPr>
            <a:endParaRPr lang="Arial" altLang="Arial" sz="100"/>
          </a:p>
          <a:p>
            <a:pPr marL="12700" algn="l" rtl="0" eaLnBrk="0">
              <a:lnSpc>
                <a:spcPct val="95000"/>
              </a:lnSpc>
            </a:pPr>
            <a:r>
              <a:rPr sz="500" kern="0" spc="-20">
                <a:solidFill>
                  <a:srgbClr val="CB6C6F">
                    <a:alpha val="100000"/>
                  </a:srgbClr>
                </a:solidFill>
                <a:latin typeface="SimSun"/>
                <a:ea typeface="SimSun"/>
                <a:cs typeface="SimSun"/>
              </a:rPr>
              <a:t>化  学  程  纯</a:t>
            </a:r>
            <a:endParaRPr lang="SimSun" altLang="SimSun" sz="500"/>
          </a:p>
        </p:txBody>
      </p:sp>
      <p:sp>
        <p:nvSpPr>
          <p:cNvPr id="228" name="textbox 228"/>
          <p:cNvSpPr/>
          <p:nvPr/>
        </p:nvSpPr>
        <p:spPr>
          <a:xfrm>
            <a:off x="7251688" y="2187451"/>
            <a:ext cx="427990" cy="9842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5564"/>
              </a:lnSpc>
            </a:pPr>
            <a:endParaRPr lang="Arial" altLang="Arial" sz="100"/>
          </a:p>
          <a:p>
            <a:pPr marL="12700" algn="l" rtl="0" eaLnBrk="0">
              <a:lnSpc>
                <a:spcPct val="95000"/>
              </a:lnSpc>
            </a:pPr>
            <a:r>
              <a:rPr sz="500" kern="0" spc="-30">
                <a:solidFill>
                  <a:srgbClr val="EC2929">
                    <a:alpha val="100000"/>
                  </a:srgbClr>
                </a:solidFill>
                <a:latin typeface="SimSun"/>
                <a:ea typeface="SimSun"/>
                <a:cs typeface="SimSun"/>
              </a:rPr>
              <a:t>属</a:t>
            </a:r>
            <a:r>
              <a:rPr sz="500" kern="0" spc="190">
                <a:solidFill>
                  <a:srgbClr val="EC2929">
                    <a:alpha val="100000"/>
                  </a:srgbClr>
                </a:solidFill>
                <a:latin typeface="SimSun"/>
                <a:ea typeface="SimSun"/>
                <a:cs typeface="SimSun"/>
              </a:rPr>
              <a:t> </a:t>
            </a:r>
            <a:r>
              <a:rPr sz="500" kern="0" spc="-30">
                <a:solidFill>
                  <a:srgbClr val="EC2929">
                    <a:alpha val="100000"/>
                  </a:srgbClr>
                </a:solidFill>
                <a:latin typeface="SimSun"/>
                <a:ea typeface="SimSun"/>
                <a:cs typeface="SimSun"/>
              </a:rPr>
              <a:t>气</a:t>
            </a:r>
            <a:r>
              <a:rPr sz="500" kern="0" spc="180">
                <a:solidFill>
                  <a:srgbClr val="EC2929">
                    <a:alpha val="100000"/>
                  </a:srgbClr>
                </a:solidFill>
                <a:latin typeface="SimSun"/>
                <a:ea typeface="SimSun"/>
                <a:cs typeface="SimSun"/>
              </a:rPr>
              <a:t> </a:t>
            </a:r>
            <a:r>
              <a:rPr sz="500" kern="0" spc="-30">
                <a:solidFill>
                  <a:srgbClr val="EC2929">
                    <a:alpha val="100000"/>
                  </a:srgbClr>
                </a:solidFill>
                <a:latin typeface="SimSun"/>
                <a:ea typeface="SimSun"/>
                <a:cs typeface="SimSun"/>
              </a:rPr>
              <a:t>处</a:t>
            </a:r>
            <a:r>
              <a:rPr sz="500" kern="0" spc="170">
                <a:solidFill>
                  <a:srgbClr val="EC2929">
                    <a:alpha val="100000"/>
                  </a:srgbClr>
                </a:solidFill>
                <a:latin typeface="SimSun"/>
                <a:ea typeface="SimSun"/>
                <a:cs typeface="SimSun"/>
              </a:rPr>
              <a:t> </a:t>
            </a:r>
            <a:r>
              <a:rPr sz="500" kern="0" spc="-30">
                <a:solidFill>
                  <a:srgbClr val="EC2929">
                    <a:alpha val="100000"/>
                  </a:srgbClr>
                </a:solidFill>
                <a:latin typeface="SimSun"/>
                <a:ea typeface="SimSun"/>
                <a:cs typeface="SimSun"/>
              </a:rPr>
              <a:t>理</a:t>
            </a:r>
            <a:endParaRPr lang="SimSun" altLang="SimSun" sz="500"/>
          </a:p>
        </p:txBody>
      </p:sp>
      <p:sp>
        <p:nvSpPr>
          <p:cNvPr id="230" name="textbox 230"/>
          <p:cNvSpPr/>
          <p:nvPr/>
        </p:nvSpPr>
        <p:spPr>
          <a:xfrm>
            <a:off x="6832603" y="3672863"/>
            <a:ext cx="344804" cy="977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309"/>
              </a:lnSpc>
            </a:pPr>
            <a:endParaRPr lang="Arial" altLang="Arial" sz="100"/>
          </a:p>
          <a:p>
            <a:pPr marL="12700" algn="l" rtl="0" eaLnBrk="0">
              <a:lnSpc>
                <a:spcPct val="95000"/>
              </a:lnSpc>
            </a:pPr>
            <a:r>
              <a:rPr sz="500" kern="0" spc="-40">
                <a:solidFill>
                  <a:srgbClr val="000000">
                    <a:alpha val="100000"/>
                  </a:srgbClr>
                </a:solidFill>
                <a:latin typeface="SimSun"/>
                <a:ea typeface="SimSun"/>
                <a:cs typeface="SimSun"/>
              </a:rPr>
              <a:t>的</a:t>
            </a:r>
            <a:r>
              <a:rPr sz="500" kern="0" spc="30">
                <a:solidFill>
                  <a:srgbClr val="000000">
                    <a:alpha val="100000"/>
                  </a:srgbClr>
                </a:solidFill>
                <a:latin typeface="SimSun"/>
                <a:ea typeface="SimSun"/>
                <a:cs typeface="SimSun"/>
              </a:rPr>
              <a:t>  </a:t>
            </a:r>
            <a:r>
              <a:rPr sz="500" kern="0" spc="-40">
                <a:solidFill>
                  <a:srgbClr val="000000">
                    <a:alpha val="100000"/>
                  </a:srgbClr>
                </a:solidFill>
                <a:latin typeface="SimSun"/>
                <a:ea typeface="SimSun"/>
                <a:cs typeface="SimSun"/>
              </a:rPr>
              <a:t>薯</a:t>
            </a:r>
            <a:r>
              <a:rPr sz="500" kern="0" spc="50">
                <a:solidFill>
                  <a:srgbClr val="000000">
                    <a:alpha val="100000"/>
                  </a:srgbClr>
                </a:solidFill>
                <a:latin typeface="SimSun"/>
                <a:ea typeface="SimSun"/>
                <a:cs typeface="SimSun"/>
              </a:rPr>
              <a:t>  </a:t>
            </a:r>
            <a:r>
              <a:rPr sz="500" kern="0" spc="-40">
                <a:solidFill>
                  <a:srgbClr val="000000">
                    <a:alpha val="100000"/>
                  </a:srgbClr>
                </a:solidFill>
                <a:latin typeface="SimSun"/>
                <a:ea typeface="SimSun"/>
                <a:cs typeface="SimSun"/>
              </a:rPr>
              <a:t>出</a:t>
            </a:r>
            <a:endParaRPr lang="SimSun" altLang="SimSun" sz="500"/>
          </a:p>
        </p:txBody>
      </p:sp>
      <p:pic>
        <p:nvPicPr>
          <p:cNvPr id="232" name="picture 232"/>
          <p:cNvPicPr>
            <a:picLocks noChangeAspect="1"/>
          </p:cNvPicPr>
          <p:nvPr/>
        </p:nvPicPr>
        <p:blipFill>
          <a:blip r:embed="rId5"/>
          <a:stretch>
            <a:fillRect/>
          </a:stretch>
        </p:blipFill>
        <p:spPr>
          <a:xfrm rot="21600000">
            <a:off x="4984733" y="3943327"/>
            <a:ext cx="76172" cy="76235"/>
          </a:xfrm>
          <a:prstGeom prst="rect">
            <a:avLst/>
          </a:prstGeom>
        </p:spPr>
      </p:pic>
      <p:sp>
        <p:nvSpPr>
          <p:cNvPr id="234" name="textbox 234"/>
          <p:cNvSpPr/>
          <p:nvPr/>
        </p:nvSpPr>
        <p:spPr>
          <a:xfrm>
            <a:off x="5715011" y="3131835"/>
            <a:ext cx="86994" cy="5778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253"/>
              </a:lnSpc>
            </a:pPr>
            <a:r>
              <a:rPr sz="200" kern="0" spc="20">
                <a:solidFill>
                  <a:srgbClr val="000000">
                    <a:alpha val="100000"/>
                  </a:srgbClr>
                </a:solidFill>
                <a:latin typeface="SimSun"/>
                <a:ea typeface="SimSun"/>
                <a:cs typeface="SimSun"/>
              </a:rPr>
              <a:t>.5</a:t>
            </a:r>
            <a:r>
              <a:rPr sz="200" kern="0" spc="20">
                <a:solidFill>
                  <a:srgbClr val="000000">
                    <a:alpha val="100000"/>
                  </a:srgbClr>
                </a:solidFill>
                <a:latin typeface="SimHei"/>
                <a:ea typeface="SimHei"/>
                <a:cs typeface="SimHei"/>
              </a:rPr>
              <a:t>分</a:t>
            </a:r>
            <a:endParaRPr lang="SimHei" altLang="SimHei" sz="2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36" name="picture 236"/>
          <p:cNvPicPr>
            <a:picLocks noChangeAspect="1"/>
          </p:cNvPicPr>
          <p:nvPr/>
        </p:nvPicPr>
        <p:blipFill>
          <a:blip r:embed="rId2"/>
          <a:stretch>
            <a:fillRect/>
          </a:stretch>
        </p:blipFill>
        <p:spPr>
          <a:xfrm rot="21600000">
            <a:off x="0" y="0"/>
            <a:ext cx="9188450" cy="5137150"/>
          </a:xfrm>
          <a:prstGeom prst="rect">
            <a:avLst/>
          </a:prstGeom>
        </p:spPr>
      </p:pic>
      <p:sp>
        <p:nvSpPr>
          <p:cNvPr id="238" name="textbox 238"/>
          <p:cNvSpPr/>
          <p:nvPr/>
        </p:nvSpPr>
        <p:spPr>
          <a:xfrm>
            <a:off x="457197" y="563395"/>
            <a:ext cx="5257800" cy="25895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164"/>
              </a:lnSpc>
            </a:pPr>
            <a:endParaRPr lang="Arial" altLang="Arial" sz="100"/>
          </a:p>
          <a:p>
            <a:pPr marL="15240" algn="l" rtl="0" eaLnBrk="0">
              <a:lnSpc>
                <a:spcPct val="96000"/>
              </a:lnSpc>
            </a:pPr>
            <a:r>
              <a:rPr sz="1600" b="1" kern="0" spc="270">
                <a:solidFill>
                  <a:srgbClr val="0000FF">
                    <a:alpha val="100000"/>
                  </a:srgbClr>
                </a:solidFill>
                <a:latin typeface="SimHei"/>
                <a:ea typeface="SimHei"/>
                <a:cs typeface="SimHei"/>
              </a:rPr>
              <a:t>口企业资质</a:t>
            </a:r>
            <a:endParaRPr lang="SimHei" altLang="SimHei" sz="1600"/>
          </a:p>
          <a:p>
            <a:pPr marL="57150" indent="-44450" algn="l" rtl="0" eaLnBrk="0">
              <a:lnSpc>
                <a:spcPct val="104000"/>
              </a:lnSpc>
              <a:spcBef>
                <a:spcPts val="729"/>
              </a:spcBef>
            </a:pPr>
            <a:r>
              <a:rPr sz="1600" kern="0" spc="-10">
                <a:solidFill>
                  <a:srgbClr val="000000">
                    <a:alpha val="100000"/>
                  </a:srgbClr>
                </a:solidFill>
                <a:latin typeface="SimHei"/>
                <a:ea typeface="SimHei"/>
                <a:cs typeface="SimHei"/>
              </a:rPr>
              <a:t>&gt;符合《电动汽车废旧</a:t>
            </a:r>
            <a:r>
              <a:rPr sz="1600" kern="0" spc="-20">
                <a:solidFill>
                  <a:srgbClr val="000000">
                    <a:alpha val="100000"/>
                  </a:srgbClr>
                </a:solidFill>
                <a:latin typeface="SimHei"/>
                <a:ea typeface="SimHei"/>
                <a:cs typeface="SimHei"/>
              </a:rPr>
              <a:t>动力蓄电池综合利用行业规范条件》</a:t>
            </a:r>
            <a:r>
              <a:rPr sz="1600" kern="0" spc="0">
                <a:solidFill>
                  <a:srgbClr val="000000">
                    <a:alpha val="100000"/>
                  </a:srgbClr>
                </a:solidFill>
                <a:latin typeface="SimHei"/>
                <a:ea typeface="SimHei"/>
                <a:cs typeface="SimHei"/>
              </a:rPr>
              <a:t>  </a:t>
            </a:r>
            <a:r>
              <a:rPr sz="1600" kern="0" spc="60">
                <a:solidFill>
                  <a:srgbClr val="000000">
                    <a:alpha val="100000"/>
                  </a:srgbClr>
                </a:solidFill>
                <a:latin typeface="SimHei"/>
                <a:ea typeface="SimHei"/>
                <a:cs typeface="SimHei"/>
              </a:rPr>
              <a:t>&gt;符合资质的企业发布三批，共47家</a:t>
            </a:r>
            <a:endParaRPr lang="SimHei" altLang="SimHei" sz="1600"/>
          </a:p>
          <a:p>
            <a:pPr algn="l" rtl="0" eaLnBrk="0">
              <a:lnSpc>
                <a:spcPct val="185000"/>
              </a:lnSpc>
            </a:pPr>
            <a:endParaRPr lang="Arial" altLang="Arial" sz="1000"/>
          </a:p>
          <a:p>
            <a:pPr marL="12700" algn="l" rtl="0" eaLnBrk="0">
              <a:lnSpc>
                <a:spcPct val="85000"/>
              </a:lnSpc>
              <a:spcBef>
                <a:spcPts val="488"/>
              </a:spcBef>
            </a:pPr>
            <a:r>
              <a:rPr sz="1600" kern="0" spc="-60">
                <a:solidFill>
                  <a:srgbClr val="000000">
                    <a:alpha val="100000"/>
                  </a:srgbClr>
                </a:solidFill>
                <a:latin typeface="SimHei"/>
                <a:ea typeface="SimHei"/>
                <a:cs typeface="SimHei"/>
              </a:rPr>
              <a:t>目前最具有代表性的回收企业：</a:t>
            </a:r>
            <a:endParaRPr lang="SimHei" altLang="SimHei" sz="1600"/>
          </a:p>
          <a:p>
            <a:pPr marL="12700" algn="l" rtl="0" eaLnBrk="0">
              <a:lnSpc>
                <a:spcPts val="2088"/>
              </a:lnSpc>
            </a:pPr>
            <a:r>
              <a:rPr sz="1600" kern="0" spc="50">
                <a:solidFill>
                  <a:srgbClr val="000000">
                    <a:alpha val="100000"/>
                  </a:srgbClr>
                </a:solidFill>
                <a:latin typeface="SimHei"/>
                <a:ea typeface="SimHei"/>
                <a:cs typeface="SimHei"/>
              </a:rPr>
              <a:t>&gt;格林美新材料公司</a:t>
            </a:r>
            <a:endParaRPr lang="SimHei" altLang="SimHei" sz="1600"/>
          </a:p>
          <a:p>
            <a:pPr marL="12700" algn="l" rtl="0" eaLnBrk="0">
              <a:lnSpc>
                <a:spcPct val="85000"/>
              </a:lnSpc>
              <a:spcBef>
                <a:spcPts val="675"/>
              </a:spcBef>
            </a:pPr>
            <a:r>
              <a:rPr sz="1600" kern="0" spc="40">
                <a:solidFill>
                  <a:srgbClr val="000000">
                    <a:alpha val="100000"/>
                  </a:srgbClr>
                </a:solidFill>
                <a:latin typeface="SimHei"/>
                <a:ea typeface="SimHei"/>
                <a:cs typeface="SimHei"/>
              </a:rPr>
              <a:t>电池材料循环再造工艺(湿法回收</a:t>
            </a:r>
            <a:r>
              <a:rPr sz="1600" kern="0" spc="40">
                <a:solidFill>
                  <a:srgbClr val="000000">
                    <a:alpha val="100000"/>
                  </a:srgbClr>
                </a:solidFill>
                <a:latin typeface="SimSun"/>
                <a:ea typeface="SimSun"/>
                <a:cs typeface="SimSun"/>
              </a:rPr>
              <a:t>A)</a:t>
            </a:r>
            <a:endParaRPr lang="SimSun" altLang="SimSun" sz="1600"/>
          </a:p>
          <a:p>
            <a:pPr marL="12700" algn="l" rtl="0" eaLnBrk="0">
              <a:lnSpc>
                <a:spcPts val="2299"/>
              </a:lnSpc>
            </a:pPr>
            <a:r>
              <a:rPr sz="1600" kern="0" spc="50">
                <a:solidFill>
                  <a:srgbClr val="000000">
                    <a:alpha val="100000"/>
                  </a:srgbClr>
                </a:solidFill>
                <a:latin typeface="SimHei"/>
                <a:ea typeface="SimHei"/>
                <a:cs typeface="SimHei"/>
              </a:rPr>
              <a:t>&gt;邦普循环科技公司</a:t>
            </a:r>
            <a:endParaRPr lang="SimHei" altLang="SimHei" sz="1600"/>
          </a:p>
          <a:p>
            <a:pPr algn="l" rtl="0" eaLnBrk="0">
              <a:lnSpc>
                <a:spcPct val="103000"/>
              </a:lnSpc>
            </a:pPr>
            <a:endParaRPr lang="Arial" altLang="Arial" sz="600"/>
          </a:p>
          <a:p>
            <a:pPr marL="12700" algn="l" rtl="0" eaLnBrk="0">
              <a:lnSpc>
                <a:spcPct val="96000"/>
              </a:lnSpc>
              <a:spcBef>
                <a:spcPts val="4"/>
              </a:spcBef>
            </a:pPr>
            <a:r>
              <a:rPr sz="1600" kern="0" spc="60">
                <a:solidFill>
                  <a:srgbClr val="000000">
                    <a:alpha val="100000"/>
                  </a:srgbClr>
                </a:solidFill>
                <a:latin typeface="SimHei"/>
                <a:ea typeface="SimHei"/>
                <a:cs typeface="SimHei"/>
              </a:rPr>
              <a:t>定向循环工艺(湿法回收</a:t>
            </a:r>
            <a:r>
              <a:rPr sz="1600" kern="0" spc="60">
                <a:solidFill>
                  <a:srgbClr val="000000">
                    <a:alpha val="100000"/>
                  </a:srgbClr>
                </a:solidFill>
                <a:latin typeface="SimSun"/>
                <a:ea typeface="SimSun"/>
                <a:cs typeface="SimSun"/>
              </a:rPr>
              <a:t>B</a:t>
            </a:r>
            <a:r>
              <a:rPr sz="1600" kern="0" spc="50">
                <a:solidFill>
                  <a:srgbClr val="000000">
                    <a:alpha val="100000"/>
                  </a:srgbClr>
                </a:solidFill>
                <a:latin typeface="SimSun"/>
                <a:ea typeface="SimSun"/>
                <a:cs typeface="SimSun"/>
              </a:rPr>
              <a:t>)</a:t>
            </a:r>
            <a:endParaRPr lang="SimSun" altLang="SimSun" sz="1600"/>
          </a:p>
        </p:txBody>
      </p:sp>
      <p:sp>
        <p:nvSpPr>
          <p:cNvPr id="240" name="textbox 240"/>
          <p:cNvSpPr/>
          <p:nvPr/>
        </p:nvSpPr>
        <p:spPr>
          <a:xfrm>
            <a:off x="812790" y="3807462"/>
            <a:ext cx="7380605" cy="12255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956"/>
              </a:lnSpc>
            </a:pPr>
            <a:endParaRPr lang="Arial" altLang="Arial" sz="100"/>
          </a:p>
          <a:p>
            <a:pPr marL="69850" algn="l" rtl="0" eaLnBrk="0">
              <a:lnSpc>
                <a:spcPct val="95000"/>
              </a:lnSpc>
            </a:pPr>
            <a:r>
              <a:rPr sz="1600" b="1" kern="0" spc="-30">
                <a:solidFill>
                  <a:srgbClr val="000000">
                    <a:alpha val="100000"/>
                  </a:srgbClr>
                </a:solidFill>
                <a:latin typeface="Times New Roman"/>
                <a:ea typeface="Times New Roman"/>
                <a:cs typeface="Times New Roman"/>
              </a:rPr>
              <a:t>G</a:t>
            </a:r>
            <a:r>
              <a:rPr sz="1600" b="1" kern="0" spc="-30">
                <a:solidFill>
                  <a:srgbClr val="000000">
                    <a:alpha val="100000"/>
                  </a:srgbClr>
                </a:solidFill>
                <a:latin typeface="SimSun"/>
                <a:ea typeface="SimSun"/>
                <a:cs typeface="SimSun"/>
              </a:rPr>
              <a:t>∈</a:t>
            </a:r>
            <a:r>
              <a:rPr sz="1600" b="1" kern="0" spc="-30">
                <a:solidFill>
                  <a:srgbClr val="000000">
                    <a:alpha val="100000"/>
                  </a:srgbClr>
                </a:solidFill>
                <a:latin typeface="Times New Roman"/>
                <a:ea typeface="Times New Roman"/>
                <a:cs typeface="Times New Roman"/>
              </a:rPr>
              <a:t>IV</a:t>
            </a:r>
            <a:r>
              <a:rPr sz="1600" b="1" kern="0" spc="20">
                <a:solidFill>
                  <a:srgbClr val="000000">
                    <a:alpha val="100000"/>
                  </a:srgbClr>
                </a:solidFill>
                <a:latin typeface="Times New Roman"/>
                <a:ea typeface="Times New Roman"/>
                <a:cs typeface="Times New Roman"/>
              </a:rPr>
              <a:t>        </a:t>
            </a:r>
            <a:r>
              <a:rPr sz="1600" b="1" kern="0" spc="-30">
                <a:solidFill>
                  <a:srgbClr val="000000">
                    <a:alpha val="100000"/>
                  </a:srgbClr>
                </a:solidFill>
                <a:latin typeface="SimHei"/>
                <a:ea typeface="SimHei"/>
                <a:cs typeface="SimHei"/>
              </a:rPr>
              <a:t>格林美</a:t>
            </a:r>
            <a:endParaRPr lang="SimHei" altLang="SimHei" sz="1600"/>
          </a:p>
          <a:p>
            <a:pPr marL="15240" algn="l" rtl="0" eaLnBrk="0">
              <a:lnSpc>
                <a:spcPct val="95000"/>
              </a:lnSpc>
              <a:spcBef>
                <a:spcPts val="26"/>
              </a:spcBef>
            </a:pPr>
            <a:r>
              <a:rPr sz="1600" b="1" kern="0" spc="20">
                <a:solidFill>
                  <a:srgbClr val="00A045">
                    <a:alpha val="100000"/>
                  </a:srgbClr>
                </a:solidFill>
                <a:latin typeface="SimHei"/>
                <a:ea typeface="SimHei"/>
                <a:cs typeface="SimHei"/>
              </a:rPr>
              <a:t>资源有限循环无限</a:t>
            </a:r>
            <a:endParaRPr lang="SimHei" altLang="SimHei" sz="1600"/>
          </a:p>
          <a:p>
            <a:pPr marL="12700" algn="l" rtl="0" eaLnBrk="0">
              <a:lnSpc>
                <a:spcPct val="88000"/>
              </a:lnSpc>
              <a:spcBef>
                <a:spcPts val="173"/>
              </a:spcBef>
            </a:pPr>
            <a:r>
              <a:rPr sz="500" b="1" kern="0" spc="30">
                <a:solidFill>
                  <a:srgbClr val="1EBE68">
                    <a:alpha val="100000"/>
                  </a:srgbClr>
                </a:solidFill>
                <a:latin typeface="Arial"/>
                <a:ea typeface="Arial"/>
                <a:cs typeface="Arial"/>
              </a:rPr>
              <a:t>UMITED</a:t>
            </a:r>
            <a:r>
              <a:rPr sz="500" b="1" kern="0" spc="0">
                <a:solidFill>
                  <a:srgbClr val="1EBE68">
                    <a:alpha val="100000"/>
                  </a:srgbClr>
                </a:solidFill>
                <a:latin typeface="Arial"/>
                <a:ea typeface="Arial"/>
                <a:cs typeface="Arial"/>
              </a:rPr>
              <a:t>    </a:t>
            </a:r>
            <a:r>
              <a:rPr sz="500" b="1" kern="0" spc="30">
                <a:solidFill>
                  <a:srgbClr val="1EBE68">
                    <a:alpha val="100000"/>
                  </a:srgbClr>
                </a:solidFill>
                <a:latin typeface="Arial"/>
                <a:ea typeface="Arial"/>
                <a:cs typeface="Arial"/>
              </a:rPr>
              <a:t>RESOURCES</a:t>
            </a:r>
            <a:r>
              <a:rPr sz="500" b="1" kern="0" spc="0">
                <a:solidFill>
                  <a:srgbClr val="1EBE68">
                    <a:alpha val="100000"/>
                  </a:srgbClr>
                </a:solidFill>
                <a:latin typeface="Arial"/>
                <a:ea typeface="Arial"/>
                <a:cs typeface="Arial"/>
              </a:rPr>
              <a:t>    </a:t>
            </a:r>
            <a:r>
              <a:rPr sz="500" b="1" kern="0" spc="30">
                <a:solidFill>
                  <a:srgbClr val="1EBE68">
                    <a:alpha val="100000"/>
                  </a:srgbClr>
                </a:solidFill>
                <a:latin typeface="Arial"/>
                <a:ea typeface="Arial"/>
                <a:cs typeface="Arial"/>
              </a:rPr>
              <a:t>UNUMI</a:t>
            </a:r>
            <a:r>
              <a:rPr sz="500" b="1" kern="0" spc="20">
                <a:solidFill>
                  <a:srgbClr val="1EBE68">
                    <a:alpha val="100000"/>
                  </a:srgbClr>
                </a:solidFill>
                <a:latin typeface="Arial"/>
                <a:ea typeface="Arial"/>
                <a:cs typeface="Arial"/>
              </a:rPr>
              <a:t>TED</a:t>
            </a:r>
            <a:r>
              <a:rPr sz="500" b="1" kern="0" spc="0">
                <a:solidFill>
                  <a:srgbClr val="1EBE68">
                    <a:alpha val="100000"/>
                  </a:srgbClr>
                </a:solidFill>
                <a:latin typeface="Arial"/>
                <a:ea typeface="Arial"/>
                <a:cs typeface="Arial"/>
              </a:rPr>
              <a:t>    </a:t>
            </a:r>
            <a:r>
              <a:rPr sz="500" b="1" kern="0" spc="20">
                <a:solidFill>
                  <a:srgbClr val="1EBE68">
                    <a:alpha val="100000"/>
                  </a:srgbClr>
                </a:solidFill>
                <a:latin typeface="Arial"/>
                <a:ea typeface="Arial"/>
                <a:cs typeface="Arial"/>
              </a:rPr>
              <a:t>RECYCLNG</a:t>
            </a:r>
            <a:endParaRPr lang="Arial" altLang="Arial" sz="500"/>
          </a:p>
          <a:p>
            <a:pPr algn="r" rtl="0" eaLnBrk="0">
              <a:lnSpc>
                <a:spcPts val="853"/>
              </a:lnSpc>
              <a:spcBef>
                <a:spcPts val="1383"/>
              </a:spcBef>
            </a:pPr>
            <a:r>
              <a:rPr sz="700" b="1" kern="0" spc="0">
                <a:solidFill>
                  <a:srgbClr val="000000">
                    <a:alpha val="100000"/>
                  </a:srgbClr>
                </a:solidFill>
                <a:latin typeface="Arial"/>
                <a:ea typeface="Arial"/>
                <a:cs typeface="Arial"/>
              </a:rPr>
              <a:t>Cascade uirslion       Recovery       Cascade</a:t>
            </a:r>
            <a:r>
              <a:rPr sz="700" b="1" kern="0" spc="-10">
                <a:solidFill>
                  <a:srgbClr val="000000">
                    <a:alpha val="100000"/>
                  </a:srgbClr>
                </a:solidFill>
                <a:latin typeface="Arial"/>
                <a:ea typeface="Arial"/>
                <a:cs typeface="Arial"/>
              </a:rPr>
              <a:t> uidzsfon and recovery</a:t>
            </a:r>
            <a:endParaRPr lang="Arial" altLang="Arial" sz="700"/>
          </a:p>
          <a:p>
            <a:pPr algn="l" rtl="0" eaLnBrk="0">
              <a:lnSpc>
                <a:spcPct val="126000"/>
              </a:lnSpc>
            </a:pPr>
            <a:endParaRPr lang="Arial" altLang="Arial" sz="1000"/>
          </a:p>
          <a:p>
            <a:pPr algn="l" rtl="0" eaLnBrk="0">
              <a:lnSpc>
                <a:spcPct val="115000"/>
              </a:lnSpc>
            </a:pPr>
            <a:endParaRPr lang="Arial" altLang="Arial" sz="200"/>
          </a:p>
          <a:p>
            <a:pPr marL="1352550" algn="l" rtl="0" eaLnBrk="0">
              <a:lnSpc>
                <a:spcPct val="96000"/>
              </a:lnSpc>
              <a:spcBef>
                <a:spcPts val="2"/>
              </a:spcBef>
            </a:pPr>
            <a:r>
              <a:rPr sz="900" kern="0" spc="30">
                <a:solidFill>
                  <a:srgbClr val="000000">
                    <a:alpha val="100000"/>
                  </a:srgbClr>
                </a:solidFill>
                <a:latin typeface="SimHei"/>
                <a:ea typeface="SimHei"/>
                <a:cs typeface="SimHei"/>
              </a:rPr>
              <a:t>山东重工集团</a:t>
            </a:r>
            <a:r>
              <a:rPr sz="900" kern="0" spc="50">
                <a:solidFill>
                  <a:srgbClr val="000000">
                    <a:alpha val="100000"/>
                  </a:srgbClr>
                </a:solidFill>
                <a:latin typeface="SimHei"/>
                <a:ea typeface="SimHei"/>
                <a:cs typeface="SimHei"/>
              </a:rPr>
              <a:t>     </a:t>
            </a:r>
            <a:r>
              <a:rPr sz="900" kern="0" spc="0">
                <a:solidFill>
                  <a:srgbClr val="000000">
                    <a:alpha val="100000"/>
                  </a:srgbClr>
                </a:solidFill>
                <a:latin typeface="Arial"/>
                <a:ea typeface="Arial"/>
                <a:cs typeface="Arial"/>
              </a:rPr>
              <a:t>Shandong</a:t>
            </a:r>
            <a:r>
              <a:rPr sz="900" kern="0" spc="3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Heavy</a:t>
            </a:r>
            <a:r>
              <a:rPr sz="900" kern="0" spc="3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Industry</a:t>
            </a:r>
            <a:r>
              <a:rPr sz="900" kern="0" spc="2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Group</a:t>
            </a:r>
            <a:endParaRPr lang="Arial" altLang="Arial" sz="900"/>
          </a:p>
        </p:txBody>
      </p:sp>
      <p:pic>
        <p:nvPicPr>
          <p:cNvPr id="242" name="picture 242"/>
          <p:cNvPicPr>
            <a:picLocks noChangeAspect="1"/>
          </p:cNvPicPr>
          <p:nvPr/>
        </p:nvPicPr>
        <p:blipFill>
          <a:blip r:embed="rId3"/>
          <a:stretch>
            <a:fillRect/>
          </a:stretch>
        </p:blipFill>
        <p:spPr>
          <a:xfrm rot="21600000">
            <a:off x="2901988" y="3346442"/>
            <a:ext cx="1663660" cy="1377937"/>
          </a:xfrm>
          <a:prstGeom prst="rect">
            <a:avLst/>
          </a:prstGeom>
        </p:spPr>
      </p:pic>
      <p:pic>
        <p:nvPicPr>
          <p:cNvPr id="244" name="picture 244"/>
          <p:cNvPicPr>
            <a:picLocks noChangeAspect="1"/>
          </p:cNvPicPr>
          <p:nvPr/>
        </p:nvPicPr>
        <p:blipFill>
          <a:blip r:embed="rId4"/>
          <a:stretch>
            <a:fillRect/>
          </a:stretch>
        </p:blipFill>
        <p:spPr>
          <a:xfrm rot="21600000">
            <a:off x="7854931" y="114301"/>
            <a:ext cx="1060438" cy="304787"/>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46" name="textbox 246"/>
          <p:cNvSpPr/>
          <p:nvPr/>
        </p:nvSpPr>
        <p:spPr>
          <a:xfrm>
            <a:off x="387365" y="1772811"/>
            <a:ext cx="7622540" cy="29006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165"/>
              </a:lnSpc>
            </a:pPr>
            <a:endParaRPr lang="Arial" altLang="Arial" sz="100"/>
          </a:p>
          <a:p>
            <a:pPr marL="12700" algn="l" rtl="0" eaLnBrk="0">
              <a:lnSpc>
                <a:spcPct val="96000"/>
              </a:lnSpc>
            </a:pPr>
            <a:r>
              <a:rPr sz="1600" kern="0" spc="40">
                <a:solidFill>
                  <a:srgbClr val="000000">
                    <a:alpha val="100000"/>
                  </a:srgbClr>
                </a:solidFill>
                <a:latin typeface="SimHei"/>
                <a:ea typeface="SimHei"/>
                <a:cs typeface="SimHei"/>
              </a:rPr>
              <a:t>&gt;  </a:t>
            </a:r>
            <a:r>
              <a:rPr sz="1600" kern="0" spc="0">
                <a:solidFill>
                  <a:srgbClr val="000000">
                    <a:alpha val="100000"/>
                  </a:srgbClr>
                </a:solidFill>
                <a:latin typeface="SimHei"/>
                <a:ea typeface="SimHei"/>
                <a:cs typeface="SimHei"/>
              </a:rPr>
              <a:t>GB</a:t>
            </a:r>
            <a:r>
              <a:rPr sz="1600" kern="0" spc="40">
                <a:solidFill>
                  <a:srgbClr val="000000">
                    <a:alpha val="100000"/>
                  </a:srgbClr>
                </a:solidFill>
                <a:latin typeface="SimHei"/>
                <a:ea typeface="SimHei"/>
                <a:cs typeface="SimHei"/>
              </a:rPr>
              <a:t>/T38698.1-2020   车用动力电池回收利用管理规范第1部分：包装运输</a:t>
            </a:r>
            <a:endParaRPr lang="SimHei" altLang="SimHei" sz="1600"/>
          </a:p>
          <a:p>
            <a:pPr marL="12700" algn="l" rtl="0" eaLnBrk="0">
              <a:lnSpc>
                <a:spcPct val="96000"/>
              </a:lnSpc>
              <a:spcBef>
                <a:spcPts val="507"/>
              </a:spcBef>
            </a:pPr>
            <a:r>
              <a:rPr sz="1600" kern="0" spc="60">
                <a:solidFill>
                  <a:srgbClr val="0000FF">
                    <a:alpha val="100000"/>
                  </a:srgbClr>
                </a:solidFill>
                <a:latin typeface="SimHei"/>
                <a:ea typeface="SimHei"/>
                <a:cs typeface="SimHei"/>
              </a:rPr>
              <a:t>口梯次利用</a:t>
            </a:r>
            <a:endParaRPr lang="SimHei" altLang="SimHei" sz="1600"/>
          </a:p>
          <a:p>
            <a:pPr marL="12700" algn="l" rtl="0" eaLnBrk="0">
              <a:lnSpc>
                <a:spcPct val="96000"/>
              </a:lnSpc>
              <a:spcBef>
                <a:spcPts val="557"/>
              </a:spcBef>
            </a:pPr>
            <a:r>
              <a:rPr sz="1600" kern="0" spc="3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30">
                <a:solidFill>
                  <a:srgbClr val="000000">
                    <a:alpha val="100000"/>
                  </a:srgbClr>
                </a:solidFill>
                <a:latin typeface="SimHei"/>
                <a:ea typeface="SimHei"/>
                <a:cs typeface="SimHei"/>
              </a:rPr>
              <a:t>/T   34015-2017  车用动力电池回收利</a:t>
            </a:r>
            <a:r>
              <a:rPr sz="1600" kern="0" spc="20">
                <a:solidFill>
                  <a:srgbClr val="000000">
                    <a:alpha val="100000"/>
                  </a:srgbClr>
                </a:solidFill>
                <a:latin typeface="SimHei"/>
                <a:ea typeface="SimHei"/>
                <a:cs typeface="SimHei"/>
              </a:rPr>
              <a:t>用余能检测</a:t>
            </a:r>
            <a:endParaRPr lang="SimHei" altLang="SimHei" sz="1600"/>
          </a:p>
          <a:p>
            <a:pPr marL="12700" algn="l" rtl="0" eaLnBrk="0">
              <a:lnSpc>
                <a:spcPct val="96000"/>
              </a:lnSpc>
              <a:spcBef>
                <a:spcPts val="457"/>
              </a:spcBef>
            </a:pPr>
            <a:r>
              <a:rPr sz="1600" kern="0" spc="1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10">
                <a:solidFill>
                  <a:srgbClr val="000000">
                    <a:alpha val="100000"/>
                  </a:srgbClr>
                </a:solidFill>
                <a:latin typeface="SimHei"/>
                <a:ea typeface="SimHei"/>
                <a:cs typeface="SimHei"/>
              </a:rPr>
              <a:t>/T</a:t>
            </a:r>
            <a:r>
              <a:rPr sz="1600" kern="0" spc="420">
                <a:solidFill>
                  <a:srgbClr val="000000">
                    <a:alpha val="100000"/>
                  </a:srgbClr>
                </a:solidFill>
                <a:latin typeface="SimHei"/>
                <a:ea typeface="SimHei"/>
                <a:cs typeface="SimHei"/>
              </a:rPr>
              <a:t>  </a:t>
            </a:r>
            <a:r>
              <a:rPr sz="1600" kern="0" spc="10">
                <a:solidFill>
                  <a:srgbClr val="000000">
                    <a:alpha val="100000"/>
                  </a:srgbClr>
                </a:solidFill>
                <a:latin typeface="SimHei"/>
                <a:ea typeface="SimHei"/>
                <a:cs typeface="SimHei"/>
              </a:rPr>
              <a:t>34015.2-2020</a:t>
            </a:r>
            <a:r>
              <a:rPr sz="1600" kern="0" spc="-410">
                <a:solidFill>
                  <a:srgbClr val="000000">
                    <a:alpha val="100000"/>
                  </a:srgbClr>
                </a:solidFill>
                <a:latin typeface="SimHei"/>
                <a:ea typeface="SimHei"/>
                <a:cs typeface="SimHei"/>
              </a:rPr>
              <a:t> </a:t>
            </a:r>
            <a:r>
              <a:rPr sz="1600" kern="0" spc="10">
                <a:solidFill>
                  <a:srgbClr val="000000">
                    <a:alpha val="100000"/>
                  </a:srgbClr>
                </a:solidFill>
                <a:latin typeface="SimHei"/>
                <a:ea typeface="SimHei"/>
                <a:cs typeface="SimHei"/>
              </a:rPr>
              <a:t>车用动力电池回收利用拆卸要求</a:t>
            </a:r>
            <a:endParaRPr lang="SimHei" altLang="SimHei" sz="1600"/>
          </a:p>
          <a:p>
            <a:pPr marL="12700" algn="l" rtl="0" eaLnBrk="0">
              <a:lnSpc>
                <a:spcPct val="96000"/>
              </a:lnSpc>
              <a:spcBef>
                <a:spcPts val="357"/>
              </a:spcBef>
            </a:pPr>
            <a:r>
              <a:rPr sz="1600" kern="0" spc="4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40">
                <a:solidFill>
                  <a:srgbClr val="000000">
                    <a:alpha val="100000"/>
                  </a:srgbClr>
                </a:solidFill>
                <a:latin typeface="SimHei"/>
                <a:ea typeface="SimHei"/>
                <a:cs typeface="SimHei"/>
              </a:rPr>
              <a:t>/T   34015.3</a:t>
            </a:r>
            <a:r>
              <a:rPr sz="1600" kern="0" spc="30">
                <a:solidFill>
                  <a:srgbClr val="000000">
                    <a:alpha val="100000"/>
                  </a:srgbClr>
                </a:solidFill>
                <a:latin typeface="SimHei"/>
                <a:ea typeface="SimHei"/>
                <a:cs typeface="SimHei"/>
              </a:rPr>
              <a:t>-2021车用动力电池回收利用梯次利用第3部分：梯次利用要求</a:t>
            </a:r>
            <a:endParaRPr lang="SimHei" altLang="SimHei" sz="1600"/>
          </a:p>
          <a:p>
            <a:pPr marL="12700" algn="l" rtl="0" eaLnBrk="0">
              <a:lnSpc>
                <a:spcPct val="96000"/>
              </a:lnSpc>
              <a:spcBef>
                <a:spcPts val="457"/>
              </a:spcBef>
            </a:pPr>
            <a:r>
              <a:rPr sz="1600" kern="0" spc="3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30">
                <a:solidFill>
                  <a:srgbClr val="000000">
                    <a:alpha val="100000"/>
                  </a:srgbClr>
                </a:solidFill>
                <a:latin typeface="SimHei"/>
                <a:ea typeface="SimHei"/>
                <a:cs typeface="SimHei"/>
              </a:rPr>
              <a:t>/T34015.4-2021   车用动力电池回收利用梯次利用第4部分：梯次利用产品标识</a:t>
            </a:r>
            <a:endParaRPr lang="SimHei" altLang="SimHei" sz="1600"/>
          </a:p>
          <a:p>
            <a:pPr marL="12700" algn="l" rtl="0" eaLnBrk="0">
              <a:lnSpc>
                <a:spcPct val="96000"/>
              </a:lnSpc>
              <a:spcBef>
                <a:spcPts val="457"/>
              </a:spcBef>
            </a:pPr>
            <a:r>
              <a:rPr sz="1600" kern="0" spc="60">
                <a:solidFill>
                  <a:srgbClr val="0000FF">
                    <a:alpha val="100000"/>
                  </a:srgbClr>
                </a:solidFill>
                <a:latin typeface="SimHei"/>
                <a:ea typeface="SimHei"/>
                <a:cs typeface="SimHei"/>
              </a:rPr>
              <a:t>口再生利用</a:t>
            </a:r>
            <a:endParaRPr lang="SimHei" altLang="SimHei" sz="1600"/>
          </a:p>
          <a:p>
            <a:pPr marL="12700" algn="l" rtl="0" eaLnBrk="0">
              <a:lnSpc>
                <a:spcPct val="96000"/>
              </a:lnSpc>
              <a:spcBef>
                <a:spcPts val="557"/>
              </a:spcBef>
            </a:pPr>
            <a:r>
              <a:rPr sz="1600" kern="0" spc="2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20">
                <a:solidFill>
                  <a:srgbClr val="000000">
                    <a:alpha val="100000"/>
                  </a:srgbClr>
                </a:solidFill>
                <a:latin typeface="SimHei"/>
                <a:ea typeface="SimHei"/>
                <a:cs typeface="SimHei"/>
              </a:rPr>
              <a:t>/T   33598-2017  车用动力电池回收利用拆解规范</a:t>
            </a:r>
            <a:endParaRPr lang="SimHei" altLang="SimHei" sz="1600"/>
          </a:p>
          <a:p>
            <a:pPr marL="12700" algn="l" rtl="0" eaLnBrk="0">
              <a:lnSpc>
                <a:spcPct val="96000"/>
              </a:lnSpc>
              <a:spcBef>
                <a:spcPts val="457"/>
              </a:spcBef>
            </a:pPr>
            <a:r>
              <a:rPr sz="1600" kern="0" spc="3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30">
                <a:solidFill>
                  <a:srgbClr val="000000">
                    <a:alpha val="100000"/>
                  </a:srgbClr>
                </a:solidFill>
                <a:latin typeface="SimHei"/>
                <a:ea typeface="SimHei"/>
                <a:cs typeface="SimHei"/>
              </a:rPr>
              <a:t>/T</a:t>
            </a:r>
            <a:r>
              <a:rPr sz="1600" kern="0" spc="380">
                <a:solidFill>
                  <a:srgbClr val="000000">
                    <a:alpha val="100000"/>
                  </a:srgbClr>
                </a:solidFill>
                <a:latin typeface="SimHei"/>
                <a:ea typeface="SimHei"/>
                <a:cs typeface="SimHei"/>
              </a:rPr>
              <a:t>  </a:t>
            </a:r>
            <a:r>
              <a:rPr sz="1600" kern="0" spc="30">
                <a:solidFill>
                  <a:srgbClr val="000000">
                    <a:alpha val="100000"/>
                  </a:srgbClr>
                </a:solidFill>
                <a:latin typeface="SimHei"/>
                <a:ea typeface="SimHei"/>
                <a:cs typeface="SimHei"/>
              </a:rPr>
              <a:t>33598.2-2017</a:t>
            </a:r>
            <a:r>
              <a:rPr sz="1600" kern="0" spc="-400">
                <a:solidFill>
                  <a:srgbClr val="000000">
                    <a:alpha val="100000"/>
                  </a:srgbClr>
                </a:solidFill>
                <a:latin typeface="SimHei"/>
                <a:ea typeface="SimHei"/>
                <a:cs typeface="SimHei"/>
              </a:rPr>
              <a:t> </a:t>
            </a:r>
            <a:r>
              <a:rPr sz="1600" kern="0" spc="30">
                <a:solidFill>
                  <a:srgbClr val="000000">
                    <a:alpha val="100000"/>
                  </a:srgbClr>
                </a:solidFill>
                <a:latin typeface="SimHei"/>
                <a:ea typeface="SimHei"/>
                <a:cs typeface="SimHei"/>
              </a:rPr>
              <a:t>车用动力电池回收利用再</a:t>
            </a:r>
            <a:r>
              <a:rPr sz="1600" kern="0" spc="20">
                <a:solidFill>
                  <a:srgbClr val="000000">
                    <a:alpha val="100000"/>
                  </a:srgbClr>
                </a:solidFill>
                <a:latin typeface="SimHei"/>
                <a:ea typeface="SimHei"/>
                <a:cs typeface="SimHei"/>
              </a:rPr>
              <a:t>生利用第2部分：材料回收要求</a:t>
            </a:r>
            <a:endParaRPr lang="SimHei" altLang="SimHei" sz="1600"/>
          </a:p>
          <a:p>
            <a:pPr marL="12700" algn="l" rtl="0" eaLnBrk="0">
              <a:lnSpc>
                <a:spcPct val="96000"/>
              </a:lnSpc>
              <a:spcBef>
                <a:spcPts val="407"/>
              </a:spcBef>
            </a:pPr>
            <a:r>
              <a:rPr sz="1600" kern="0" spc="40">
                <a:solidFill>
                  <a:srgbClr val="000000">
                    <a:alpha val="100000"/>
                  </a:srgbClr>
                </a:solidFill>
                <a:latin typeface="SimHei"/>
                <a:ea typeface="SimHei"/>
                <a:cs typeface="SimHei"/>
              </a:rPr>
              <a:t>&gt;</a:t>
            </a:r>
            <a:r>
              <a:rPr sz="1600" kern="0" spc="0">
                <a:solidFill>
                  <a:srgbClr val="000000">
                    <a:alpha val="100000"/>
                  </a:srgbClr>
                </a:solidFill>
                <a:latin typeface="SimHei"/>
                <a:ea typeface="SimHei"/>
                <a:cs typeface="SimHei"/>
              </a:rPr>
              <a:t>GB</a:t>
            </a:r>
            <a:r>
              <a:rPr sz="1600" kern="0" spc="40">
                <a:solidFill>
                  <a:srgbClr val="000000">
                    <a:alpha val="100000"/>
                  </a:srgbClr>
                </a:solidFill>
                <a:latin typeface="SimHei"/>
                <a:ea typeface="SimHei"/>
                <a:cs typeface="SimHei"/>
              </a:rPr>
              <a:t>/T   33598.3-2021车用动力电池</a:t>
            </a:r>
            <a:r>
              <a:rPr sz="1600" kern="0" spc="30">
                <a:solidFill>
                  <a:srgbClr val="000000">
                    <a:alpha val="100000"/>
                  </a:srgbClr>
                </a:solidFill>
                <a:latin typeface="SimHei"/>
                <a:ea typeface="SimHei"/>
                <a:cs typeface="SimHei"/>
              </a:rPr>
              <a:t>回收利用再生利用第3部分：放电规范</a:t>
            </a:r>
            <a:endParaRPr lang="SimHei" altLang="SimHei" sz="1600"/>
          </a:p>
        </p:txBody>
      </p:sp>
      <p:sp>
        <p:nvSpPr>
          <p:cNvPr id="248" name="textbox 248"/>
          <p:cNvSpPr/>
          <p:nvPr/>
        </p:nvSpPr>
        <p:spPr>
          <a:xfrm>
            <a:off x="387365" y="541949"/>
            <a:ext cx="8075930" cy="120268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0537"/>
              </a:lnSpc>
            </a:pPr>
            <a:endParaRPr lang="Arial" altLang="Arial" sz="100"/>
          </a:p>
          <a:p>
            <a:pPr marL="15240" algn="l" rtl="0" eaLnBrk="0">
              <a:lnSpc>
                <a:spcPct val="95000"/>
              </a:lnSpc>
            </a:pPr>
            <a:r>
              <a:rPr sz="1600" b="1" kern="0" spc="170">
                <a:solidFill>
                  <a:srgbClr val="0000FF">
                    <a:alpha val="100000"/>
                  </a:srgbClr>
                </a:solidFill>
                <a:latin typeface="SimHei"/>
                <a:ea typeface="SimHei"/>
                <a:cs typeface="SimHei"/>
              </a:rPr>
              <a:t>电池回收执行的标准和</a:t>
            </a:r>
            <a:r>
              <a:rPr sz="1600" b="1" kern="0" spc="160">
                <a:solidFill>
                  <a:srgbClr val="0000FF">
                    <a:alpha val="100000"/>
                  </a:srgbClr>
                </a:solidFill>
                <a:latin typeface="SimHei"/>
                <a:ea typeface="SimHei"/>
                <a:cs typeface="SimHei"/>
              </a:rPr>
              <a:t>规范</a:t>
            </a:r>
            <a:endParaRPr lang="SimHei" altLang="SimHei" sz="1600"/>
          </a:p>
          <a:p>
            <a:pPr marL="12700" algn="l" rtl="0" eaLnBrk="0">
              <a:lnSpc>
                <a:spcPct val="96000"/>
              </a:lnSpc>
              <a:spcBef>
                <a:spcPts val="1091"/>
              </a:spcBef>
            </a:pPr>
            <a:r>
              <a:rPr sz="1600" kern="0" spc="30">
                <a:solidFill>
                  <a:srgbClr val="0000FF">
                    <a:alpha val="100000"/>
                  </a:srgbClr>
                </a:solidFill>
                <a:latin typeface="SimHei"/>
                <a:ea typeface="SimHei"/>
                <a:cs typeface="SimHei"/>
              </a:rPr>
              <a:t>口管理规范</a:t>
            </a:r>
            <a:endParaRPr lang="SimHei" altLang="SimHei" sz="1600"/>
          </a:p>
          <a:p>
            <a:pPr marL="12700" algn="l" rtl="0" eaLnBrk="0">
              <a:lnSpc>
                <a:spcPct val="106000"/>
              </a:lnSpc>
              <a:spcBef>
                <a:spcPts val="444"/>
              </a:spcBef>
            </a:pPr>
            <a:r>
              <a:rPr sz="1600" kern="0" spc="10">
                <a:solidFill>
                  <a:srgbClr val="000000">
                    <a:alpha val="100000"/>
                  </a:srgbClr>
                </a:solidFill>
                <a:latin typeface="SimHei"/>
                <a:ea typeface="SimHei"/>
                <a:cs typeface="SimHei"/>
              </a:rPr>
              <a:t>&gt;  工信部《新能源汽车动力蓄电池</a:t>
            </a:r>
            <a:r>
              <a:rPr sz="1600" kern="0" spc="0">
                <a:solidFill>
                  <a:srgbClr val="000000">
                    <a:alpha val="100000"/>
                  </a:srgbClr>
                </a:solidFill>
                <a:latin typeface="SimHei"/>
                <a:ea typeface="SimHei"/>
                <a:cs typeface="SimHei"/>
              </a:rPr>
              <a:t>回收利用管理暂行办法》  </a:t>
            </a:r>
            <a:r>
              <a:rPr sz="1600" kern="0" spc="0">
                <a:solidFill>
                  <a:srgbClr val="FF0000">
                    <a:alpha val="100000"/>
                  </a:srgbClr>
                </a:solidFill>
                <a:latin typeface="SimHei"/>
                <a:ea typeface="SimHei"/>
                <a:cs typeface="SimHei"/>
              </a:rPr>
              <a:t>车企承担电池回收主体责任 </a:t>
            </a:r>
            <a:r>
              <a:rPr sz="1600" kern="0" spc="10">
                <a:solidFill>
                  <a:srgbClr val="000000">
                    <a:alpha val="100000"/>
                  </a:srgbClr>
                </a:solidFill>
                <a:latin typeface="SimHei"/>
                <a:ea typeface="SimHei"/>
                <a:cs typeface="SimHei"/>
              </a:rPr>
              <a:t>&gt;  工信部《新能源汽车动力蓄电池回</a:t>
            </a:r>
            <a:r>
              <a:rPr sz="1600" kern="0" spc="0">
                <a:solidFill>
                  <a:srgbClr val="000000">
                    <a:alpha val="100000"/>
                  </a:srgbClr>
                </a:solidFill>
                <a:latin typeface="SimHei"/>
                <a:ea typeface="SimHei"/>
                <a:cs typeface="SimHei"/>
              </a:rPr>
              <a:t>收利用溯源管理暂行规定》</a:t>
            </a:r>
            <a:endParaRPr lang="SimHei" altLang="SimHei" sz="1600"/>
          </a:p>
        </p:txBody>
      </p:sp>
      <p:sp>
        <p:nvSpPr>
          <p:cNvPr id="250" name="textbox 250"/>
          <p:cNvSpPr/>
          <p:nvPr/>
        </p:nvSpPr>
        <p:spPr>
          <a:xfrm>
            <a:off x="2158990" y="4868946"/>
            <a:ext cx="2926079" cy="1574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4829"/>
              </a:lnSpc>
            </a:pPr>
            <a:endParaRPr lang="Arial" altLang="Arial" sz="100"/>
          </a:p>
          <a:p>
            <a:pPr marL="12700" algn="l" rtl="0" eaLnBrk="0">
              <a:lnSpc>
                <a:spcPct val="96000"/>
              </a:lnSpc>
            </a:pPr>
            <a:r>
              <a:rPr sz="900" kern="0" spc="80">
                <a:solidFill>
                  <a:srgbClr val="000000">
                    <a:alpha val="100000"/>
                  </a:srgbClr>
                </a:solidFill>
                <a:latin typeface="SimHei"/>
                <a:ea typeface="SimHei"/>
                <a:cs typeface="SimHei"/>
              </a:rPr>
              <a:t>山东重工集团     </a:t>
            </a:r>
            <a:r>
              <a:rPr sz="900" kern="0" spc="0">
                <a:solidFill>
                  <a:srgbClr val="000000">
                    <a:alpha val="100000"/>
                  </a:srgbClr>
                </a:solidFill>
                <a:latin typeface="Arial"/>
                <a:ea typeface="Arial"/>
                <a:cs typeface="Arial"/>
              </a:rPr>
              <a:t>Shandong</a:t>
            </a:r>
            <a:r>
              <a:rPr sz="900" kern="0" spc="8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Heavy</a:t>
            </a:r>
            <a:r>
              <a:rPr sz="900" kern="0" spc="7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Industry</a:t>
            </a:r>
            <a:r>
              <a:rPr sz="900" kern="0" spc="7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Group</a:t>
            </a:r>
            <a:endParaRPr lang="Arial" altLang="Arial" sz="900"/>
          </a:p>
        </p:txBody>
      </p:sp>
      <p:pic>
        <p:nvPicPr>
          <p:cNvPr id="252" name="picture 252"/>
          <p:cNvPicPr>
            <a:picLocks noChangeAspect="1"/>
          </p:cNvPicPr>
          <p:nvPr/>
        </p:nvPicPr>
        <p:blipFill>
          <a:blip r:embed="rId2"/>
          <a:stretch>
            <a:fillRect/>
          </a:stretch>
        </p:blipFill>
        <p:spPr>
          <a:xfrm rot="21600000">
            <a:off x="7854931" y="114301"/>
            <a:ext cx="1060438" cy="304787"/>
          </a:xfrm>
          <a:prstGeom prst="rect">
            <a:avLst/>
          </a:prstGeom>
        </p:spPr>
      </p:pic>
      <p:sp>
        <p:nvSpPr>
          <p:cNvPr id="254" name="rect"/>
          <p:cNvSpPr/>
          <p:nvPr/>
        </p:nvSpPr>
        <p:spPr>
          <a:xfrm>
            <a:off x="0" y="4781556"/>
            <a:ext cx="8940820" cy="12688"/>
          </a:xfrm>
          <a:prstGeom prst="rect">
            <a:avLst/>
          </a:prstGeom>
          <a:solidFill>
            <a:srgbClr val="0000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256" name="picture 256"/>
          <p:cNvPicPr>
            <a:picLocks noChangeAspect="1"/>
          </p:cNvPicPr>
          <p:nvPr/>
        </p:nvPicPr>
        <p:blipFill>
          <a:blip r:embed="rId3"/>
          <a:stretch>
            <a:fillRect/>
          </a:stretch>
        </p:blipFill>
        <p:spPr>
          <a:xfrm rot="21600000">
            <a:off x="6984968" y="4857739"/>
            <a:ext cx="876302" cy="95242"/>
          </a:xfrm>
          <a:prstGeom prst="rect">
            <a:avLst/>
          </a:prstGeom>
        </p:spPr>
      </p:pic>
      <p:sp>
        <p:nvSpPr>
          <p:cNvPr id="258" name="rect"/>
          <p:cNvSpPr/>
          <p:nvPr/>
        </p:nvSpPr>
        <p:spPr>
          <a:xfrm>
            <a:off x="7937534" y="4768867"/>
            <a:ext cx="6341" cy="342905"/>
          </a:xfrm>
          <a:prstGeom prst="rect">
            <a:avLst/>
          </a:prstGeom>
          <a:solidFill>
            <a:srgbClr val="0000FF">
              <a:alpha val="100000"/>
            </a:srgbClr>
          </a:solidFill>
          <a:ln cap="flat">
            <a:noFill/>
            <a:prstDash val="solid"/>
            <a:miter lim="0"/>
          </a:ln>
        </p:spPr>
        <p:txBody>
          <a:bodyPr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pic>
        <p:nvPicPr>
          <p:cNvPr id="260" name="picture 260"/>
          <p:cNvPicPr>
            <a:picLocks noChangeAspect="1"/>
          </p:cNvPicPr>
          <p:nvPr/>
        </p:nvPicPr>
        <p:blipFill>
          <a:blip r:embed="rId4"/>
          <a:stretch>
            <a:fillRect/>
          </a:stretch>
        </p:blipFill>
        <p:spPr>
          <a:xfrm rot="21600000">
            <a:off x="6896109" y="4775186"/>
            <a:ext cx="6350" cy="342905"/>
          </a:xfrm>
          <a:prstGeom prst="rect">
            <a:avLst/>
          </a:prstGeom>
        </p:spPr>
      </p:pic>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62" name="picture 262"/>
          <p:cNvPicPr>
            <a:picLocks noChangeAspect="1"/>
          </p:cNvPicPr>
          <p:nvPr/>
        </p:nvPicPr>
        <p:blipFill>
          <a:blip r:embed="rId2"/>
          <a:stretch>
            <a:fillRect/>
          </a:stretch>
        </p:blipFill>
        <p:spPr>
          <a:xfrm rot="21600000">
            <a:off x="0" y="0"/>
            <a:ext cx="9188450" cy="5137150"/>
          </a:xfrm>
          <a:prstGeom prst="rect">
            <a:avLst/>
          </a:prstGeom>
        </p:spPr>
      </p:pic>
      <p:sp>
        <p:nvSpPr>
          <p:cNvPr id="264" name="textbox 264"/>
          <p:cNvSpPr/>
          <p:nvPr/>
        </p:nvSpPr>
        <p:spPr>
          <a:xfrm>
            <a:off x="2152650" y="4868946"/>
            <a:ext cx="2932429" cy="1638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341"/>
              </a:lnSpc>
            </a:pPr>
            <a:endParaRPr lang="Arial" altLang="Arial" sz="100"/>
          </a:p>
          <a:p>
            <a:pPr marL="12700" algn="l" rtl="0" eaLnBrk="0">
              <a:lnSpc>
                <a:spcPts val="1088"/>
              </a:lnSpc>
            </a:pPr>
            <a:r>
              <a:rPr sz="900" kern="0" spc="100">
                <a:solidFill>
                  <a:srgbClr val="000000">
                    <a:alpha val="100000"/>
                  </a:srgbClr>
                </a:solidFill>
                <a:latin typeface="SimHei"/>
                <a:ea typeface="SimHei"/>
                <a:cs typeface="SimHei"/>
              </a:rPr>
              <a:t>山东重工集团</a:t>
            </a:r>
            <a:r>
              <a:rPr sz="900" kern="0" spc="30">
                <a:solidFill>
                  <a:srgbClr val="000000">
                    <a:alpha val="100000"/>
                  </a:srgbClr>
                </a:solidFill>
                <a:latin typeface="SimHei"/>
                <a:ea typeface="SimHei"/>
                <a:cs typeface="SimHei"/>
              </a:rPr>
              <a:t>     </a:t>
            </a:r>
            <a:r>
              <a:rPr sz="900" kern="0" spc="0">
                <a:solidFill>
                  <a:srgbClr val="000000">
                    <a:alpha val="100000"/>
                  </a:srgbClr>
                </a:solidFill>
                <a:latin typeface="Arial"/>
                <a:ea typeface="Arial"/>
                <a:cs typeface="Arial"/>
              </a:rPr>
              <a:t>Shandong</a:t>
            </a:r>
            <a:r>
              <a:rPr sz="900" kern="0" spc="10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Heavy</a:t>
            </a:r>
            <a:r>
              <a:rPr sz="900" kern="0" spc="10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Industry</a:t>
            </a:r>
            <a:r>
              <a:rPr sz="900" kern="0" spc="100">
                <a:solidFill>
                  <a:srgbClr val="000000">
                    <a:alpha val="100000"/>
                  </a:srgbClr>
                </a:solidFill>
                <a:latin typeface="Arial"/>
                <a:ea typeface="Arial"/>
                <a:cs typeface="Arial"/>
              </a:rPr>
              <a:t>  </a:t>
            </a:r>
            <a:r>
              <a:rPr sz="900" kern="0" spc="0">
                <a:solidFill>
                  <a:srgbClr val="000000">
                    <a:alpha val="100000"/>
                  </a:srgbClr>
                </a:solidFill>
                <a:latin typeface="Arial"/>
                <a:ea typeface="Arial"/>
                <a:cs typeface="Arial"/>
              </a:rPr>
              <a:t>Group</a:t>
            </a:r>
            <a:endParaRPr lang="Arial" altLang="Arial" sz="900"/>
          </a:p>
        </p:txBody>
      </p:sp>
      <p:sp>
        <p:nvSpPr>
          <p:cNvPr id="266" name="textbox 266"/>
          <p:cNvSpPr/>
          <p:nvPr/>
        </p:nvSpPr>
        <p:spPr>
          <a:xfrm>
            <a:off x="3979718" y="2263887"/>
            <a:ext cx="1097914" cy="39941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6950"/>
              </a:lnSpc>
            </a:pPr>
            <a:endParaRPr lang="Arial" altLang="Arial" sz="100"/>
          </a:p>
          <a:p>
            <a:pPr marL="12700" algn="l" rtl="0" eaLnBrk="0">
              <a:lnSpc>
                <a:spcPct val="98000"/>
              </a:lnSpc>
            </a:pPr>
            <a:r>
              <a:rPr sz="2500" b="1" kern="0" spc="220">
                <a:solidFill>
                  <a:srgbClr val="FF0000">
                    <a:alpha val="100000"/>
                  </a:srgbClr>
                </a:solidFill>
                <a:latin typeface="SimHei"/>
                <a:ea typeface="SimHei"/>
                <a:cs typeface="SimHei"/>
              </a:rPr>
              <a:t>安全?!</a:t>
            </a:r>
            <a:endParaRPr lang="SimHei" altLang="SimHei" sz="2500"/>
          </a:p>
        </p:txBody>
      </p:sp>
      <p:sp>
        <p:nvSpPr>
          <p:cNvPr id="268" name="textbox 268"/>
          <p:cNvSpPr/>
          <p:nvPr/>
        </p:nvSpPr>
        <p:spPr>
          <a:xfrm>
            <a:off x="7874023" y="2192574"/>
            <a:ext cx="864869" cy="28702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7834"/>
              </a:lnSpc>
            </a:pPr>
            <a:endParaRPr lang="Arial" altLang="Arial" sz="100"/>
          </a:p>
          <a:p>
            <a:pPr marL="31115" indent="-18415" algn="l" rtl="0" eaLnBrk="0">
              <a:lnSpc>
                <a:spcPct val="95000"/>
              </a:lnSpc>
            </a:pPr>
            <a:r>
              <a:rPr sz="900" kern="0" spc="10">
                <a:solidFill>
                  <a:srgbClr val="FFFFFF">
                    <a:alpha val="100000"/>
                  </a:srgbClr>
                </a:solidFill>
                <a:latin typeface="Arial"/>
                <a:ea typeface="Arial"/>
                <a:cs typeface="Arial"/>
              </a:rPr>
              <a:t>wwwicdyee</a:t>
            </a:r>
            <a:r>
              <a:rPr sz="900" kern="0" spc="0">
                <a:solidFill>
                  <a:srgbClr val="FFFFFF">
                    <a:alpha val="100000"/>
                  </a:srgbClr>
                </a:solidFill>
                <a:latin typeface="Arial"/>
                <a:ea typeface="Arial"/>
                <a:cs typeface="Arial"/>
              </a:rPr>
              <a:t>:com </a:t>
            </a:r>
            <a:r>
              <a:rPr sz="900" kern="0" spc="-40">
                <a:solidFill>
                  <a:srgbClr val="FFFFFF">
                    <a:alpha val="100000"/>
                  </a:srgbClr>
                </a:solidFill>
                <a:latin typeface="LiSu"/>
                <a:ea typeface="LiSu"/>
                <a:cs typeface="LiSu"/>
              </a:rPr>
              <a:t>德新阅网</a:t>
            </a:r>
            <a:r>
              <a:rPr sz="900" kern="0" spc="-40">
                <a:solidFill>
                  <a:srgbClr val="FFFFFF">
                    <a:alpha val="100000"/>
                  </a:srgbClr>
                </a:solidFill>
                <a:latin typeface="Times New Roman"/>
                <a:ea typeface="Times New Roman"/>
                <a:cs typeface="Times New Roman"/>
              </a:rPr>
              <a:t>cngdscm</a:t>
            </a:r>
            <a:endParaRPr lang="Times New Roman" altLang="Times New Roman" sz="900"/>
          </a:p>
        </p:txBody>
      </p:sp>
      <p:sp>
        <p:nvSpPr>
          <p:cNvPr id="270" name="textbox 270"/>
          <p:cNvSpPr/>
          <p:nvPr/>
        </p:nvSpPr>
        <p:spPr>
          <a:xfrm>
            <a:off x="8149645" y="187703"/>
            <a:ext cx="741044" cy="24384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90480"/>
              </a:lnSpc>
            </a:pPr>
            <a:endParaRPr lang="Arial" altLang="Arial" sz="100"/>
          </a:p>
          <a:p>
            <a:pPr algn="r" rtl="0" eaLnBrk="0">
              <a:lnSpc>
                <a:spcPct val="95000"/>
              </a:lnSpc>
            </a:pPr>
            <a:r>
              <a:rPr sz="1500" b="1" kern="0" spc="-90">
                <a:solidFill>
                  <a:srgbClr val="0049B7">
                    <a:alpha val="100000"/>
                  </a:srgbClr>
                </a:solidFill>
                <a:latin typeface="SimHei"/>
                <a:ea typeface="SimHei"/>
                <a:cs typeface="SimHei"/>
              </a:rPr>
              <a:t>中明客车</a:t>
            </a:r>
            <a:endParaRPr lang="SimHei" altLang="SimHei" sz="1500"/>
          </a:p>
        </p:txBody>
      </p:sp>
      <p:sp>
        <p:nvSpPr>
          <p:cNvPr id="272" name="textbox 272"/>
          <p:cNvSpPr/>
          <p:nvPr/>
        </p:nvSpPr>
        <p:spPr>
          <a:xfrm>
            <a:off x="5765824" y="4072845"/>
            <a:ext cx="151129" cy="178435"/>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3834"/>
              </a:lnSpc>
            </a:pPr>
            <a:endParaRPr lang="Arial" altLang="Arial" sz="100"/>
          </a:p>
          <a:p>
            <a:pPr algn="r" rtl="0" eaLnBrk="0">
              <a:lnSpc>
                <a:spcPct val="100000"/>
              </a:lnSpc>
            </a:pPr>
            <a:r>
              <a:rPr sz="1000" kern="0" spc="-30">
                <a:solidFill>
                  <a:srgbClr val="897A6D">
                    <a:alpha val="100000"/>
                  </a:srgbClr>
                </a:solidFill>
                <a:latin typeface="STXinwei"/>
                <a:ea typeface="STXinwei"/>
                <a:cs typeface="STXinwei"/>
              </a:rPr>
              <a:t>醒</a:t>
            </a:r>
            <a:endParaRPr lang="STXinwei" altLang="STXinwei" sz="10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74" name="textbox 274"/>
          <p:cNvSpPr/>
          <p:nvPr/>
        </p:nvSpPr>
        <p:spPr>
          <a:xfrm>
            <a:off x="527029" y="525769"/>
            <a:ext cx="8097519" cy="3329304"/>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8263"/>
              </a:lnSpc>
            </a:pPr>
            <a:endParaRPr lang="Arial" altLang="Arial" sz="100"/>
          </a:p>
          <a:p>
            <a:pPr marL="98425" algn="l" rtl="0" eaLnBrk="0">
              <a:lnSpc>
                <a:spcPct val="98000"/>
              </a:lnSpc>
            </a:pPr>
            <a:r>
              <a:rPr sz="1700" b="1" kern="0" spc="120">
                <a:solidFill>
                  <a:srgbClr val="0000FF">
                    <a:alpha val="100000"/>
                  </a:srgbClr>
                </a:solidFill>
                <a:latin typeface="SimHei"/>
                <a:ea typeface="SimHei"/>
                <a:cs typeface="SimHei"/>
              </a:rPr>
              <a:t>口环境安全要求</a:t>
            </a:r>
            <a:endParaRPr lang="SimHei" altLang="SimHei" sz="1700"/>
          </a:p>
          <a:p>
            <a:pPr marL="285750" indent="-273050" algn="l" rtl="0" eaLnBrk="0">
              <a:lnSpc>
                <a:spcPct val="117000"/>
              </a:lnSpc>
              <a:spcBef>
                <a:spcPts val="1323"/>
              </a:spcBef>
            </a:pPr>
            <a:r>
              <a:rPr sz="1400" kern="0" spc="30">
                <a:solidFill>
                  <a:srgbClr val="000000">
                    <a:alpha val="100000"/>
                  </a:srgbClr>
                </a:solidFill>
                <a:latin typeface="SimHei"/>
                <a:ea typeface="SimHei"/>
                <a:cs typeface="SimHei"/>
              </a:rPr>
              <a:t>&gt;综合利用企业及梯次利用企业应对综合利用过程中产生的有毒有害、易</a:t>
            </a:r>
            <a:r>
              <a:rPr sz="1400" kern="0" spc="20">
                <a:solidFill>
                  <a:srgbClr val="000000">
                    <a:alpha val="100000"/>
                  </a:srgbClr>
                </a:solidFill>
                <a:latin typeface="SimHei"/>
                <a:ea typeface="SimHei"/>
                <a:cs typeface="SimHei"/>
              </a:rPr>
              <a:t>燃易爆等残余物(包括废料、</a:t>
            </a:r>
            <a:r>
              <a:rPr sz="1400" kern="0" spc="-10">
                <a:solidFill>
                  <a:srgbClr val="000000">
                    <a:alpha val="100000"/>
                  </a:srgbClr>
                </a:solidFill>
                <a:latin typeface="SimHei"/>
                <a:ea typeface="SimHei"/>
                <a:cs typeface="SimHei"/>
              </a:rPr>
              <a:t>  </a:t>
            </a:r>
            <a:r>
              <a:rPr sz="1400" kern="0" spc="30">
                <a:solidFill>
                  <a:srgbClr val="000000">
                    <a:alpha val="100000"/>
                  </a:srgbClr>
                </a:solidFill>
                <a:latin typeface="SimHei"/>
                <a:ea typeface="SimHei"/>
                <a:cs typeface="SimHei"/>
              </a:rPr>
              <a:t>废气、废水、废渣等)进行妥善</a:t>
            </a:r>
            <a:r>
              <a:rPr sz="1400" kern="0" spc="20">
                <a:solidFill>
                  <a:srgbClr val="000000">
                    <a:alpha val="100000"/>
                  </a:srgbClr>
                </a:solidFill>
                <a:latin typeface="SimHei"/>
                <a:ea typeface="SimHei"/>
                <a:cs typeface="SimHei"/>
              </a:rPr>
              <a:t>管理和无害化处理，无相应处置能力的，应按相关要求交由具备相</a:t>
            </a:r>
            <a:r>
              <a:rPr sz="1400" kern="0" spc="-10">
                <a:solidFill>
                  <a:srgbClr val="000000">
                    <a:alpha val="100000"/>
                  </a:srgbClr>
                </a:solidFill>
                <a:latin typeface="SimHei"/>
                <a:ea typeface="SimHei"/>
                <a:cs typeface="SimHei"/>
              </a:rPr>
              <a:t>  </a:t>
            </a:r>
            <a:r>
              <a:rPr sz="1400" kern="0" spc="-30">
                <a:solidFill>
                  <a:srgbClr val="000000">
                    <a:alpha val="100000"/>
                  </a:srgbClr>
                </a:solidFill>
                <a:latin typeface="SimHei"/>
                <a:ea typeface="SimHei"/>
                <a:cs typeface="SimHei"/>
              </a:rPr>
              <a:t>关资质的企业进行集中处理。</a:t>
            </a:r>
            <a:endParaRPr lang="SimHei" altLang="SimHei" sz="1400"/>
          </a:p>
          <a:p>
            <a:pPr marL="285750" indent="-273050" algn="l" rtl="0" eaLnBrk="0">
              <a:lnSpc>
                <a:spcPct val="108000"/>
              </a:lnSpc>
              <a:spcBef>
                <a:spcPts val="438"/>
              </a:spcBef>
            </a:pPr>
            <a:r>
              <a:rPr sz="1400" kern="0" spc="40">
                <a:solidFill>
                  <a:srgbClr val="000000">
                    <a:alpha val="100000"/>
                  </a:srgbClr>
                </a:solidFill>
                <a:latin typeface="SimHei"/>
                <a:ea typeface="SimHei"/>
                <a:cs typeface="SimHei"/>
              </a:rPr>
              <a:t>&gt;综合利用企业及梯次利用企业运输过程应符合国家相关法律法规标准要求，尽量保证蓄电池结构完</a:t>
            </a:r>
            <a:r>
              <a:rPr sz="1400" kern="0" spc="20">
                <a:solidFill>
                  <a:srgbClr val="000000">
                    <a:alpha val="100000"/>
                  </a:srgbClr>
                </a:solidFill>
                <a:latin typeface="SimHei"/>
                <a:ea typeface="SimHei"/>
                <a:cs typeface="SimHei"/>
              </a:rPr>
              <a:t>  </a:t>
            </a:r>
            <a:r>
              <a:rPr sz="1400" kern="0" spc="0">
                <a:solidFill>
                  <a:srgbClr val="000000">
                    <a:alpha val="100000"/>
                  </a:srgbClr>
                </a:solidFill>
                <a:latin typeface="SimHei"/>
                <a:ea typeface="SimHei"/>
                <a:cs typeface="SimHei"/>
              </a:rPr>
              <a:t>整，采取防火、防水、防爆、绝缘、隔热、防震等安全保障措施，并制定应急预案。</a:t>
            </a:r>
            <a:endParaRPr lang="SimHei" altLang="SimHei" sz="1400"/>
          </a:p>
          <a:p>
            <a:pPr marL="12700" algn="l" rtl="0" eaLnBrk="0">
              <a:lnSpc>
                <a:spcPct val="95000"/>
              </a:lnSpc>
              <a:spcBef>
                <a:spcPts val="554"/>
              </a:spcBef>
            </a:pPr>
            <a:r>
              <a:rPr sz="1400" kern="0" spc="50">
                <a:solidFill>
                  <a:srgbClr val="000000">
                    <a:alpha val="100000"/>
                  </a:srgbClr>
                </a:solidFill>
                <a:latin typeface="SimHei"/>
                <a:ea typeface="SimHei"/>
                <a:cs typeface="SimHei"/>
              </a:rPr>
              <a:t>&gt;综合利用企业及梯次利用企业噪声排放应符合</a:t>
            </a:r>
            <a:r>
              <a:rPr sz="1400" kern="0" spc="-270">
                <a:solidFill>
                  <a:srgbClr val="000000">
                    <a:alpha val="100000"/>
                  </a:srgbClr>
                </a:solidFill>
                <a:latin typeface="SimHei"/>
                <a:ea typeface="SimHei"/>
                <a:cs typeface="SimHei"/>
              </a:rPr>
              <a:t> </a:t>
            </a:r>
            <a:r>
              <a:rPr sz="1400" kern="0" spc="0">
                <a:solidFill>
                  <a:srgbClr val="000000">
                    <a:alpha val="100000"/>
                  </a:srgbClr>
                </a:solidFill>
                <a:latin typeface="SimHei"/>
                <a:ea typeface="SimHei"/>
                <a:cs typeface="SimHei"/>
              </a:rPr>
              <a:t>GB</a:t>
            </a:r>
            <a:r>
              <a:rPr sz="1400" kern="0" spc="50">
                <a:solidFill>
                  <a:srgbClr val="000000">
                    <a:alpha val="100000"/>
                  </a:srgbClr>
                </a:solidFill>
                <a:latin typeface="SimHei"/>
                <a:ea typeface="SimHei"/>
                <a:cs typeface="SimHei"/>
              </a:rPr>
              <a:t>12348</a:t>
            </a:r>
            <a:r>
              <a:rPr sz="1400" kern="0" spc="210">
                <a:solidFill>
                  <a:srgbClr val="000000">
                    <a:alpha val="100000"/>
                  </a:srgbClr>
                </a:solidFill>
                <a:latin typeface="SimHei"/>
                <a:ea typeface="SimHei"/>
                <a:cs typeface="SimHei"/>
              </a:rPr>
              <a:t>  </a:t>
            </a:r>
            <a:r>
              <a:rPr sz="1400" kern="0" spc="50">
                <a:solidFill>
                  <a:srgbClr val="000000">
                    <a:alpha val="100000"/>
                  </a:srgbClr>
                </a:solidFill>
                <a:latin typeface="SimHei"/>
                <a:ea typeface="SimHei"/>
                <a:cs typeface="SimHei"/>
              </a:rPr>
              <a:t>要求，</a:t>
            </a:r>
            <a:r>
              <a:rPr sz="1400" kern="0" spc="40">
                <a:solidFill>
                  <a:srgbClr val="000000">
                    <a:alpha val="100000"/>
                  </a:srgbClr>
                </a:solidFill>
                <a:latin typeface="SimHei"/>
                <a:ea typeface="SimHei"/>
                <a:cs typeface="SimHei"/>
              </a:rPr>
              <a:t>具体标准应根据当地人民政府划</a:t>
            </a:r>
            <a:endParaRPr lang="SimHei" altLang="SimHei" sz="1400"/>
          </a:p>
          <a:p>
            <a:pPr marL="285750" algn="l" rtl="0" eaLnBrk="0">
              <a:lnSpc>
                <a:spcPct val="98000"/>
              </a:lnSpc>
              <a:spcBef>
                <a:spcPts val="504"/>
              </a:spcBef>
            </a:pPr>
            <a:r>
              <a:rPr sz="1400" kern="0" spc="-100">
                <a:solidFill>
                  <a:srgbClr val="000000">
                    <a:alpha val="100000"/>
                  </a:srgbClr>
                </a:solidFill>
                <a:latin typeface="SimHei"/>
                <a:ea typeface="SimHei"/>
                <a:cs typeface="SimHei"/>
              </a:rPr>
              <a:t>定的区域类别执行。</a:t>
            </a:r>
            <a:endParaRPr lang="SimHei" altLang="SimHei" sz="1400"/>
          </a:p>
          <a:p>
            <a:pPr marL="12700" algn="l" rtl="0" eaLnBrk="0">
              <a:lnSpc>
                <a:spcPct val="95000"/>
              </a:lnSpc>
              <a:spcBef>
                <a:spcPts val="454"/>
              </a:spcBef>
            </a:pPr>
            <a:r>
              <a:rPr sz="1400" kern="0" spc="-10">
                <a:solidFill>
                  <a:srgbClr val="000000">
                    <a:alpha val="100000"/>
                  </a:srgbClr>
                </a:solidFill>
                <a:latin typeface="SimHei"/>
                <a:ea typeface="SimHei"/>
                <a:cs typeface="SimHei"/>
              </a:rPr>
              <a:t>&gt;  综合利用企业及梯次利用企业作业环境应符合</a:t>
            </a:r>
            <a:r>
              <a:rPr sz="1400" kern="0" spc="-90">
                <a:solidFill>
                  <a:srgbClr val="000000">
                    <a:alpha val="100000"/>
                  </a:srgbClr>
                </a:solidFill>
                <a:latin typeface="SimHei"/>
                <a:ea typeface="SimHei"/>
                <a:cs typeface="SimHei"/>
              </a:rPr>
              <a:t> </a:t>
            </a:r>
            <a:r>
              <a:rPr sz="1400" kern="0" spc="-10">
                <a:solidFill>
                  <a:srgbClr val="000000">
                    <a:alpha val="100000"/>
                  </a:srgbClr>
                </a:solidFill>
                <a:latin typeface="SimSun"/>
                <a:ea typeface="SimSun"/>
                <a:cs typeface="SimSun"/>
              </a:rPr>
              <a:t>GB</a:t>
            </a:r>
            <a:r>
              <a:rPr sz="1400" kern="0" spc="190">
                <a:solidFill>
                  <a:srgbClr val="000000">
                    <a:alpha val="100000"/>
                  </a:srgbClr>
                </a:solidFill>
                <a:latin typeface="SimSun"/>
                <a:ea typeface="SimSun"/>
                <a:cs typeface="SimSun"/>
              </a:rPr>
              <a:t>  </a:t>
            </a:r>
            <a:r>
              <a:rPr sz="1400" kern="0" spc="-10">
                <a:solidFill>
                  <a:srgbClr val="000000">
                    <a:alpha val="100000"/>
                  </a:srgbClr>
                </a:solidFill>
                <a:latin typeface="SimSun"/>
                <a:ea typeface="SimSun"/>
                <a:cs typeface="SimSun"/>
              </a:rPr>
              <a:t>Z1、GBZ2</a:t>
            </a:r>
            <a:r>
              <a:rPr sz="1400" kern="0" spc="-240">
                <a:solidFill>
                  <a:srgbClr val="000000">
                    <a:alpha val="100000"/>
                  </a:srgbClr>
                </a:solidFill>
                <a:latin typeface="SimSun"/>
                <a:ea typeface="SimSun"/>
                <a:cs typeface="SimSun"/>
              </a:rPr>
              <a:t> </a:t>
            </a:r>
            <a:r>
              <a:rPr sz="1400" kern="0" spc="-10">
                <a:solidFill>
                  <a:srgbClr val="000000">
                    <a:alpha val="100000"/>
                  </a:srgbClr>
                </a:solidFill>
                <a:latin typeface="SimHei"/>
                <a:ea typeface="SimHei"/>
                <a:cs typeface="SimHei"/>
              </a:rPr>
              <a:t>要求；</a:t>
            </a:r>
            <a:endParaRPr lang="SimHei" altLang="SimHei" sz="1400"/>
          </a:p>
          <a:p>
            <a:pPr algn="l" rtl="0" eaLnBrk="0">
              <a:lnSpc>
                <a:spcPct val="109000"/>
              </a:lnSpc>
            </a:pPr>
            <a:endParaRPr lang="Arial" altLang="Arial" sz="400"/>
          </a:p>
          <a:p>
            <a:pPr marL="285750" indent="-273050" algn="l" rtl="0" eaLnBrk="0">
              <a:lnSpc>
                <a:spcPct val="116000"/>
              </a:lnSpc>
              <a:spcBef>
                <a:spcPts val="4"/>
              </a:spcBef>
            </a:pPr>
            <a:r>
              <a:rPr sz="1400" kern="0" spc="0">
                <a:solidFill>
                  <a:srgbClr val="000000">
                    <a:alpha val="100000"/>
                  </a:srgbClr>
                </a:solidFill>
                <a:latin typeface="SimHei"/>
                <a:ea typeface="SimHei"/>
                <a:cs typeface="SimHei"/>
              </a:rPr>
              <a:t>&gt;  梯次利用企业应参照GB/T  29639《生产经营单位生产安全事故应急预案编制导则》的要求编制安   全环保应急预案，具有安全环保应急处置能力。定期检查贮存废旧动力蓄电池的状态，如发现</a:t>
            </a:r>
            <a:r>
              <a:rPr sz="1400" kern="0" spc="-10">
                <a:solidFill>
                  <a:srgbClr val="000000">
                    <a:alpha val="100000"/>
                  </a:srgbClr>
                </a:solidFill>
                <a:latin typeface="SimHei"/>
                <a:ea typeface="SimHei"/>
                <a:cs typeface="SimHei"/>
              </a:rPr>
              <a:t>有安   全、环保等隐患应及时采取措施</a:t>
            </a:r>
            <a:r>
              <a:rPr sz="1400" kern="0" spc="-20">
                <a:solidFill>
                  <a:srgbClr val="000000">
                    <a:alpha val="100000"/>
                  </a:srgbClr>
                </a:solidFill>
                <a:latin typeface="SimHei"/>
                <a:ea typeface="SimHei"/>
                <a:cs typeface="SimHei"/>
              </a:rPr>
              <a:t>处置并移交至综合利用企业。</a:t>
            </a:r>
            <a:endParaRPr lang="SimHei" altLang="SimHei" sz="1400"/>
          </a:p>
        </p:txBody>
      </p:sp>
      <p:sp>
        <p:nvSpPr>
          <p:cNvPr id="276" name="textbox 276"/>
          <p:cNvSpPr/>
          <p:nvPr/>
        </p:nvSpPr>
        <p:spPr>
          <a:xfrm>
            <a:off x="2152650" y="4862850"/>
            <a:ext cx="5708650" cy="17017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759"/>
              </a:lnSpc>
            </a:pPr>
            <a:endParaRPr lang="Arial" altLang="Arial" sz="100"/>
          </a:p>
          <a:p>
            <a:pPr marL="12700" algn="l" rtl="0" eaLnBrk="0">
              <a:lnSpc>
                <a:spcPct val="95000"/>
              </a:lnSpc>
              <a:tabLst>
                <a:tab pos="5695315"/>
              </a:tabLst>
            </a:pPr>
            <a:r>
              <a:rPr sz="1000" kern="0" spc="0">
                <a:solidFill>
                  <a:srgbClr val="000000">
                    <a:alpha val="100000"/>
                  </a:srgbClr>
                </a:solidFill>
                <a:latin typeface="SimHei"/>
                <a:ea typeface="SimHei"/>
                <a:cs typeface="SimHei"/>
              </a:rPr>
              <a:t>山东重工集团     </a:t>
            </a:r>
            <a:r>
              <a:rPr sz="1000" kern="0" spc="0">
                <a:solidFill>
                  <a:srgbClr val="000000">
                    <a:alpha val="100000"/>
                  </a:srgbClr>
                </a:solidFill>
                <a:latin typeface="Arial"/>
                <a:ea typeface="Arial"/>
                <a:cs typeface="Arial"/>
              </a:rPr>
              <a:t>Shandong</a:t>
            </a:r>
            <a:r>
              <a:rPr sz="1000" kern="0" spc="70">
                <a:solidFill>
                  <a:srgbClr val="000000">
                    <a:alpha val="100000"/>
                  </a:srgbClr>
                </a:solidFill>
                <a:latin typeface="Arial"/>
                <a:ea typeface="Arial"/>
                <a:cs typeface="Arial"/>
              </a:rPr>
              <a:t> </a:t>
            </a:r>
            <a:r>
              <a:rPr sz="1000" kern="0" spc="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0">
                <a:solidFill>
                  <a:srgbClr val="000000">
                    <a:alpha val="100000"/>
                  </a:srgbClr>
                </a:solidFill>
                <a:latin typeface="Arial"/>
                <a:ea typeface="Arial"/>
                <a:cs typeface="Arial"/>
              </a:rPr>
              <a:t>Indu</a:t>
            </a:r>
            <a:r>
              <a:rPr sz="1000" kern="0" spc="-10">
                <a:solidFill>
                  <a:srgbClr val="000000">
                    <a:alpha val="100000"/>
                  </a:srgbClr>
                </a:solidFill>
                <a:latin typeface="Arial"/>
                <a:ea typeface="Arial"/>
                <a:cs typeface="Arial"/>
              </a:rPr>
              <a:t>stry Group                                                       </a:t>
            </a:r>
            <a:r>
              <a:rPr sz="1000" strike="sngStrike" kern="0" spc="0">
                <a:solidFill>
                  <a:srgbClr val="000000">
                    <a:alpha val="100000"/>
                  </a:srgbClr>
                </a:solidFill>
                <a:latin typeface="Arial"/>
                <a:ea typeface="Arial"/>
                <a:cs typeface="Arial"/>
              </a:rPr>
              <a:t>	</a:t>
            </a:r>
            <a:endParaRPr lang="Arial" altLang="Arial" sz="1000"/>
          </a:p>
        </p:txBody>
      </p:sp>
      <p:pic>
        <p:nvPicPr>
          <p:cNvPr id="278" name="picture 278"/>
          <p:cNvPicPr>
            <a:picLocks noChangeAspect="1"/>
          </p:cNvPicPr>
          <p:nvPr/>
        </p:nvPicPr>
        <p:blipFill>
          <a:blip r:embed="rId2"/>
          <a:stretch>
            <a:fillRect/>
          </a:stretch>
        </p:blipFill>
        <p:spPr>
          <a:xfrm rot="21600000">
            <a:off x="7854931" y="114301"/>
            <a:ext cx="1060438" cy="298468"/>
          </a:xfrm>
          <a:prstGeom prst="rect">
            <a:avLst/>
          </a:prstGeom>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80" name="textbox 280"/>
          <p:cNvSpPr/>
          <p:nvPr/>
        </p:nvSpPr>
        <p:spPr>
          <a:xfrm>
            <a:off x="508009" y="448645"/>
            <a:ext cx="8183880" cy="3956050"/>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2728"/>
              </a:lnSpc>
            </a:pPr>
            <a:endParaRPr lang="Arial" altLang="Arial" sz="100"/>
          </a:p>
          <a:p>
            <a:pPr marL="117475" algn="l" rtl="0" eaLnBrk="0">
              <a:lnSpc>
                <a:spcPct val="98000"/>
              </a:lnSpc>
            </a:pPr>
            <a:r>
              <a:rPr sz="1700" b="1" kern="0" spc="110">
                <a:solidFill>
                  <a:srgbClr val="0000FF">
                    <a:alpha val="100000"/>
                  </a:srgbClr>
                </a:solidFill>
                <a:latin typeface="SimHei"/>
                <a:ea typeface="SimHei"/>
                <a:cs typeface="SimHei"/>
              </a:rPr>
              <a:t>口回收网络和储运安</a:t>
            </a:r>
            <a:r>
              <a:rPr sz="1700" b="1" kern="0" spc="100">
                <a:solidFill>
                  <a:srgbClr val="0000FF">
                    <a:alpha val="100000"/>
                  </a:srgbClr>
                </a:solidFill>
                <a:latin typeface="SimHei"/>
                <a:ea typeface="SimHei"/>
                <a:cs typeface="SimHei"/>
              </a:rPr>
              <a:t>全</a:t>
            </a:r>
            <a:endParaRPr lang="SimHei" altLang="SimHei" sz="1700"/>
          </a:p>
          <a:p>
            <a:pPr marL="285750" indent="-273050" algn="l" rtl="0" eaLnBrk="0">
              <a:lnSpc>
                <a:spcPct val="109000"/>
              </a:lnSpc>
              <a:spcBef>
                <a:spcPts val="1210"/>
              </a:spcBef>
            </a:pPr>
            <a:r>
              <a:rPr sz="1400" kern="0" spc="10">
                <a:solidFill>
                  <a:srgbClr val="000000">
                    <a:alpha val="100000"/>
                  </a:srgbClr>
                </a:solidFill>
                <a:latin typeface="SimHei"/>
                <a:ea typeface="SimHei"/>
                <a:cs typeface="SimHei"/>
              </a:rPr>
              <a:t>&gt;  汽车生产企业提供梯次电池企业共享梯次电池运营数据信息：梯次电池电压、容量、锂离子类别、串</a:t>
            </a:r>
            <a:r>
              <a:rPr sz="1400" kern="0" spc="50">
                <a:solidFill>
                  <a:srgbClr val="000000">
                    <a:alpha val="100000"/>
                  </a:srgbClr>
                </a:solidFill>
                <a:latin typeface="SimHei"/>
                <a:ea typeface="SimHei"/>
                <a:cs typeface="SimHei"/>
              </a:rPr>
              <a:t> </a:t>
            </a:r>
            <a:r>
              <a:rPr sz="1400" kern="0" spc="-10">
                <a:solidFill>
                  <a:srgbClr val="000000">
                    <a:alpha val="100000"/>
                  </a:srgbClr>
                </a:solidFill>
                <a:latin typeface="SimHei"/>
                <a:ea typeface="SimHei"/>
                <a:cs typeface="SimHei"/>
              </a:rPr>
              <a:t>并联、循环次数、生产</a:t>
            </a:r>
            <a:r>
              <a:rPr sz="1400" kern="0" spc="-20">
                <a:solidFill>
                  <a:srgbClr val="000000">
                    <a:alpha val="100000"/>
                  </a:srgbClr>
                </a:solidFill>
                <a:latin typeface="SimHei"/>
                <a:ea typeface="SimHei"/>
                <a:cs typeface="SimHei"/>
              </a:rPr>
              <a:t>时间和电池系统结构设计等信息。</a:t>
            </a:r>
            <a:endParaRPr lang="SimHei" altLang="SimHei" sz="1400"/>
          </a:p>
          <a:p>
            <a:pPr marL="285750" indent="-273050" algn="l" rtl="0" eaLnBrk="0">
              <a:lnSpc>
                <a:spcPct val="111000"/>
              </a:lnSpc>
              <a:spcBef>
                <a:spcPts val="332"/>
              </a:spcBef>
            </a:pPr>
            <a:r>
              <a:rPr sz="1400" kern="0" spc="0">
                <a:solidFill>
                  <a:srgbClr val="000000">
                    <a:alpha val="100000"/>
                  </a:srgbClr>
                </a:solidFill>
                <a:latin typeface="SimHei"/>
                <a:ea typeface="SimHei"/>
                <a:cs typeface="SimHei"/>
              </a:rPr>
              <a:t>&gt;回收动力蓄电池运输前电池系统处置要求，电池及电池容量最低及最高数值应符合安全运输的要求。   SOC30~40%,    单体电压不超过额定电压等等。</a:t>
            </a:r>
            <a:endParaRPr lang="SimHei" altLang="SimHei" sz="1400"/>
          </a:p>
          <a:p>
            <a:pPr marL="285750" indent="-273050" algn="l" rtl="0" eaLnBrk="0">
              <a:lnSpc>
                <a:spcPct val="113000"/>
              </a:lnSpc>
              <a:spcBef>
                <a:spcPts val="223"/>
              </a:spcBef>
            </a:pPr>
            <a:r>
              <a:rPr sz="1400" kern="0" spc="30">
                <a:solidFill>
                  <a:srgbClr val="000000">
                    <a:alpha val="100000"/>
                  </a:srgbClr>
                </a:solidFill>
                <a:latin typeface="SimHei"/>
                <a:ea typeface="SimHei"/>
                <a:cs typeface="SimHei"/>
              </a:rPr>
              <a:t>&gt;回收动力蓄电池运输包装要求：在防振动、防水、防晒、防碰撞等方面作预处理；分</a:t>
            </a:r>
            <a:r>
              <a:rPr sz="1400" kern="0" spc="30">
                <a:solidFill>
                  <a:srgbClr val="000000">
                    <a:alpha val="100000"/>
                  </a:srgbClr>
                </a:solidFill>
                <a:latin typeface="Arial"/>
                <a:ea typeface="Arial"/>
                <a:cs typeface="Arial"/>
              </a:rPr>
              <a:t>A</a:t>
            </a:r>
            <a:r>
              <a:rPr sz="1400" kern="0" spc="30">
                <a:solidFill>
                  <a:srgbClr val="000000">
                    <a:alpha val="100000"/>
                  </a:srgbClr>
                </a:solidFill>
                <a:latin typeface="SimSun"/>
                <a:ea typeface="SimSun"/>
                <a:cs typeface="SimSun"/>
              </a:rPr>
              <a:t>、</a:t>
            </a:r>
            <a:r>
              <a:rPr sz="1400" kern="0" spc="20">
                <a:solidFill>
                  <a:srgbClr val="000000">
                    <a:alpha val="100000"/>
                  </a:srgbClr>
                </a:solidFill>
                <a:latin typeface="Arial"/>
                <a:ea typeface="Arial"/>
                <a:cs typeface="Arial"/>
              </a:rPr>
              <a:t>B</a:t>
            </a:r>
            <a:r>
              <a:rPr sz="1400" kern="0" spc="20">
                <a:solidFill>
                  <a:srgbClr val="000000">
                    <a:alpha val="100000"/>
                  </a:srgbClr>
                </a:solidFill>
                <a:latin typeface="SimHei"/>
                <a:ea typeface="SimHei"/>
                <a:cs typeface="SimHei"/>
              </a:rPr>
              <a:t>和</a:t>
            </a:r>
            <a:r>
              <a:rPr sz="1400" kern="0" spc="20">
                <a:solidFill>
                  <a:srgbClr val="000000">
                    <a:alpha val="100000"/>
                  </a:srgbClr>
                </a:solidFill>
                <a:latin typeface="Arial"/>
                <a:ea typeface="Arial"/>
                <a:cs typeface="Arial"/>
              </a:rPr>
              <a:t>C</a:t>
            </a:r>
            <a:r>
              <a:rPr sz="1400" kern="0" spc="20">
                <a:solidFill>
                  <a:srgbClr val="000000">
                    <a:alpha val="100000"/>
                  </a:srgbClr>
                </a:solidFill>
                <a:latin typeface="SimHei"/>
                <a:ea typeface="SimHei"/>
                <a:cs typeface="SimHei"/>
              </a:rPr>
              <a:t>类区分 </a:t>
            </a:r>
            <a:r>
              <a:rPr sz="1400" kern="0" spc="10">
                <a:solidFill>
                  <a:srgbClr val="000000">
                    <a:alpha val="100000"/>
                  </a:srgbClr>
                </a:solidFill>
                <a:latin typeface="SimHei"/>
                <a:ea typeface="SimHei"/>
                <a:cs typeface="SimHei"/>
              </a:rPr>
              <a:t>不同安全等级包装，并粘连“准</a:t>
            </a:r>
            <a:r>
              <a:rPr sz="1400" kern="0" spc="0">
                <a:solidFill>
                  <a:srgbClr val="000000">
                    <a:alpha val="100000"/>
                  </a:srgbClr>
                </a:solidFill>
                <a:latin typeface="SimHei"/>
                <a:ea typeface="SimHei"/>
                <a:cs typeface="SimHei"/>
              </a:rPr>
              <a:t>备处理的锂电池组”或“准备回收的锂电池组”/“损坏/残次品锂电</a:t>
            </a:r>
            <a:r>
              <a:rPr sz="1400" kern="0" spc="-10">
                <a:solidFill>
                  <a:srgbClr val="000000">
                    <a:alpha val="100000"/>
                  </a:srgbClr>
                </a:solidFill>
                <a:latin typeface="SimHei"/>
                <a:ea typeface="SimHei"/>
                <a:cs typeface="SimHei"/>
              </a:rPr>
              <a:t> </a:t>
            </a:r>
            <a:r>
              <a:rPr sz="1400" kern="0" spc="10">
                <a:solidFill>
                  <a:srgbClr val="000000">
                    <a:alpha val="100000"/>
                  </a:srgbClr>
                </a:solidFill>
                <a:latin typeface="SimHei"/>
                <a:ea typeface="SimHei"/>
                <a:cs typeface="SimHei"/>
              </a:rPr>
              <a:t>池或锂电池组”</a:t>
            </a:r>
            <a:r>
              <a:rPr sz="1400" kern="0" spc="-240">
                <a:solidFill>
                  <a:srgbClr val="000000">
                    <a:alpha val="100000"/>
                  </a:srgbClr>
                </a:solidFill>
                <a:latin typeface="SimHei"/>
                <a:ea typeface="SimHei"/>
                <a:cs typeface="SimHei"/>
              </a:rPr>
              <a:t> </a:t>
            </a:r>
            <a:r>
              <a:rPr sz="1400" kern="0" spc="10">
                <a:solidFill>
                  <a:srgbClr val="000000">
                    <a:alpha val="100000"/>
                  </a:srgbClr>
                </a:solidFill>
                <a:latin typeface="SimHei"/>
                <a:ea typeface="SimHei"/>
                <a:cs typeface="SimHei"/>
              </a:rPr>
              <a:t>;电池单</a:t>
            </a:r>
            <a:r>
              <a:rPr sz="1400" kern="0" spc="0">
                <a:solidFill>
                  <a:srgbClr val="000000">
                    <a:alpha val="100000"/>
                  </a:srgbClr>
                </a:solidFill>
                <a:latin typeface="SimHei"/>
                <a:ea typeface="SimHei"/>
                <a:cs typeface="SimHei"/>
              </a:rPr>
              <a:t>体及电池系统的木箱或者纸箱包装分别对应各自的承重能力规定叠放层数限  </a:t>
            </a:r>
            <a:r>
              <a:rPr sz="1400" kern="0" spc="20">
                <a:solidFill>
                  <a:srgbClr val="000000">
                    <a:alpha val="100000"/>
                  </a:srgbClr>
                </a:solidFill>
                <a:latin typeface="SimHei"/>
                <a:ea typeface="SimHei"/>
                <a:cs typeface="SimHei"/>
              </a:rPr>
              <a:t>制，以防运输中途发生碰撞及摩</a:t>
            </a:r>
            <a:r>
              <a:rPr sz="1400" kern="0" spc="10">
                <a:solidFill>
                  <a:srgbClr val="000000">
                    <a:alpha val="100000"/>
                  </a:srgbClr>
                </a:solidFill>
                <a:latin typeface="SimHei"/>
                <a:ea typeface="SimHei"/>
                <a:cs typeface="SimHei"/>
              </a:rPr>
              <a:t>擦导致安全事故发生；</a:t>
            </a:r>
            <a:endParaRPr lang="SimHei" altLang="SimHei" sz="1400"/>
          </a:p>
          <a:p>
            <a:pPr marL="285750" indent="-273050" algn="l" rtl="0" eaLnBrk="0">
              <a:lnSpc>
                <a:spcPct val="111000"/>
              </a:lnSpc>
              <a:spcBef>
                <a:spcPts val="556"/>
              </a:spcBef>
            </a:pPr>
            <a:r>
              <a:rPr sz="1400" kern="0" spc="20">
                <a:solidFill>
                  <a:srgbClr val="000000">
                    <a:alpha val="100000"/>
                  </a:srgbClr>
                </a:solidFill>
                <a:latin typeface="SimHei"/>
                <a:ea typeface="SimHei"/>
                <a:cs typeface="SimHei"/>
              </a:rPr>
              <a:t>&gt;  回收动力蓄电池运输工具的要求：运输前制定运</a:t>
            </a:r>
            <a:r>
              <a:rPr sz="1400" kern="0" spc="10">
                <a:solidFill>
                  <a:srgbClr val="000000">
                    <a:alpha val="100000"/>
                  </a:srgbClr>
                </a:solidFill>
                <a:latin typeface="SimHei"/>
                <a:ea typeface="SimHei"/>
                <a:cs typeface="SimHei"/>
              </a:rPr>
              <a:t>输路线和运输应急预案；运输时遵守国家危险货物  运输管理规定，采取防止污染环境的措施；车厢应保持清洁干燥，不得任意</a:t>
            </a:r>
            <a:r>
              <a:rPr sz="1400" kern="0" spc="0">
                <a:solidFill>
                  <a:srgbClr val="000000">
                    <a:alpha val="100000"/>
                  </a:srgbClr>
                </a:solidFill>
                <a:latin typeface="SimHei"/>
                <a:ea typeface="SimHei"/>
                <a:cs typeface="SimHei"/>
              </a:rPr>
              <a:t>排弃车上的残留物，运输</a:t>
            </a:r>
            <a:r>
              <a:rPr sz="1400" kern="0" spc="-10">
                <a:solidFill>
                  <a:srgbClr val="000000">
                    <a:alpha val="100000"/>
                  </a:srgbClr>
                </a:solidFill>
                <a:latin typeface="SimHei"/>
                <a:ea typeface="SimHei"/>
                <a:cs typeface="SimHei"/>
              </a:rPr>
              <a:t> </a:t>
            </a:r>
            <a:r>
              <a:rPr sz="1400" kern="0" spc="-20">
                <a:solidFill>
                  <a:srgbClr val="000000">
                    <a:alpha val="100000"/>
                  </a:srgbClr>
                </a:solidFill>
                <a:latin typeface="SimHei"/>
                <a:ea typeface="SimHei"/>
                <a:cs typeface="SimHei"/>
              </a:rPr>
              <a:t>后被蓄电池污染过的车辆，应进行清洗处理；  运输电池的车辆不得在居民聚居点、行人</a:t>
            </a:r>
            <a:r>
              <a:rPr sz="1400" kern="0" spc="-30">
                <a:solidFill>
                  <a:srgbClr val="000000">
                    <a:alpha val="100000"/>
                  </a:srgbClr>
                </a:solidFill>
                <a:latin typeface="SimHei"/>
                <a:ea typeface="SimHei"/>
                <a:cs typeface="SimHei"/>
              </a:rPr>
              <a:t>稠密地段、</a:t>
            </a:r>
            <a:endParaRPr lang="SimHei" altLang="SimHei" sz="1400"/>
          </a:p>
          <a:p>
            <a:pPr marL="285750" algn="l" rtl="0" eaLnBrk="0">
              <a:lnSpc>
                <a:spcPct val="99000"/>
              </a:lnSpc>
              <a:spcBef>
                <a:spcPts val="481"/>
              </a:spcBef>
            </a:pPr>
            <a:r>
              <a:rPr sz="1400" kern="0" spc="-100">
                <a:solidFill>
                  <a:srgbClr val="000000">
                    <a:alpha val="100000"/>
                  </a:srgbClr>
                </a:solidFill>
                <a:latin typeface="SimHei"/>
                <a:ea typeface="SimHei"/>
                <a:cs typeface="SimHei"/>
              </a:rPr>
              <a:t>政府机关等区域停车。</a:t>
            </a:r>
            <a:endParaRPr lang="SimHei" altLang="SimHei" sz="1400"/>
          </a:p>
          <a:p>
            <a:pPr marL="285750" indent="-273050" algn="l" rtl="0" eaLnBrk="0">
              <a:lnSpc>
                <a:spcPct val="107000"/>
              </a:lnSpc>
              <a:spcBef>
                <a:spcPts val="311"/>
              </a:spcBef>
            </a:pPr>
            <a:r>
              <a:rPr sz="1400" kern="0" spc="40">
                <a:solidFill>
                  <a:srgbClr val="000000">
                    <a:alpha val="100000"/>
                  </a:srgbClr>
                </a:solidFill>
                <a:latin typeface="SimHei"/>
                <a:ea typeface="SimHei"/>
                <a:cs typeface="SimHei"/>
              </a:rPr>
              <a:t>&gt;回收动力蓄电池信息追</a:t>
            </a:r>
            <a:r>
              <a:rPr sz="1400" kern="0" spc="30">
                <a:solidFill>
                  <a:srgbClr val="000000">
                    <a:alpha val="100000"/>
                  </a:srgbClr>
                </a:solidFill>
                <a:latin typeface="SimHei"/>
                <a:ea typeface="SimHei"/>
                <a:cs typeface="SimHei"/>
              </a:rPr>
              <a:t>溯要求：追溯编码序列号标签按</a:t>
            </a:r>
            <a:r>
              <a:rPr sz="1400" kern="0" spc="-280">
                <a:solidFill>
                  <a:srgbClr val="000000">
                    <a:alpha val="100000"/>
                  </a:srgbClr>
                </a:solidFill>
                <a:latin typeface="SimHei"/>
                <a:ea typeface="SimHei"/>
                <a:cs typeface="SimHei"/>
              </a:rPr>
              <a:t> </a:t>
            </a:r>
            <a:r>
              <a:rPr sz="1400" kern="0" spc="0">
                <a:solidFill>
                  <a:srgbClr val="000000">
                    <a:alpha val="100000"/>
                  </a:srgbClr>
                </a:solidFill>
                <a:latin typeface="SimHei"/>
                <a:ea typeface="SimHei"/>
                <a:cs typeface="SimHei"/>
              </a:rPr>
              <a:t>GB</a:t>
            </a:r>
            <a:r>
              <a:rPr sz="1400" kern="0" spc="30">
                <a:solidFill>
                  <a:srgbClr val="000000">
                    <a:alpha val="100000"/>
                  </a:srgbClr>
                </a:solidFill>
                <a:latin typeface="SimHei"/>
                <a:ea typeface="SimHei"/>
                <a:cs typeface="SimHei"/>
              </a:rPr>
              <a:t>/T34014《</a:t>
            </a:r>
            <a:r>
              <a:rPr sz="1400" kern="0" spc="680">
                <a:solidFill>
                  <a:srgbClr val="000000">
                    <a:alpha val="100000"/>
                  </a:srgbClr>
                </a:solidFill>
                <a:latin typeface="SimHei"/>
                <a:ea typeface="SimHei"/>
                <a:cs typeface="SimHei"/>
              </a:rPr>
              <a:t> </a:t>
            </a:r>
            <a:r>
              <a:rPr sz="1400" kern="0" spc="30">
                <a:solidFill>
                  <a:srgbClr val="000000">
                    <a:alpha val="100000"/>
                  </a:srgbClr>
                </a:solidFill>
                <a:latin typeface="SimHei"/>
                <a:ea typeface="SimHei"/>
                <a:cs typeface="SimHei"/>
              </a:rPr>
              <a:t>汽车动力蓄电池编码规则》进</a:t>
            </a:r>
            <a:r>
              <a:rPr sz="1400" kern="0" spc="0">
                <a:solidFill>
                  <a:srgbClr val="000000">
                    <a:alpha val="100000"/>
                  </a:srgbClr>
                </a:solidFill>
                <a:latin typeface="SimHei"/>
                <a:ea typeface="SimHei"/>
                <a:cs typeface="SimHei"/>
              </a:rPr>
              <a:t>  </a:t>
            </a:r>
            <a:r>
              <a:rPr sz="1400" kern="0" spc="-10">
                <a:solidFill>
                  <a:srgbClr val="000000">
                    <a:alpha val="100000"/>
                  </a:srgbClr>
                </a:solidFill>
                <a:latin typeface="SimHei"/>
                <a:ea typeface="SimHei"/>
                <a:cs typeface="SimHei"/>
              </a:rPr>
              <a:t>行编制，将各电池对应的序列号</a:t>
            </a:r>
            <a:r>
              <a:rPr sz="1400" kern="0" spc="-20">
                <a:solidFill>
                  <a:srgbClr val="000000">
                    <a:alpha val="100000"/>
                  </a:srgbClr>
                </a:solidFill>
                <a:latin typeface="SimHei"/>
                <a:ea typeface="SimHei"/>
                <a:cs typeface="SimHei"/>
              </a:rPr>
              <a:t>编码分类别进行管控及追溯。</a:t>
            </a:r>
            <a:endParaRPr lang="SimHei" altLang="SimHei" sz="1400"/>
          </a:p>
        </p:txBody>
      </p:sp>
      <p:sp>
        <p:nvSpPr>
          <p:cNvPr id="282" name="textbox 282"/>
          <p:cNvSpPr/>
          <p:nvPr/>
        </p:nvSpPr>
        <p:spPr>
          <a:xfrm>
            <a:off x="2152650" y="4862850"/>
            <a:ext cx="5715000" cy="163829"/>
          </a:xfrm>
          <a:prstGeom prst="rect">
            <a:avLst/>
          </a:prstGeom>
        </p:spPr>
        <p:txBody>
          <a:bodyPr vert="horz" wrap="square"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eaLnBrk="0">
              <a:lnSpc>
                <a:spcPct val="81294"/>
              </a:lnSpc>
            </a:pPr>
            <a:endParaRPr lang="Arial" altLang="Arial" sz="100"/>
          </a:p>
          <a:p>
            <a:pPr marL="12700" algn="l" rtl="0" eaLnBrk="0">
              <a:lnSpc>
                <a:spcPct val="91000"/>
              </a:lnSpc>
              <a:tabLst>
                <a:tab pos="5701665"/>
              </a:tabLst>
            </a:pPr>
            <a:r>
              <a:rPr sz="1000" kern="0" spc="0">
                <a:solidFill>
                  <a:srgbClr val="000000">
                    <a:alpha val="100000"/>
                  </a:srgbClr>
                </a:solidFill>
                <a:latin typeface="SimHei"/>
                <a:ea typeface="SimHei"/>
                <a:cs typeface="SimHei"/>
              </a:rPr>
              <a:t>山东重工集团     </a:t>
            </a:r>
            <a:r>
              <a:rPr sz="1000" kern="0" spc="0">
                <a:solidFill>
                  <a:srgbClr val="000000">
                    <a:alpha val="100000"/>
                  </a:srgbClr>
                </a:solidFill>
                <a:latin typeface="Arial"/>
                <a:ea typeface="Arial"/>
                <a:cs typeface="Arial"/>
              </a:rPr>
              <a:t>Shandong</a:t>
            </a:r>
            <a:r>
              <a:rPr sz="1000" kern="0" spc="70">
                <a:solidFill>
                  <a:srgbClr val="000000">
                    <a:alpha val="100000"/>
                  </a:srgbClr>
                </a:solidFill>
                <a:latin typeface="Arial"/>
                <a:ea typeface="Arial"/>
                <a:cs typeface="Arial"/>
              </a:rPr>
              <a:t> </a:t>
            </a:r>
            <a:r>
              <a:rPr sz="1000" kern="0" spc="0">
                <a:solidFill>
                  <a:srgbClr val="000000">
                    <a:alpha val="100000"/>
                  </a:srgbClr>
                </a:solidFill>
                <a:latin typeface="Arial"/>
                <a:ea typeface="Arial"/>
                <a:cs typeface="Arial"/>
              </a:rPr>
              <a:t>Heavy</a:t>
            </a:r>
            <a:r>
              <a:rPr sz="1000" kern="0" spc="90">
                <a:solidFill>
                  <a:srgbClr val="000000">
                    <a:alpha val="100000"/>
                  </a:srgbClr>
                </a:solidFill>
                <a:latin typeface="Arial"/>
                <a:ea typeface="Arial"/>
                <a:cs typeface="Arial"/>
              </a:rPr>
              <a:t> </a:t>
            </a:r>
            <a:r>
              <a:rPr sz="1000" kern="0" spc="0">
                <a:solidFill>
                  <a:srgbClr val="000000">
                    <a:alpha val="100000"/>
                  </a:srgbClr>
                </a:solidFill>
                <a:latin typeface="Arial"/>
                <a:ea typeface="Arial"/>
                <a:cs typeface="Arial"/>
              </a:rPr>
              <a:t>Industry Group       </a:t>
            </a:r>
            <a:r>
              <a:rPr sz="1000" kern="0" spc="-10">
                <a:solidFill>
                  <a:srgbClr val="000000">
                    <a:alpha val="100000"/>
                  </a:srgbClr>
                </a:solidFill>
                <a:latin typeface="Arial"/>
                <a:ea typeface="Arial"/>
                <a:cs typeface="Arial"/>
              </a:rPr>
              <a:t>                                               </a:t>
            </a:r>
            <a:r>
              <a:rPr sz="1000" strike="sngStrike" kern="0" spc="0">
                <a:solidFill>
                  <a:srgbClr val="000000">
                    <a:alpha val="100000"/>
                  </a:srgbClr>
                </a:solidFill>
                <a:latin typeface="Arial"/>
                <a:ea typeface="Arial"/>
                <a:cs typeface="Arial"/>
              </a:rPr>
              <a:t>	</a:t>
            </a:r>
            <a:endParaRPr lang="Arial" altLang="Arial" sz="1000"/>
          </a:p>
        </p:txBody>
      </p:sp>
      <p:pic>
        <p:nvPicPr>
          <p:cNvPr id="284" name="picture 284"/>
          <p:cNvPicPr>
            <a:picLocks noChangeAspect="1"/>
          </p:cNvPicPr>
          <p:nvPr/>
        </p:nvPicPr>
        <p:blipFill>
          <a:blip r:embed="rId2"/>
          <a:stretch>
            <a:fillRect/>
          </a:stretch>
        </p:blipFill>
        <p:spPr>
          <a:xfrm rot="21600000">
            <a:off x="7854931" y="120672"/>
            <a:ext cx="1060438" cy="292098"/>
          </a:xfrm>
          <a:prstGeom prst="rect">
            <a:avLst/>
          </a:prstGeom>
        </p:spPr>
      </p:pic>
      <p:pic>
        <p:nvPicPr>
          <p:cNvPr id="286" name="picture 286"/>
          <p:cNvPicPr>
            <a:picLocks noChangeAspect="1"/>
          </p:cNvPicPr>
          <p:nvPr/>
        </p:nvPicPr>
        <p:blipFill>
          <a:blip r:embed="rId3"/>
          <a:stretch>
            <a:fillRect/>
          </a:stretch>
        </p:blipFill>
        <p:spPr>
          <a:xfrm rot="21600000">
            <a:off x="6997739" y="4857739"/>
            <a:ext cx="844510" cy="6370"/>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918450" cy="386715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https://d.book118.com/045330100142011120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194</Paragraphs>
  <Slides>13</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13</vt:i4>
      </vt:variant>
    </vt:vector>
  </HeadingPairs>
  <TitlesOfParts>
    <vt:vector baseType="lpstr" size="22">
      <vt:lpstr>Arial</vt:lpstr>
      <vt:lpstr>Calibri</vt:lpstr>
      <vt:lpstr>SimHei</vt:lpstr>
      <vt:lpstr>SimSun</vt:lpstr>
      <vt:lpstr>LiSu</vt:lpstr>
      <vt:lpstr>STXinwei</vt:lpstr>
      <vt:lpstr>Times New Roman</vt:lpstr>
      <vt:lpstr>YouYuan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2024-09-23T00:15:07.546</cp:lastPrinted>
  <dcterms:created xsi:type="dcterms:W3CDTF">2024-09-22T16:15:07Z</dcterms:created>
  <dcterms:modified xsi:type="dcterms:W3CDTF">2024-09-22T16:15:08Z</dcterms:modified>
</cp:coreProperties>
</file>