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D3A359-194B-4ABA-9659-6F34640F1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B4A185-68CB-4245-ADCF-1819077D7D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373942-E135-4E3A-B03B-D17AF49EF5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112B11-5CBB-4C06-9728-5219996C1E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3DB706-E481-43C5-8ED7-F5344179A3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6CEEA4-8FA6-486D-8089-51C91E9DB8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6AF2CB-3A9C-406A-AE04-6C2A783C79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11CA8B-B31A-419D-A52A-83BE716F57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093EE3-96A4-48F5-9A08-61A63329E4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144777-C219-4A83-8505-6FD556EED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07FC91-80A6-4973-914B-1A935DA578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341004024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缅甸医疗器械法规及CE认证要求概述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缅甸医疗器械市场概况</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缅甸医疗器械法规概述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CE认证对缅甸医疗器械的意义</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CE认证流程及要求</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缅甸医疗器械企业如何应对CE认证挑战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缅甸医疗器械市场概况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缅甸医疗器械市场规模较小，但近年来呈现出快速增长的趋势。</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随着缅甸经济的发展和医疗水平的提高，医疗器械市场需求不断增长。</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未来几年，缅甸医疗器械市场有望继续保持快速增长。</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缅甸医疗器械市场主要由国际知名品牌占据，如西门子、飞利浦、通用电气等。</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本土企业数量较少，规模较小，主要集中在一些中低端医疗器械的生产和销售。</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随着市场需求的增长和政策的扶持，本土企业有望逐渐崛起。</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5631466" y="4068128"/>
            <a:ext cx="957358" cy="688848"/>
            <a:chOff x="5631466" y="4068128"/>
            <a:chExt cx="957358" cy="688848"/>
          </a:xfrm>
        </p:grpSpPr>
        <p:sp>
          <p:nvSpPr>
            <p:cNvPr id="12" name="AutoShape 12"/>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5631466" y="4819555"/>
            <a:ext cx="957358" cy="688848"/>
            <a:chOff x="5631466" y="4819555"/>
            <a:chExt cx="957358" cy="688848"/>
          </a:xfrm>
        </p:grpSpPr>
        <p:sp>
          <p:nvSpPr>
            <p:cNvPr id="15" name="AutoShape 15"/>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5567458"/>
            <a:ext cx="957358" cy="480727"/>
            <a:chOff x="5631466" y="5567458"/>
            <a:chExt cx="957358" cy="480727"/>
          </a:xfrm>
        </p:grpSpPr>
        <p:sp>
          <p:nvSpPr>
            <p:cNvPr id="18" name="Freeform 18"/>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5631466" y="3308604"/>
            <a:ext cx="957358" cy="689419"/>
            <a:chOff x="5631466" y="3308604"/>
            <a:chExt cx="957358" cy="689419"/>
          </a:xfrm>
        </p:grpSpPr>
        <p:sp>
          <p:nvSpPr>
            <p:cNvPr id="22" name="AutoShape 22"/>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186047" y="1678781"/>
            <a:ext cx="1617059" cy="1618488"/>
            <a:chOff x="4186047" y="1678781"/>
            <a:chExt cx="1617059" cy="1618488"/>
          </a:xfrm>
        </p:grpSpPr>
        <p:sp>
          <p:nvSpPr>
            <p:cNvPr id="25" name="Freeform 25"/>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5278469" y="1678781"/>
            <a:ext cx="1617059" cy="1618488"/>
            <a:chOff x="5278469" y="1678781"/>
            <a:chExt cx="1617059" cy="1618488"/>
          </a:xfrm>
        </p:grpSpPr>
        <p:sp>
          <p:nvSpPr>
            <p:cNvPr id="28" name="Freeform 28"/>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6501829" y="3141178"/>
            <a:ext cx="1550007" cy="856845"/>
            <a:chOff x="6501829" y="3141178"/>
            <a:chExt cx="1550007" cy="856845"/>
          </a:xfrm>
        </p:grpSpPr>
        <p:cxnSp>
          <p:nvCxnSpPr>
            <p:cNvPr id="31" name="Connector 31"/>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2" name="Connector 32"/>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3" name="Group 33"/>
          <p:cNvGrpSpPr/>
          <p:nvPr/>
        </p:nvGrpSpPr>
        <p:grpSpPr>
          <a:xfrm>
            <a:off x="7860526" y="2433468"/>
            <a:ext cx="1038363" cy="440204"/>
            <a:chOff x="7860526" y="2433468"/>
            <a:chExt cx="1038363" cy="440204"/>
          </a:xfrm>
        </p:grpSpPr>
        <p:cxnSp>
          <p:nvCxnSpPr>
            <p:cNvPr id="34" name="Connector 34"/>
            <p:cNvCxnSpPr/>
            <p:nvPr/>
          </p:nvCxnSpPr>
          <p:spPr>
            <a:xfrm>
              <a:off x="7860526" y="2433468"/>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8305083" y="2866340"/>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6" name="TextBox 36"/>
          <p:cNvSpPr txBox="1"/>
          <p:nvPr/>
        </p:nvSpPr>
        <p:spPr>
          <a:xfrm>
            <a:off x="1062867" y="3065722"/>
            <a:ext cx="2447925" cy="193415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缅甸政府对医疗器械的监管较为严格，实行许可证制度。</a:t>
            </a:r>
          </a:p>
        </p:txBody>
      </p:sp>
      <p:sp>
        <p:nvSpPr>
          <p:cNvPr id="37" name="TextBox 37"/>
          <p:cNvSpPr txBox="1"/>
          <p:nvPr/>
        </p:nvSpPr>
        <p:spPr>
          <a:xfrm>
            <a:off x="9053162" y="1245013"/>
            <a:ext cx="2447925" cy="22876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进口医疗器械需要获得相关部门的批准和认证，包括CE认证等。</a:t>
            </a:r>
          </a:p>
        </p:txBody>
      </p:sp>
      <p:sp>
        <p:nvSpPr>
          <p:cNvPr id="38" name="TextBox 38"/>
          <p:cNvSpPr txBox="1"/>
          <p:nvPr/>
        </p:nvSpPr>
        <p:spPr>
          <a:xfrm>
            <a:off x="8066398" y="3843528"/>
            <a:ext cx="24479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政府鼓励本土企业发展和创新，提供了一定的政策支持和优惠措施。</a:t>
            </a:r>
          </a:p>
        </p:txBody>
      </p:sp>
      <p:grpSp>
        <p:nvGrpSpPr>
          <p:cNvPr id="39" name="Group 39"/>
          <p:cNvGrpSpPr/>
          <p:nvPr/>
        </p:nvGrpSpPr>
        <p:grpSpPr>
          <a:xfrm>
            <a:off x="454963" y="93878"/>
            <a:ext cx="10641129" cy="914400"/>
            <a:chOff x="454963" y="93878"/>
            <a:chExt cx="10641129" cy="914400"/>
          </a:xfrm>
        </p:grpSpPr>
        <p:sp>
          <p:nvSpPr>
            <p:cNvPr id="40" name="AutoShape 4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TextBox 6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grpSp>
        <p:nvGrpSpPr>
          <p:cNvPr id="61" name="Group 61"/>
          <p:cNvGrpSpPr/>
          <p:nvPr/>
        </p:nvGrpSpPr>
        <p:grpSpPr>
          <a:xfrm>
            <a:off x="3672114" y="2961703"/>
            <a:ext cx="1188615" cy="782652"/>
            <a:chOff x="3672114" y="2961703"/>
            <a:chExt cx="1188615" cy="782652"/>
          </a:xfrm>
        </p:grpSpPr>
        <p:cxnSp>
          <p:nvCxnSpPr>
            <p:cNvPr id="62" name="Connector 6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3" name="Connector 6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市场机遇</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挑战</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市场机遇与挑战</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缅甸医疗器械市场处于快速发展阶段，市场需求不断增长，为国内外企业提供了广阔的市场空间和发展机遇。</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缅甸医疗器械市场竞争激烈，国际知名品牌占据主导地位，本土企业需要加强技术创新和品牌建设，提高市场竞争力。同时，政策法规环境的不确定性和变化也可能对企业经营带来一定的风险和挑战。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缅甸医疗器械法规概述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医疗器械分类</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注册申请流程</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许可制度</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缅甸将医疗器械按照风险等级进行分类，不同类别的医疗器械注册和许可要求不同。</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申请人需向缅甸食品药品监督管理局（MFDA）提交注册申请，包括技术文件、质量管理体系文件等。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获得注册证书后，医疗器械生产、进口商需向MFDA申请生产或进口许可证，方可进行生产或销售。</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医疗器械注册与许可制度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生产、销售和使用监管要求</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医疗器械生产商需建立质量管理体系，确保产品符合相关标准和要求。MFDA会对生产商进行定期检查和监督。</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医疗器械销售商和使用单位需确保所售和使用的医疗器械具有有效的注册证书和许可证，并遵守相关法规和标准。</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医疗器械生产、销售和使用单位需建立不良事件报告和处理制度，及时向MFDA报告和处理相关不良事件。</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生产监管</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销售和使用监管</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不良事件报告和处理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关税政策</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增值税政策</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其他税收政策</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税收和关税政策</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在缅甸销售医疗器械需缴纳增值税，税率根据产品类型和销售额而定。</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缅甸还可能对医疗器械生产、销售和使用单位征收其他税费，如企业所得税、个人所得税等。</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缅甸对进口医疗器械征收一定比例的关税，具体税率根据产品类别和来源国而定。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缅甸重视知识产权保护，对医疗器械相关的专利、商标和版权等提供保护。申请人可向缅甸知识产权局申请相关权利保护。</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知识产权保护</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侵犯他人知识产权的行为将承担法律责任，包括停止侵权行为、赔偿损失等。缅甸法院有权对侵权行为进行审判和裁决。</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侵权责任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知识产权保护及侵权责任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CE认证对缅甸医疗器械的意义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提升产品质量和安全性能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引入国际先进标准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CE认证要求缅甸医疗器械符合欧洲相关法规和标准，从而促使企业提高产品质量和安全性能。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强化风险管理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CE认证要求企业建立完善的风险管理体系，对医疗器械全生命周期进行风险评估和监控，确保产品安全有效。</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提升制造工艺</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为满足CE认证要求，企业需要改进生产工艺和流程，提高产品的一致性和稳定性。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获得CE认证后，缅甸医疗器械可以进入欧洲市场，从而突破国际贸易壁垒，提高企业国际化程度。</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突破贸易壁垒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CE认证是国际公认的医疗器械安全认证标志，获得该认证可以提升企业在国际市场的品牌形象和知名度。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提升品牌形象</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获得CE认证后，缅甸医疗器械企业更容易与国际同行建立合作关系，共同研发新产品和技术。</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促进国际合作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增强企业国际竞争力</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https://d.book118.com/045341004024011044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2024-09-06T07:35:31.554</cp:lastPrinted>
  <dcterms:created xsi:type="dcterms:W3CDTF">2024-09-05T23:35:31Z</dcterms:created>
  <dcterms:modified xsi:type="dcterms:W3CDTF">2024-09-05T23:35:33Z</dcterms:modified>
</cp:coreProperties>
</file>