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svg" ContentType="image/sv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6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image" Target="../media/image3.svg" /><Relationship Id="rId5" Type="http://schemas.openxmlformats.org/officeDocument/2006/relationships/tags" Target="../tags/tag2.xml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jpeg" /><Relationship Id="rId10" Type="http://schemas.openxmlformats.org/officeDocument/2006/relationships/tags" Target="../tags/tag30.xml" /><Relationship Id="rId11" Type="http://schemas.openxmlformats.org/officeDocument/2006/relationships/tags" Target="../tags/tag31.xml" /><Relationship Id="rId12" Type="http://schemas.openxmlformats.org/officeDocument/2006/relationships/tags" Target="../tags/tag32.xml" /><Relationship Id="rId13" Type="http://schemas.openxmlformats.org/officeDocument/2006/relationships/tags" Target="../tags/tag33.xml" /><Relationship Id="rId14" Type="http://schemas.openxmlformats.org/officeDocument/2006/relationships/tags" Target="../tags/tag34.xml" /><Relationship Id="rId15" Type="http://schemas.openxmlformats.org/officeDocument/2006/relationships/tags" Target="../tags/tag3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6.png" /><Relationship Id="rId4" Type="http://schemas.openxmlformats.org/officeDocument/2006/relationships/image" Target="../media/image7.svg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jpeg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9.png" /><Relationship Id="rId4" Type="http://schemas.openxmlformats.org/officeDocument/2006/relationships/image" Target="../media/image10.svg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4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image" Target="../media/image3.svg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B8BEC-9C96-4B1B-B8A1-8883503FA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F70E2-D094-4DC6-99B9-367AAD138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50C51-4CA7-402C-9D0F-E43073F5B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A6818C-79BF-429D-932F-227E475DD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F9496A-030F-4D96-9427-79B88E29A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1D3698-8263-444E-9DEA-DC434FC67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31D4DD-BDCB-4635-B182-843D16D3A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30FA2-3F8D-403B-8FD0-573AC5B4B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64732-8E67-45D4-9ED5-FD3A2799B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DA973-0EE3-4C09-B79A-5A45F4E8B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0175E-93A6-4C6F-8B9B-71D1C9EA0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15" name="图形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4" name="图形 6"/>
          <p:cNvSpPr/>
          <p:nvPr>
            <p:custDataLst>
              <p:tags r:id="rId6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: 形状 6"/>
          <p:cNvSpPr/>
          <p:nvPr>
            <p:custDataLst>
              <p:tags r:id="rId7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: 形状 7"/>
          <p:cNvSpPr/>
          <p:nvPr>
            <p:custDataLst>
              <p:tags r:id="rId8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任意多边形: 形状 8"/>
          <p:cNvSpPr/>
          <p:nvPr>
            <p:custDataLst>
              <p:tags r:id="rId9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任意多边形: 形状 9"/>
          <p:cNvSpPr/>
          <p:nvPr>
            <p:custDataLst>
              <p:tags r:id="rId10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2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13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5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" name="图片 20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3" name="图形 1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24" name="图形 6"/>
          <p:cNvSpPr/>
          <p:nvPr>
            <p:custDataLst>
              <p:tags r:id="rId6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5" name="图片 3" descr="光源1"/>
          <p:cNvSpPr/>
          <p:nvPr>
            <p:custDataLst>
              <p:tags r:id="rId7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6" name="任意多边形 43"/>
          <p:cNvSpPr/>
          <p:nvPr>
            <p:custDataLst>
              <p:tags r:id="rId8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7" name="任意多边形 47"/>
          <p:cNvSpPr/>
          <p:nvPr>
            <p:custDataLst>
              <p:tags r:id="rId9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57000">
                <a:schemeClr val="accent5">
                  <a:alpha val="25000"/>
                </a:schemeClr>
              </a:gs>
              <a:gs pos="0">
                <a:schemeClr val="accent2">
                  <a:alpha val="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任意多边形 51"/>
          <p:cNvSpPr/>
          <p:nvPr>
            <p:custDataLst>
              <p:tags r:id="rId10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7" descr="图片包含 游戏机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17" name="图形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6" name="图形 6"/>
          <p:cNvSpPr/>
          <p:nvPr>
            <p:custDataLst>
              <p:tags r:id="rId6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任意多边形 13"/>
          <p:cNvSpPr/>
          <p:nvPr>
            <p:custDataLst>
              <p:tags r:id="rId7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任意多边形 16"/>
          <p:cNvSpPr/>
          <p:nvPr>
            <p:custDataLst>
              <p:tags r:id="rId8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100000">
                <a:schemeClr val="accent2">
                  <a:alpha val="0"/>
                </a:schemeClr>
              </a:gs>
              <a:gs pos="0">
                <a:schemeClr val="accent1">
                  <a:alpha val="7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19"/>
          <p:cNvSpPr/>
          <p:nvPr>
            <p:custDataLst>
              <p:tags r:id="rId9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23"/>
          <p:cNvSpPr/>
          <p:nvPr>
            <p:custDataLst>
              <p:tags r:id="rId10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5" hasCustomPrompt="1"/>
            <p:custDataLst>
              <p:tags r:id="rId11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4" hasCustomPrompt="1"/>
            <p:custDataLst>
              <p:tags r:id="rId12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" name="椭圆 9"/>
          <p:cNvSpPr/>
          <p:nvPr>
            <p:custDataLst>
              <p:tags r:id="rId13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14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2" name="椭圆 11"/>
          <p:cNvSpPr/>
          <p:nvPr>
            <p:custDataLst>
              <p:tags r:id="rId15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5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图片 1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9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8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12" name="图形 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1" name="图形 6"/>
          <p:cNvSpPr/>
          <p:nvPr>
            <p:custDataLst>
              <p:tags r:id="rId6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任意多边形: 形状 6"/>
          <p:cNvSpPr/>
          <p:nvPr>
            <p:custDataLst>
              <p:tags r:id="rId7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任意多边形: 形状 8"/>
          <p:cNvSpPr/>
          <p:nvPr>
            <p:custDataLst>
              <p:tags r:id="rId8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: 形状 12"/>
          <p:cNvSpPr/>
          <p:nvPr>
            <p:custDataLst>
              <p:tags r:id="rId9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: 形状 13"/>
          <p:cNvSpPr/>
          <p:nvPr>
            <p:custDataLst>
              <p:tags r:id="rId10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黑暗中的灯光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20" Type="http://schemas.openxmlformats.org/officeDocument/2006/relationships/tags" Target="../tags/tag223.xml" /><Relationship Id="rId21" Type="http://schemas.openxmlformats.org/officeDocument/2006/relationships/tags" Target="../tags/tag224.xml" /><Relationship Id="rId22" Type="http://schemas.openxmlformats.org/officeDocument/2006/relationships/tags" Target="../tags/tag225.xml" /><Relationship Id="rId23" Type="http://schemas.openxmlformats.org/officeDocument/2006/relationships/tags" Target="../tags/tag226.xml" /><Relationship Id="rId24" Type="http://schemas.openxmlformats.org/officeDocument/2006/relationships/tags" Target="../tags/tag227.xml" /><Relationship Id="rId25" Type="http://schemas.openxmlformats.org/officeDocument/2006/relationships/tags" Target="../tags/tag228.xml" /><Relationship Id="rId26" Type="http://schemas.openxmlformats.org/officeDocument/2006/relationships/tags" Target="../tags/tag229.xml" /><Relationship Id="rId27" Type="http://schemas.openxmlformats.org/officeDocument/2006/relationships/tags" Target="../tags/tag230.xml" /><Relationship Id="rId28" Type="http://schemas.openxmlformats.org/officeDocument/2006/relationships/tags" Target="../tags/tag231.xml" /><Relationship Id="rId29" Type="http://schemas.openxmlformats.org/officeDocument/2006/relationships/tags" Target="../tags/tag232.xml" /><Relationship Id="rId3" Type="http://schemas.openxmlformats.org/officeDocument/2006/relationships/tags" Target="../tags/tag206.xml" /><Relationship Id="rId30" Type="http://schemas.openxmlformats.org/officeDocument/2006/relationships/tags" Target="../tags/tag233.xml" /><Relationship Id="rId31" Type="http://schemas.openxmlformats.org/officeDocument/2006/relationships/tags" Target="../tags/tag234.xml" /><Relationship Id="rId32" Type="http://schemas.openxmlformats.org/officeDocument/2006/relationships/tags" Target="../tags/tag235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15" Type="http://schemas.openxmlformats.org/officeDocument/2006/relationships/tags" Target="../tags/tag261.xml" /><Relationship Id="rId16" Type="http://schemas.openxmlformats.org/officeDocument/2006/relationships/tags" Target="../tags/tag262.xml" /><Relationship Id="rId17" Type="http://schemas.openxmlformats.org/officeDocument/2006/relationships/tags" Target="../tags/tag263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4322434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1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化学消毒法在医疗废弃物处理中的应用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5"/>
            </p:custDataLst>
          </p:nvPr>
        </p:nvSpPr>
        <p:spPr>
          <a:xfrm>
            <a:off x="4431665" y="65976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5" name="序号"/>
          <p:cNvSpPr txBox="1"/>
          <p:nvPr>
            <p:custDataLst>
              <p:tags r:id="rId6"/>
            </p:custDataLst>
          </p:nvPr>
        </p:nvSpPr>
        <p:spPr>
          <a:xfrm>
            <a:off x="4777105" y="153543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4659630" y="77914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化学消毒法的原理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4" name="矩形 3"/>
          <p:cNvSpPr/>
          <p:nvPr>
            <p:custDataLst>
              <p:tags r:id="rId8"/>
            </p:custDataLst>
          </p:nvPr>
        </p:nvSpPr>
        <p:spPr>
          <a:xfrm>
            <a:off x="4431665" y="257492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9"/>
            </p:custDataLst>
          </p:nvPr>
        </p:nvSpPr>
        <p:spPr>
          <a:xfrm>
            <a:off x="4777105" y="344995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标题"/>
          <p:cNvSpPr txBox="1"/>
          <p:nvPr>
            <p:custDataLst>
              <p:tags r:id="rId10"/>
            </p:custDataLst>
          </p:nvPr>
        </p:nvSpPr>
        <p:spPr>
          <a:xfrm>
            <a:off x="4659630" y="269430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医疗废弃物的处理难点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4431665" y="449008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2" name="序号"/>
          <p:cNvSpPr txBox="1"/>
          <p:nvPr>
            <p:custDataLst>
              <p:tags r:id="rId12"/>
            </p:custDataLst>
          </p:nvPr>
        </p:nvSpPr>
        <p:spPr>
          <a:xfrm>
            <a:off x="4777105" y="536511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标题"/>
          <p:cNvSpPr txBox="1"/>
          <p:nvPr>
            <p:custDataLst>
              <p:tags r:id="rId13"/>
            </p:custDataLst>
          </p:nvPr>
        </p:nvSpPr>
        <p:spPr>
          <a:xfrm>
            <a:off x="4659630" y="460946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化学消毒法在医疗废弃物处理中的应用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41" name="矩形 40"/>
          <p:cNvSpPr/>
          <p:nvPr>
            <p:custDataLst>
              <p:tags r:id="rId14"/>
            </p:custDataLst>
          </p:nvPr>
        </p:nvSpPr>
        <p:spPr>
          <a:xfrm>
            <a:off x="8164830" y="161734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42" name="序号"/>
          <p:cNvSpPr txBox="1"/>
          <p:nvPr>
            <p:custDataLst>
              <p:tags r:id="rId15"/>
            </p:custDataLst>
          </p:nvPr>
        </p:nvSpPr>
        <p:spPr>
          <a:xfrm>
            <a:off x="8509635" y="249301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44" name="标题"/>
          <p:cNvSpPr txBox="1"/>
          <p:nvPr>
            <p:custDataLst>
              <p:tags r:id="rId16"/>
            </p:custDataLst>
          </p:nvPr>
        </p:nvSpPr>
        <p:spPr>
          <a:xfrm>
            <a:off x="8392795" y="173672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化学消毒法的局限性和改进方向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7"/>
            </p:custDataLst>
          </p:nvPr>
        </p:nvSpPr>
        <p:spPr>
          <a:xfrm>
            <a:off x="8164830" y="353250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47" name="序号"/>
          <p:cNvSpPr txBox="1"/>
          <p:nvPr>
            <p:custDataLst>
              <p:tags r:id="rId18"/>
            </p:custDataLst>
          </p:nvPr>
        </p:nvSpPr>
        <p:spPr>
          <a:xfrm>
            <a:off x="8509635" y="440753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49" name="标题"/>
          <p:cNvSpPr txBox="1"/>
          <p:nvPr>
            <p:custDataLst>
              <p:tags r:id="rId19"/>
            </p:custDataLst>
          </p:nvPr>
        </p:nvSpPr>
        <p:spPr>
          <a:xfrm>
            <a:off x="8392795" y="365188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相关法规和标准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5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化学消毒法的原理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化学消毒法的定义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化学消毒法是一种利用化学物质来杀灭病原微生物的方法。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化学消毒剂包括氯气、次氯酸钠、过氧化氢、碘伏等。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化学消毒剂通过破坏病原微生物的细胞结构或干扰其代谢过程，使其失去活性。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化学消毒法适用于医疗废弃物的处理，可以有效地杀灭医疗废弃物中的病原微生物，防止疾病的传播。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消毒剂的种类和作用机制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729866" y="1324857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089439" y="1319530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887013" y="2105263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氧化剂：如次氯酸钠、过氧化氢等，通过氧化作用破坏微生物的细胞结构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429469" y="1324857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4809018" y="1319530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4586615" y="2105263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卤素化合物：如氯仿、碘仿等，通过卤化作用破坏微生物的蛋白质和酶系统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8128406" y="1324857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8527931" y="1319530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20" name="TextBox 2"/>
          <p:cNvSpPr txBox="1"/>
          <p:nvPr>
            <p:custDataLst>
              <p:tags r:id="rId10"/>
            </p:custDataLst>
          </p:nvPr>
        </p:nvSpPr>
        <p:spPr>
          <a:xfrm>
            <a:off x="8285552" y="2105263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醇类：如乙醇、异丙醇等，通过渗透作用破坏微生物的细胞膜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11"/>
            </p:custDataLst>
          </p:nvPr>
        </p:nvSpPr>
        <p:spPr>
          <a:xfrm>
            <a:off x="729200" y="3965718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2"/>
            </p:custDataLst>
          </p:nvPr>
        </p:nvSpPr>
        <p:spPr>
          <a:xfrm>
            <a:off x="1088773" y="3960391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3"/>
            </p:custDataLst>
          </p:nvPr>
        </p:nvSpPr>
        <p:spPr>
          <a:xfrm>
            <a:off x="886347" y="4746124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酚类：如苯酚、甲酚等，通过使蛋白质变性、凝固来杀死微生物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4"/>
            </p:custDataLst>
          </p:nvPr>
        </p:nvSpPr>
        <p:spPr>
          <a:xfrm>
            <a:off x="4428803" y="3965718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5"/>
            </p:custDataLst>
          </p:nvPr>
        </p:nvSpPr>
        <p:spPr>
          <a:xfrm>
            <a:off x="4808352" y="3960391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6"/>
            </p:custDataLst>
          </p:nvPr>
        </p:nvSpPr>
        <p:spPr>
          <a:xfrm>
            <a:off x="4585949" y="4746124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季铵盐类：如苯扎氯铵、苯扎溴铵等，通过破坏微生物的细胞膜来杀死微生物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6" name="矩形 35"/>
          <p:cNvSpPr/>
          <p:nvPr>
            <p:custDataLst>
              <p:tags r:id="rId17"/>
            </p:custDataLst>
          </p:nvPr>
        </p:nvSpPr>
        <p:spPr>
          <a:xfrm>
            <a:off x="8127740" y="3965718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0" name="矩形 39"/>
          <p:cNvSpPr/>
          <p:nvPr>
            <p:custDataLst>
              <p:tags r:id="rId18"/>
            </p:custDataLst>
          </p:nvPr>
        </p:nvSpPr>
        <p:spPr>
          <a:xfrm>
            <a:off x="8527265" y="3960391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4" name="TextBox 2"/>
          <p:cNvSpPr txBox="1"/>
          <p:nvPr>
            <p:custDataLst>
              <p:tags r:id="rId19"/>
            </p:custDataLst>
          </p:nvPr>
        </p:nvSpPr>
        <p:spPr>
          <a:xfrm>
            <a:off x="8284886" y="4746124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双胍类：如氯己定、碘己定等，通过与微生物的蛋白质结合来杀死微生物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消毒剂的选择标准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1363145" y="1319530"/>
            <a:ext cx="4194774" cy="21894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1367992" y="1320222"/>
            <a:ext cx="4194774" cy="218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611037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消毒效果：能够有效杀灭医疗废弃物中的病原微生物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6622192" y="1319530"/>
            <a:ext cx="4194774" cy="21894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6627731" y="1320222"/>
            <a:ext cx="4194774" cy="21894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6871469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安全性：对人体和环境无毒无害，不会造成二次污染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1363145" y="4059497"/>
            <a:ext cx="4194774" cy="21894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1367992" y="4060189"/>
            <a:ext cx="4194774" cy="21894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161034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稳定性：在储存和使用过程中不易分解，保持消毒效果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622192" y="4059497"/>
            <a:ext cx="4194774" cy="21894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627731" y="4060189"/>
            <a:ext cx="4194774" cy="21894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687008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经济性：价格合理，易于获取和储存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5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医疗废弃物的处理难点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医疗废弃物的分类和特点</a:t>
            </a:r>
            <a:endParaRPr lang="zh-CN" altLang="en-US"/>
          </a:p>
        </p:txBody>
      </p:sp>
      <p:sp>
        <p:nvSpPr>
          <p:cNvPr id="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189355" y="2181543"/>
            <a:ext cx="608693" cy="177025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05230" y="4154488"/>
            <a:ext cx="579001" cy="15897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4"/>
            </p:custDataLst>
          </p:nvPr>
        </p:nvSpPr>
        <p:spPr>
          <a:xfrm>
            <a:off x="699135" y="2760028"/>
            <a:ext cx="1589729" cy="239914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5"/>
            </p:custDataLst>
          </p:nvPr>
        </p:nvSpPr>
        <p:spPr>
          <a:xfrm flipV="1">
            <a:off x="608330" y="2304733"/>
            <a:ext cx="1770258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99135" y="3207703"/>
            <a:ext cx="1589729" cy="1554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医疗废弃物分为感染性、病理性、损伤性、药物性、化学性五大类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32985" y="2180908"/>
            <a:ext cx="608693" cy="177144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47590" y="4154488"/>
            <a:ext cx="579001" cy="15897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9"/>
            </p:custDataLst>
          </p:nvPr>
        </p:nvSpPr>
        <p:spPr>
          <a:xfrm>
            <a:off x="4342765" y="2760028"/>
            <a:ext cx="1589729" cy="239914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10"/>
            </p:custDataLst>
          </p:nvPr>
        </p:nvSpPr>
        <p:spPr>
          <a:xfrm flipV="1">
            <a:off x="4251325" y="2304733"/>
            <a:ext cx="1771446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42130" y="3200718"/>
            <a:ext cx="1590322" cy="15671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病理性废弃物：如手术切除的组织、病理切片等，可能含有致病物质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54165" y="2208213"/>
            <a:ext cx="608693" cy="177025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9405" y="4179888"/>
            <a:ext cx="579001" cy="159032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4"/>
            </p:custDataLst>
          </p:nvPr>
        </p:nvSpPr>
        <p:spPr>
          <a:xfrm>
            <a:off x="6163310" y="2786063"/>
            <a:ext cx="1590322" cy="239854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5"/>
            </p:custDataLst>
          </p:nvPr>
        </p:nvSpPr>
        <p:spPr>
          <a:xfrm flipV="1">
            <a:off x="6073140" y="2331403"/>
            <a:ext cx="1770258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3945" y="3226753"/>
            <a:ext cx="1589729" cy="15671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损伤性废弃物：如针头、刀片等，可能造成物理损伤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26410" y="4163378"/>
            <a:ext cx="579001" cy="15897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10535" y="2190433"/>
            <a:ext cx="608693" cy="177025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9"/>
            </p:custDataLst>
          </p:nvPr>
        </p:nvSpPr>
        <p:spPr>
          <a:xfrm>
            <a:off x="2520950" y="2768283"/>
            <a:ext cx="1589729" cy="239914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20"/>
            </p:custDataLst>
          </p:nvPr>
        </p:nvSpPr>
        <p:spPr>
          <a:xfrm flipV="1">
            <a:off x="2430145" y="2313623"/>
            <a:ext cx="1770258" cy="85157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20950" y="3203893"/>
            <a:ext cx="1589729" cy="15772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感染性废弃物：如血液、体液、组织等，可能含有病原微生物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75345" y="2208213"/>
            <a:ext cx="608693" cy="177025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7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90585" y="4179888"/>
            <a:ext cx="579001" cy="159032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1" name="任意多边形 25"/>
          <p:cNvSpPr/>
          <p:nvPr>
            <p:custDataLst>
              <p:tags r:id="rId24"/>
            </p:custDataLst>
          </p:nvPr>
        </p:nvSpPr>
        <p:spPr>
          <a:xfrm>
            <a:off x="7985125" y="2786063"/>
            <a:ext cx="1590322" cy="239854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2" name="任意多边形 26"/>
          <p:cNvSpPr/>
          <p:nvPr>
            <p:custDataLst>
              <p:tags r:id="rId25"/>
            </p:custDataLst>
          </p:nvPr>
        </p:nvSpPr>
        <p:spPr>
          <a:xfrm flipV="1">
            <a:off x="7894320" y="2331403"/>
            <a:ext cx="1770258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85125" y="3219133"/>
            <a:ext cx="1589729" cy="15822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药物性废弃物：如过期药品、废弃疫苗等，可能对人体产生不良影响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41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87330" y="2208213"/>
            <a:ext cx="608693" cy="177025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2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403205" y="4179888"/>
            <a:ext cx="579001" cy="159032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3" name="任意多边形 25"/>
          <p:cNvSpPr/>
          <p:nvPr>
            <p:custDataLst>
              <p:tags r:id="rId29"/>
            </p:custDataLst>
          </p:nvPr>
        </p:nvSpPr>
        <p:spPr>
          <a:xfrm>
            <a:off x="9897110" y="2786063"/>
            <a:ext cx="1590322" cy="239854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4" name="任意多边形 26"/>
          <p:cNvSpPr/>
          <p:nvPr>
            <p:custDataLst>
              <p:tags r:id="rId30"/>
            </p:custDataLst>
          </p:nvPr>
        </p:nvSpPr>
        <p:spPr>
          <a:xfrm flipV="1">
            <a:off x="9806940" y="2331403"/>
            <a:ext cx="1770258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97745" y="3224848"/>
            <a:ext cx="1589729" cy="15707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化学性废弃物：如化学试剂、消毒剂等，可能对人体产生化学伤害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32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医疗废弃物处理现状和难点分析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33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871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0498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医疗废弃物种类繁多，包括感染性、放射性、化学性等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437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2977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医疗废弃物处理不当，可能对环境和人类健康造成危害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543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084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医疗废弃物处理技术要求高，需要专业的设备和技术支持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65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190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医疗废弃物处理成本高，需要政府和社会各界的支持和投入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医疗废弃物处理中的安全问题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医疗废弃物的处理需要遵循相关的法律法规和标准，以确保安全处理。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医疗废弃物中含有大量病原体和化学物质，处理不当可能导致疾病传播和环境污染。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医疗废弃物的处理需要专业的设备和技术，以确保安全处理。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医疗废弃物的处理需要加强监管，以确保安全处理。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5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化学消毒法在医疗废弃物处理中的应用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https://d.book118.com/045343224343011102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6"/>
  <p:tag name="KSO_WM_UNIT_TYPE" val="b"/>
  <p:tag name="KSO_WM_UNIT_USESOURCEFORMAT_APPLY" val="0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5*l_h_i*1_1_1"/>
  <p:tag name="KSO_WM_UNIT_INDEX" val="1_1_1"/>
  <p:tag name="KSO_WM_UNIT_LAYERLEVEL" val="1_1_1"/>
  <p:tag name="KSO_WM_UNIT_LINE_FORE_SCHEMECOLOR_INDEX" val="6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2"/>
  <p:tag name="KSO_WM_UNIT_INDEX" val="1_1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5*l_h_i*1_2_1"/>
  <p:tag name="KSO_WM_UNIT_INDEX" val="1_2_1"/>
  <p:tag name="KSO_WM_UNIT_LAYERLEVEL" val="1_1_1"/>
  <p:tag name="KSO_WM_UNIT_LINE_FORE_SCHEMECOLOR_INDEX" val="6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2"/>
  <p:tag name="KSO_WM_UNIT_INDEX" val="1_2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5*l_h_i*1_3_1"/>
  <p:tag name="KSO_WM_UNIT_INDEX" val="1_3_1"/>
  <p:tag name="KSO_WM_UNIT_LAYERLEVEL" val="1_1_1"/>
  <p:tag name="KSO_WM_UNIT_LINE_FORE_SCHEMECOLOR_INDEX" val="6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2"/>
  <p:tag name="KSO_WM_UNIT_INDEX" val="1_3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5*l_h_i*1_4_1"/>
  <p:tag name="KSO_WM_UNIT_INDEX" val="1_4_1"/>
  <p:tag name="KSO_WM_UNIT_LAYERLEVEL" val="1_1_1"/>
  <p:tag name="KSO_WM_UNIT_LINE_FORE_SCHEMECOLOR_INDEX" val="6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2"/>
  <p:tag name="KSO_WM_UNIT_INDEX" val="1_4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5*l_h_i*1_5_1"/>
  <p:tag name="KSO_WM_UNIT_INDEX" val="1_5_1"/>
  <p:tag name="KSO_WM_UNIT_LAYERLEVEL" val="1_1_1"/>
  <p:tag name="KSO_WM_UNIT_LINE_FORE_SCHEMECOLOR_INDEX" val="6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2"/>
  <p:tag name="KSO_WM_UNIT_INDEX" val="1_5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TEMPLATE_CATEGORY" val="custom"/>
  <p:tag name="KSO_WM_TEMPLATE_INDEX" val="2023027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1_3"/>
  <p:tag name="KSO_WM_UNIT_INDEX" val="1_1_3"/>
  <p:tag name="KSO_WM_UNIT_LAYERLEVEL" val="1_1_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1_4"/>
  <p:tag name="KSO_WM_UNIT_INDEX" val="1_1_4"/>
  <p:tag name="KSO_WM_UNIT_LAYERLEVEL" val="1_1_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1_1"/>
  <p:tag name="KSO_WM_UNIT_INDEX" val="1_1_1"/>
  <p:tag name="KSO_WM_UNIT_LAYERLEVEL" val="1_1_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1_2"/>
  <p:tag name="KSO_WM_UNIT_INDEX" val="1_1_2"/>
  <p:tag name="KSO_WM_UNIT_LAYERLEVEL" val="1_1_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3_3"/>
  <p:tag name="KSO_WM_UNIT_INDEX" val="1_3_3"/>
  <p:tag name="KSO_WM_UNIT_LAYERLEVEL" val="1_1_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3_4"/>
  <p:tag name="KSO_WM_UNIT_INDEX" val="1_3_4"/>
  <p:tag name="KSO_WM_UNIT_LAYERLEVEL" val="1_1_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3_1"/>
  <p:tag name="KSO_WM_UNIT_INDEX" val="1_3_1"/>
  <p:tag name="KSO_WM_UNIT_LAYERLEVEL" val="1_1_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3_2"/>
  <p:tag name="KSO_WM_UNIT_INDEX" val="1_3_2"/>
  <p:tag name="KSO_WM_UNIT_LAYERLEVEL" val="1_1_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4_3"/>
  <p:tag name="KSO_WM_UNIT_INDEX" val="1_4_3"/>
  <p:tag name="KSO_WM_UNIT_LAYERLEVEL" val="1_1_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4_4"/>
  <p:tag name="KSO_WM_UNIT_INDEX" val="1_4_4"/>
  <p:tag name="KSO_WM_UNIT_LAYERLEVEL" val="1_1_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4_1"/>
  <p:tag name="KSO_WM_UNIT_INDEX" val="1_4_1"/>
  <p:tag name="KSO_WM_UNIT_LAYERLEVEL" val="1_1_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4_2"/>
  <p:tag name="KSO_WM_UNIT_INDEX" val="1_4_2"/>
  <p:tag name="KSO_WM_UNIT_LAYERLEVEL" val="1_1_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2_4"/>
  <p:tag name="KSO_WM_UNIT_INDEX" val="1_2_4"/>
  <p:tag name="KSO_WM_UNIT_LAYERLEVEL" val="1_1_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2_3"/>
  <p:tag name="KSO_WM_UNIT_INDEX" val="1_2_3"/>
  <p:tag name="KSO_WM_UNIT_LAYERLEVEL" val="1_1_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2_1"/>
  <p:tag name="KSO_WM_UNIT_INDEX" val="1_2_1"/>
  <p:tag name="KSO_WM_UNIT_LAYERLEVEL" val="1_1_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2_2"/>
  <p:tag name="KSO_WM_UNIT_INDEX" val="1_2_2"/>
  <p:tag name="KSO_WM_UNIT_LAYERLEVEL" val="1_1_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5_3"/>
  <p:tag name="KSO_WM_UNIT_INDEX" val="1_5_3"/>
  <p:tag name="KSO_WM_UNIT_LAYERLEVEL" val="1_1_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5_4"/>
  <p:tag name="KSO_WM_UNIT_INDEX" val="1_5_4"/>
  <p:tag name="KSO_WM_UNIT_LAYERLEVEL" val="1_1_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5_1"/>
  <p:tag name="KSO_WM_UNIT_INDEX" val="1_5_1"/>
  <p:tag name="KSO_WM_UNIT_LAYERLEVEL" val="1_1_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5_2"/>
  <p:tag name="KSO_WM_UNIT_INDEX" val="1_5_2"/>
  <p:tag name="KSO_WM_UNIT_LAYERLEVEL" val="1_1_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6_3"/>
  <p:tag name="KSO_WM_UNIT_INDEX" val="1_6_3"/>
  <p:tag name="KSO_WM_UNIT_LAYERLEVEL" val="1_1_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6_4"/>
  <p:tag name="KSO_WM_UNIT_INDEX" val="1_6_4"/>
  <p:tag name="KSO_WM_UNIT_LAYERLEVEL" val="1_1_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6_1"/>
  <p:tag name="KSO_WM_UNIT_INDEX" val="1_6_1"/>
  <p:tag name="KSO_WM_UNIT_LAYERLEVEL" val="1_1_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6_2"/>
  <p:tag name="KSO_WM_UNIT_INDEX" val="1_6_2"/>
  <p:tag name="KSO_WM_UNIT_LAYERLEVEL" val="1_1_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5.xml><?xml version="1.0" encoding="utf-8"?>
<p:tagLst xmlns:p="http://schemas.openxmlformats.org/presentationml/2006/main">
  <p:tag name="KSO_WM_TEMPLATE_CATEGORY" val="custom"/>
  <p:tag name="KSO_WM_TEMPLATE_INDEX" val="20230273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6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化学消毒法在医疗废弃物处理中的应用</vt:lpstr>
      <vt:lpstr>目录</vt:lpstr>
      <vt:lpstr>化学消毒法的原理</vt:lpstr>
      <vt:lpstr>化学消毒法的定义</vt:lpstr>
      <vt:lpstr>消毒剂的种类和作用机制</vt:lpstr>
      <vt:lpstr>消毒剂的选择标准</vt:lpstr>
      <vt:lpstr>医疗废弃物的处理难点</vt:lpstr>
      <vt:lpstr>医疗废弃物的分类和特点</vt:lpstr>
      <vt:lpstr>医疗废弃物处理现状和难点分析</vt:lpstr>
      <vt:lpstr>医疗废弃物处理中的安全问题</vt:lpstr>
      <vt:lpstr>化学消毒法在医疗废弃物处理中的应用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2024-09-12T03:07:35.540</cp:lastPrinted>
  <dcterms:created xsi:type="dcterms:W3CDTF">2024-09-11T19:07:35Z</dcterms:created>
  <dcterms:modified xsi:type="dcterms:W3CDTF">2024-09-11T19:07:38Z</dcterms:modified>
</cp:coreProperties>
</file>