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E7643C7-114E-4806-B000-0FCC8CAE8C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6A192A-C4E4-4DA2-A1BD-DFF86375E4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5D67BCD-1D6A-4600-BE44-AE74956D84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7C82684-3F72-45EC-9C32-3D6953254F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C0C7DC1-C56E-4BC7-83C4-8C54102771D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182B67B-42BA-45FF-8FA1-465EBED2E2E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88709F6-1B8C-42DA-928E-FD0272F2DA5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3B5A5F4-E89E-49D7-90B0-E57671FDAF4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F78A86-8935-42E0-97D7-634E1F478F8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888F32-09F6-4D49-9F56-AC830A6C34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5AE3B4-AFEB-44B2-A947-A6EA61DE69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46003241154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EPC总承包项目组织结构的案例分析</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2024-01-20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EPC总承包项目概述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组织结构类型及特点分析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案例分析：某EPC总承包项目组织结构实践</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组织结构变革与优化策略探讨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挑战与对策建议</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结论与展望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引言</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5381" r="15381"/>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分析EPC总承包项目组织结构的优势和不足</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探讨EPC总承包项目组织结构在实际应用中的效果</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提出改进和优化EPC总承包项目组织结构的建议</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821867" y="3896294"/>
            <a:ext cx="2573020" cy="2567940"/>
          </a:xfrm>
          <a:custGeom>
            <a:rect l="l" t="t" r="r" b="b"/>
            <a:pathLst>
              <a:path w="110" h="110">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4362496" y="5185660"/>
            <a:ext cx="908728" cy="0"/>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6118543" y="5185660"/>
            <a:ext cx="1756048" cy="0"/>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flipH="1" flipV="1">
            <a:off x="6101402" y="3472461"/>
            <a:ext cx="0" cy="654844"/>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flipH="1" flipV="1">
            <a:off x="4912508" y="3912538"/>
            <a:ext cx="494998" cy="363089"/>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V="1">
            <a:off x="6740069" y="3998248"/>
            <a:ext cx="501771" cy="242369"/>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3160139" y="4638125"/>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820875" y="2921071"/>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594450" y="2268841"/>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192587" y="2921071"/>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339" y="4638125"/>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8325" y="4638125"/>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分析结果和讨论</a:t>
            </a:r>
          </a:p>
        </p:txBody>
      </p:sp>
      <p:sp>
        <p:nvSpPr>
          <p:cNvPr id="14" name="TextBox 14"/>
          <p:cNvSpPr txBox="1"/>
          <p:nvPr/>
        </p:nvSpPr>
        <p:spPr>
          <a:xfrm>
            <a:off x="971766" y="2377910"/>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案例分析对象的选择及背景介绍</a:t>
            </a:r>
          </a:p>
        </p:txBody>
      </p:sp>
      <p:sp>
        <p:nvSpPr>
          <p:cNvPr id="15" name="TextBox 15"/>
          <p:cNvSpPr txBox="1"/>
          <p:nvPr/>
        </p:nvSpPr>
        <p:spPr>
          <a:xfrm>
            <a:off x="4807262" y="1101076"/>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EPC总承包项目的基本概念和组织结构类型</a:t>
            </a:r>
          </a:p>
        </p:txBody>
      </p:sp>
      <p:sp>
        <p:nvSpPr>
          <p:cNvPr id="16" name="TextBox 16"/>
          <p:cNvSpPr txBox="1"/>
          <p:nvPr/>
        </p:nvSpPr>
        <p:spPr>
          <a:xfrm>
            <a:off x="8445647" y="2446258"/>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案例分析的方法和过程</a:t>
            </a:r>
          </a:p>
        </p:txBody>
      </p:sp>
      <p:sp>
        <p:nvSpPr>
          <p:cNvPr id="17" name="TextBox 17"/>
          <p:cNvSpPr txBox="1"/>
          <p:nvPr/>
        </p:nvSpPr>
        <p:spPr>
          <a:xfrm>
            <a:off x="9210378" y="4554638"/>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结论和建议</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
        <p:nvSpPr>
          <p:cNvPr id="40" name="TextBox 40"/>
          <p:cNvSpPr txBox="1"/>
          <p:nvPr/>
        </p:nvSpPr>
        <p:spPr>
          <a:xfrm>
            <a:off x="5654863" y="2517610"/>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01</a:t>
            </a:r>
          </a:p>
        </p:txBody>
      </p:sp>
      <p:sp>
        <p:nvSpPr>
          <p:cNvPr id="41" name="TextBox 41"/>
          <p:cNvSpPr txBox="1"/>
          <p:nvPr/>
        </p:nvSpPr>
        <p:spPr>
          <a:xfrm>
            <a:off x="7272801" y="3169840"/>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03</a:t>
            </a:r>
          </a:p>
        </p:txBody>
      </p:sp>
      <p:sp>
        <p:nvSpPr>
          <p:cNvPr id="42" name="TextBox 42"/>
          <p:cNvSpPr txBox="1"/>
          <p:nvPr/>
        </p:nvSpPr>
        <p:spPr>
          <a:xfrm>
            <a:off x="3901089" y="3169840"/>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02</a:t>
            </a:r>
          </a:p>
        </p:txBody>
      </p:sp>
      <p:sp>
        <p:nvSpPr>
          <p:cNvPr id="43" name="TextBox 43"/>
          <p:cNvSpPr txBox="1"/>
          <p:nvPr/>
        </p:nvSpPr>
        <p:spPr>
          <a:xfrm>
            <a:off x="3240353" y="4886894"/>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04</a:t>
            </a:r>
          </a:p>
        </p:txBody>
      </p:sp>
      <p:sp>
        <p:nvSpPr>
          <p:cNvPr id="44" name="TextBox 44"/>
          <p:cNvSpPr txBox="1"/>
          <p:nvPr/>
        </p:nvSpPr>
        <p:spPr>
          <a:xfrm>
            <a:off x="8077553" y="4886894"/>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05</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EPC总承包项目概述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定义</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EPC（Engineering, Procurement, Construction）总承包模式是指承包商负责工程项目的设计、采购、施工、试运行等全过程的服务。</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设计与施工紧密结合</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EPC总承包商在设计阶段就考虑施工的可行性和经济性，有利于优化设计方案，提高项目整体效益。</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缩短建设周期</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EPC总承包商可统筹安排设计、采购、施工等各个环节，有利于缩短建设周期，提高项目投资回报。</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单一责任主体</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EPC总承包商对项目的设计、采购、施工全面负责，降低了业主的管理风险。</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EPC总承包定义与特点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某大型工业项目，业主为追求高效益和缩短建设周期，采用EPC总承包模式进行建设。</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该项目总投资数十亿元，包括多个子项目和众多单项工程，涉及多个专业领域和技术难题。</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项目背景及规模</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项目规模</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项目背景</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992337" y="2672075"/>
            <a:ext cx="2207272" cy="22072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76903" y="1099688"/>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7334724" y="1099688"/>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04</a:t>
            </a:r>
          </a:p>
        </p:txBody>
      </p:sp>
      <p:sp>
        <p:nvSpPr>
          <p:cNvPr id="5" name="TextBox 5"/>
          <p:cNvSpPr txBox="1"/>
          <p:nvPr/>
        </p:nvSpPr>
        <p:spPr>
          <a:xfrm>
            <a:off x="7334724" y="2964493"/>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05</a:t>
            </a:r>
          </a:p>
        </p:txBody>
      </p:sp>
      <p:sp>
        <p:nvSpPr>
          <p:cNvPr id="6" name="TextBox 6"/>
          <p:cNvSpPr txBox="1"/>
          <p:nvPr/>
        </p:nvSpPr>
        <p:spPr>
          <a:xfrm>
            <a:off x="7334724" y="4921535"/>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06</a:t>
            </a:r>
          </a:p>
        </p:txBody>
      </p:sp>
      <p:sp>
        <p:nvSpPr>
          <p:cNvPr id="7" name="TextBox 7"/>
          <p:cNvSpPr txBox="1"/>
          <p:nvPr/>
        </p:nvSpPr>
        <p:spPr>
          <a:xfrm>
            <a:off x="376903" y="4921535"/>
            <a:ext cx="4410075"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950" b="1">
                <a:solidFill>
                  <a:schemeClr val="accent1">
                    <a:alpha val="100000"/>
                  </a:schemeClr>
                </a:solidFill>
                <a:latin typeface="Microsoft Yahei"/>
                <a:ea typeface="Microsoft Yahei"/>
                <a:cs typeface="Microsoft Yahei"/>
              </a:rPr>
              <a:t>03</a:t>
            </a:r>
          </a:p>
        </p:txBody>
      </p:sp>
      <p:sp>
        <p:nvSpPr>
          <p:cNvPr id="8" name="TextBox 8"/>
          <p:cNvSpPr txBox="1"/>
          <p:nvPr/>
        </p:nvSpPr>
        <p:spPr>
          <a:xfrm>
            <a:off x="376903" y="2964493"/>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02</a:t>
            </a:r>
          </a:p>
        </p:txBody>
      </p:sp>
      <p:sp>
        <p:nvSpPr>
          <p:cNvPr id="9" name="TextBox 9"/>
          <p:cNvSpPr txBox="1"/>
          <p:nvPr/>
        </p:nvSpPr>
        <p:spPr>
          <a:xfrm>
            <a:off x="376903"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项目目标：确保项目按时竣工，实现设计功能，满足业主的生产和运营需求，追求高品质和低成本。</a:t>
            </a:r>
          </a:p>
        </p:txBody>
      </p:sp>
      <p:sp>
        <p:nvSpPr>
          <p:cNvPr id="10" name="TextBox 10"/>
          <p:cNvSpPr txBox="1"/>
          <p:nvPr/>
        </p:nvSpPr>
        <p:spPr>
          <a:xfrm>
            <a:off x="376903"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项目要求</a:t>
            </a:r>
          </a:p>
        </p:txBody>
      </p:sp>
      <p:sp>
        <p:nvSpPr>
          <p:cNvPr id="11" name="TextBox 11"/>
          <p:cNvSpPr txBox="1"/>
          <p:nvPr/>
        </p:nvSpPr>
        <p:spPr>
          <a:xfrm>
            <a:off x="376903"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严格遵守国家法律法规和行业规范，确保项目的合法性和安全性；</a:t>
            </a:r>
          </a:p>
        </p:txBody>
      </p:sp>
      <p:sp>
        <p:nvSpPr>
          <p:cNvPr id="12" name="TextBox 12"/>
          <p:cNvSpPr txBox="1"/>
          <p:nvPr/>
        </p:nvSpPr>
        <p:spPr>
          <a:xfrm>
            <a:off x="7334724"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优化设计方案，提高项目的经济效益和社会效益；</a:t>
            </a:r>
          </a:p>
        </p:txBody>
      </p:sp>
      <p:sp>
        <p:nvSpPr>
          <p:cNvPr id="13" name="TextBox 13"/>
          <p:cNvSpPr txBox="1"/>
          <p:nvPr/>
        </p:nvSpPr>
        <p:spPr>
          <a:xfrm>
            <a:off x="7334724"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加强项目管理，确保项目的进度、质量、成本等目标得以实现；</a:t>
            </a:r>
          </a:p>
        </p:txBody>
      </p:sp>
      <p:sp>
        <p:nvSpPr>
          <p:cNvPr id="14" name="TextBox 14"/>
          <p:cNvSpPr txBox="1"/>
          <p:nvPr/>
        </p:nvSpPr>
        <p:spPr>
          <a:xfrm>
            <a:off x="7334724"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加强与业主的沟通和协调，确保项目的顺利实施和交付。</a:t>
            </a:r>
          </a:p>
        </p:txBody>
      </p:sp>
      <p:sp>
        <p:nvSpPr>
          <p:cNvPr id="15" name="Freeform 15"/>
          <p:cNvSpPr/>
          <p:nvPr/>
        </p:nvSpPr>
        <p:spPr>
          <a:xfrm>
            <a:off x="5496912" y="3176650"/>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项目目标与要求</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组织结构类型及特点分析</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特点</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直线制组织结构是最简单的组织形式，它的特点是组织中的各级行政单位，从上到下实行垂直领导，下属部门只接受一个上级的指令，各级主管负责人对所属单位的一切问题负责。</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2476" r="12476"/>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优点</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结构比较简单，责任与职权明确。</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缺点</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在组织规模较大的情况下，所有管理职能都集中由一个人承担，是比较困难的；部门间协调差。</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直线制组织结构</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特点</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采用按职能分工实行专业化的管理办法来代替直线制的全能式管理。</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优点</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各职能机构在自己业务范围内可以向下级下达命令和指示，直接指挥下属。</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缺点</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多头领导，不利于组织的统一指挥；不易于建立健全的责任制。</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职能制组织结构</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事业部制组织结构</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在总公司领导下设立多个事业部，各事业部有各自独立的产品或市场，在经营管理上有较强的自主性，实行独立核算，是一种分权式管理结构。</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优点</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具有高度的稳定性，又有良好的适应性；有利于最高领导层摆脱日常行政事务和直接管理具体经营工作的繁杂事务。</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缺点</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管理机构多，管理人员比重大，对事业部经理要求高；事业部间或与公司原销售部门间可能发生抢单内耗，协调也较困难。</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特点</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特点</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既有按职能划分的垂直领导系统，又有按产品（项目）划分的横向领导关系的结构。</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优点</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灵活性、适应性强；有利于把组织垂直联系与横向联系更好地组合起来，加强各职能部门之间的协作。</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缺点</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稳定性较差；实行条件较高。</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矩阵制组织结构</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https://d.book118.com/046003241154010050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2024-09-16T02:22:28.959</cp:lastPrinted>
  <dcterms:created xsi:type="dcterms:W3CDTF">2024-09-15T18:22:28Z</dcterms:created>
  <dcterms:modified xsi:type="dcterms:W3CDTF">2024-09-15T18:22:31Z</dcterms:modified>
</cp:coreProperties>
</file>