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1D0076-FDB6-4F41-9A0A-5ED5B7AE5B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C8F484-ACE9-4943-A503-4578F144BE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09FDB5-98E7-4A50-A31D-CEDF895914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77D987-F06C-4355-9630-42578A116F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438BEB1-F01B-4FE8-84D9-5C589F35DA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50B23A3-9944-408B-9F8A-8CBE95D2F0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C9E7835-D6B2-4271-A9F2-CE7F24AF70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7E7670-DBC6-4D05-A544-3A6F823829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DFBE5D-C09D-431D-9CC0-D2D33C3452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82C73E-0567-4500-86A8-E32093BEAF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CA9F2C-153F-40AF-9CF4-ADB2106657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6011014004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设备管理的设备运行成本管理与成本控制策略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设备运行成本管理概述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设备运行成本构成分析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设备运行成本控制策略制定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设备运行成本优化措施探讨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设备运行成本管理体系建设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设备运行成本管理实践案例分析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设备运行成本管理概述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设备运行成本定义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设备运行成本是指设备在正常运行过程中所产生的直接和间接费用，包括能源消耗、维护保养、人员操作、故障停机等各方面的支出。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设备运行成本分类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根据成本性质，设备运行成本可分为固定成本和变动成本。固定成本主要包括设备折旧、保险费用等，而变动成本则包括能源消耗、维修费用、操作人员工资等随设备运行时间和状态而变化的费用。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设备运行成本定义与分类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3179" b="1317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042" r="104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设备运行成本管理重要性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提升企业竞争力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通过降低设备运行成本，企业可以提高产品质量和生产效率，从而在市场竞争中占据优势。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实现可持续发展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降低设备运行成本有助于减少资源浪费和环境污染，推动企业实现绿色、可持续发展。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提高设备管理水平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设备运行成本管理是企业设备管理的重要组成部分，通过强化成本管理，可以提高设备管理水平，保障设备安全、稳定运行。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405020"/>
            <a:ext cx="460057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管理目标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96603" y="1890788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设备运行成本管理的目标是在保证设备正常运行的前提下，通过科学、合理的管理手段降低设备运行成本，提高企业经济效益。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46698" y="1405020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合理性原则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46698" y="1866404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根据设备实际情况和运行需求，制定合理的成本管理方案。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3037215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管理原则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96603" y="3547367"/>
            <a:ext cx="44196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设备运行成本管理应遵循以下原则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46698" y="3037215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经济性原则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46698" y="3547367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在保障设备正常运行的前提下，尽可能降低设备运行成本。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96603" y="4632977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全面性原则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96603" y="5155321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对设备运行过程中的所有成本进行全面管理，不遗漏任何一项费用。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46698" y="4632977"/>
            <a:ext cx="473392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预防为主原则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46698" y="5155321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注重设备维护保养和预防性维修，减少故障停机时间和维修费用。</a:t>
            </a:r>
          </a:p>
        </p:txBody>
      </p:sp>
      <p:sp>
        <p:nvSpPr>
          <p:cNvPr id="20" name="Freeform 20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设备运行成本管理目标与原则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设备运行成本构成分析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071464" y="927003"/>
            <a:ext cx="9419070" cy="5265503"/>
          </a:xfrm>
          <a:custGeom>
            <a:rect l="l" t="t" r="r" b="b"/>
            <a:pathLst>
              <a:path w="625" h="495">
                <a:moveTo>
                  <a:pt x="0" y="455"/>
                </a:moveTo>
                <a:lnTo>
                  <a:pt x="117" y="455"/>
                </a:lnTo>
                <a:lnTo>
                  <a:pt x="117" y="378"/>
                </a:lnTo>
                <a:lnTo>
                  <a:pt x="117" y="337"/>
                </a:lnTo>
                <a:lnTo>
                  <a:pt x="158" y="337"/>
                </a:lnTo>
                <a:lnTo>
                  <a:pt x="235" y="337"/>
                </a:lnTo>
                <a:lnTo>
                  <a:pt x="235" y="260"/>
                </a:lnTo>
                <a:lnTo>
                  <a:pt x="235" y="219"/>
                </a:lnTo>
                <a:lnTo>
                  <a:pt x="276" y="219"/>
                </a:lnTo>
                <a:lnTo>
                  <a:pt x="353" y="219"/>
                </a:lnTo>
                <a:lnTo>
                  <a:pt x="353" y="142"/>
                </a:lnTo>
                <a:lnTo>
                  <a:pt x="353" y="101"/>
                </a:lnTo>
                <a:lnTo>
                  <a:pt x="394" y="101"/>
                </a:lnTo>
                <a:lnTo>
                  <a:pt x="495" y="101"/>
                </a:lnTo>
                <a:lnTo>
                  <a:pt x="568" y="29"/>
                </a:lnTo>
                <a:lnTo>
                  <a:pt x="560" y="21"/>
                </a:lnTo>
                <a:lnTo>
                  <a:pt x="593" y="10"/>
                </a:lnTo>
                <a:lnTo>
                  <a:pt x="625" y="0"/>
                </a:lnTo>
                <a:lnTo>
                  <a:pt x="615" y="32"/>
                </a:lnTo>
                <a:lnTo>
                  <a:pt x="604" y="65"/>
                </a:lnTo>
                <a:lnTo>
                  <a:pt x="596" y="57"/>
                </a:lnTo>
                <a:lnTo>
                  <a:pt x="512" y="142"/>
                </a:lnTo>
                <a:lnTo>
                  <a:pt x="394" y="142"/>
                </a:lnTo>
                <a:lnTo>
                  <a:pt x="394" y="219"/>
                </a:lnTo>
                <a:lnTo>
                  <a:pt x="394" y="260"/>
                </a:lnTo>
                <a:lnTo>
                  <a:pt x="353" y="260"/>
                </a:lnTo>
                <a:lnTo>
                  <a:pt x="276" y="260"/>
                </a:lnTo>
                <a:lnTo>
                  <a:pt x="276" y="337"/>
                </a:lnTo>
                <a:lnTo>
                  <a:pt x="276" y="378"/>
                </a:lnTo>
                <a:lnTo>
                  <a:pt x="235" y="378"/>
                </a:lnTo>
                <a:lnTo>
                  <a:pt x="158" y="378"/>
                </a:lnTo>
                <a:lnTo>
                  <a:pt x="158" y="455"/>
                </a:lnTo>
                <a:lnTo>
                  <a:pt x="158" y="495"/>
                </a:lnTo>
                <a:lnTo>
                  <a:pt x="117" y="495"/>
                </a:lnTo>
                <a:lnTo>
                  <a:pt x="0" y="495"/>
                </a:lnTo>
                <a:lnTo>
                  <a:pt x="0" y="455"/>
                </a:ln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  <a:lumMod val="40000"/>
                  <a:lumOff val="6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212425" y="26677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8522661" y="2674162"/>
            <a:ext cx="0" cy="1059826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486155" y="28031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flipH="1">
            <a:off x="7682370" y="3015782"/>
            <a:ext cx="367566" cy="347027"/>
          </a:xfrm>
          <a:custGeom>
            <a:rect l="l" t="t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440775" y="3915508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6751011" y="3921937"/>
            <a:ext cx="0" cy="1059826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5714505" y="4050959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78650" y="51442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4988886" y="5150662"/>
            <a:ext cx="0" cy="1059826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AutoShape 12"/>
          <p:cNvSpPr/>
          <p:nvPr/>
        </p:nvSpPr>
        <p:spPr>
          <a:xfrm>
            <a:off x="3952380" y="52796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908809" y="4245412"/>
            <a:ext cx="367665" cy="367665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146684" y="5474137"/>
            <a:ext cx="367665" cy="367665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设备购置费用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5222881" y="5436037"/>
            <a:ext cx="2541428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设备原价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971715" y="4184077"/>
            <a:ext cx="2541428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运费和保险费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8736929" y="2936302"/>
            <a:ext cx="2541428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进口设备关税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2228086" y="3512222"/>
            <a:ext cx="2381737" cy="806572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设备运输过程中的运费和保险费。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027453" y="2264447"/>
            <a:ext cx="2381737" cy="806572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对于进口设备，需要支付相应的关税。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454963" y="4740947"/>
            <a:ext cx="2381737" cy="806572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购买或自制设备时所支出的全部费用。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24" b="24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其他运行费用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如设备运行中的润滑油、冷却液等消耗品费用。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燃料动力费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设备运行消耗的燃料和动力费用。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操作和维护设备所需的人工费用。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设备运行费用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日常维护费用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设备日常保养和维修所需的费用。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大修费用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设备定期大修或故障维修所需的费用。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备件费用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设备维护所需的备件和易损件费用。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设备维护费用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直线折旧法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按照设备原价和预计使用年限平均计算每年的折旧费用。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加速折旧法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在设备使用初期计提较多折旧，以后年度逐年递减。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其他折旧方法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根据设备特性和实际情况，可采用其他合理的折旧方法。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设备折旧费用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设备运行成本控制策略制定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通过定期的设备检查和维护，确保设备处于良好状态，减少故障发生的可能性，从而降低维修和更换成本。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定期检查和维护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利用先进的监测和诊断技术，实时跟踪设备状态，预测潜在故障，提前采取维护措施，避免生产中断和成本增加。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预测性维护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对老旧设备进行升级或改造，提高设备效率和性能，降低能耗和维修成本。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设备升级和改造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8125" r="812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预防性控制策略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https://d.book118.com/046011014004010044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2024-09-12T04:25:48.229</cp:lastPrinted>
  <dcterms:created xsi:type="dcterms:W3CDTF">2024-09-11T20:25:48Z</dcterms:created>
  <dcterms:modified xsi:type="dcterms:W3CDTF">2024-09-11T20:25:50Z</dcterms:modified>
</cp:coreProperties>
</file>