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848175E-087F-4EE9-BCE7-8A11551EAF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10A24A-6C7E-4E77-93CC-AF2B755B3D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9DBE351-B0ED-4028-9F45-577A1A0337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61F2E62-B67E-4104-AB13-4D609BBF7A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E327C2B-A512-4C27-B94C-25CF1414C56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168B4E4-A571-4611-918A-3CA97168652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B10E670-6E2A-4681-A658-50BC25064B6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382A3D-4FB9-41EC-B0F6-CA0AA600E1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089D7A-B654-4D46-BB7C-2F1785C399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946390-3434-49B1-BC32-7BC8F50CDD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83E492-9A25-48F0-ABC3-632F345A89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6043150154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0963" y="1262441"/>
            <a:ext cx="5916930" cy="1682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chemeClr val="accent3">
                    <a:alpha val="100000"/>
                  </a:schemeClr>
                </a:solidFill>
                <a:latin typeface="Microsoft Yahei"/>
                <a:ea typeface="Microsoft Yahei"/>
                <a:cs typeface="Microsoft Yahei"/>
              </a:rPr>
              <a:t>管理学的基本特点</a:t>
            </a:r>
          </a:p>
        </p:txBody>
      </p:sp>
      <p:sp>
        <p:nvSpPr>
          <p:cNvPr id="3" name="TextBox 3"/>
          <p:cNvSpPr txBox="1"/>
          <p:nvPr/>
        </p:nvSpPr>
        <p:spPr>
          <a:xfrm>
            <a:off x="1075644" y="4600025"/>
            <a:ext cx="2802255" cy="3867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575" b="1">
                <a:solidFill>
                  <a:srgbClr val="000000">
                    <a:alpha val="100000"/>
                  </a:srgbClr>
                </a:solidFill>
                <a:latin typeface="Microsoft Yahei"/>
                <a:ea typeface="Microsoft Yahei"/>
                <a:cs typeface="Microsoft Yahei"/>
              </a:rPr>
              <a:t>汇报人：XX</a:t>
            </a:r>
          </a:p>
        </p:txBody>
      </p:sp>
      <p:sp>
        <p:nvSpPr>
          <p:cNvPr id="4" name="TextBox 4"/>
          <p:cNvSpPr txBox="1"/>
          <p:nvPr/>
        </p:nvSpPr>
        <p:spPr>
          <a:xfrm>
            <a:off x="1075644" y="5059885"/>
            <a:ext cx="2802255" cy="3867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575" b="1">
                <a:solidFill>
                  <a:srgbClr val="FFFFFF">
                    <a:alpha val="100000"/>
                  </a:srgbClr>
                </a:solidFill>
                <a:latin typeface="Microsoft Yahei"/>
                <a:ea typeface="Microsoft Yahei"/>
                <a:cs typeface="Microsoft Yahei"/>
              </a:rPr>
              <a:t>2024-01-06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908996" y="2708076"/>
            <a:ext cx="1424940" cy="2472026"/>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1875"/>
              </a:spcBef>
            </a:pPr>
            <a:r>
              <a:rPr lang="en-US" sz="4950" b="1">
                <a:solidFill>
                  <a:schemeClr val="accent3">
                    <a:alpha val="100000"/>
                  </a:schemeClr>
                </a:solidFill>
                <a:latin typeface="Microsoft Yahei"/>
                <a:ea typeface="Microsoft Yahei"/>
                <a:cs typeface="Microsoft Yahei"/>
              </a:rPr>
              <a:t>目录</a:t>
            </a:r>
          </a:p>
        </p:txBody>
      </p:sp>
      <p:sp>
        <p:nvSpPr>
          <p:cNvPr id="4" name="TextBox 4"/>
          <p:cNvSpPr txBox="1"/>
          <p:nvPr/>
        </p:nvSpPr>
        <p:spPr>
          <a:xfrm>
            <a:off x="4153412" y="2708076"/>
            <a:ext cx="678180" cy="1586865"/>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900">
                <a:solidFill>
                  <a:srgbClr val="FFFFFF">
                    <a:alpha val="100000"/>
                  </a:srgbClr>
                </a:solidFill>
                <a:latin typeface="Microsoft Yahei"/>
                <a:ea typeface="Microsoft Yahei"/>
                <a:cs typeface="Microsoft Yahei"/>
              </a:rPr>
              <a:t>CONTENTS</a:t>
            </a:r>
          </a:p>
        </p:txBody>
      </p:sp>
      <p:sp>
        <p:nvSpPr>
          <p:cNvPr id="5" name="TextBox 5"/>
          <p:cNvSpPr txBox="1"/>
          <p:nvPr/>
        </p:nvSpPr>
        <p:spPr>
          <a:xfrm>
            <a:off x="6937946" y="930592"/>
            <a:ext cx="4507230"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管理学概述</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管理学的基本概念</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管理学的基本职能</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管理学的基本原则</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管理学的基本方法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管理学概述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283" b="2283"/>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管理学的定义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管理学是一门研究组织、领导、协调和控制等管理活动的学科，旨在提高组织的效率和效果。</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管理学涉及的领域广泛，包括组织行为学、人力资源管理、战略管理、市场营销管理等多个方面。</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管理学的重要性</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管理学是现代社会和经济发展的重要支撑，它为企业、政府和非营利组织等各类组织提供了有效的管理工具和方法，帮助组织实现目标。</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管理学的理论和实践有助于提高个人的领导力和团队协作能力，促进组织的稳定和可持续发展。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2552" r="22552"/>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管理学的发展经历了古典管理理论、行为科学理论、管理丛林和当代管理理论等多个阶段。</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古典管理理论强调科学管理、组织结构和效率，行为科学理论关注人性、激励和领导力，管理丛林阶段出现了多种管理理论和方法，当代管理理论则强调创新、变革和全球化。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管理学的发展历程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管理学的基本概念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计划</a:t>
              </a:r>
            </a:p>
          </p:txBody>
        </p:sp>
      </p:grpSp>
      <p:sp>
        <p:nvSpPr>
          <p:cNvPr id="24" name="Freeform 2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2215756" y="1566343"/>
            <a:ext cx="2043574" cy="4455417"/>
            <a:chOff x="2215756" y="1566343"/>
            <a:chExt cx="2043574" cy="4455417"/>
          </a:xfrm>
        </p:grpSpPr>
        <p:sp>
          <p:nvSpPr>
            <p:cNvPr id="27" name="Freeform 27"/>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 name="Group 31"/>
          <p:cNvGrpSpPr/>
          <p:nvPr/>
        </p:nvGrpSpPr>
        <p:grpSpPr>
          <a:xfrm>
            <a:off x="1171292" y="2749588"/>
            <a:ext cx="2088928" cy="2088928"/>
            <a:chOff x="1171292" y="2749588"/>
            <a:chExt cx="2088928" cy="2088928"/>
          </a:xfrm>
        </p:grpSpPr>
        <p:sp>
          <p:nvSpPr>
            <p:cNvPr id="32" name="AutoShape 32"/>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1797656" y="3303419"/>
            <a:ext cx="931450" cy="924116"/>
            <a:chOff x="1797656" y="3303419"/>
            <a:chExt cx="931450" cy="924116"/>
          </a:xfrm>
        </p:grpSpPr>
        <p:sp>
          <p:nvSpPr>
            <p:cNvPr id="34" name="Freeform 34"/>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计划是管理的基本职能之一，它涉及到确定组织的目标、制定实现目标的战略和行动计划，以及为实施这些计划而进行的资源分配。</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计划有助于组织成员明确自己的工作方向和目标，减少工作中的盲目性和浪费，提高工作效率和效果。</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计划是组织实现战略目标的重要手段，它有助于组织在复杂多变的环境中保持稳定和有序。</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计划可以通过各种形式表现出来，如长期规划、中期计划、短期安排等，根据组织的需要和实际情况进行制定和调整。</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708618" y="1676039"/>
            <a:ext cx="776002" cy="766477"/>
            <a:chOff x="5708618" y="1676039"/>
            <a:chExt cx="776002" cy="766477"/>
          </a:xfrm>
        </p:grpSpPr>
        <p:sp>
          <p:nvSpPr>
            <p:cNvPr id="3" name="TextBox 3"/>
            <p:cNvSpPr txBox="1"/>
            <p:nvPr/>
          </p:nvSpPr>
          <p:spPr>
            <a:xfrm>
              <a:off x="5708618" y="1676039"/>
              <a:ext cx="776002" cy="766477"/>
            </a:xfrm>
            <a:prstGeom prst="rect">
              <a:avLst/>
            </a:prstGeom>
          </p:spPr>
          <p:txBody>
            <a:bodyPr vert="horz" wrap="none" lIns="121920" tIns="60960" rIns="121920" bIns="6096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100">
                  <a:solidFill>
                    <a:schemeClr val="lt1">
                      <a:alpha val="100000"/>
                    </a:schemeClr>
                  </a:solidFill>
                  <a:latin typeface="微软雅黑"/>
                  <a:ea typeface="微软雅黑"/>
                  <a:cs typeface="微软雅黑"/>
                </a:rPr>
                <a:t>输入</a:t>
              </a:r>
            </a:p>
            <a:p>
              <a:pPr algn="ctr">
                <a:lnSpc>
                  <a:spcPct val="80000"/>
                </a:lnSpc>
              </a:pPr>
              <a:r>
                <a:rPr lang="en-US" sz="2100">
                  <a:solidFill>
                    <a:schemeClr val="lt1">
                      <a:alpha val="100000"/>
                    </a:schemeClr>
                  </a:solidFill>
                  <a:latin typeface="微软雅黑"/>
                  <a:ea typeface="微软雅黑"/>
                  <a:cs typeface="微软雅黑"/>
                </a:rPr>
                <a:t>标题</a:t>
              </a:r>
            </a:p>
          </p:txBody>
        </p:sp>
      </p:grpSp>
      <p:grpSp>
        <p:nvGrpSpPr>
          <p:cNvPr id="4" name="Group 4"/>
          <p:cNvGrpSpPr/>
          <p:nvPr/>
        </p:nvGrpSpPr>
        <p:grpSpPr>
          <a:xfrm>
            <a:off x="5290916" y="2839646"/>
            <a:ext cx="1569720" cy="1569720"/>
            <a:chOff x="5290916" y="2839646"/>
            <a:chExt cx="1569720" cy="1569720"/>
          </a:xfrm>
        </p:grpSpPr>
        <p:sp>
          <p:nvSpPr>
            <p:cNvPr id="5" name="AutoShape 5"/>
            <p:cNvSpPr/>
            <p:nvPr/>
          </p:nvSpPr>
          <p:spPr>
            <a:xfrm>
              <a:off x="5290916" y="2839646"/>
              <a:ext cx="1569720" cy="1569720"/>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687823" y="3272081"/>
              <a:ext cx="767048" cy="70418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6996028" y="2992432"/>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5424910" y="1427204"/>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471779" y="1765908"/>
            <a:ext cx="124968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02</a:t>
            </a:r>
          </a:p>
        </p:txBody>
      </p:sp>
      <p:sp>
        <p:nvSpPr>
          <p:cNvPr id="10" name="AutoShape 10"/>
          <p:cNvSpPr/>
          <p:nvPr/>
        </p:nvSpPr>
        <p:spPr>
          <a:xfrm>
            <a:off x="2955487" y="2992432"/>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955487" y="3331136"/>
            <a:ext cx="222123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01</a:t>
            </a:r>
          </a:p>
        </p:txBody>
      </p:sp>
      <p:sp>
        <p:nvSpPr>
          <p:cNvPr id="12" name="AutoShape 12"/>
          <p:cNvSpPr/>
          <p:nvPr/>
        </p:nvSpPr>
        <p:spPr>
          <a:xfrm rot="5400000">
            <a:off x="5426875" y="4565772"/>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471779" y="4904476"/>
            <a:ext cx="124968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04</a:t>
            </a:r>
          </a:p>
        </p:txBody>
      </p:sp>
      <p:sp>
        <p:nvSpPr>
          <p:cNvPr id="14" name="TextBox 14"/>
          <p:cNvSpPr txBox="1"/>
          <p:nvPr/>
        </p:nvSpPr>
        <p:spPr>
          <a:xfrm>
            <a:off x="6996028" y="3331136"/>
            <a:ext cx="222123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03</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a:t>
              </a:r>
            </a:p>
          </p:txBody>
        </p:sp>
      </p:grpSp>
      <p:sp>
        <p:nvSpPr>
          <p:cNvPr id="37" name="TextBox 37"/>
          <p:cNvSpPr txBox="1"/>
          <p:nvPr/>
        </p:nvSpPr>
        <p:spPr>
          <a:xfrm>
            <a:off x="522745"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alpha val="100000"/>
                  </a:schemeClr>
                </a:solidFill>
                <a:latin typeface="Microsoft Yahei"/>
                <a:ea typeface="Microsoft Yahei"/>
                <a:cs typeface="Microsoft Yahei"/>
              </a:rPr>
              <a:t>组织是管理的重要职能之一，它涉及到对组织内各种资源进行整合、配置和安排，以实现组织的目标和任务。</a:t>
            </a:r>
          </a:p>
        </p:txBody>
      </p:sp>
      <p:sp>
        <p:nvSpPr>
          <p:cNvPr id="38" name="TextBox 38"/>
          <p:cNvSpPr txBox="1"/>
          <p:nvPr/>
        </p:nvSpPr>
        <p:spPr>
          <a:xfrm>
            <a:off x="522745"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alpha val="100000"/>
                  </a:schemeClr>
                </a:solidFill>
                <a:latin typeface="Microsoft Yahei"/>
                <a:ea typeface="Microsoft Yahei"/>
                <a:cs typeface="Microsoft Yahei"/>
              </a:rPr>
              <a:t>组织不仅包括正式的组织结构，还包括组织的文化、价值观、行为规范等非正式的组织要素，这些要素对组织成员的行为和态度产生着深远的影响。</a:t>
            </a:r>
          </a:p>
        </p:txBody>
      </p:sp>
      <p:sp>
        <p:nvSpPr>
          <p:cNvPr id="39" name="TextBox 39"/>
          <p:cNvSpPr txBox="1"/>
          <p:nvPr/>
        </p:nvSpPr>
        <p:spPr>
          <a:xfrm>
            <a:off x="6996028"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alpha val="100000"/>
                  </a:schemeClr>
                </a:solidFill>
                <a:latin typeface="Microsoft Yahei"/>
                <a:ea typeface="Microsoft Yahei"/>
                <a:cs typeface="Microsoft Yahei"/>
              </a:rPr>
              <a:t>组织还需要根据环境的变化和组织的发展需要进行调整和创新，以保持组织的活力和竞争力。</a:t>
            </a:r>
          </a:p>
        </p:txBody>
      </p:sp>
      <p:sp>
        <p:nvSpPr>
          <p:cNvPr id="40" name="TextBox 40"/>
          <p:cNvSpPr txBox="1"/>
          <p:nvPr/>
        </p:nvSpPr>
        <p:spPr>
          <a:xfrm>
            <a:off x="6996028"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alpha val="100000"/>
                  </a:schemeClr>
                </a:solidFill>
                <a:latin typeface="Microsoft Yahei"/>
                <a:ea typeface="Microsoft Yahei"/>
                <a:cs typeface="Microsoft Yahei"/>
              </a:rPr>
              <a:t>组织需要设计合理的结构、明确各部门的职责和权力、建立有效的沟通协调机制等，以确保组织的正常运转。</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领导</a:t>
              </a:r>
            </a:p>
          </p:txBody>
        </p:sp>
      </p:grpSp>
      <p:sp>
        <p:nvSpPr>
          <p:cNvPr id="24" name="AutoShape 24"/>
          <p:cNvSpPr/>
          <p:nvPr/>
        </p:nvSpPr>
        <p:spPr>
          <a:xfrm>
            <a:off x="1080100" y="1846792"/>
            <a:ext cx="10176933" cy="67098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flipV="1">
            <a:off x="1824109" y="2746375"/>
            <a:ext cx="406400" cy="349251"/>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flipV="1">
            <a:off x="4491109" y="2746375"/>
            <a:ext cx="406400" cy="349251"/>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flipV="1">
            <a:off x="7291459" y="2746375"/>
            <a:ext cx="404283" cy="349251"/>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flipV="1">
            <a:off x="10076993" y="2746375"/>
            <a:ext cx="406400" cy="349251"/>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1109" y="3095626"/>
            <a:ext cx="2600876" cy="50331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3375626" y="3095626"/>
            <a:ext cx="2667000" cy="50331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193162" y="3095626"/>
            <a:ext cx="2600876" cy="50331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8931875" y="3095626"/>
            <a:ext cx="2618599" cy="50331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358817" y="1865842"/>
            <a:ext cx="642408" cy="642408"/>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702259" y="1856317"/>
            <a:ext cx="641985" cy="641985"/>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7172608" y="1866265"/>
            <a:ext cx="641985" cy="6419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9959200" y="1866265"/>
            <a:ext cx="641985" cy="641985"/>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7" name="Group 37"/>
          <p:cNvGrpSpPr/>
          <p:nvPr/>
        </p:nvGrpSpPr>
        <p:grpSpPr>
          <a:xfrm>
            <a:off x="681109" y="3095626"/>
            <a:ext cx="2600876" cy="490334"/>
            <a:chOff x="681109" y="3095626"/>
            <a:chExt cx="2600876" cy="490334"/>
          </a:xfrm>
        </p:grpSpPr>
        <p:sp>
          <p:nvSpPr>
            <p:cNvPr id="38" name="TextBox 38"/>
            <p:cNvSpPr txBox="1"/>
            <p:nvPr/>
          </p:nvSpPr>
          <p:spPr>
            <a:xfrm>
              <a:off x="681109" y="3095626"/>
              <a:ext cx="260087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01</a:t>
              </a:r>
            </a:p>
          </p:txBody>
        </p:sp>
      </p:grpSp>
      <p:grpSp>
        <p:nvGrpSpPr>
          <p:cNvPr id="39" name="Group 39"/>
          <p:cNvGrpSpPr/>
          <p:nvPr/>
        </p:nvGrpSpPr>
        <p:grpSpPr>
          <a:xfrm>
            <a:off x="681109" y="3729400"/>
            <a:ext cx="2600876" cy="2374592"/>
            <a:chOff x="681109" y="3729400"/>
            <a:chExt cx="2600876" cy="2374592"/>
          </a:xfrm>
        </p:grpSpPr>
        <p:sp>
          <p:nvSpPr>
            <p:cNvPr id="40" name="TextBox 40"/>
            <p:cNvSpPr txBox="1"/>
            <p:nvPr/>
          </p:nvSpPr>
          <p:spPr>
            <a:xfrm>
              <a:off x="681109" y="3729400"/>
              <a:ext cx="2600876" cy="237459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领导是管理的重要职能之一，它涉及到引导和影响组织成员的行为和态度，以实现组织的目标和任务。</a:t>
              </a:r>
            </a:p>
          </p:txBody>
        </p:sp>
      </p:grpSp>
      <p:grpSp>
        <p:nvGrpSpPr>
          <p:cNvPr id="41" name="Group 41"/>
          <p:cNvGrpSpPr/>
          <p:nvPr/>
        </p:nvGrpSpPr>
        <p:grpSpPr>
          <a:xfrm>
            <a:off x="3393871" y="3095626"/>
            <a:ext cx="2600876" cy="490334"/>
            <a:chOff x="3393871" y="3095626"/>
            <a:chExt cx="2600876" cy="490334"/>
          </a:xfrm>
        </p:grpSpPr>
        <p:sp>
          <p:nvSpPr>
            <p:cNvPr id="42" name="TextBox 42"/>
            <p:cNvSpPr txBox="1"/>
            <p:nvPr/>
          </p:nvSpPr>
          <p:spPr>
            <a:xfrm>
              <a:off x="3393871" y="3095626"/>
              <a:ext cx="260087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02</a:t>
              </a:r>
            </a:p>
          </p:txBody>
        </p:sp>
      </p:grpSp>
      <p:grpSp>
        <p:nvGrpSpPr>
          <p:cNvPr id="43" name="Group 43"/>
          <p:cNvGrpSpPr/>
          <p:nvPr/>
        </p:nvGrpSpPr>
        <p:grpSpPr>
          <a:xfrm>
            <a:off x="3393871" y="3729400"/>
            <a:ext cx="2600876" cy="2374592"/>
            <a:chOff x="3393871" y="3729400"/>
            <a:chExt cx="2600876" cy="2374592"/>
          </a:xfrm>
        </p:grpSpPr>
        <p:sp>
          <p:nvSpPr>
            <p:cNvPr id="44" name="TextBox 44"/>
            <p:cNvSpPr txBox="1"/>
            <p:nvPr/>
          </p:nvSpPr>
          <p:spPr>
            <a:xfrm>
              <a:off x="3393871" y="3729400"/>
              <a:ext cx="2600876" cy="237459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领导者需要具备良好的沟通、协调、激励等能力，能够有效地引导和促进组织成员的参与和支持。</a:t>
              </a:r>
            </a:p>
          </p:txBody>
        </p:sp>
      </p:grpSp>
      <p:grpSp>
        <p:nvGrpSpPr>
          <p:cNvPr id="45" name="Group 45"/>
          <p:cNvGrpSpPr/>
          <p:nvPr/>
        </p:nvGrpSpPr>
        <p:grpSpPr>
          <a:xfrm>
            <a:off x="6168567" y="3095626"/>
            <a:ext cx="2600876" cy="490334"/>
            <a:chOff x="6168567" y="3095626"/>
            <a:chExt cx="2600876" cy="490334"/>
          </a:xfrm>
        </p:grpSpPr>
        <p:sp>
          <p:nvSpPr>
            <p:cNvPr id="46" name="TextBox 46"/>
            <p:cNvSpPr txBox="1"/>
            <p:nvPr/>
          </p:nvSpPr>
          <p:spPr>
            <a:xfrm>
              <a:off x="6168567" y="3095626"/>
              <a:ext cx="260087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03</a:t>
              </a:r>
            </a:p>
          </p:txBody>
        </p:sp>
      </p:grpSp>
      <p:grpSp>
        <p:nvGrpSpPr>
          <p:cNvPr id="47" name="Group 47"/>
          <p:cNvGrpSpPr/>
          <p:nvPr/>
        </p:nvGrpSpPr>
        <p:grpSpPr>
          <a:xfrm>
            <a:off x="6168567" y="3729400"/>
            <a:ext cx="2600876" cy="2374592"/>
            <a:chOff x="6168567" y="3729400"/>
            <a:chExt cx="2600876" cy="2374592"/>
          </a:xfrm>
        </p:grpSpPr>
        <p:sp>
          <p:nvSpPr>
            <p:cNvPr id="48" name="TextBox 48"/>
            <p:cNvSpPr txBox="1"/>
            <p:nvPr/>
          </p:nvSpPr>
          <p:spPr>
            <a:xfrm>
              <a:off x="6168567" y="3729400"/>
              <a:ext cx="2600876" cy="237459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领导者还需要根据环境的变化和组织的发展需要进行自我调整和创新，以保持领导的有效性和适应性。</a:t>
              </a:r>
            </a:p>
          </p:txBody>
        </p:sp>
      </p:grpSp>
      <p:grpSp>
        <p:nvGrpSpPr>
          <p:cNvPr id="49" name="Group 49"/>
          <p:cNvGrpSpPr/>
          <p:nvPr/>
        </p:nvGrpSpPr>
        <p:grpSpPr>
          <a:xfrm>
            <a:off x="8931875" y="3095626"/>
            <a:ext cx="2600876" cy="490334"/>
            <a:chOff x="8931875" y="3095626"/>
            <a:chExt cx="2600876" cy="490334"/>
          </a:xfrm>
        </p:grpSpPr>
        <p:sp>
          <p:nvSpPr>
            <p:cNvPr id="50" name="TextBox 50"/>
            <p:cNvSpPr txBox="1"/>
            <p:nvPr/>
          </p:nvSpPr>
          <p:spPr>
            <a:xfrm>
              <a:off x="8931875" y="3095626"/>
              <a:ext cx="260087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04</a:t>
              </a:r>
            </a:p>
          </p:txBody>
        </p:sp>
      </p:grpSp>
      <p:grpSp>
        <p:nvGrpSpPr>
          <p:cNvPr id="51" name="Group 51"/>
          <p:cNvGrpSpPr/>
          <p:nvPr/>
        </p:nvGrpSpPr>
        <p:grpSpPr>
          <a:xfrm>
            <a:off x="8931875" y="3729400"/>
            <a:ext cx="2600876" cy="2374592"/>
            <a:chOff x="8931875" y="3729400"/>
            <a:chExt cx="2600876" cy="2374592"/>
          </a:xfrm>
        </p:grpSpPr>
        <p:sp>
          <p:nvSpPr>
            <p:cNvPr id="52" name="TextBox 52"/>
            <p:cNvSpPr txBox="1"/>
            <p:nvPr/>
          </p:nvSpPr>
          <p:spPr>
            <a:xfrm>
              <a:off x="8931875" y="3729400"/>
              <a:ext cx="2600876" cy="237459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领导不仅包括正式的领导职位和权力，还包括领导者的个人魅力、影响力等非正式的因素，这些因素对组织的凝聚力和发展产生着重要的影响。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96324" y="1798767"/>
            <a:ext cx="2754316" cy="64698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642414" y="1798767"/>
            <a:ext cx="2708226" cy="646984"/>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01</a:t>
            </a:r>
            <a:endParaRPr lang="en-US" sz="1100"/>
          </a:p>
        </p:txBody>
      </p:sp>
      <p:sp>
        <p:nvSpPr>
          <p:cNvPr id="4" name="Freeform 4"/>
          <p:cNvSpPr/>
          <p:nvPr/>
        </p:nvSpPr>
        <p:spPr>
          <a:xfrm>
            <a:off x="1810403" y="1798767"/>
            <a:ext cx="559947" cy="562395"/>
          </a:xfrm>
          <a:custGeom>
            <a:rect l="l" t="t" r="r" b="b"/>
            <a:pathLst>
              <a:path w="85" h="85">
                <a:moveTo>
                  <a:pt x="80" y="53"/>
                </a:moveTo>
                <a:cubicBezTo>
                  <a:pt x="80" y="80"/>
                  <a:pt x="80" y="80"/>
                  <a:pt x="80" y="80"/>
                </a:cubicBezTo>
                <a:cubicBezTo>
                  <a:pt x="80" y="83"/>
                  <a:pt x="78" y="85"/>
                  <a:pt x="74" y="85"/>
                </a:cubicBezTo>
                <a:cubicBezTo>
                  <a:pt x="10" y="85"/>
                  <a:pt x="10" y="85"/>
                  <a:pt x="10" y="85"/>
                </a:cubicBezTo>
                <a:cubicBezTo>
                  <a:pt x="7" y="85"/>
                  <a:pt x="5" y="83"/>
                  <a:pt x="5" y="80"/>
                </a:cubicBezTo>
                <a:cubicBezTo>
                  <a:pt x="5" y="53"/>
                  <a:pt x="5" y="53"/>
                  <a:pt x="5" y="53"/>
                </a:cubicBezTo>
                <a:cubicBezTo>
                  <a:pt x="9" y="54"/>
                  <a:pt x="13" y="55"/>
                  <a:pt x="17" y="56"/>
                </a:cubicBezTo>
                <a:cubicBezTo>
                  <a:pt x="17" y="60"/>
                  <a:pt x="17" y="60"/>
                  <a:pt x="17" y="60"/>
                </a:cubicBezTo>
                <a:cubicBezTo>
                  <a:pt x="20" y="60"/>
                  <a:pt x="20" y="60"/>
                  <a:pt x="20" y="60"/>
                </a:cubicBezTo>
                <a:cubicBezTo>
                  <a:pt x="20" y="68"/>
                  <a:pt x="20" y="68"/>
                  <a:pt x="20" y="68"/>
                </a:cubicBezTo>
                <a:cubicBezTo>
                  <a:pt x="27" y="68"/>
                  <a:pt x="27" y="68"/>
                  <a:pt x="27" y="68"/>
                </a:cubicBezTo>
                <a:cubicBezTo>
                  <a:pt x="27" y="60"/>
                  <a:pt x="27" y="60"/>
                  <a:pt x="27" y="60"/>
                </a:cubicBezTo>
                <a:cubicBezTo>
                  <a:pt x="30" y="60"/>
                  <a:pt x="30" y="60"/>
                  <a:pt x="30" y="60"/>
                </a:cubicBezTo>
                <a:cubicBezTo>
                  <a:pt x="30" y="57"/>
                  <a:pt x="30" y="57"/>
                  <a:pt x="30" y="57"/>
                </a:cubicBezTo>
                <a:cubicBezTo>
                  <a:pt x="38" y="58"/>
                  <a:pt x="46" y="58"/>
                  <a:pt x="54" y="57"/>
                </a:cubicBezTo>
                <a:cubicBezTo>
                  <a:pt x="54" y="60"/>
                  <a:pt x="54" y="60"/>
                  <a:pt x="54" y="60"/>
                </a:cubicBezTo>
                <a:cubicBezTo>
                  <a:pt x="57" y="60"/>
                  <a:pt x="57" y="60"/>
                  <a:pt x="57" y="60"/>
                </a:cubicBezTo>
                <a:cubicBezTo>
                  <a:pt x="57" y="68"/>
                  <a:pt x="57" y="68"/>
                  <a:pt x="57" y="68"/>
                </a:cubicBezTo>
                <a:cubicBezTo>
                  <a:pt x="63" y="68"/>
                  <a:pt x="63" y="68"/>
                  <a:pt x="63" y="68"/>
                </a:cubicBezTo>
                <a:cubicBezTo>
                  <a:pt x="63" y="60"/>
                  <a:pt x="63" y="60"/>
                  <a:pt x="63" y="60"/>
                </a:cubicBezTo>
                <a:cubicBezTo>
                  <a:pt x="66" y="60"/>
                  <a:pt x="66" y="60"/>
                  <a:pt x="66" y="60"/>
                </a:cubicBezTo>
                <a:cubicBezTo>
                  <a:pt x="66" y="56"/>
                  <a:pt x="66" y="56"/>
                  <a:pt x="66" y="56"/>
                </a:cubicBezTo>
                <a:cubicBezTo>
                  <a:pt x="71" y="55"/>
                  <a:pt x="75" y="54"/>
                  <a:pt x="80" y="53"/>
                </a:cubicBezTo>
                <a:close/>
                <a:moveTo>
                  <a:pt x="31" y="0"/>
                </a:moveTo>
                <a:cubicBezTo>
                  <a:pt x="54" y="0"/>
                  <a:pt x="54" y="0"/>
                  <a:pt x="54" y="0"/>
                </a:cubicBezTo>
                <a:cubicBezTo>
                  <a:pt x="58" y="0"/>
                  <a:pt x="61" y="3"/>
                  <a:pt x="61" y="7"/>
                </a:cubicBezTo>
                <a:cubicBezTo>
                  <a:pt x="61" y="16"/>
                  <a:pt x="61" y="16"/>
                  <a:pt x="61" y="16"/>
                </a:cubicBezTo>
                <a:cubicBezTo>
                  <a:pt x="53" y="16"/>
                  <a:pt x="53" y="16"/>
                  <a:pt x="53" y="16"/>
                </a:cubicBezTo>
                <a:cubicBezTo>
                  <a:pt x="53" y="8"/>
                  <a:pt x="53" y="8"/>
                  <a:pt x="53" y="8"/>
                </a:cubicBezTo>
                <a:cubicBezTo>
                  <a:pt x="32" y="8"/>
                  <a:pt x="32" y="8"/>
                  <a:pt x="32" y="8"/>
                </a:cubicBezTo>
                <a:cubicBezTo>
                  <a:pt x="32" y="16"/>
                  <a:pt x="32" y="16"/>
                  <a:pt x="32" y="16"/>
                </a:cubicBezTo>
                <a:cubicBezTo>
                  <a:pt x="24" y="16"/>
                  <a:pt x="24" y="16"/>
                  <a:pt x="24" y="16"/>
                </a:cubicBezTo>
                <a:cubicBezTo>
                  <a:pt x="24" y="7"/>
                  <a:pt x="24" y="7"/>
                  <a:pt x="24" y="7"/>
                </a:cubicBezTo>
                <a:cubicBezTo>
                  <a:pt x="24" y="3"/>
                  <a:pt x="27" y="0"/>
                  <a:pt x="31" y="0"/>
                </a:cubicBezTo>
                <a:close/>
                <a:moveTo>
                  <a:pt x="0" y="20"/>
                </a:moveTo>
                <a:cubicBezTo>
                  <a:pt x="0" y="48"/>
                  <a:pt x="0" y="48"/>
                  <a:pt x="0" y="48"/>
                </a:cubicBezTo>
                <a:cubicBezTo>
                  <a:pt x="27" y="55"/>
                  <a:pt x="56" y="55"/>
                  <a:pt x="85" y="48"/>
                </a:cubicBezTo>
                <a:cubicBezTo>
                  <a:pt x="85" y="20"/>
                  <a:pt x="85" y="20"/>
                  <a:pt x="85" y="20"/>
                </a:cubicBezTo>
                <a:lnTo>
                  <a:pt x="0" y="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642414" y="2932252"/>
            <a:ext cx="2753936" cy="645148"/>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2654004" y="4055207"/>
            <a:ext cx="2752792" cy="64469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781996" y="4110075"/>
            <a:ext cx="644511" cy="521244"/>
          </a:xfrm>
          <a:custGeom>
            <a:rect l="l" t="t" r="r" b="b"/>
            <a:pathLst>
              <a:path w="109" h="88">
                <a:moveTo>
                  <a:pt x="80" y="88"/>
                </a:moveTo>
                <a:cubicBezTo>
                  <a:pt x="86" y="88"/>
                  <a:pt x="86" y="88"/>
                  <a:pt x="86" y="88"/>
                </a:cubicBezTo>
                <a:cubicBezTo>
                  <a:pt x="86" y="44"/>
                  <a:pt x="86" y="44"/>
                  <a:pt x="86" y="44"/>
                </a:cubicBezTo>
                <a:cubicBezTo>
                  <a:pt x="84" y="44"/>
                  <a:pt x="84" y="44"/>
                  <a:pt x="84" y="44"/>
                </a:cubicBezTo>
                <a:cubicBezTo>
                  <a:pt x="82" y="70"/>
                  <a:pt x="82" y="70"/>
                  <a:pt x="82" y="70"/>
                </a:cubicBezTo>
                <a:cubicBezTo>
                  <a:pt x="80" y="71"/>
                  <a:pt x="80" y="71"/>
                  <a:pt x="80" y="71"/>
                </a:cubicBezTo>
                <a:cubicBezTo>
                  <a:pt x="80" y="88"/>
                  <a:pt x="80" y="88"/>
                  <a:pt x="80" y="88"/>
                </a:cubicBezTo>
                <a:close/>
                <a:moveTo>
                  <a:pt x="109" y="0"/>
                </a:moveTo>
                <a:cubicBezTo>
                  <a:pt x="100" y="17"/>
                  <a:pt x="100" y="17"/>
                  <a:pt x="100" y="17"/>
                </a:cubicBezTo>
                <a:cubicBezTo>
                  <a:pt x="92" y="33"/>
                  <a:pt x="92" y="33"/>
                  <a:pt x="92" y="33"/>
                </a:cubicBezTo>
                <a:cubicBezTo>
                  <a:pt x="84" y="22"/>
                  <a:pt x="84" y="22"/>
                  <a:pt x="84" y="22"/>
                </a:cubicBezTo>
                <a:cubicBezTo>
                  <a:pt x="80" y="25"/>
                  <a:pt x="80" y="25"/>
                  <a:pt x="80" y="25"/>
                </a:cubicBezTo>
                <a:cubicBezTo>
                  <a:pt x="77" y="64"/>
                  <a:pt x="77" y="64"/>
                  <a:pt x="77" y="64"/>
                </a:cubicBezTo>
                <a:cubicBezTo>
                  <a:pt x="67" y="68"/>
                  <a:pt x="67" y="68"/>
                  <a:pt x="67" y="68"/>
                </a:cubicBezTo>
                <a:cubicBezTo>
                  <a:pt x="48" y="50"/>
                  <a:pt x="48" y="50"/>
                  <a:pt x="48" y="50"/>
                </a:cubicBezTo>
                <a:cubicBezTo>
                  <a:pt x="37" y="73"/>
                  <a:pt x="37" y="73"/>
                  <a:pt x="37" y="73"/>
                </a:cubicBezTo>
                <a:cubicBezTo>
                  <a:pt x="26" y="73"/>
                  <a:pt x="26" y="73"/>
                  <a:pt x="26" y="73"/>
                </a:cubicBezTo>
                <a:cubicBezTo>
                  <a:pt x="19" y="63"/>
                  <a:pt x="19" y="63"/>
                  <a:pt x="19" y="63"/>
                </a:cubicBezTo>
                <a:cubicBezTo>
                  <a:pt x="4" y="67"/>
                  <a:pt x="4" y="67"/>
                  <a:pt x="4" y="67"/>
                </a:cubicBezTo>
                <a:cubicBezTo>
                  <a:pt x="0" y="56"/>
                  <a:pt x="0" y="56"/>
                  <a:pt x="0" y="56"/>
                </a:cubicBezTo>
                <a:cubicBezTo>
                  <a:pt x="20" y="50"/>
                  <a:pt x="20" y="50"/>
                  <a:pt x="20" y="50"/>
                </a:cubicBezTo>
                <a:cubicBezTo>
                  <a:pt x="25" y="48"/>
                  <a:pt x="25" y="48"/>
                  <a:pt x="25" y="48"/>
                </a:cubicBezTo>
                <a:cubicBezTo>
                  <a:pt x="27" y="52"/>
                  <a:pt x="27" y="52"/>
                  <a:pt x="27" y="52"/>
                </a:cubicBezTo>
                <a:cubicBezTo>
                  <a:pt x="30" y="57"/>
                  <a:pt x="30" y="57"/>
                  <a:pt x="30" y="57"/>
                </a:cubicBezTo>
                <a:cubicBezTo>
                  <a:pt x="40" y="37"/>
                  <a:pt x="40" y="37"/>
                  <a:pt x="40" y="37"/>
                </a:cubicBezTo>
                <a:cubicBezTo>
                  <a:pt x="44" y="29"/>
                  <a:pt x="44" y="29"/>
                  <a:pt x="44" y="29"/>
                </a:cubicBezTo>
                <a:cubicBezTo>
                  <a:pt x="50" y="35"/>
                  <a:pt x="50" y="35"/>
                  <a:pt x="50" y="35"/>
                </a:cubicBezTo>
                <a:cubicBezTo>
                  <a:pt x="66" y="50"/>
                  <a:pt x="66" y="50"/>
                  <a:pt x="66" y="50"/>
                </a:cubicBezTo>
                <a:cubicBezTo>
                  <a:pt x="68" y="21"/>
                  <a:pt x="68" y="21"/>
                  <a:pt x="68" y="21"/>
                </a:cubicBezTo>
                <a:cubicBezTo>
                  <a:pt x="68" y="18"/>
                  <a:pt x="68" y="18"/>
                  <a:pt x="68" y="18"/>
                </a:cubicBezTo>
                <a:cubicBezTo>
                  <a:pt x="71" y="16"/>
                  <a:pt x="71" y="16"/>
                  <a:pt x="71" y="16"/>
                </a:cubicBezTo>
                <a:cubicBezTo>
                  <a:pt x="78" y="12"/>
                  <a:pt x="78" y="12"/>
                  <a:pt x="78" y="12"/>
                </a:cubicBezTo>
                <a:cubicBezTo>
                  <a:pt x="72" y="2"/>
                  <a:pt x="72" y="2"/>
                  <a:pt x="72" y="2"/>
                </a:cubicBezTo>
                <a:cubicBezTo>
                  <a:pt x="90" y="1"/>
                  <a:pt x="90" y="1"/>
                  <a:pt x="90" y="1"/>
                </a:cubicBezTo>
                <a:cubicBezTo>
                  <a:pt x="109" y="0"/>
                  <a:pt x="109" y="0"/>
                  <a:pt x="109" y="0"/>
                </a:cubicBezTo>
                <a:close/>
                <a:moveTo>
                  <a:pt x="22" y="88"/>
                </a:moveTo>
                <a:cubicBezTo>
                  <a:pt x="24" y="88"/>
                  <a:pt x="27" y="88"/>
                  <a:pt x="29" y="88"/>
                </a:cubicBezTo>
                <a:cubicBezTo>
                  <a:pt x="29" y="80"/>
                  <a:pt x="29" y="80"/>
                  <a:pt x="29" y="80"/>
                </a:cubicBezTo>
                <a:cubicBezTo>
                  <a:pt x="23" y="81"/>
                  <a:pt x="23" y="81"/>
                  <a:pt x="23" y="81"/>
                </a:cubicBezTo>
                <a:cubicBezTo>
                  <a:pt x="22" y="79"/>
                  <a:pt x="22" y="79"/>
                  <a:pt x="22" y="79"/>
                </a:cubicBezTo>
                <a:cubicBezTo>
                  <a:pt x="22" y="88"/>
                  <a:pt x="22" y="88"/>
                  <a:pt x="22" y="88"/>
                </a:cubicBezTo>
                <a:close/>
                <a:moveTo>
                  <a:pt x="11" y="88"/>
                </a:moveTo>
                <a:cubicBezTo>
                  <a:pt x="17" y="88"/>
                  <a:pt x="17" y="88"/>
                  <a:pt x="17" y="88"/>
                </a:cubicBezTo>
                <a:cubicBezTo>
                  <a:pt x="17" y="71"/>
                  <a:pt x="17" y="71"/>
                  <a:pt x="17" y="71"/>
                </a:cubicBezTo>
                <a:cubicBezTo>
                  <a:pt x="17" y="71"/>
                  <a:pt x="17" y="71"/>
                  <a:pt x="17" y="71"/>
                </a:cubicBezTo>
                <a:cubicBezTo>
                  <a:pt x="11" y="73"/>
                  <a:pt x="11" y="73"/>
                  <a:pt x="11" y="73"/>
                </a:cubicBezTo>
                <a:cubicBezTo>
                  <a:pt x="11" y="88"/>
                  <a:pt x="11" y="88"/>
                  <a:pt x="11" y="88"/>
                </a:cubicBezTo>
                <a:close/>
                <a:moveTo>
                  <a:pt x="34" y="88"/>
                </a:moveTo>
                <a:cubicBezTo>
                  <a:pt x="36" y="88"/>
                  <a:pt x="38" y="88"/>
                  <a:pt x="40" y="88"/>
                </a:cubicBezTo>
                <a:cubicBezTo>
                  <a:pt x="40" y="79"/>
                  <a:pt x="40" y="79"/>
                  <a:pt x="40" y="79"/>
                </a:cubicBezTo>
                <a:cubicBezTo>
                  <a:pt x="40" y="80"/>
                  <a:pt x="40" y="80"/>
                  <a:pt x="40" y="80"/>
                </a:cubicBezTo>
                <a:cubicBezTo>
                  <a:pt x="34" y="80"/>
                  <a:pt x="34" y="80"/>
                  <a:pt x="34" y="80"/>
                </a:cubicBezTo>
                <a:cubicBezTo>
                  <a:pt x="34" y="88"/>
                  <a:pt x="34" y="88"/>
                  <a:pt x="34" y="88"/>
                </a:cubicBezTo>
                <a:close/>
                <a:moveTo>
                  <a:pt x="45" y="88"/>
                </a:moveTo>
                <a:cubicBezTo>
                  <a:pt x="47" y="88"/>
                  <a:pt x="50" y="88"/>
                  <a:pt x="52" y="88"/>
                </a:cubicBezTo>
                <a:cubicBezTo>
                  <a:pt x="52" y="63"/>
                  <a:pt x="52" y="63"/>
                  <a:pt x="52" y="63"/>
                </a:cubicBezTo>
                <a:cubicBezTo>
                  <a:pt x="49" y="60"/>
                  <a:pt x="49" y="60"/>
                  <a:pt x="49" y="60"/>
                </a:cubicBezTo>
                <a:cubicBezTo>
                  <a:pt x="45" y="69"/>
                  <a:pt x="45" y="69"/>
                  <a:pt x="45" y="69"/>
                </a:cubicBezTo>
                <a:cubicBezTo>
                  <a:pt x="45" y="88"/>
                  <a:pt x="45" y="88"/>
                  <a:pt x="45" y="88"/>
                </a:cubicBezTo>
                <a:close/>
                <a:moveTo>
                  <a:pt x="57" y="88"/>
                </a:moveTo>
                <a:cubicBezTo>
                  <a:pt x="59" y="88"/>
                  <a:pt x="61" y="88"/>
                  <a:pt x="63" y="88"/>
                </a:cubicBezTo>
                <a:cubicBezTo>
                  <a:pt x="63" y="73"/>
                  <a:pt x="63" y="73"/>
                  <a:pt x="63" y="73"/>
                </a:cubicBezTo>
                <a:cubicBezTo>
                  <a:pt x="57" y="67"/>
                  <a:pt x="57" y="67"/>
                  <a:pt x="57" y="67"/>
                </a:cubicBezTo>
                <a:cubicBezTo>
                  <a:pt x="57" y="88"/>
                  <a:pt x="57" y="88"/>
                  <a:pt x="57" y="88"/>
                </a:cubicBezTo>
                <a:close/>
                <a:moveTo>
                  <a:pt x="68" y="88"/>
                </a:moveTo>
                <a:cubicBezTo>
                  <a:pt x="70" y="88"/>
                  <a:pt x="73" y="88"/>
                  <a:pt x="75" y="88"/>
                </a:cubicBezTo>
                <a:cubicBezTo>
                  <a:pt x="75" y="72"/>
                  <a:pt x="75" y="72"/>
                  <a:pt x="75" y="72"/>
                </a:cubicBezTo>
                <a:cubicBezTo>
                  <a:pt x="68" y="75"/>
                  <a:pt x="68" y="75"/>
                  <a:pt x="68" y="75"/>
                </a:cubicBezTo>
                <a:lnTo>
                  <a:pt x="68" y="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619378" y="5177711"/>
            <a:ext cx="2754121" cy="647099"/>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776120" y="5179997"/>
            <a:ext cx="628513" cy="649269"/>
          </a:xfrm>
          <a:custGeom>
            <a:rect l="l" t="t" r="r" b="b"/>
            <a:pathLst>
              <a:path w="89" h="92">
                <a:moveTo>
                  <a:pt x="45" y="0"/>
                </a:moveTo>
                <a:cubicBezTo>
                  <a:pt x="40" y="0"/>
                  <a:pt x="35" y="5"/>
                  <a:pt x="35" y="11"/>
                </a:cubicBezTo>
                <a:cubicBezTo>
                  <a:pt x="35" y="16"/>
                  <a:pt x="40" y="21"/>
                  <a:pt x="45" y="21"/>
                </a:cubicBezTo>
                <a:cubicBezTo>
                  <a:pt x="51" y="21"/>
                  <a:pt x="56" y="16"/>
                  <a:pt x="56" y="11"/>
                </a:cubicBezTo>
                <a:cubicBezTo>
                  <a:pt x="56" y="5"/>
                  <a:pt x="51" y="0"/>
                  <a:pt x="45" y="0"/>
                </a:cubicBezTo>
                <a:close/>
                <a:moveTo>
                  <a:pt x="70" y="10"/>
                </a:moveTo>
                <a:cubicBezTo>
                  <a:pt x="65" y="10"/>
                  <a:pt x="61" y="14"/>
                  <a:pt x="61" y="18"/>
                </a:cubicBezTo>
                <a:cubicBezTo>
                  <a:pt x="61" y="23"/>
                  <a:pt x="65" y="27"/>
                  <a:pt x="70" y="27"/>
                </a:cubicBezTo>
                <a:cubicBezTo>
                  <a:pt x="74" y="27"/>
                  <a:pt x="78" y="23"/>
                  <a:pt x="78" y="18"/>
                </a:cubicBezTo>
                <a:cubicBezTo>
                  <a:pt x="78" y="14"/>
                  <a:pt x="74" y="10"/>
                  <a:pt x="70" y="10"/>
                </a:cubicBezTo>
                <a:close/>
                <a:moveTo>
                  <a:pt x="30" y="52"/>
                </a:moveTo>
                <a:cubicBezTo>
                  <a:pt x="30" y="55"/>
                  <a:pt x="30" y="55"/>
                  <a:pt x="30" y="55"/>
                </a:cubicBezTo>
                <a:cubicBezTo>
                  <a:pt x="30" y="55"/>
                  <a:pt x="30" y="55"/>
                  <a:pt x="30" y="55"/>
                </a:cubicBezTo>
                <a:cubicBezTo>
                  <a:pt x="32" y="85"/>
                  <a:pt x="32" y="85"/>
                  <a:pt x="32" y="85"/>
                </a:cubicBezTo>
                <a:cubicBezTo>
                  <a:pt x="24" y="85"/>
                  <a:pt x="24" y="85"/>
                  <a:pt x="24" y="85"/>
                </a:cubicBezTo>
                <a:cubicBezTo>
                  <a:pt x="22" y="59"/>
                  <a:pt x="22" y="59"/>
                  <a:pt x="22" y="59"/>
                </a:cubicBezTo>
                <a:cubicBezTo>
                  <a:pt x="19" y="59"/>
                  <a:pt x="19" y="59"/>
                  <a:pt x="19" y="59"/>
                </a:cubicBezTo>
                <a:cubicBezTo>
                  <a:pt x="17" y="85"/>
                  <a:pt x="17" y="85"/>
                  <a:pt x="17" y="85"/>
                </a:cubicBezTo>
                <a:cubicBezTo>
                  <a:pt x="10" y="85"/>
                  <a:pt x="10" y="85"/>
                  <a:pt x="10" y="85"/>
                </a:cubicBezTo>
                <a:cubicBezTo>
                  <a:pt x="11" y="55"/>
                  <a:pt x="11" y="55"/>
                  <a:pt x="11" y="55"/>
                </a:cubicBezTo>
                <a:cubicBezTo>
                  <a:pt x="10" y="43"/>
                  <a:pt x="10" y="43"/>
                  <a:pt x="10" y="43"/>
                </a:cubicBezTo>
                <a:cubicBezTo>
                  <a:pt x="4" y="53"/>
                  <a:pt x="4" y="53"/>
                  <a:pt x="4" y="53"/>
                </a:cubicBezTo>
                <a:cubicBezTo>
                  <a:pt x="0" y="50"/>
                  <a:pt x="0" y="50"/>
                  <a:pt x="0" y="50"/>
                </a:cubicBezTo>
                <a:cubicBezTo>
                  <a:pt x="10" y="28"/>
                  <a:pt x="10" y="28"/>
                  <a:pt x="10" y="28"/>
                </a:cubicBezTo>
                <a:cubicBezTo>
                  <a:pt x="16" y="28"/>
                  <a:pt x="16" y="28"/>
                  <a:pt x="16" y="28"/>
                </a:cubicBezTo>
                <a:cubicBezTo>
                  <a:pt x="21" y="35"/>
                  <a:pt x="21" y="35"/>
                  <a:pt x="21" y="35"/>
                </a:cubicBezTo>
                <a:cubicBezTo>
                  <a:pt x="26" y="28"/>
                  <a:pt x="26" y="28"/>
                  <a:pt x="26" y="28"/>
                </a:cubicBezTo>
                <a:cubicBezTo>
                  <a:pt x="31" y="28"/>
                  <a:pt x="31" y="28"/>
                  <a:pt x="31" y="28"/>
                </a:cubicBezTo>
                <a:cubicBezTo>
                  <a:pt x="33" y="24"/>
                  <a:pt x="33" y="24"/>
                  <a:pt x="33" y="24"/>
                </a:cubicBezTo>
                <a:cubicBezTo>
                  <a:pt x="44" y="24"/>
                  <a:pt x="44" y="24"/>
                  <a:pt x="44" y="24"/>
                </a:cubicBezTo>
                <a:cubicBezTo>
                  <a:pt x="43" y="25"/>
                  <a:pt x="43" y="25"/>
                  <a:pt x="43" y="25"/>
                </a:cubicBezTo>
                <a:cubicBezTo>
                  <a:pt x="44" y="27"/>
                  <a:pt x="44" y="27"/>
                  <a:pt x="44" y="27"/>
                </a:cubicBezTo>
                <a:cubicBezTo>
                  <a:pt x="41" y="44"/>
                  <a:pt x="41" y="44"/>
                  <a:pt x="41" y="44"/>
                </a:cubicBezTo>
                <a:cubicBezTo>
                  <a:pt x="45" y="48"/>
                  <a:pt x="45" y="48"/>
                  <a:pt x="45" y="48"/>
                </a:cubicBezTo>
                <a:cubicBezTo>
                  <a:pt x="45" y="48"/>
                  <a:pt x="45" y="48"/>
                  <a:pt x="45" y="48"/>
                </a:cubicBezTo>
                <a:cubicBezTo>
                  <a:pt x="45" y="48"/>
                  <a:pt x="45" y="48"/>
                  <a:pt x="45" y="48"/>
                </a:cubicBezTo>
                <a:cubicBezTo>
                  <a:pt x="45" y="48"/>
                  <a:pt x="45" y="48"/>
                  <a:pt x="45" y="48"/>
                </a:cubicBezTo>
                <a:cubicBezTo>
                  <a:pt x="45" y="48"/>
                  <a:pt x="45" y="48"/>
                  <a:pt x="45" y="48"/>
                </a:cubicBezTo>
                <a:cubicBezTo>
                  <a:pt x="49" y="44"/>
                  <a:pt x="49" y="44"/>
                  <a:pt x="49" y="44"/>
                </a:cubicBezTo>
                <a:cubicBezTo>
                  <a:pt x="47" y="27"/>
                  <a:pt x="47" y="27"/>
                  <a:pt x="47" y="27"/>
                </a:cubicBezTo>
                <a:cubicBezTo>
                  <a:pt x="48" y="25"/>
                  <a:pt x="48" y="25"/>
                  <a:pt x="48" y="25"/>
                </a:cubicBezTo>
                <a:cubicBezTo>
                  <a:pt x="47" y="24"/>
                  <a:pt x="47" y="24"/>
                  <a:pt x="47" y="24"/>
                </a:cubicBezTo>
                <a:cubicBezTo>
                  <a:pt x="58" y="24"/>
                  <a:pt x="58" y="24"/>
                  <a:pt x="58" y="24"/>
                </a:cubicBezTo>
                <a:cubicBezTo>
                  <a:pt x="59" y="28"/>
                  <a:pt x="59" y="28"/>
                  <a:pt x="59" y="28"/>
                </a:cubicBezTo>
                <a:cubicBezTo>
                  <a:pt x="64" y="28"/>
                  <a:pt x="64" y="28"/>
                  <a:pt x="64" y="28"/>
                </a:cubicBezTo>
                <a:cubicBezTo>
                  <a:pt x="70" y="35"/>
                  <a:pt x="70" y="35"/>
                  <a:pt x="70" y="35"/>
                </a:cubicBezTo>
                <a:cubicBezTo>
                  <a:pt x="75" y="28"/>
                  <a:pt x="75" y="28"/>
                  <a:pt x="75" y="28"/>
                </a:cubicBezTo>
                <a:cubicBezTo>
                  <a:pt x="80" y="28"/>
                  <a:pt x="80" y="28"/>
                  <a:pt x="80" y="28"/>
                </a:cubicBezTo>
                <a:cubicBezTo>
                  <a:pt x="89" y="48"/>
                  <a:pt x="89" y="48"/>
                  <a:pt x="89" y="48"/>
                </a:cubicBezTo>
                <a:cubicBezTo>
                  <a:pt x="85" y="51"/>
                  <a:pt x="85" y="51"/>
                  <a:pt x="85" y="51"/>
                </a:cubicBezTo>
                <a:cubicBezTo>
                  <a:pt x="79" y="41"/>
                  <a:pt x="79" y="41"/>
                  <a:pt x="79" y="41"/>
                </a:cubicBezTo>
                <a:cubicBezTo>
                  <a:pt x="79" y="55"/>
                  <a:pt x="79" y="55"/>
                  <a:pt x="79" y="55"/>
                </a:cubicBezTo>
                <a:cubicBezTo>
                  <a:pt x="79" y="55"/>
                  <a:pt x="79" y="55"/>
                  <a:pt x="79" y="55"/>
                </a:cubicBezTo>
                <a:cubicBezTo>
                  <a:pt x="80" y="85"/>
                  <a:pt x="80" y="85"/>
                  <a:pt x="80" y="85"/>
                </a:cubicBezTo>
                <a:cubicBezTo>
                  <a:pt x="72" y="85"/>
                  <a:pt x="72" y="85"/>
                  <a:pt x="72" y="85"/>
                </a:cubicBezTo>
                <a:cubicBezTo>
                  <a:pt x="71" y="59"/>
                  <a:pt x="71" y="59"/>
                  <a:pt x="71" y="59"/>
                </a:cubicBezTo>
                <a:cubicBezTo>
                  <a:pt x="68" y="59"/>
                  <a:pt x="68" y="59"/>
                  <a:pt x="68" y="59"/>
                </a:cubicBezTo>
                <a:cubicBezTo>
                  <a:pt x="66" y="85"/>
                  <a:pt x="66" y="85"/>
                  <a:pt x="66" y="85"/>
                </a:cubicBezTo>
                <a:cubicBezTo>
                  <a:pt x="59" y="85"/>
                  <a:pt x="59" y="85"/>
                  <a:pt x="59" y="85"/>
                </a:cubicBezTo>
                <a:cubicBezTo>
                  <a:pt x="60" y="55"/>
                  <a:pt x="60" y="55"/>
                  <a:pt x="60" y="55"/>
                </a:cubicBezTo>
                <a:cubicBezTo>
                  <a:pt x="60" y="53"/>
                  <a:pt x="60" y="53"/>
                  <a:pt x="60" y="53"/>
                </a:cubicBezTo>
                <a:cubicBezTo>
                  <a:pt x="57" y="55"/>
                  <a:pt x="57" y="55"/>
                  <a:pt x="57" y="55"/>
                </a:cubicBezTo>
                <a:cubicBezTo>
                  <a:pt x="58" y="92"/>
                  <a:pt x="58" y="92"/>
                  <a:pt x="58" y="92"/>
                </a:cubicBezTo>
                <a:cubicBezTo>
                  <a:pt x="49" y="92"/>
                  <a:pt x="49" y="92"/>
                  <a:pt x="49" y="92"/>
                </a:cubicBezTo>
                <a:cubicBezTo>
                  <a:pt x="47" y="61"/>
                  <a:pt x="47" y="61"/>
                  <a:pt x="47" y="61"/>
                </a:cubicBezTo>
                <a:cubicBezTo>
                  <a:pt x="43" y="61"/>
                  <a:pt x="43" y="61"/>
                  <a:pt x="43" y="61"/>
                </a:cubicBezTo>
                <a:cubicBezTo>
                  <a:pt x="42" y="92"/>
                  <a:pt x="42" y="92"/>
                  <a:pt x="42" y="92"/>
                </a:cubicBezTo>
                <a:cubicBezTo>
                  <a:pt x="32" y="92"/>
                  <a:pt x="32" y="92"/>
                  <a:pt x="32" y="92"/>
                </a:cubicBezTo>
                <a:cubicBezTo>
                  <a:pt x="34" y="55"/>
                  <a:pt x="34" y="55"/>
                  <a:pt x="34" y="55"/>
                </a:cubicBezTo>
                <a:cubicBezTo>
                  <a:pt x="30" y="52"/>
                  <a:pt x="30" y="52"/>
                  <a:pt x="30" y="52"/>
                </a:cubicBezTo>
                <a:close/>
                <a:moveTo>
                  <a:pt x="21" y="10"/>
                </a:moveTo>
                <a:cubicBezTo>
                  <a:pt x="16" y="10"/>
                  <a:pt x="13" y="14"/>
                  <a:pt x="13" y="18"/>
                </a:cubicBezTo>
                <a:cubicBezTo>
                  <a:pt x="13" y="23"/>
                  <a:pt x="16" y="27"/>
                  <a:pt x="21" y="27"/>
                </a:cubicBezTo>
                <a:cubicBezTo>
                  <a:pt x="25" y="27"/>
                  <a:pt x="29" y="23"/>
                  <a:pt x="29" y="18"/>
                </a:cubicBezTo>
                <a:cubicBezTo>
                  <a:pt x="29" y="14"/>
                  <a:pt x="25" y="10"/>
                  <a:pt x="21" y="1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590556" y="2936787"/>
            <a:ext cx="5364583"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控制需要建立有效的监测机制、评估标准和反馈系统，及时发现和纠正偏差。</a:t>
            </a:r>
            <a:endParaRPr lang="en-US" sz="1100"/>
          </a:p>
        </p:txBody>
      </p:sp>
      <p:sp>
        <p:nvSpPr>
          <p:cNvPr id="11" name="AutoShape 11"/>
          <p:cNvSpPr/>
          <p:nvPr/>
        </p:nvSpPr>
        <p:spPr>
          <a:xfrm>
            <a:off x="5590556" y="4059741"/>
            <a:ext cx="5364583"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控制还需要根据实际情况进行灵活的调整和创新，以适应环境的变化和组织的发展需要。</a:t>
            </a:r>
            <a:endParaRPr lang="en-US" sz="1100"/>
          </a:p>
        </p:txBody>
      </p:sp>
      <p:sp>
        <p:nvSpPr>
          <p:cNvPr id="12" name="AutoShape 12"/>
          <p:cNvSpPr/>
          <p:nvPr/>
        </p:nvSpPr>
        <p:spPr>
          <a:xfrm>
            <a:off x="5590556" y="5182247"/>
            <a:ext cx="5364583"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控制不仅是对结果的控制，还包括对行为的过程控制，通过控制过程来影响结果，提高组织的稳定性和可靠性。</a:t>
            </a:r>
            <a:endParaRPr lang="en-US" sz="1100"/>
          </a:p>
        </p:txBody>
      </p:sp>
      <p:sp>
        <p:nvSpPr>
          <p:cNvPr id="13" name="AutoShape 13"/>
          <p:cNvSpPr/>
          <p:nvPr/>
        </p:nvSpPr>
        <p:spPr>
          <a:xfrm>
            <a:off x="5590556" y="1803301"/>
            <a:ext cx="5364583"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控制是管理的基本职能之一，它涉及到对组织成员的行为和结果进行监测、评估和调整，以确保组织的目标和任务得以实现。</a:t>
            </a:r>
            <a:endParaRPr lang="en-US" sz="1100"/>
          </a:p>
        </p:txBody>
      </p:sp>
      <p:sp>
        <p:nvSpPr>
          <p:cNvPr id="14" name="AutoShape 14"/>
          <p:cNvSpPr/>
          <p:nvPr/>
        </p:nvSpPr>
        <p:spPr>
          <a:xfrm>
            <a:off x="2642414" y="2923559"/>
            <a:ext cx="2708226" cy="646984"/>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02</a:t>
            </a:r>
            <a:endParaRPr lang="en-US" sz="1100"/>
          </a:p>
        </p:txBody>
      </p:sp>
      <p:sp>
        <p:nvSpPr>
          <p:cNvPr id="15" name="AutoShape 15"/>
          <p:cNvSpPr/>
          <p:nvPr/>
        </p:nvSpPr>
        <p:spPr>
          <a:xfrm>
            <a:off x="2642414" y="4055207"/>
            <a:ext cx="2708226" cy="646984"/>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03</a:t>
            </a:r>
            <a:endParaRPr lang="en-US" sz="1100"/>
          </a:p>
        </p:txBody>
      </p:sp>
      <p:sp>
        <p:nvSpPr>
          <p:cNvPr id="16" name="AutoShape 16"/>
          <p:cNvSpPr/>
          <p:nvPr/>
        </p:nvSpPr>
        <p:spPr>
          <a:xfrm>
            <a:off x="2642414" y="5177711"/>
            <a:ext cx="2708226" cy="646984"/>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04</a:t>
            </a:r>
            <a:endParaRPr lang="en-US" sz="1100"/>
          </a:p>
        </p:txBody>
      </p:sp>
      <p:sp>
        <p:nvSpPr>
          <p:cNvPr id="17" name="Freeform 17"/>
          <p:cNvSpPr/>
          <p:nvPr/>
        </p:nvSpPr>
        <p:spPr>
          <a:xfrm>
            <a:off x="1810403" y="2932252"/>
            <a:ext cx="568288" cy="56828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控制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管理学的基本职能</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决策是管理者的基本职能，它涉及到确定组织的目标、制定实现目标的计划和方案，并选择最优方案。</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决策职能是管理学的核心，它贯穿于整个管理过程。管理者需要基于信息、数据和经验，对组织的目标、计划和方案进行评估和选择，以实现组织的战略目标。决策职能需要考虑各种因素，包括资源、环境、竞争和组织文化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决策职能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https://d.book118.com/046043150154010044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351E00"/>
      </a:dk1>
      <a:lt1>
        <a:srgbClr val="FFFBEF"/>
      </a:lt1>
      <a:dk2>
        <a:srgbClr val="000000"/>
      </a:dk2>
      <a:lt2>
        <a:srgbClr val="FFFFFF"/>
      </a:lt2>
      <a:accent1>
        <a:srgbClr val="AE681B"/>
      </a:accent1>
      <a:accent2>
        <a:srgbClr val="D99134"/>
      </a:accent2>
      <a:accent3>
        <a:srgbClr val="A34713"/>
      </a:accent3>
      <a:accent4>
        <a:srgbClr val="D67A5C"/>
      </a:accent4>
      <a:accent5>
        <a:srgbClr val="CE7F65"/>
      </a:accent5>
      <a:accent6>
        <a:srgbClr val="DFCE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2024-09-13T04:00:51.428</cp:lastPrinted>
  <dcterms:created xsi:type="dcterms:W3CDTF">2024-09-12T20:00:51Z</dcterms:created>
  <dcterms:modified xsi:type="dcterms:W3CDTF">2024-09-12T20:00:53Z</dcterms:modified>
</cp:coreProperties>
</file>