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84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7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9E3B59-2666-4677-B794-3A291CDFC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B53D3-C582-450D-BF45-7019CB83D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B0EAA8-AFC9-4CC2-A103-BD8C636E92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48A25-A2BB-4CDE-9C9E-B25601948C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498500E-DC91-416F-AE32-996DD057E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B4624A-A77A-461B-8854-9685748F7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5A2450-0B1B-47E3-9EF7-BA788C9981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0325DA-EC78-4FE1-AACD-79B445191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75F868-22FC-4405-BBD1-94E1D0C56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75103-4231-4B89-BA28-A852D835F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158BAF-8B8A-4818-A87C-A90DD420B2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831" r:id="rId2"/>
    <p:sldLayoutId id="2147492832" r:id="rId3"/>
    <p:sldLayoutId id="2147492833" r:id="rId4"/>
    <p:sldLayoutId id="2147492834" r:id="rId5"/>
    <p:sldLayoutId id="2147492835" r:id="rId6"/>
    <p:sldLayoutId id="2147492836" r:id="rId7"/>
    <p:sldLayoutId id="2147492837" r:id="rId8"/>
    <p:sldLayoutId id="2147492838" r:id="rId9"/>
    <p:sldLayoutId id="2147492839" r:id="rId10"/>
    <p:sldLayoutId id="214749284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20" Type="http://schemas.openxmlformats.org/officeDocument/2006/relationships/tags" Target="../tags/tag139.xml" /><Relationship Id="rId21" Type="http://schemas.openxmlformats.org/officeDocument/2006/relationships/tags" Target="../tags/tag140.xml" /><Relationship Id="rId22" Type="http://schemas.openxmlformats.org/officeDocument/2006/relationships/tags" Target="../tags/tag14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5.xml" /><Relationship Id="rId3" Type="http://schemas.openxmlformats.org/officeDocument/2006/relationships/tags" Target="../tags/tag146.xml" /><Relationship Id="rId4" Type="http://schemas.openxmlformats.org/officeDocument/2006/relationships/tags" Target="../tags/tag14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14" Type="http://schemas.openxmlformats.org/officeDocument/2006/relationships/tags" Target="../tags/tag160.xml" /><Relationship Id="rId15" Type="http://schemas.openxmlformats.org/officeDocument/2006/relationships/tags" Target="../tags/tag161.xml" /><Relationship Id="rId16" Type="http://schemas.openxmlformats.org/officeDocument/2006/relationships/tags" Target="../tags/tag162.xml" /><Relationship Id="rId17" Type="http://schemas.openxmlformats.org/officeDocument/2006/relationships/tags" Target="../tags/tag163.xml" /><Relationship Id="rId18" Type="http://schemas.openxmlformats.org/officeDocument/2006/relationships/tags" Target="../tags/tag164.xml" /><Relationship Id="rId19" Type="http://schemas.openxmlformats.org/officeDocument/2006/relationships/tags" Target="../tags/tag165.xml" /><Relationship Id="rId2" Type="http://schemas.openxmlformats.org/officeDocument/2006/relationships/tags" Target="../tags/tag148.xml" /><Relationship Id="rId20" Type="http://schemas.openxmlformats.org/officeDocument/2006/relationships/tags" Target="../tags/tag166.xml" /><Relationship Id="rId21" Type="http://schemas.openxmlformats.org/officeDocument/2006/relationships/tags" Target="../tags/tag167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2" Type="http://schemas.openxmlformats.org/officeDocument/2006/relationships/tags" Target="../tags/tag168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2.xml" /><Relationship Id="rId11" Type="http://schemas.openxmlformats.org/officeDocument/2006/relationships/tags" Target="../tags/tag193.xml" /><Relationship Id="rId12" Type="http://schemas.openxmlformats.org/officeDocument/2006/relationships/tags" Target="../tags/tag194.xml" /><Relationship Id="rId13" Type="http://schemas.openxmlformats.org/officeDocument/2006/relationships/tags" Target="../tags/tag195.xml" /><Relationship Id="rId14" Type="http://schemas.openxmlformats.org/officeDocument/2006/relationships/tags" Target="../tags/tag196.xml" /><Relationship Id="rId15" Type="http://schemas.openxmlformats.org/officeDocument/2006/relationships/tags" Target="../tags/tag197.xml" /><Relationship Id="rId16" Type="http://schemas.openxmlformats.org/officeDocument/2006/relationships/tags" Target="../tags/tag198.xml" /><Relationship Id="rId17" Type="http://schemas.openxmlformats.org/officeDocument/2006/relationships/tags" Target="../tags/tag199.xml" /><Relationship Id="rId2" Type="http://schemas.openxmlformats.org/officeDocument/2006/relationships/tags" Target="../tags/tag184.xml" /><Relationship Id="rId3" Type="http://schemas.openxmlformats.org/officeDocument/2006/relationships/tags" Target="../tags/tag185.xml" /><Relationship Id="rId4" Type="http://schemas.openxmlformats.org/officeDocument/2006/relationships/tags" Target="../tags/tag186.xml" /><Relationship Id="rId5" Type="http://schemas.openxmlformats.org/officeDocument/2006/relationships/tags" Target="../tags/tag187.xml" /><Relationship Id="rId6" Type="http://schemas.openxmlformats.org/officeDocument/2006/relationships/tags" Target="../tags/tag188.xml" /><Relationship Id="rId7" Type="http://schemas.openxmlformats.org/officeDocument/2006/relationships/tags" Target="../tags/tag189.xml" /><Relationship Id="rId8" Type="http://schemas.openxmlformats.org/officeDocument/2006/relationships/tags" Target="../tags/tag190.xml" /><Relationship Id="rId9" Type="http://schemas.openxmlformats.org/officeDocument/2006/relationships/tags" Target="../tags/tag191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1.xml" /><Relationship Id="rId11" Type="http://schemas.openxmlformats.org/officeDocument/2006/relationships/tags" Target="../tags/tag212.xml" /><Relationship Id="rId12" Type="http://schemas.openxmlformats.org/officeDocument/2006/relationships/tags" Target="../tags/tag213.xml" /><Relationship Id="rId13" Type="http://schemas.openxmlformats.org/officeDocument/2006/relationships/tags" Target="../tags/tag214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14" Type="http://schemas.openxmlformats.org/officeDocument/2006/relationships/tags" Target="../tags/tag227.xml" /><Relationship Id="rId15" Type="http://schemas.openxmlformats.org/officeDocument/2006/relationships/tags" Target="../tags/tag228.xml" /><Relationship Id="rId16" Type="http://schemas.openxmlformats.org/officeDocument/2006/relationships/tags" Target="../tags/tag229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14" Type="http://schemas.openxmlformats.org/officeDocument/2006/relationships/tags" Target="../tags/tag242.xml" /><Relationship Id="rId15" Type="http://schemas.openxmlformats.org/officeDocument/2006/relationships/tags" Target="../tags/tag243.xml" /><Relationship Id="rId16" Type="http://schemas.openxmlformats.org/officeDocument/2006/relationships/tags" Target="../tags/tag244.xml" /><Relationship Id="rId17" Type="http://schemas.openxmlformats.org/officeDocument/2006/relationships/tags" Target="../tags/tag245.xml" /><Relationship Id="rId18" Type="http://schemas.openxmlformats.org/officeDocument/2006/relationships/tags" Target="../tags/tag246.xml" /><Relationship Id="rId19" Type="http://schemas.openxmlformats.org/officeDocument/2006/relationships/tags" Target="../tags/tag247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9.xml" /><Relationship Id="rId11" Type="http://schemas.openxmlformats.org/officeDocument/2006/relationships/tags" Target="../tags/tag260.xml" /><Relationship Id="rId12" Type="http://schemas.openxmlformats.org/officeDocument/2006/relationships/tags" Target="../tags/tag261.xml" /><Relationship Id="rId13" Type="http://schemas.openxmlformats.org/officeDocument/2006/relationships/tags" Target="../tags/tag262.xml" /><Relationship Id="rId14" Type="http://schemas.openxmlformats.org/officeDocument/2006/relationships/tags" Target="../tags/tag263.xml" /><Relationship Id="rId15" Type="http://schemas.openxmlformats.org/officeDocument/2006/relationships/tags" Target="../tags/tag264.xml" /><Relationship Id="rId16" Type="http://schemas.openxmlformats.org/officeDocument/2006/relationships/tags" Target="../tags/tag265.xml" /><Relationship Id="rId17" Type="http://schemas.openxmlformats.org/officeDocument/2006/relationships/tags" Target="../tags/tag266.xml" /><Relationship Id="rId18" Type="http://schemas.openxmlformats.org/officeDocument/2006/relationships/tags" Target="../tags/tag267.xml" /><Relationship Id="rId19" Type="http://schemas.openxmlformats.org/officeDocument/2006/relationships/tags" Target="../tags/tag268.xml" /><Relationship Id="rId2" Type="http://schemas.openxmlformats.org/officeDocument/2006/relationships/tags" Target="../tags/tag251.xml" /><Relationship Id="rId3" Type="http://schemas.openxmlformats.org/officeDocument/2006/relationships/tags" Target="../tags/tag252.xml" /><Relationship Id="rId4" Type="http://schemas.openxmlformats.org/officeDocument/2006/relationships/tags" Target="../tags/tag253.xml" /><Relationship Id="rId5" Type="http://schemas.openxmlformats.org/officeDocument/2006/relationships/tags" Target="../tags/tag254.xml" /><Relationship Id="rId6" Type="http://schemas.openxmlformats.org/officeDocument/2006/relationships/tags" Target="../tags/tag255.xml" /><Relationship Id="rId7" Type="http://schemas.openxmlformats.org/officeDocument/2006/relationships/tags" Target="../tags/tag256.xml" /><Relationship Id="rId8" Type="http://schemas.openxmlformats.org/officeDocument/2006/relationships/tags" Target="../tags/tag257.xml" /><Relationship Id="rId9" Type="http://schemas.openxmlformats.org/officeDocument/2006/relationships/tags" Target="../tags/tag25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69.xml" /><Relationship Id="rId3" Type="http://schemas.openxmlformats.org/officeDocument/2006/relationships/tags" Target="../tags/tag270.xml" /><Relationship Id="rId4" Type="http://schemas.openxmlformats.org/officeDocument/2006/relationships/tags" Target="../tags/tag271.xml" /><Relationship Id="rId5" Type="http://schemas.openxmlformats.org/officeDocument/2006/relationships/tags" Target="../tags/tag272.xml" /><Relationship Id="rId6" Type="http://schemas.openxmlformats.org/officeDocument/2006/relationships/tags" Target="../tags/tag273.xml" /><Relationship Id="rId7" Type="http://schemas.openxmlformats.org/officeDocument/2006/relationships/tags" Target="../tags/tag27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04401503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fontScale="80000"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豆泥丸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豆泥丸,a click to unlimited possibilities</a:t>
            </a:r>
            <a:endParaRPr lang="zh-CN" altLang="en-US"/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北京防爆除尘方案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9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3145749" name="直接连接符 23"/>
          <p:cNvCxnSpPr/>
          <p:nvPr>
            <p:custDataLst>
              <p:tags r:id="rId4"/>
            </p:custDataLst>
          </p:nvPr>
        </p:nvCxnSpPr>
        <p:spPr>
          <a:xfrm flipH="1">
            <a:off x="43434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43434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59118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1" name="直接连接符 15"/>
          <p:cNvCxnSpPr/>
          <p:nvPr>
            <p:custDataLst>
              <p:tags r:id="rId7"/>
            </p:custDataLst>
          </p:nvPr>
        </p:nvCxnSpPr>
        <p:spPr>
          <a:xfrm flipH="1">
            <a:off x="238315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238315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254000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北京防爆除尘方案概述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29"/>
          <p:cNvCxnSpPr/>
          <p:nvPr>
            <p:custDataLst>
              <p:tags r:id="rId10"/>
            </p:custDataLst>
          </p:nvPr>
        </p:nvCxnSpPr>
        <p:spPr>
          <a:xfrm flipH="1">
            <a:off x="433197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433197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448881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防爆除尘设备与技术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33"/>
          <p:cNvCxnSpPr/>
          <p:nvPr>
            <p:custDataLst>
              <p:tags r:id="rId13"/>
            </p:custDataLst>
          </p:nvPr>
        </p:nvCxnSpPr>
        <p:spPr>
          <a:xfrm flipH="1">
            <a:off x="628015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628015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643763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防爆除尘系统设计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7"/>
          <p:cNvCxnSpPr/>
          <p:nvPr>
            <p:custDataLst>
              <p:tags r:id="rId16"/>
            </p:custDataLst>
          </p:nvPr>
        </p:nvCxnSpPr>
        <p:spPr>
          <a:xfrm flipH="1">
            <a:off x="8228965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8228965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8385810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防爆除尘施工方案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42"/>
          <p:cNvCxnSpPr/>
          <p:nvPr>
            <p:custDataLst>
              <p:tags r:id="rId19"/>
            </p:custDataLst>
          </p:nvPr>
        </p:nvCxnSpPr>
        <p:spPr>
          <a:xfrm flipH="1">
            <a:off x="10177780" y="0"/>
            <a:ext cx="0" cy="5311775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8" name="序号"/>
          <p:cNvSpPr txBox="1"/>
          <p:nvPr>
            <p:custDataLst>
              <p:tags r:id="rId20"/>
            </p:custDataLst>
          </p:nvPr>
        </p:nvSpPr>
        <p:spPr>
          <a:xfrm>
            <a:off x="10177780" y="2268855"/>
            <a:ext cx="1642745" cy="110109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06.</a:t>
            </a:r>
            <a:endParaRPr lang="en-US" sz="6600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chemeClr val="accent1"/>
                  </a:gs>
                </a:gsLst>
                <a:lin ang="0" scaled="1"/>
              </a:gradFill>
              <a:latin typeface="+mj-lt"/>
              <a:ea typeface="MiSans Normal"/>
              <a:cs typeface="MiSans Normal" panose="00000500000000000000" charset="-122"/>
            </a:endParaRPr>
          </a:p>
        </p:txBody>
      </p:sp>
      <p:sp>
        <p:nvSpPr>
          <p:cNvPr id="1048920" name="标题"/>
          <p:cNvSpPr txBox="1"/>
          <p:nvPr>
            <p:custDataLst>
              <p:tags r:id="rId21"/>
            </p:custDataLst>
          </p:nvPr>
        </p:nvSpPr>
        <p:spPr>
          <a:xfrm>
            <a:off x="10334625" y="3510915"/>
            <a:ext cx="1774190" cy="141478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2857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防爆除尘运行与维护方案</a:t>
            </a:r>
            <a:endParaRPr lang="zh-CN" altLang="en-US" sz="2800" spc="300">
              <a:gradFill>
                <a:gsLst>
                  <a:gs pos="14000">
                    <a:schemeClr val="accent1"/>
                  </a:gs>
                  <a:gs pos="54000">
                    <a:schemeClr val="tx1"/>
                  </a:gs>
                  <a:gs pos="92000">
                    <a:schemeClr val="accent1"/>
                  </a:gs>
                </a:gsLst>
                <a:lin ang="0" scaled="1"/>
              </a:gradFill>
              <a:latin typeface="+mj-ea"/>
              <a:ea typeface="+mj-ea"/>
              <a:cs typeface="MiSans Normal" panose="00000500000000000000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9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北京防爆除尘方案概述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10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背景介绍</a:t>
            </a:r>
            <a:endParaRPr lang="zh-CN" altLang="en-US"/>
          </a:p>
        </p:txBody>
      </p:sp>
      <p:sp>
        <p:nvSpPr>
          <p:cNvPr id="104910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1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北京防爆除尘方案是为了解决北京市粉尘污染问题而制定的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方案的目标是减少粉尘排放，改善空气质量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2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2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方案包括多个方面的措施，如工业粉尘治理、建筑工地粉尘治理等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4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粉尘污染对北京市的环境和人民的健康造成了严重影响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92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方案目标</a:t>
            </a:r>
            <a:endParaRPr lang="zh-CN" altLang="en-US"/>
          </a:p>
        </p:txBody>
      </p:sp>
      <p:sp>
        <p:nvSpPr>
          <p:cNvPr id="1049194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6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9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保障员工健康安全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2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6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提高防爆除尘效率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0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降低粉尘污染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符合环保法规要求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7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方案范围</a:t>
            </a:r>
            <a:endParaRPr lang="zh-CN" altLang="en-US"/>
          </a:p>
        </p:txBody>
      </p:sp>
      <p:sp>
        <p:nvSpPr>
          <p:cNvPr id="104927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适用于各种类型的粉尘，如煤尘、水泥尘、金属粉尘等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8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适用于北京地区各类工业企业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9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包括防爆除尘设备的设计、安装、调试和维护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0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包括防爆除尘设备的选型、采购、安装和调试等环节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36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6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防爆除尘设备与技术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430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防爆除尘设备</a:t>
            </a:r>
            <a:endParaRPr lang="zh-CN" altLang="en-US"/>
          </a:p>
        </p:txBody>
      </p:sp>
      <p:sp>
        <p:nvSpPr>
          <p:cNvPr id="1049432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4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36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防爆除尘设备类型：包括防爆吸尘器、防爆除尘器、防爆除尘风机等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0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2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防爆原理：采用防爆设计，防止设备在爆炸性环境中发生爆炸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6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8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防爆等级：根据爆炸性环境的危险程度，分为不同防爆等级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2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4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应用领域：广泛应用于石油、化工、制药、食品等行业的防爆除尘工作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50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防爆除尘技术</a:t>
            </a:r>
            <a:endParaRPr lang="zh-CN" altLang="en-US"/>
          </a:p>
        </p:txBody>
      </p:sp>
      <p:sp>
        <p:nvSpPr>
          <p:cNvPr id="1049508" name="矩形 5"/>
          <p:cNvSpPr/>
          <p:nvPr>
            <p:custDataLst>
              <p:tags r:id="rId2"/>
            </p:custDataLst>
          </p:nvPr>
        </p:nvSpPr>
        <p:spPr>
          <a:xfrm>
            <a:off x="915667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0" name="矩形 10"/>
          <p:cNvSpPr/>
          <p:nvPr>
            <p:custDataLst>
              <p:tags r:id="rId3"/>
            </p:custDataLst>
          </p:nvPr>
        </p:nvSpPr>
        <p:spPr>
          <a:xfrm>
            <a:off x="1262772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2" name="TextBox 2"/>
          <p:cNvSpPr txBox="1"/>
          <p:nvPr>
            <p:custDataLst>
              <p:tags r:id="rId4"/>
            </p:custDataLst>
          </p:nvPr>
        </p:nvSpPr>
        <p:spPr>
          <a:xfrm>
            <a:off x="1067365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防爆原理：通过控制爆炸源、限制爆炸范围、降低爆炸压力等手段，防止爆炸发生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14" name="矩形 6"/>
          <p:cNvSpPr/>
          <p:nvPr>
            <p:custDataLst>
              <p:tags r:id="rId5"/>
            </p:custDataLst>
          </p:nvPr>
        </p:nvSpPr>
        <p:spPr>
          <a:xfrm>
            <a:off x="4486995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6" name="矩形 11"/>
          <p:cNvSpPr/>
          <p:nvPr>
            <p:custDataLst>
              <p:tags r:id="rId6"/>
            </p:custDataLst>
          </p:nvPr>
        </p:nvSpPr>
        <p:spPr>
          <a:xfrm>
            <a:off x="4853384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18" name="TextBox 2"/>
          <p:cNvSpPr txBox="1"/>
          <p:nvPr>
            <p:custDataLst>
              <p:tags r:id="rId7"/>
            </p:custDataLst>
          </p:nvPr>
        </p:nvSpPr>
        <p:spPr>
          <a:xfrm>
            <a:off x="4638693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除尘技术：采用高效过滤、静电吸附、湿式除尘等方法，去除空气中的粉尘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20" name="矩形 7"/>
          <p:cNvSpPr/>
          <p:nvPr>
            <p:custDataLst>
              <p:tags r:id="rId8"/>
            </p:custDataLst>
          </p:nvPr>
        </p:nvSpPr>
        <p:spPr>
          <a:xfrm>
            <a:off x="8057681" y="1495542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2" name="矩形 12"/>
          <p:cNvSpPr/>
          <p:nvPr>
            <p:custDataLst>
              <p:tags r:id="rId9"/>
            </p:custDataLst>
          </p:nvPr>
        </p:nvSpPr>
        <p:spPr>
          <a:xfrm>
            <a:off x="8443353" y="1490400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4" name="TextBox 2"/>
          <p:cNvSpPr txBox="1"/>
          <p:nvPr>
            <p:custDataLst>
              <p:tags r:id="rId10"/>
            </p:custDataLst>
          </p:nvPr>
        </p:nvSpPr>
        <p:spPr>
          <a:xfrm>
            <a:off x="8209378" y="2248889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防爆除尘设备：包括防爆风机、防爆过滤器、防爆管道等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26" name="矩形 33"/>
          <p:cNvSpPr/>
          <p:nvPr>
            <p:custDataLst>
              <p:tags r:id="rId11"/>
            </p:custDataLst>
          </p:nvPr>
        </p:nvSpPr>
        <p:spPr>
          <a:xfrm>
            <a:off x="2705831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28" name="矩形 37"/>
          <p:cNvSpPr/>
          <p:nvPr>
            <p:custDataLst>
              <p:tags r:id="rId12"/>
            </p:custDataLst>
          </p:nvPr>
        </p:nvSpPr>
        <p:spPr>
          <a:xfrm>
            <a:off x="3052936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0" name="TextBox 2"/>
          <p:cNvSpPr txBox="1"/>
          <p:nvPr>
            <p:custDataLst>
              <p:tags r:id="rId13"/>
            </p:custDataLst>
          </p:nvPr>
        </p:nvSpPr>
        <p:spPr>
          <a:xfrm>
            <a:off x="2857528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防爆除尘系统：包括防爆控制柜、防爆传感器、防爆报警器等</a:t>
            </a:r>
            <a:endParaRPr lang="zh-CN" altLang="en-US" sz="16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532" name="矩形 34"/>
          <p:cNvSpPr/>
          <p:nvPr>
            <p:custDataLst>
              <p:tags r:id="rId14"/>
            </p:custDataLst>
          </p:nvPr>
        </p:nvSpPr>
        <p:spPr>
          <a:xfrm>
            <a:off x="6277159" y="4044838"/>
            <a:ext cx="3212999" cy="2205088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4" name="矩形 38"/>
          <p:cNvSpPr/>
          <p:nvPr>
            <p:custDataLst>
              <p:tags r:id="rId15"/>
            </p:custDataLst>
          </p:nvPr>
        </p:nvSpPr>
        <p:spPr>
          <a:xfrm>
            <a:off x="6643548" y="4039696"/>
            <a:ext cx="520658" cy="26997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536" name="TextBox 2"/>
          <p:cNvSpPr txBox="1"/>
          <p:nvPr>
            <p:custDataLst>
              <p:tags r:id="rId16"/>
            </p:custDataLst>
          </p:nvPr>
        </p:nvSpPr>
        <p:spPr>
          <a:xfrm>
            <a:off x="6428857" y="4798185"/>
            <a:ext cx="2882656" cy="1292879"/>
          </a:xfrm>
          <a:prstGeom prst="rect">
            <a:avLst/>
          </a:prstGeom>
          <a:noFill/>
        </p:spPr>
        <p:txBody>
          <a:bodyPr wrap="square" rtlCol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防爆除尘技术应用：广泛应用于化工、制药、食品等行业，保障生产安全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8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设备与技术选择原则</a:t>
            </a:r>
            <a:endParaRPr lang="zh-CN" altLang="en-US"/>
          </a:p>
        </p:txBody>
      </p:sp>
      <p:sp>
        <p:nvSpPr>
          <p:cNvPr id="1049590" name="圆角矩形 26"/>
          <p:cNvSpPr/>
          <p:nvPr>
            <p:custDataLst>
              <p:tags r:id="rId2"/>
            </p:custDataLst>
          </p:nvPr>
        </p:nvSpPr>
        <p:spPr>
          <a:xfrm>
            <a:off x="608400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2" name="圆角矩形 28"/>
          <p:cNvSpPr/>
          <p:nvPr>
            <p:custDataLst>
              <p:tags r:id="rId3"/>
            </p:custDataLst>
          </p:nvPr>
        </p:nvSpPr>
        <p:spPr>
          <a:xfrm>
            <a:off x="610328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94" name="文本框 31"/>
          <p:cNvSpPr txBox="1"/>
          <p:nvPr>
            <p:custDataLst>
              <p:tags r:id="rId4"/>
            </p:custDataLst>
          </p:nvPr>
        </p:nvSpPr>
        <p:spPr>
          <a:xfrm>
            <a:off x="712507" y="2418279"/>
            <a:ext cx="1453649" cy="3258178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安全性：选择具有防爆性能的设备和技术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96" name="圆角矩形 29"/>
          <p:cNvSpPr/>
          <p:nvPr>
            <p:custDataLst>
              <p:tags r:id="rId5"/>
            </p:custDataLst>
          </p:nvPr>
        </p:nvSpPr>
        <p:spPr>
          <a:xfrm>
            <a:off x="2470124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98" name="圆角矩形 32"/>
          <p:cNvSpPr/>
          <p:nvPr>
            <p:custDataLst>
              <p:tags r:id="rId6"/>
            </p:custDataLst>
          </p:nvPr>
        </p:nvSpPr>
        <p:spPr>
          <a:xfrm>
            <a:off x="2472052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0" name="文本框 34"/>
          <p:cNvSpPr txBox="1"/>
          <p:nvPr>
            <p:custDataLst>
              <p:tags r:id="rId7"/>
            </p:custDataLst>
          </p:nvPr>
        </p:nvSpPr>
        <p:spPr>
          <a:xfrm>
            <a:off x="2574232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效率性：选择高效除尘的设备和技术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圆角矩形 3"/>
          <p:cNvSpPr/>
          <p:nvPr>
            <p:custDataLst>
              <p:tags r:id="rId8"/>
            </p:custDataLst>
          </p:nvPr>
        </p:nvSpPr>
        <p:spPr>
          <a:xfrm>
            <a:off x="4331849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04" name="圆角矩形 4"/>
          <p:cNvSpPr/>
          <p:nvPr>
            <p:custDataLst>
              <p:tags r:id="rId9"/>
            </p:custDataLst>
          </p:nvPr>
        </p:nvSpPr>
        <p:spPr>
          <a:xfrm>
            <a:off x="4333777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06" name="文本框 5"/>
          <p:cNvSpPr txBox="1"/>
          <p:nvPr>
            <p:custDataLst>
              <p:tags r:id="rId10"/>
            </p:custDataLst>
          </p:nvPr>
        </p:nvSpPr>
        <p:spPr>
          <a:xfrm>
            <a:off x="4435956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经济性：选择性价比高的设备和技术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8" name="圆角矩形 8"/>
          <p:cNvSpPr/>
          <p:nvPr>
            <p:custDataLst>
              <p:tags r:id="rId11"/>
            </p:custDataLst>
          </p:nvPr>
        </p:nvSpPr>
        <p:spPr>
          <a:xfrm>
            <a:off x="6193573" y="2031411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0" name="圆角矩形 9"/>
          <p:cNvSpPr/>
          <p:nvPr>
            <p:custDataLst>
              <p:tags r:id="rId12"/>
            </p:custDataLst>
          </p:nvPr>
        </p:nvSpPr>
        <p:spPr>
          <a:xfrm>
            <a:off x="6195501" y="2031411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12" name="文本框 10"/>
          <p:cNvSpPr txBox="1"/>
          <p:nvPr>
            <p:custDataLst>
              <p:tags r:id="rId13"/>
            </p:custDataLst>
          </p:nvPr>
        </p:nvSpPr>
        <p:spPr>
          <a:xfrm>
            <a:off x="6297681" y="2418279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环保性：选择符合环保要求的设备和技术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14" name="圆角矩形 6"/>
          <p:cNvSpPr/>
          <p:nvPr>
            <p:custDataLst>
              <p:tags r:id="rId14"/>
            </p:custDataLst>
          </p:nvPr>
        </p:nvSpPr>
        <p:spPr>
          <a:xfrm>
            <a:off x="8055297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16" name="圆角矩形 7"/>
          <p:cNvSpPr/>
          <p:nvPr>
            <p:custDataLst>
              <p:tags r:id="rId15"/>
            </p:custDataLst>
          </p:nvPr>
        </p:nvSpPr>
        <p:spPr>
          <a:xfrm>
            <a:off x="8057225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18" name="文本框 11"/>
          <p:cNvSpPr txBox="1"/>
          <p:nvPr>
            <p:custDataLst>
              <p:tags r:id="rId16"/>
            </p:custDataLst>
          </p:nvPr>
        </p:nvSpPr>
        <p:spPr>
          <a:xfrm>
            <a:off x="8159405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可靠性：选择稳定性高、故障率低的设备和技术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20" name="圆角矩形 16"/>
          <p:cNvSpPr/>
          <p:nvPr>
            <p:custDataLst>
              <p:tags r:id="rId17"/>
            </p:custDataLst>
          </p:nvPr>
        </p:nvSpPr>
        <p:spPr>
          <a:xfrm>
            <a:off x="9917022" y="2032696"/>
            <a:ext cx="1660929" cy="367653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622" name="圆角矩形 17"/>
          <p:cNvSpPr/>
          <p:nvPr>
            <p:custDataLst>
              <p:tags r:id="rId18"/>
            </p:custDataLst>
          </p:nvPr>
        </p:nvSpPr>
        <p:spPr>
          <a:xfrm>
            <a:off x="9918950" y="2032696"/>
            <a:ext cx="1657424" cy="1953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624" name="文本框 18"/>
          <p:cNvSpPr txBox="1"/>
          <p:nvPr>
            <p:custDataLst>
              <p:tags r:id="rId19"/>
            </p:custDataLst>
          </p:nvPr>
        </p:nvSpPr>
        <p:spPr>
          <a:xfrm>
            <a:off x="10021129" y="2419564"/>
            <a:ext cx="1453649" cy="325946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适应性：选择适应不同工况和粉尘性质的设备和技术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67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7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防爆除尘系统设计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7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系统组成</a:t>
            </a:r>
            <a:endParaRPr lang="zh-CN" altLang="en-US"/>
          </a:p>
        </p:txBody>
      </p:sp>
      <p:sp>
        <p:nvSpPr>
          <p:cNvPr id="1049748" name="任意多边形 20"/>
          <p:cNvSpPr/>
          <p:nvPr>
            <p:custDataLst>
              <p:tags r:id="rId2"/>
            </p:custDataLst>
          </p:nvPr>
        </p:nvSpPr>
        <p:spPr>
          <a:xfrm rot="2700000">
            <a:off x="854212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400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防爆除尘设备：包括防爆风机、防爆除尘器、防爆管道等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2" name="矩形 42"/>
          <p:cNvSpPr/>
          <p:nvPr>
            <p:custDataLst>
              <p:tags r:id="rId4"/>
            </p:custDataLst>
          </p:nvPr>
        </p:nvSpPr>
        <p:spPr>
          <a:xfrm>
            <a:off x="646609" y="2912543"/>
            <a:ext cx="1607418" cy="113830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4" name="任意多边形 18"/>
          <p:cNvSpPr/>
          <p:nvPr>
            <p:custDataLst>
              <p:tags r:id="rId5"/>
            </p:custDataLst>
          </p:nvPr>
        </p:nvSpPr>
        <p:spPr>
          <a:xfrm rot="5400000">
            <a:off x="2712449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465363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防爆控制系统：包括防爆控制柜、防爆传感器、防爆执行器等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58" name="矩形 43"/>
          <p:cNvSpPr/>
          <p:nvPr>
            <p:custDataLst>
              <p:tags r:id="rId7"/>
            </p:custDataLst>
          </p:nvPr>
        </p:nvSpPr>
        <p:spPr>
          <a:xfrm>
            <a:off x="2503572" y="2912543"/>
            <a:ext cx="1607418" cy="113830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4568775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4322326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防爆电气系统：包括防爆电源、防爆电缆、防爆开关等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64" name="矩形 44"/>
          <p:cNvSpPr/>
          <p:nvPr>
            <p:custDataLst>
              <p:tags r:id="rId10"/>
            </p:custDataLst>
          </p:nvPr>
        </p:nvSpPr>
        <p:spPr>
          <a:xfrm>
            <a:off x="4360535" y="2912543"/>
            <a:ext cx="1607418" cy="113830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6425738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61792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防爆监测系统：包括防爆温度计、防爆压力表、防爆流量计等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0" name="矩形 45"/>
          <p:cNvSpPr/>
          <p:nvPr>
            <p:custDataLst>
              <p:tags r:id="rId13"/>
            </p:custDataLst>
          </p:nvPr>
        </p:nvSpPr>
        <p:spPr>
          <a:xfrm>
            <a:off x="6218135" y="2912543"/>
            <a:ext cx="1607418" cy="113830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2" name="任意多边形 19"/>
          <p:cNvSpPr/>
          <p:nvPr>
            <p:custDataLst>
              <p:tags r:id="rId14"/>
            </p:custDataLst>
          </p:nvPr>
        </p:nvSpPr>
        <p:spPr>
          <a:xfrm rot="16200000" flipV="1">
            <a:off x="828461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4" name="文本框 36"/>
          <p:cNvSpPr txBox="1"/>
          <p:nvPr>
            <p:custDataLst>
              <p:tags r:id="rId15"/>
            </p:custDataLst>
          </p:nvPr>
        </p:nvSpPr>
        <p:spPr bwMode="auto">
          <a:xfrm>
            <a:off x="8036889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防爆安全设施：包括防爆门、防爆窗、防爆照明等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6" name="矩形 46"/>
          <p:cNvSpPr/>
          <p:nvPr>
            <p:custDataLst>
              <p:tags r:id="rId16"/>
            </p:custDataLst>
          </p:nvPr>
        </p:nvSpPr>
        <p:spPr>
          <a:xfrm>
            <a:off x="8075098" y="2912543"/>
            <a:ext cx="1607418" cy="113830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78" name="任意多边形 23"/>
          <p:cNvSpPr/>
          <p:nvPr>
            <p:custDataLst>
              <p:tags r:id="rId17"/>
            </p:custDataLst>
          </p:nvPr>
        </p:nvSpPr>
        <p:spPr>
          <a:xfrm rot="18900000" flipV="1">
            <a:off x="10140301" y="1650369"/>
            <a:ext cx="1191421" cy="1193491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780" name="文本框 39"/>
          <p:cNvSpPr txBox="1"/>
          <p:nvPr>
            <p:custDataLst>
              <p:tags r:id="rId18"/>
            </p:custDataLst>
          </p:nvPr>
        </p:nvSpPr>
        <p:spPr bwMode="auto">
          <a:xfrm>
            <a:off x="9893852" y="3263430"/>
            <a:ext cx="1684685" cy="28264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防爆维护设施：包括防爆工具、防爆防护服、防爆清洗剂等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82" name="矩形 47"/>
          <p:cNvSpPr/>
          <p:nvPr>
            <p:custDataLst>
              <p:tags r:id="rId19"/>
            </p:custDataLst>
          </p:nvPr>
        </p:nvSpPr>
        <p:spPr>
          <a:xfrm>
            <a:off x="9932698" y="2912543"/>
            <a:ext cx="1607418" cy="113830"/>
          </a:xfrm>
          <a:prstGeom prst="rect">
            <a:avLst/>
          </a:prstGeom>
          <a:solidFill>
            <a:schemeClr val="accent6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834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系统设计流程</a:t>
            </a:r>
            <a:endParaRPr lang="zh-CN" altLang="en-US"/>
          </a:p>
        </p:txBody>
      </p:sp>
      <p:sp>
        <p:nvSpPr>
          <p:cNvPr id="1049836" name="矩形 31"/>
          <p:cNvSpPr/>
          <p:nvPr>
            <p:custDataLst>
              <p:tags r:id="rId2"/>
            </p:custDataLst>
          </p:nvPr>
        </p:nvSpPr>
        <p:spPr>
          <a:xfrm>
            <a:off x="3844518" y="1490400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需求分析：了解客户需求，确定防爆除尘系统的功能、性能和规格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8" name="矩形 4"/>
          <p:cNvSpPr/>
          <p:nvPr>
            <p:custDataLst>
              <p:tags r:id="rId3"/>
            </p:custDataLst>
          </p:nvPr>
        </p:nvSpPr>
        <p:spPr>
          <a:xfrm>
            <a:off x="3844518" y="2303526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方案设计：根据需求分析结果，设计防爆除尘系统的方案，包括设备选型、布局、安装方式等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0" name="矩形 5"/>
          <p:cNvSpPr/>
          <p:nvPr>
            <p:custDataLst>
              <p:tags r:id="rId4"/>
            </p:custDataLst>
          </p:nvPr>
        </p:nvSpPr>
        <p:spPr>
          <a:xfrm>
            <a:off x="3844518" y="3116653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设备选型：选择合适的防爆除尘设备，如防爆风机、防爆除尘器等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矩形 7"/>
          <p:cNvSpPr/>
          <p:nvPr>
            <p:custDataLst>
              <p:tags r:id="rId5"/>
            </p:custDataLst>
          </p:nvPr>
        </p:nvSpPr>
        <p:spPr>
          <a:xfrm>
            <a:off x="3844518" y="3929779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布局设计：确定防爆除尘设备的布局，包括设备位置、管道走向等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4" name="矩形 3"/>
          <p:cNvSpPr/>
          <p:nvPr>
            <p:custDataLst>
              <p:tags r:id="rId6"/>
            </p:custDataLst>
          </p:nvPr>
        </p:nvSpPr>
        <p:spPr>
          <a:xfrm>
            <a:off x="3844518" y="4742905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安装方式：确定防爆除尘设备的安装方式，如吊装、落地安装等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6" name="矩形 6"/>
          <p:cNvSpPr/>
          <p:nvPr>
            <p:custDataLst>
              <p:tags r:id="rId7"/>
            </p:custDataLst>
          </p:nvPr>
        </p:nvSpPr>
        <p:spPr>
          <a:xfrm>
            <a:off x="3844518" y="5556032"/>
            <a:ext cx="4497625" cy="693568"/>
          </a:xfrm>
          <a:prstGeom prst="rect">
            <a:avLst/>
          </a:prstGeom>
        </p:spPr>
        <p:txBody>
          <a:bodyPr wrap="square" lIns="0" rIns="0">
            <a:normAutofit fontScale="916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调试验收：对防爆除尘系统进行调试和验收，确保系统正常运行，满足客户需求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https://d.book118.com/046044015034010040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  <p:tag name="KSO_WM_UNIT_VALUE" val="12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1"/>
  <p:tag name="KSO_WM_UNIT_INDEX" val="1_5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1"/>
  <p:tag name="KSO_WM_UNIT_INDEX" val="1_6_1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2"/>
</p:tagLst>
</file>

<file path=ppt/tags/tag14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02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1_1"/>
  <p:tag name="KSO_WM_UNIT_INDEX" val="1_1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1_2"/>
  <p:tag name="KSO_WM_UNIT_INDEX" val="1_1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2_2"/>
  <p:tag name="KSO_WM_UNIT_INDEX" val="1_2_2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3_1"/>
  <p:tag name="KSO_WM_UNIT_INDEX" val="1_3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3_2"/>
  <p:tag name="KSO_WM_UNIT_INDEX" val="1_3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4_1"/>
  <p:tag name="KSO_WM_UNIT_INDEX" val="1_4_1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4_2"/>
  <p:tag name="KSO_WM_UNIT_INDEX" val="1_4_2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i*1_5_1"/>
  <p:tag name="KSO_WM_UNIT_INDEX" val="1_5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4*l_h_i*1_5_2"/>
  <p:tag name="KSO_WM_UNIT_INDEX" val="1_5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1_1"/>
  <p:tag name="KSO_WM_UNIT_INDEX" val="1_1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2_1"/>
  <p:tag name="KSO_WM_UNIT_INDEX" val="1_2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2_1"/>
  <p:tag name="KSO_WM_UNIT_INDEX" val="1_2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3_1"/>
  <p:tag name="KSO_WM_UNIT_INDEX" val="1_3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4_1"/>
  <p:tag name="KSO_WM_UNIT_INDEX" val="1_4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4_1"/>
  <p:tag name="KSO_WM_UNIT_INDEX" val="1_4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5_1"/>
  <p:tag name="KSO_WM_UNIT_INDEX" val="1_5_1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5_2"/>
  <p:tag name="KSO_WM_UNIT_INDEX" val="1_5_2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5_1"/>
  <p:tag name="KSO_WM_UNIT_INDEX" val="1_5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i*1_6_1"/>
  <p:tag name="KSO_WM_UNIT_INDEX" val="1_6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5*l_h_i*1_6_2"/>
  <p:tag name="KSO_WM_UNIT_INDEX" val="1_6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5*l_h_f*1_6_1"/>
  <p:tag name="KSO_WM_UNIT_INDEX" val="1_6_1"/>
  <p:tag name="KSO_WM_UNIT_LAYERLEVEL" val="1_1_1"/>
  <p:tag name="KSO_WM_UNIT_NOCLEAR" val="0"/>
  <p:tag name="KSO_WM_UNIT_PRESET_TEXT" val="此处输入你的正文，文字是您思想的提炼。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0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5*l_h_i*1_1_2"/>
  <p:tag name="KSO_WM_UNIT_INDEX" val="1_1_2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5*l_h_i*1_2_2"/>
  <p:tag name="KSO_WM_UNIT_INDEX" val="1_2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1"/>
  <p:tag name="KSO_WM_UNIT_INDEX" val="1_3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5*l_h_i*1_3_2"/>
  <p:tag name="KSO_WM_UNIT_INDEX" val="1_3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1"/>
  <p:tag name="KSO_WM_UNIT_INDEX" val="1_4_1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5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1"/>
  <p:tag name="KSO_WM_UNIT_INDEX" val="1_5_1"/>
  <p:tag name="KSO_WM_UNIT_LAYERLEVEL" val="1_1_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5*l_h_i*1_5_2"/>
  <p:tag name="KSO_WM_UNIT_INDEX" val="1_5_2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1"/>
  <p:tag name="KSO_WM_UNIT_INDEX" val="1_6_1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5*l_h_f*1_6_1"/>
  <p:tag name="KSO_WM_UNIT_INDEX" val="1_6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54_5*l_h_i*1_6_2"/>
  <p:tag name="KSO_WM_UNIT_INDEX" val="1_6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7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MiSans Heavy</vt:lpstr>
      <vt:lpstr>MiSans Normal</vt:lpstr>
      <vt:lpstr>MiSans</vt:lpstr>
      <vt:lpstr>Wingdings</vt:lpstr>
      <vt:lpstr>宋体</vt:lpstr>
      <vt:lpstr>微软雅黑</vt:lpstr>
      <vt:lpstr>Office Theme</vt:lpstr>
      <vt:lpstr>北京防爆除尘方案</vt:lpstr>
      <vt:lpstr>目录</vt:lpstr>
      <vt:lpstr>添加章节标题</vt:lpstr>
      <vt:lpstr>北京防爆除尘方案概述</vt:lpstr>
      <vt:lpstr>背景介绍</vt:lpstr>
      <vt:lpstr>方案目标</vt:lpstr>
      <vt:lpstr>方案范围</vt:lpstr>
      <vt:lpstr>防爆除尘设备与技术</vt:lpstr>
      <vt:lpstr>防爆除尘设备</vt:lpstr>
      <vt:lpstr>防爆除尘技术</vt:lpstr>
      <vt:lpstr>设备与技术选择原则</vt:lpstr>
      <vt:lpstr>防爆除尘系统设计</vt:lpstr>
      <vt:lpstr>系统组成</vt:lpstr>
      <vt:lpstr>系统设计流程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2024-09-06T10:44:19.406</cp:lastPrinted>
  <dcterms:created xsi:type="dcterms:W3CDTF">2024-09-06T02:44:19Z</dcterms:created>
  <dcterms:modified xsi:type="dcterms:W3CDTF">2024-09-06T02:44:21Z</dcterms:modified>
</cp:coreProperties>
</file>